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41"/>
  </p:notesMasterIdLst>
  <p:handoutMasterIdLst>
    <p:handoutMasterId r:id="rId42"/>
  </p:handoutMasterIdLst>
  <p:sldIdLst>
    <p:sldId id="256" r:id="rId4"/>
    <p:sldId id="306" r:id="rId5"/>
    <p:sldId id="365" r:id="rId6"/>
    <p:sldId id="334" r:id="rId7"/>
    <p:sldId id="366" r:id="rId8"/>
    <p:sldId id="368" r:id="rId9"/>
    <p:sldId id="379" r:id="rId10"/>
    <p:sldId id="380" r:id="rId11"/>
    <p:sldId id="286" r:id="rId12"/>
    <p:sldId id="390" r:id="rId13"/>
    <p:sldId id="363" r:id="rId14"/>
    <p:sldId id="389" r:id="rId15"/>
    <p:sldId id="364" r:id="rId16"/>
    <p:sldId id="388" r:id="rId17"/>
    <p:sldId id="347" r:id="rId18"/>
    <p:sldId id="369" r:id="rId19"/>
    <p:sldId id="370" r:id="rId20"/>
    <p:sldId id="371" r:id="rId21"/>
    <p:sldId id="372" r:id="rId22"/>
    <p:sldId id="373" r:id="rId23"/>
    <p:sldId id="374" r:id="rId24"/>
    <p:sldId id="375" r:id="rId25"/>
    <p:sldId id="376" r:id="rId26"/>
    <p:sldId id="377" r:id="rId27"/>
    <p:sldId id="378" r:id="rId28"/>
    <p:sldId id="387" r:id="rId29"/>
    <p:sldId id="382" r:id="rId30"/>
    <p:sldId id="383" r:id="rId31"/>
    <p:sldId id="384" r:id="rId32"/>
    <p:sldId id="386" r:id="rId33"/>
    <p:sldId id="385" r:id="rId34"/>
    <p:sldId id="346" r:id="rId35"/>
    <p:sldId id="292" r:id="rId36"/>
    <p:sldId id="381" r:id="rId37"/>
    <p:sldId id="362" r:id="rId38"/>
    <p:sldId id="281" r:id="rId39"/>
    <p:sldId id="361" r:id="rId40"/>
  </p:sldIdLst>
  <p:sldSz cx="12188825" cy="6858000"/>
  <p:notesSz cx="6858000" cy="9144000"/>
  <p:embeddedFontLst>
    <p:embeddedFont>
      <p:font typeface="Calibri" panose="020F0502020204030204" pitchFamily="34" charset="0"/>
      <p:regular r:id="rId43"/>
      <p:bold r:id="rId44"/>
      <p:italic r:id="rId45"/>
      <p:boldItalic r:id="rId46"/>
    </p:embeddedFont>
    <p:embeddedFont>
      <p:font typeface="Segoe UI Light" panose="020B0502040204020203" pitchFamily="34" charset="0"/>
      <p:regular r:id="rId47"/>
      <p:italic r:id="rId48"/>
    </p:embeddedFont>
    <p:embeddedFont>
      <p:font typeface="Consolas" panose="020B0609020204030204" pitchFamily="49" charset="0"/>
      <p:regular r:id="rId49"/>
      <p:bold r:id="rId50"/>
      <p:italic r:id="rId51"/>
      <p:boldItalic r:id="rId52"/>
    </p:embeddedFont>
    <p:embeddedFont>
      <p:font typeface="Segoe UI" panose="020B0502040204020203" pitchFamily="34" charset="0"/>
      <p:regular r:id="rId53"/>
      <p:bold r:id="rId54"/>
      <p:italic r:id="rId55"/>
      <p:boldItalic r:id="rId56"/>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2912" autoAdjust="0"/>
  </p:normalViewPr>
  <p:slideViewPr>
    <p:cSldViewPr snapToGrid="0">
      <p:cViewPr varScale="1">
        <p:scale>
          <a:sx n="110" d="100"/>
          <a:sy n="110" d="100"/>
        </p:scale>
        <p:origin x="900" y="114"/>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5.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4.fntdata"/><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notesMaster" Target="notesMasters/notesMaster1.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7.fntdata"/><Relationship Id="rId57" Type="http://schemas.openxmlformats.org/officeDocument/2006/relationships/commentAuthors" Target="commentAuthor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7/16/2013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7/16/2013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13</a:t>
            </a:fld>
            <a:endParaRPr lang="en-US" dirty="0"/>
          </a:p>
        </p:txBody>
      </p:sp>
    </p:spTree>
    <p:extLst>
      <p:ext uri="{BB962C8B-B14F-4D97-AF65-F5344CB8AC3E}">
        <p14:creationId xmlns:p14="http://schemas.microsoft.com/office/powerpoint/2010/main" val="3920246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15</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6880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348367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919691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177304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78704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846321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50118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7/16/2013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384334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55144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7/16/2013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28</a:t>
            </a:fld>
            <a:endParaRPr lang="en-US" dirty="0"/>
          </a:p>
        </p:txBody>
      </p:sp>
    </p:spTree>
    <p:extLst>
      <p:ext uri="{BB962C8B-B14F-4D97-AF65-F5344CB8AC3E}">
        <p14:creationId xmlns:p14="http://schemas.microsoft.com/office/powerpoint/2010/main" val="3620129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32</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186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94176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219412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11</a:t>
            </a:fld>
            <a:endParaRPr lang="en-US" dirty="0"/>
          </a:p>
        </p:txBody>
      </p:sp>
    </p:spTree>
    <p:extLst>
      <p:ext uri="{BB962C8B-B14F-4D97-AF65-F5344CB8AC3E}">
        <p14:creationId xmlns:p14="http://schemas.microsoft.com/office/powerpoint/2010/main" val="31380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7/16/2013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6.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social.technet.microsoft.com/wiki/contents/articles/2267.windows-azure-sql-database-technet-wiki-articles-index.aspx" TargetMode="External"/><Relationship Id="rId2" Type="http://schemas.openxmlformats.org/officeDocument/2006/relationships/hyperlink" Target="https://github.com/robdmoore/AzureWebAppsPresent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31.png"/><Relationship Id="rId1" Type="http://schemas.openxmlformats.org/officeDocument/2006/relationships/slideLayout" Target="../slideLayouts/slideLayout19.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Building and Deploying</a:t>
            </a:r>
            <a:br>
              <a:rPr lang="en-US" dirty="0" smtClean="0"/>
            </a:br>
            <a:r>
              <a:rPr lang="en-US" dirty="0" smtClean="0"/>
              <a:t>Web Apps in Azure</a:t>
            </a:r>
            <a:endParaRPr lang="en-US" dirty="0"/>
          </a:p>
        </p:txBody>
      </p:sp>
      <p:sp>
        <p:nvSpPr>
          <p:cNvPr id="6" name="Text Placeholder 5"/>
          <p:cNvSpPr>
            <a:spLocks noGrp="1"/>
          </p:cNvSpPr>
          <p:nvPr>
            <p:ph type="body" sz="quarter" idx="11"/>
          </p:nvPr>
        </p:nvSpPr>
        <p:spPr>
          <a:xfrm>
            <a:off x="519113" y="5213232"/>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5412764" cy="615553"/>
          </a:xfrm>
          <a:prstGeom prst="rect">
            <a:avLst/>
          </a:prstGeom>
          <a:noFill/>
        </p:spPr>
        <p:txBody>
          <a:bodyPr wrap="none" lIns="0" tIns="0" rIns="0" bIns="0" rtlCol="0">
            <a:spAutoFit/>
          </a:bodyPr>
          <a:lstStyle/>
          <a:p>
            <a:pPr>
              <a:lnSpc>
                <a:spcPct val="90000"/>
              </a:lnSpc>
              <a:spcBef>
                <a:spcPct val="20000"/>
              </a:spcBef>
              <a:buSzPct val="80000"/>
            </a:pPr>
            <a:r>
              <a:rPr lang="en-AU" sz="2000" dirty="0">
                <a:solidFill>
                  <a:schemeClr val="bg1"/>
                </a:solidFill>
              </a:rPr>
              <a:t>Azure Web Roles </a:t>
            </a:r>
            <a:r>
              <a:rPr lang="en-AU" sz="2000" dirty="0" err="1">
                <a:solidFill>
                  <a:schemeClr val="bg1"/>
                </a:solidFill>
              </a:rPr>
              <a:t>vs</a:t>
            </a:r>
            <a:r>
              <a:rPr lang="en-AU" sz="2000" dirty="0">
                <a:solidFill>
                  <a:schemeClr val="bg1"/>
                </a:solidFill>
              </a:rPr>
              <a:t> Azure Web </a:t>
            </a:r>
            <a:r>
              <a:rPr lang="en-AU" sz="2000" dirty="0" smtClean="0">
                <a:solidFill>
                  <a:schemeClr val="bg1"/>
                </a:solidFill>
              </a:rPr>
              <a:t>Sites</a:t>
            </a:r>
          </a:p>
          <a:p>
            <a:pPr>
              <a:lnSpc>
                <a:spcPct val="90000"/>
              </a:lnSpc>
              <a:spcBef>
                <a:spcPct val="20000"/>
              </a:spcBef>
              <a:buSzPct val="80000"/>
            </a:pPr>
            <a:r>
              <a:rPr lang="en-AU" sz="2000" dirty="0" smtClean="0">
                <a:solidFill>
                  <a:schemeClr val="bg1"/>
                </a:solidFill>
              </a:rPr>
              <a:t>Features</a:t>
            </a:r>
            <a:r>
              <a:rPr lang="en-AU" sz="2000" dirty="0">
                <a:solidFill>
                  <a:schemeClr val="bg1"/>
                </a:solidFill>
              </a:rPr>
              <a:t>, Differences, Gotchas and Deployment </a:t>
            </a: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solidFill>
                  <a:srgbClr val="FF0000"/>
                </a:solidFill>
              </a:rPr>
              <a:t>todo</a:t>
            </a:r>
            <a:endParaRPr lang="en-AU" dirty="0">
              <a:solidFill>
                <a:srgbClr val="FF0000"/>
              </a:solidFill>
            </a:endParaRPr>
          </a:p>
        </p:txBody>
      </p:sp>
      <p:sp>
        <p:nvSpPr>
          <p:cNvPr id="3" name="Text Placeholder 2"/>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3259871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Virtual Machines</a:t>
            </a:r>
          </a:p>
          <a:p>
            <a:pPr indent="3175"/>
            <a:r>
              <a:rPr lang="en-US" dirty="0" smtClean="0"/>
              <a:t>Manual Web Farm</a:t>
            </a:r>
            <a:endParaRPr lang="en-US" dirty="0"/>
          </a:p>
        </p:txBody>
      </p:sp>
    </p:spTree>
    <p:extLst>
      <p:ext uri="{BB962C8B-B14F-4D97-AF65-F5344CB8AC3E}">
        <p14:creationId xmlns:p14="http://schemas.microsoft.com/office/powerpoint/2010/main" val="16461929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solidFill>
                  <a:srgbClr val="FF0000"/>
                </a:solidFill>
              </a:rPr>
              <a:t>todo</a:t>
            </a:r>
            <a:endParaRPr lang="en-AU" dirty="0">
              <a:solidFill>
                <a:srgbClr val="FF0000"/>
              </a:solidFill>
            </a:endParaRPr>
          </a:p>
        </p:txBody>
      </p:sp>
      <p:sp>
        <p:nvSpPr>
          <p:cNvPr id="3" name="Text Placeholder 2"/>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8670900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Differences</a:t>
            </a:r>
            <a:endParaRPr lang="en-US" dirty="0"/>
          </a:p>
        </p:txBody>
      </p:sp>
    </p:spTree>
    <p:extLst>
      <p:ext uri="{BB962C8B-B14F-4D97-AF65-F5344CB8AC3E}">
        <p14:creationId xmlns:p14="http://schemas.microsoft.com/office/powerpoint/2010/main" val="330656771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solidFill>
                  <a:srgbClr val="FF0000"/>
                </a:solidFill>
              </a:rPr>
              <a:t>todo</a:t>
            </a:r>
            <a:endParaRPr lang="en-AU" dirty="0">
              <a:solidFill>
                <a:srgbClr val="FF0000"/>
              </a:solidFill>
            </a:endParaRPr>
          </a:p>
        </p:txBody>
      </p:sp>
      <p:sp>
        <p:nvSpPr>
          <p:cNvPr id="3" name="Text Placeholder 2"/>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39013917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Things to watch out for</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Scaling up / out</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1763450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 name="Rectangle 10"/>
          <p:cNvSpPr/>
          <p:nvPr/>
        </p:nvSpPr>
        <p:spPr bwMode="auto">
          <a:xfrm>
            <a:off x="-2" y="894"/>
            <a:ext cx="12188828" cy="9829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cxnSp>
        <p:nvCxnSpPr>
          <p:cNvPr id="81" name="Straight Connector 80"/>
          <p:cNvCxnSpPr/>
          <p:nvPr/>
        </p:nvCxnSpPr>
        <p:spPr>
          <a:xfrm>
            <a:off x="1528267" y="2889714"/>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7973" y="1919101"/>
            <a:ext cx="1348749"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267" y="2859043"/>
            <a:ext cx="2307755"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267" y="3798986"/>
            <a:ext cx="3793539" cy="6618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2244" y="1933962"/>
            <a:ext cx="4894289" cy="584647"/>
          </a:xfrm>
          <a:prstGeom prst="rect">
            <a:avLst/>
          </a:prstGeom>
        </p:spPr>
        <p:txBody>
          <a:bodyPr wrap="none">
            <a:spAutoFit/>
          </a:bodyPr>
          <a:lstStyle/>
          <a:p>
            <a:r>
              <a:rPr lang="en-US" sz="3199" dirty="0"/>
              <a:t>Multi-tenant. Daily </a:t>
            </a:r>
            <a:r>
              <a:rPr lang="en-US" sz="3199" dirty="0"/>
              <a:t>quotas</a:t>
            </a:r>
          </a:p>
        </p:txBody>
      </p:sp>
      <p:sp>
        <p:nvSpPr>
          <p:cNvPr id="9" name="Rectangle 8"/>
          <p:cNvSpPr/>
          <p:nvPr/>
        </p:nvSpPr>
        <p:spPr>
          <a:xfrm>
            <a:off x="3836022" y="2874828"/>
            <a:ext cx="4894289" cy="584647"/>
          </a:xfrm>
          <a:prstGeom prst="rect">
            <a:avLst/>
          </a:prstGeom>
        </p:spPr>
        <p:txBody>
          <a:bodyPr wrap="none">
            <a:spAutoFit/>
          </a:bodyPr>
          <a:lstStyle/>
          <a:p>
            <a:r>
              <a:rPr lang="en-US" sz="3199" dirty="0"/>
              <a:t>Multi-tenant. Daily quotas</a:t>
            </a:r>
            <a:endParaRPr lang="en-US" sz="3199" dirty="0"/>
          </a:p>
        </p:txBody>
      </p:sp>
      <p:sp>
        <p:nvSpPr>
          <p:cNvPr id="16" name="Rectangle 15"/>
          <p:cNvSpPr/>
          <p:nvPr/>
        </p:nvSpPr>
        <p:spPr>
          <a:xfrm>
            <a:off x="5321806" y="3815693"/>
            <a:ext cx="5025735" cy="584647"/>
          </a:xfrm>
          <a:prstGeom prst="rect">
            <a:avLst/>
          </a:prstGeom>
        </p:spPr>
        <p:txBody>
          <a:bodyPr wrap="none">
            <a:spAutoFit/>
          </a:bodyPr>
          <a:lstStyle/>
          <a:p>
            <a:r>
              <a:rPr lang="en-US" sz="3199" dirty="0">
                <a:solidFill>
                  <a:srgbClr val="292929"/>
                </a:solidFill>
              </a:rPr>
              <a:t>Dedicated VMs. No </a:t>
            </a:r>
            <a:r>
              <a:rPr lang="en-US" sz="3199" dirty="0">
                <a:solidFill>
                  <a:srgbClr val="292929"/>
                </a:solidFill>
              </a:rPr>
              <a:t>quotas</a:t>
            </a:r>
            <a:endParaRPr lang="en-US" sz="3199" dirty="0"/>
          </a:p>
        </p:txBody>
      </p:sp>
    </p:spTree>
    <p:extLst>
      <p:ext uri="{BB962C8B-B14F-4D97-AF65-F5344CB8AC3E}">
        <p14:creationId xmlns:p14="http://schemas.microsoft.com/office/powerpoint/2010/main" val="3854009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3" y="1289682"/>
            <a:ext cx="7645400" cy="923073"/>
            <a:chOff x="3031844" y="1170370"/>
            <a:chExt cx="7645400" cy="923314"/>
          </a:xfrm>
        </p:grpSpPr>
        <p:grpSp>
          <p:nvGrpSpPr>
            <p:cNvPr id="20" name="Group 19"/>
            <p:cNvGrpSpPr/>
            <p:nvPr/>
          </p:nvGrpSpPr>
          <p:grpSpPr>
            <a:xfrm>
              <a:off x="3031844" y="1170370"/>
              <a:ext cx="7645400" cy="923314"/>
              <a:chOff x="2540230" y="5754872"/>
              <a:chExt cx="7645400" cy="923314"/>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14"/>
              </a:xfrm>
              <a:prstGeom prst="rect">
                <a:avLst/>
              </a:prstGeom>
              <a:noFill/>
            </p:spPr>
            <p:txBody>
              <a:bodyPr wrap="square" lIns="0" tIns="0" rIns="0" bIns="0" rtlCol="0">
                <a:spAutoFit/>
              </a:bodyPr>
              <a:lstStyle/>
              <a:p>
                <a:pPr algn="ctr" defTabSz="1218693">
                  <a:lnSpc>
                    <a:spcPct val="90000"/>
                  </a:lnSpc>
                  <a:spcBef>
                    <a:spcPct val="20000"/>
                  </a:spcBef>
                  <a:buSzPct val="80000"/>
                </a:pPr>
                <a:r>
                  <a:rPr lang="en-US" sz="6665"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 y="895"/>
            <a:ext cx="12188826" cy="982978"/>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4"/>
                <a:ext cx="1589530" cy="44318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8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solidFill>
                      <a:srgbClr val="FFFFFF"/>
                    </a:solidFill>
                  </a:rPr>
                  <a:t>standard</a:t>
                </a:r>
                <a:endParaRPr sz="3199"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18" y="1590427"/>
            <a:ext cx="6576424" cy="4690016"/>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Shared </a:t>
                </a:r>
                <a:r>
                  <a:rPr lang="en-US" sz="1600" b="1" cap="all" dirty="0">
                    <a:gradFill>
                      <a:gsLst>
                        <a:gs pos="0">
                          <a:srgbClr val="FFFFFF"/>
                        </a:gs>
                        <a:gs pos="100000">
                          <a:srgbClr val="FFFFFF"/>
                        </a:gs>
                      </a:gsLst>
                      <a:lin ang="5400000" scaled="0"/>
                    </a:gradFill>
                  </a:rPr>
                  <a:t>instances</a:t>
                </a:r>
                <a:endParaRPr lang="en-US" sz="16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0" y="3844310"/>
            <a:ext cx="852458" cy="530550"/>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sp>
        <p:nvSpPr>
          <p:cNvPr id="105" name="Title 1"/>
          <p:cNvSpPr txBox="1">
            <a:spLocks/>
          </p:cNvSpPr>
          <p:nvPr/>
        </p:nvSpPr>
        <p:spPr>
          <a:xfrm>
            <a:off x="1222077" y="1534087"/>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8762" algn="l"/>
              </a:tabLst>
            </a:pPr>
            <a:r>
              <a:rPr sz="3199"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48787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3" y="1289677"/>
            <a:ext cx="7645400" cy="923073"/>
            <a:chOff x="3031844" y="1170371"/>
            <a:chExt cx="7645400" cy="923315"/>
          </a:xfrm>
        </p:grpSpPr>
        <p:grpSp>
          <p:nvGrpSpPr>
            <p:cNvPr id="20" name="Group 19"/>
            <p:cNvGrpSpPr/>
            <p:nvPr/>
          </p:nvGrpSpPr>
          <p:grpSpPr>
            <a:xfrm>
              <a:off x="3031844" y="1170371"/>
              <a:ext cx="7645400" cy="923315"/>
              <a:chOff x="2540230" y="5754873"/>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92418" y="1590427"/>
            <a:ext cx="6576424" cy="4690016"/>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Shared </a:t>
                </a:r>
                <a:r>
                  <a:rPr lang="en-US" sz="1600" b="1" cap="all" dirty="0">
                    <a:gradFill>
                      <a:gsLst>
                        <a:gs pos="0">
                          <a:srgbClr val="FFFFFF"/>
                        </a:gs>
                        <a:gs pos="100000">
                          <a:srgbClr val="FFFFFF"/>
                        </a:gs>
                      </a:gsLst>
                      <a:lin ang="5400000" scaled="0"/>
                    </a:gradFill>
                  </a:rPr>
                  <a:t>instances</a:t>
                </a:r>
                <a:endParaRPr lang="en-US" sz="16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0" y="3844585"/>
            <a:ext cx="852458" cy="530550"/>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4" name="Group 113"/>
          <p:cNvGrpSpPr/>
          <p:nvPr/>
        </p:nvGrpSpPr>
        <p:grpSpPr>
          <a:xfrm>
            <a:off x="1850961" y="4536086"/>
            <a:ext cx="852458" cy="530550"/>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9" name="Group 118"/>
          <p:cNvGrpSpPr/>
          <p:nvPr/>
        </p:nvGrpSpPr>
        <p:grpSpPr>
          <a:xfrm>
            <a:off x="-1" y="895"/>
            <a:ext cx="12188826" cy="982978"/>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8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8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solidFill>
                      <a:srgbClr val="FFFFFF"/>
                    </a:solidFill>
                  </a:rPr>
                  <a:t>standard</a:t>
                </a:r>
                <a:endParaRPr sz="3199"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sz="3199"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991510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are Web Sites / Web Roles?</a:t>
            </a:r>
            <a:endParaRPr lang="en-US" sz="4000" dirty="0" smtClean="0"/>
          </a:p>
          <a:p>
            <a:pPr marL="0" indent="3175"/>
            <a:r>
              <a:rPr lang="en-US" sz="4000" dirty="0" smtClean="0"/>
              <a:t>How do they differ?</a:t>
            </a:r>
            <a:endParaRPr lang="en-US" sz="4000" dirty="0" smtClean="0"/>
          </a:p>
          <a:p>
            <a:pPr marL="0" indent="3175"/>
            <a:r>
              <a:rPr lang="en-US" sz="4000" dirty="0" smtClean="0"/>
              <a:t>Things to watch out </a:t>
            </a:r>
            <a:r>
              <a:rPr lang="en-US" sz="4000" dirty="0" smtClean="0"/>
              <a:t>for</a:t>
            </a:r>
          </a:p>
          <a:p>
            <a:pPr marL="0" indent="3175"/>
            <a:r>
              <a:rPr lang="en-US" sz="4000" dirty="0" smtClean="0"/>
              <a:t>Deployment</a:t>
            </a:r>
            <a:endParaRPr lang="en-US" sz="4000" dirty="0" smtClean="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18" y="1590427"/>
            <a:ext cx="6576424" cy="4690016"/>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solidFill>
                        <a:srgbClr val="FFFFFF"/>
                      </a:solidFill>
                    </a:rPr>
                    <a:t>Shared </a:t>
                  </a:r>
                  <a:r>
                    <a:rPr lang="en-US" sz="1600" b="1" cap="all" dirty="0">
                      <a:solidFill>
                        <a:srgbClr val="FFFFFF"/>
                      </a:solidFill>
                    </a:rPr>
                    <a:t>instances</a:t>
                  </a:r>
                  <a:endParaRPr lang="en-US" sz="16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grpSp>
        <p:nvGrpSpPr>
          <p:cNvPr id="10" name="Group 9"/>
          <p:cNvGrpSpPr/>
          <p:nvPr/>
        </p:nvGrpSpPr>
        <p:grpSpPr>
          <a:xfrm>
            <a:off x="-1" y="894"/>
            <a:ext cx="12180802" cy="982979"/>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1" y="5727181"/>
            <a:ext cx="12180802" cy="1046025"/>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endParaRPr sz="3199" dirty="0">
              <a:gradFill>
                <a:gsLst>
                  <a:gs pos="0">
                    <a:srgbClr val="0071BC"/>
                  </a:gs>
                  <a:gs pos="100000">
                    <a:srgbClr val="0071BC"/>
                  </a:gs>
                </a:gsLst>
                <a:lin ang="5400000" scaled="0"/>
              </a:gradFill>
            </a:endParaRP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endParaRPr lang="en-US" sz="1600" b="1" cap="all" dirty="0">
                <a:gradFill>
                  <a:gsLst>
                    <a:gs pos="0">
                      <a:srgbClr val="FFFFFF"/>
                    </a:gs>
                    <a:gs pos="100000">
                      <a:srgbClr val="FFFFFF"/>
                    </a:gs>
                  </a:gsLst>
                  <a:lin ang="5400000" scaled="0"/>
                </a:gradFill>
              </a:endParaRPr>
            </a:p>
          </p:txBody>
        </p:sp>
      </p:grpSp>
      <p:sp>
        <p:nvSpPr>
          <p:cNvPr id="4" name="Rectangle 3"/>
          <p:cNvSpPr/>
          <p:nvPr/>
        </p:nvSpPr>
        <p:spPr bwMode="auto">
          <a:xfrm>
            <a:off x="8587623" y="300823"/>
            <a:ext cx="2089625" cy="766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44" name="Group 143"/>
          <p:cNvGrpSpPr/>
          <p:nvPr/>
        </p:nvGrpSpPr>
        <p:grpSpPr>
          <a:xfrm>
            <a:off x="6234825" y="3291474"/>
            <a:ext cx="2160455" cy="157254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305" name="Group 304"/>
          <p:cNvGrpSpPr/>
          <p:nvPr/>
        </p:nvGrpSpPr>
        <p:grpSpPr>
          <a:xfrm>
            <a:off x="3759725" y="3762541"/>
            <a:ext cx="866164" cy="630914"/>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310" name="Group 309"/>
          <p:cNvGrpSpPr/>
          <p:nvPr/>
        </p:nvGrpSpPr>
        <p:grpSpPr>
          <a:xfrm>
            <a:off x="3031843" y="1301598"/>
            <a:ext cx="7610028" cy="923073"/>
            <a:chOff x="3031844" y="1178212"/>
            <a:chExt cx="7610028" cy="923315"/>
          </a:xfrm>
        </p:grpSpPr>
        <p:grpSp>
          <p:nvGrpSpPr>
            <p:cNvPr id="314" name="Group 313"/>
            <p:cNvGrpSpPr/>
            <p:nvPr/>
          </p:nvGrpSpPr>
          <p:grpSpPr>
            <a:xfrm>
              <a:off x="3031844" y="1178212"/>
              <a:ext cx="7610028" cy="923315"/>
              <a:chOff x="2540230" y="5762714"/>
              <a:chExt cx="7610028" cy="923315"/>
            </a:xfrm>
          </p:grpSpPr>
          <p:sp>
            <p:nvSpPr>
              <p:cNvPr id="316" name="TextBox 315"/>
              <p:cNvSpPr txBox="1"/>
              <p:nvPr/>
            </p:nvSpPr>
            <p:spPr>
              <a:xfrm>
                <a:off x="9159657" y="5762714"/>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125"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108145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128931" y="2643956"/>
            <a:ext cx="2372248" cy="2928001"/>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9" name="TextBox 148"/>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endParaRPr lang="en-US" sz="16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grpSp>
        <p:nvGrpSpPr>
          <p:cNvPr id="42" name="Group 41"/>
          <p:cNvGrpSpPr/>
          <p:nvPr/>
        </p:nvGrpSpPr>
        <p:grpSpPr>
          <a:xfrm>
            <a:off x="-1" y="894"/>
            <a:ext cx="12180802" cy="982979"/>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1" y="5727181"/>
            <a:ext cx="12188826" cy="1046025"/>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endParaRPr sz="3199" dirty="0">
              <a:gradFill>
                <a:gsLst>
                  <a:gs pos="0">
                    <a:srgbClr val="0071BC"/>
                  </a:gs>
                  <a:gs pos="100000">
                    <a:srgbClr val="0071BC"/>
                  </a:gs>
                </a:gsLst>
                <a:lin ang="5400000" scaled="0"/>
              </a:gradFill>
            </a:endParaRP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endParaRPr lang="en-US" sz="1600" b="1" cap="all" dirty="0">
                <a:gradFill>
                  <a:gsLst>
                    <a:gs pos="0">
                      <a:srgbClr val="FFFFFF"/>
                    </a:gs>
                    <a:gs pos="100000">
                      <a:srgbClr val="FFFFFF"/>
                    </a:gs>
                  </a:gsLst>
                  <a:lin ang="5400000" scaled="0"/>
                </a:gradFill>
              </a:endParaRPr>
            </a:p>
          </p:txBody>
        </p:sp>
      </p:grpSp>
      <p:grpSp>
        <p:nvGrpSpPr>
          <p:cNvPr id="144" name="Group 143"/>
          <p:cNvGrpSpPr/>
          <p:nvPr/>
        </p:nvGrpSpPr>
        <p:grpSpPr>
          <a:xfrm>
            <a:off x="6234825" y="3291474"/>
            <a:ext cx="2160455" cy="157254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sp>
        <p:nvSpPr>
          <p:cNvPr id="46"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a:t>
            </a:r>
            <a:r>
              <a:rPr lang="en-US" sz="3199" dirty="0">
                <a:gradFill>
                  <a:gsLst>
                    <a:gs pos="0">
                      <a:srgbClr val="5F5F5F"/>
                    </a:gs>
                    <a:gs pos="100000">
                      <a:srgbClr val="5F5F5F"/>
                    </a:gs>
                  </a:gsLst>
                  <a:lin ang="5400000" scaled="0"/>
                </a:gradFill>
              </a:rPr>
              <a:t>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16949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endParaRPr sz="3199" dirty="0">
              <a:gradFill>
                <a:gsLst>
                  <a:gs pos="0">
                    <a:srgbClr val="0071BC"/>
                  </a:gs>
                  <a:gs pos="100000">
                    <a:srgbClr val="0071BC"/>
                  </a:gs>
                </a:gsLst>
                <a:lin ang="5400000" scaled="0"/>
              </a:gradFill>
            </a:endParaRP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endParaRPr lang="en-US" sz="1600" b="1" cap="all" dirty="0">
                <a:gradFill>
                  <a:gsLst>
                    <a:gs pos="0">
                      <a:srgbClr val="FFFFFF"/>
                    </a:gs>
                    <a:gs pos="100000">
                      <a:srgbClr val="FFFFFF"/>
                    </a:gs>
                  </a:gsLst>
                  <a:lin ang="5400000" scaled="0"/>
                </a:gradFill>
              </a:endParaRPr>
            </a:p>
          </p:txBody>
        </p:sp>
      </p:grpSp>
      <p:grpSp>
        <p:nvGrpSpPr>
          <p:cNvPr id="144" name="Group 143"/>
          <p:cNvGrpSpPr/>
          <p:nvPr/>
        </p:nvGrpSpPr>
        <p:grpSpPr>
          <a:xfrm>
            <a:off x="6234826" y="3291478"/>
            <a:ext cx="2160457" cy="157254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122" name="Group 121"/>
          <p:cNvGrpSpPr/>
          <p:nvPr/>
        </p:nvGrpSpPr>
        <p:grpSpPr>
          <a:xfrm>
            <a:off x="8616648" y="2633359"/>
            <a:ext cx="2372248" cy="2928001"/>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9" name="TextBox 148"/>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endParaRPr lang="en-US" sz="1600" b="1" cap="all" dirty="0">
                <a:gradFill>
                  <a:gsLst>
                    <a:gs pos="0">
                      <a:srgbClr val="FFFFFF"/>
                    </a:gs>
                    <a:gs pos="100000">
                      <a:srgbClr val="FFFFFF"/>
                    </a:gs>
                  </a:gsLst>
                  <a:lin ang="5400000" scaled="0"/>
                </a:gradFill>
              </a:endParaRPr>
            </a:p>
          </p:txBody>
        </p:sp>
      </p:grpSp>
      <p:grpSp>
        <p:nvGrpSpPr>
          <p:cNvPr id="123" name="Group 122"/>
          <p:cNvGrpSpPr/>
          <p:nvPr/>
        </p:nvGrpSpPr>
        <p:grpSpPr>
          <a:xfrm>
            <a:off x="8728913" y="3298068"/>
            <a:ext cx="2160455" cy="157254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58" name="Group 57"/>
          <p:cNvGrpSpPr/>
          <p:nvPr/>
        </p:nvGrpSpPr>
        <p:grpSpPr>
          <a:xfrm>
            <a:off x="6229627" y="3106009"/>
            <a:ext cx="1526813" cy="1111335"/>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63" name="Group 62"/>
          <p:cNvGrpSpPr/>
          <p:nvPr/>
        </p:nvGrpSpPr>
        <p:grpSpPr>
          <a:xfrm>
            <a:off x="6229632" y="4324897"/>
            <a:ext cx="955033" cy="695148"/>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3" name="Group 72"/>
          <p:cNvGrpSpPr/>
          <p:nvPr/>
        </p:nvGrpSpPr>
        <p:grpSpPr>
          <a:xfrm>
            <a:off x="7273812" y="4324897"/>
            <a:ext cx="955033" cy="695148"/>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8" name="Group 77"/>
          <p:cNvGrpSpPr/>
          <p:nvPr/>
        </p:nvGrpSpPr>
        <p:grpSpPr>
          <a:xfrm>
            <a:off x="8689828" y="3106009"/>
            <a:ext cx="1526813" cy="1111335"/>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83" name="Group 82"/>
          <p:cNvGrpSpPr/>
          <p:nvPr/>
        </p:nvGrpSpPr>
        <p:grpSpPr>
          <a:xfrm>
            <a:off x="8689832" y="4324897"/>
            <a:ext cx="955033" cy="695148"/>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90" name="Group 89"/>
          <p:cNvGrpSpPr/>
          <p:nvPr/>
        </p:nvGrpSpPr>
        <p:grpSpPr>
          <a:xfrm>
            <a:off x="9734012" y="4324897"/>
            <a:ext cx="955033" cy="695148"/>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sp>
        <p:nvSpPr>
          <p:cNvPr id="99"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25329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1" name="Rectangle 20"/>
          <p:cNvSpPr/>
          <p:nvPr/>
        </p:nvSpPr>
        <p:spPr bwMode="auto">
          <a:xfrm>
            <a:off x="3031842" y="1644037"/>
            <a:ext cx="8335561" cy="248303"/>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3034379" y="1644037"/>
            <a:ext cx="2368480" cy="248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endParaRPr sz="3199" dirty="0">
              <a:gradFill>
                <a:gsLst>
                  <a:gs pos="0">
                    <a:srgbClr val="0071BC"/>
                  </a:gs>
                  <a:gs pos="100000">
                    <a:srgbClr val="0071BC"/>
                  </a:gs>
                </a:gsLst>
                <a:lin ang="5400000" scaled="0"/>
              </a:gradFill>
            </a:endParaRP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1843" y="2539922"/>
            <a:ext cx="2372247" cy="2928001"/>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endParaRPr lang="en-US" sz="1600" b="1" cap="all" dirty="0">
                  <a:gradFill>
                    <a:gsLst>
                      <a:gs pos="0">
                        <a:srgbClr val="FFFFFF"/>
                      </a:gs>
                      <a:gs pos="100000">
                        <a:srgbClr val="FFFFFF"/>
                      </a:gs>
                    </a:gsLst>
                    <a:lin ang="5400000" scaled="0"/>
                  </a:gradFill>
                </a:endParaRP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462" y="1534083"/>
            <a:ext cx="2414146"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err="1">
                <a:gradFill>
                  <a:gsLst>
                    <a:gs pos="0">
                      <a:srgbClr val="5F5F5F"/>
                    </a:gs>
                    <a:gs pos="100000">
                      <a:srgbClr val="5F5F5F"/>
                    </a:gs>
                  </a:gsLst>
                  <a:lin ang="5400000" scaled="0"/>
                </a:gradFill>
              </a:rPr>
              <a:t>cpu</a:t>
            </a:r>
            <a:r>
              <a:rPr lang="en-US" sz="3199" dirty="0">
                <a:gradFill>
                  <a:gsLst>
                    <a:gs pos="0">
                      <a:srgbClr val="5F5F5F"/>
                    </a:gs>
                    <a:gs pos="100000">
                      <a:srgbClr val="5F5F5F"/>
                    </a:gs>
                  </a:gsLst>
                  <a:lin ang="5400000" scaled="0"/>
                </a:gradFill>
              </a:rPr>
              <a:t> utilization</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2859" y="1645678"/>
            <a:ext cx="3593597" cy="24502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104" name="Group 103"/>
          <p:cNvGrpSpPr/>
          <p:nvPr/>
        </p:nvGrpSpPr>
        <p:grpSpPr>
          <a:xfrm>
            <a:off x="5509987" y="2520314"/>
            <a:ext cx="2372247" cy="2928001"/>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2" name="TextBox 111"/>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endParaRPr lang="en-US" sz="1600" b="1" cap="all" dirty="0">
                  <a:gradFill>
                    <a:gsLst>
                      <a:gs pos="0">
                        <a:srgbClr val="FFFFFF"/>
                      </a:gs>
                      <a:gs pos="100000">
                        <a:srgbClr val="FFFFFF"/>
                      </a:gs>
                    </a:gsLst>
                    <a:lin ang="5400000" scaled="0"/>
                  </a:gradFill>
                </a:endParaRP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grpSp>
        <p:nvGrpSpPr>
          <p:cNvPr id="114" name="Group 113"/>
          <p:cNvGrpSpPr/>
          <p:nvPr/>
        </p:nvGrpSpPr>
        <p:grpSpPr>
          <a:xfrm>
            <a:off x="7979486" y="2500705"/>
            <a:ext cx="2372247" cy="2928001"/>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1" name="TextBox 140"/>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endParaRPr lang="en-US" sz="1600" b="1" cap="all" dirty="0">
                  <a:gradFill>
                    <a:gsLst>
                      <a:gs pos="0">
                        <a:srgbClr val="FFFFFF"/>
                      </a:gs>
                      <a:gs pos="100000">
                        <a:srgbClr val="FFFFFF"/>
                      </a:gs>
                    </a:gsLst>
                    <a:lin ang="5400000" scaled="0"/>
                  </a:gradFill>
                </a:endParaRP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150" name="Rectangle 149"/>
          <p:cNvSpPr/>
          <p:nvPr/>
        </p:nvSpPr>
        <p:spPr bwMode="auto">
          <a:xfrm>
            <a:off x="8997690" y="1647918"/>
            <a:ext cx="2368480" cy="24442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2" name="Rectangle 141"/>
          <p:cNvSpPr/>
          <p:nvPr/>
        </p:nvSpPr>
        <p:spPr bwMode="auto">
          <a:xfrm>
            <a:off x="5307312" y="1503921"/>
            <a:ext cx="96780"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3" name="Rectangle 142"/>
          <p:cNvSpPr/>
          <p:nvPr/>
        </p:nvSpPr>
        <p:spPr bwMode="auto">
          <a:xfrm>
            <a:off x="8988635" y="1503921"/>
            <a:ext cx="103368"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70165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Diagnostics and Monitoring</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703439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Diagnostics &amp; Monitoring</a:t>
            </a:r>
            <a:endParaRPr lang="en-US" dirty="0"/>
          </a:p>
        </p:txBody>
      </p:sp>
      <p:sp>
        <p:nvSpPr>
          <p:cNvPr id="10" name="Rectangle 9"/>
          <p:cNvSpPr/>
          <p:nvPr/>
        </p:nvSpPr>
        <p:spPr bwMode="auto">
          <a:xfrm>
            <a:off x="1973559"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HTTP Logs</a:t>
            </a:r>
            <a:endParaRPr lang="en-US" sz="2399"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901485"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3" name="Rectangle 12"/>
          <p:cNvSpPr/>
          <p:nvPr/>
        </p:nvSpPr>
        <p:spPr bwMode="auto">
          <a:xfrm>
            <a:off x="4806813"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Error Logs</a:t>
            </a:r>
            <a:endParaRPr lang="en-US" sz="2399"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4734739"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6" name="Rectangle 15"/>
          <p:cNvSpPr/>
          <p:nvPr/>
        </p:nvSpPr>
        <p:spPr bwMode="auto">
          <a:xfrm>
            <a:off x="7640067"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Portal Monitoring</a:t>
            </a:r>
            <a:endParaRPr lang="en-US" sz="2399"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7567993"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9756" y="4323158"/>
            <a:ext cx="1553485" cy="648538"/>
          </a:xfrm>
          <a:prstGeom prst="rect">
            <a:avLst/>
          </a:prstGeom>
        </p:spPr>
      </p:pic>
      <p:sp>
        <p:nvSpPr>
          <p:cNvPr id="36" name="Rectangle 35"/>
          <p:cNvSpPr/>
          <p:nvPr/>
        </p:nvSpPr>
        <p:spPr bwMode="auto">
          <a:xfrm>
            <a:off x="6259478"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New Relic</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6187404"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21" name="Rectangle 20"/>
          <p:cNvSpPr/>
          <p:nvPr/>
        </p:nvSpPr>
        <p:spPr bwMode="auto">
          <a:xfrm>
            <a:off x="3423504"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Log Streaming</a:t>
            </a:r>
            <a:endParaRPr lang="en-US" sz="2399"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3351430"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315433703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Load balancing?????</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95762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Deployment</a:t>
            </a:r>
            <a:endParaRPr lang="en-US" dirty="0"/>
          </a:p>
        </p:txBody>
      </p:sp>
    </p:spTree>
    <p:extLst>
      <p:ext uri="{BB962C8B-B14F-4D97-AF65-F5344CB8AC3E}">
        <p14:creationId xmlns:p14="http://schemas.microsoft.com/office/powerpoint/2010/main" val="108276696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grpSp>
        <p:nvGrpSpPr>
          <p:cNvPr id="6" name="Group 5"/>
          <p:cNvGrpSpPr/>
          <p:nvPr/>
        </p:nvGrpSpPr>
        <p:grpSpPr>
          <a:xfrm>
            <a:off x="1901485"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2077" y="3757148"/>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114407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Package and deploy via Portal</a:t>
            </a:r>
          </a:p>
          <a:p>
            <a:pPr marL="574675" indent="-571500">
              <a:buFont typeface="Arial" panose="020B0604020202020204" pitchFamily="34" charset="0"/>
              <a:buChar char="•"/>
            </a:pPr>
            <a:r>
              <a:rPr lang="en-AU" dirty="0" smtClean="0"/>
              <a:t>Package and deploy via API</a:t>
            </a:r>
          </a:p>
          <a:p>
            <a:pPr marL="574675" indent="-571500">
              <a:buFont typeface="Arial" panose="020B0604020202020204" pitchFamily="34" charset="0"/>
              <a:buChar char="•"/>
            </a:pPr>
            <a:r>
              <a:rPr lang="en-AU" dirty="0" smtClean="0"/>
              <a:t>Web Deploy via </a:t>
            </a:r>
            <a:r>
              <a:rPr lang="en-AU" dirty="0" err="1" smtClean="0"/>
              <a:t>AzureWebFarm</a:t>
            </a:r>
            <a:endParaRPr lang="en-AU" dirty="0"/>
          </a:p>
          <a:p>
            <a:pPr algn="r"/>
            <a:r>
              <a:rPr lang="en-AU" dirty="0" smtClean="0"/>
              <a:t>nuget.org/packages/</a:t>
            </a:r>
            <a:r>
              <a:rPr lang="en-AU" dirty="0" err="1" smtClean="0"/>
              <a:t>azurewebfarm</a:t>
            </a:r>
            <a:endParaRPr lang="en-AU" dirty="0"/>
          </a:p>
        </p:txBody>
      </p:sp>
      <p:pic>
        <p:nvPicPr>
          <p:cNvPr id="2050" name="Picture 2" descr="https://raw.github.com/robdmoore/AzureWebFarm/mast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670" y="334922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092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0894" y="1405290"/>
            <a:ext cx="1617891"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680549" y="44089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549" y="39542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549" y="4863637"/>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549" y="3499536"/>
            <a:ext cx="1638241" cy="380901"/>
          </a:xfrm>
          <a:prstGeom prst="rect">
            <a:avLst/>
          </a:prstGeom>
          <a:solidFill>
            <a:schemeClr val="tx2"/>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549" y="25731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9" y="21184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8" y="3044836"/>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1857"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Web </a:t>
            </a:r>
            <a:br>
              <a:rPr lang="en-US" sz="2000" dirty="0">
                <a:gradFill>
                  <a:gsLst>
                    <a:gs pos="0">
                      <a:schemeClr val="tx1"/>
                    </a:gs>
                    <a:gs pos="100000">
                      <a:schemeClr val="tx1"/>
                    </a:gs>
                  </a:gsLst>
                  <a:lin ang="5400000" scaled="0"/>
                </a:gradFill>
                <a:ea typeface="Kozuka Gothic Pro R" pitchFamily="34" charset="-128"/>
              </a:rPr>
            </a:br>
            <a:r>
              <a:rPr lang="en-US" sz="20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9361857" y="21197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4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89"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8" y="21197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8" y="3052050"/>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5288" y="25744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8" y="3518984"/>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5709" y="1406623"/>
            <a:ext cx="1638241"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9" y="3500868"/>
            <a:ext cx="1638241" cy="380901"/>
          </a:xfrm>
          <a:prstGeom prst="rect">
            <a:avLst/>
          </a:prstGeom>
          <a:solidFill>
            <a:schemeClr val="accent5"/>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5709" y="257448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9" y="2119790"/>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9" y="30461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5709" y="39555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589" y="5952814"/>
            <a:ext cx="10858791" cy="675756"/>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9" tIns="45709" rIns="45709" bIns="45709" numCol="1" spcCol="0" rtlCol="0" fromWordArt="0" anchor="ctr" anchorCtr="0" forceAA="0" compatLnSpc="1">
            <a:prstTxWarp prst="textNoShape">
              <a:avLst/>
            </a:prstTxWarp>
            <a:noAutofit/>
          </a:bodyPr>
          <a:lstStyle/>
          <a:p>
            <a:pPr algn="ctr" defTabSz="913878"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5895"/>
            <a:ext cx="1025624" cy="102535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4942" y="921856"/>
            <a:ext cx="0" cy="47714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850" y="-1469327"/>
            <a:ext cx="444877"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16" tIns="45709" rIns="91416" bIns="45709" rtlCol="0" anchor="ctr"/>
          <a:lstStyle/>
          <a:p>
            <a:pPr algn="ctr"/>
            <a:endParaRPr lang="en-US" sz="2399"/>
          </a:p>
        </p:txBody>
      </p:sp>
      <p:sp>
        <p:nvSpPr>
          <p:cNvPr id="38" name="Rectangle 37"/>
          <p:cNvSpPr/>
          <p:nvPr/>
        </p:nvSpPr>
        <p:spPr>
          <a:xfrm>
            <a:off x="6244400" y="394339"/>
            <a:ext cx="2647297"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AzureWebFarm</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6113103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3231654"/>
          </a:xfrm>
        </p:spPr>
        <p:txBody>
          <a:bodyPr/>
          <a:lstStyle/>
          <a:p>
            <a:pPr marL="574675" indent="-571500">
              <a:buFont typeface="Arial" panose="020B0604020202020204" pitchFamily="34" charset="0"/>
              <a:buChar char="•"/>
            </a:pPr>
            <a:r>
              <a:rPr lang="en-AU" dirty="0" smtClean="0"/>
              <a:t>Manual</a:t>
            </a:r>
          </a:p>
          <a:p>
            <a:pPr marL="574675" indent="-571500">
              <a:buFont typeface="Arial" panose="020B0604020202020204" pitchFamily="34" charset="0"/>
              <a:buChar char="•"/>
            </a:pPr>
            <a:r>
              <a:rPr lang="en-AU" dirty="0" smtClean="0"/>
              <a:t>Shared drive</a:t>
            </a:r>
          </a:p>
          <a:p>
            <a:pPr marL="574675" indent="-571500">
              <a:buFont typeface="Arial" panose="020B0604020202020204" pitchFamily="34" charset="0"/>
              <a:buChar char="•"/>
            </a:pPr>
            <a:r>
              <a:rPr lang="en-AU" dirty="0" err="1" smtClean="0"/>
              <a:t>OctopusDeploy</a:t>
            </a:r>
            <a:endParaRPr lang="en-AU" dirty="0" smtClean="0"/>
          </a:p>
          <a:p>
            <a:pPr marL="574675" indent="-571500">
              <a:buFont typeface="Arial" panose="020B0604020202020204" pitchFamily="34" charset="0"/>
              <a:buChar char="•"/>
            </a:pPr>
            <a:r>
              <a:rPr lang="en-AU" dirty="0" smtClean="0"/>
              <a:t>Web Deploy via IIS Web Farm Framework</a:t>
            </a:r>
          </a:p>
          <a:p>
            <a:pPr marL="574675" indent="-571500">
              <a:buFont typeface="Arial" panose="020B0604020202020204" pitchFamily="34" charset="0"/>
              <a:buChar char="•"/>
            </a:pPr>
            <a:r>
              <a:rPr lang="en-AU" dirty="0" smtClean="0"/>
              <a:t>Web Deploy to each server</a:t>
            </a:r>
            <a:endParaRPr lang="en-AU" dirty="0"/>
          </a:p>
        </p:txBody>
      </p:sp>
    </p:spTree>
    <p:extLst>
      <p:ext uri="{BB962C8B-B14F-4D97-AF65-F5344CB8AC3E}">
        <p14:creationId xmlns:p14="http://schemas.microsoft.com/office/powerpoint/2010/main" val="42035483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 Should we do one ???</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a:t>
            </a:r>
            <a:r>
              <a:rPr lang="en-US" dirty="0" smtClean="0"/>
              <a:t>what</a:t>
            </a:r>
            <a:r>
              <a:rPr lang="en-US" dirty="0" smtClean="0"/>
              <a: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Popular open source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Launch a professional looking site with a few clicks using apps like </a:t>
            </a:r>
            <a:r>
              <a:rPr lang="en-US" sz="1466" spc="-43" dirty="0" err="1">
                <a:gradFill>
                  <a:gsLst>
                    <a:gs pos="0">
                      <a:schemeClr val="bg1"/>
                    </a:gs>
                    <a:gs pos="100000">
                      <a:schemeClr val="bg1"/>
                    </a:gs>
                  </a:gsLst>
                  <a:lin ang="16200000" scaled="0"/>
                </a:gradFill>
              </a:rPr>
              <a:t>WordPress</a:t>
            </a:r>
            <a:r>
              <a:rPr lang="en-US" sz="1466" spc="-43" dirty="0">
                <a:gradFill>
                  <a:gsLst>
                    <a:gs pos="0">
                      <a:schemeClr val="bg1"/>
                    </a:gs>
                    <a:gs pos="100000">
                      <a:schemeClr val="bg1"/>
                    </a:gs>
                  </a:gsLst>
                  <a:lin ang="16200000" scaled="0"/>
                </a:gradFill>
              </a:rPr>
              <a:t>, </a:t>
            </a:r>
            <a:r>
              <a:rPr lang="en-US" sz="1466" spc="-43" dirty="0" err="1">
                <a:gradFill>
                  <a:gsLst>
                    <a:gs pos="0">
                      <a:schemeClr val="bg1"/>
                    </a:gs>
                    <a:gs pos="100000">
                      <a:schemeClr val="bg1"/>
                    </a:gs>
                  </a:gsLst>
                  <a:lin ang="16200000" scaled="0"/>
                </a:gradFill>
              </a:rPr>
              <a:t>Joomla</a:t>
            </a:r>
            <a:r>
              <a:rPr lang="en-US" sz="1466" spc="-43" dirty="0">
                <a:gradFill>
                  <a:gsLst>
                    <a:gs pos="0">
                      <a:schemeClr val="bg1"/>
                    </a:gs>
                    <a:gs pos="100000">
                      <a:schemeClr val="bg1"/>
                    </a:gs>
                  </a:gsLst>
                  <a:lin ang="16200000" scaled="0"/>
                </a:gradFill>
              </a:rPr>
              <a:t>!, Drupal, </a:t>
            </a:r>
            <a:r>
              <a:rPr lang="en-US" sz="1466" spc="-43" dirty="0" err="1">
                <a:gradFill>
                  <a:gsLst>
                    <a:gs pos="0">
                      <a:schemeClr val="bg1"/>
                    </a:gs>
                    <a:gs pos="100000">
                      <a:schemeClr val="bg1"/>
                    </a:gs>
                  </a:gsLst>
                  <a:lin ang="16200000" scaled="0"/>
                </a:gradFill>
              </a:rPr>
              <a:t>DotNetNuke</a:t>
            </a:r>
            <a:r>
              <a:rPr lang="en-US" sz="1466" spc="-43" dirty="0">
                <a:gradFill>
                  <a:gsLst>
                    <a:gs pos="0">
                      <a:schemeClr val="bg1"/>
                    </a:gs>
                    <a:gs pos="100000">
                      <a:schemeClr val="bg1"/>
                    </a:gs>
                  </a:gsLst>
                  <a:lin ang="16200000" scaled="0"/>
                </a:gradFill>
              </a:rPr>
              <a:t> and </a:t>
            </a:r>
            <a:r>
              <a:rPr lang="en-US" sz="1466" spc="-43" dirty="0" err="1">
                <a:gradFill>
                  <a:gsLst>
                    <a:gs pos="0">
                      <a:schemeClr val="bg1"/>
                    </a:gs>
                    <a:gs pos="100000">
                      <a:schemeClr val="bg1"/>
                    </a:gs>
                  </a:gsLst>
                  <a:lin ang="16200000" scaled="0"/>
                </a:gradFill>
              </a:rPr>
              <a:t>Umbraco</a:t>
            </a:r>
            <a:endParaRPr lang="en-US" sz="1466" spc="-43" dirty="0">
              <a:gradFill>
                <a:gsLst>
                  <a:gs pos="0">
                    <a:schemeClr val="bg1"/>
                  </a:gs>
                  <a:gs pos="100000">
                    <a:schemeClr val="bg1"/>
                  </a:gs>
                </a:gsLst>
                <a:lin ang="16200000" scaled="0"/>
              </a:gradFill>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Continuous development</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Deploy  directly from your source code repository, using </a:t>
            </a:r>
            <a:r>
              <a:rPr lang="en-US" sz="1466" spc="-43" dirty="0" err="1">
                <a:gradFill>
                  <a:gsLst>
                    <a:gs pos="0">
                      <a:schemeClr val="bg1"/>
                    </a:gs>
                    <a:gs pos="100000">
                      <a:schemeClr val="bg1"/>
                    </a:gs>
                  </a:gsLst>
                  <a:lin ang="16200000" scaled="0"/>
                </a:gradFill>
              </a:rPr>
              <a:t>Git</a:t>
            </a:r>
            <a:r>
              <a:rPr lang="en-US" sz="1466" spc="-43"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Modern web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administration</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Multi-tier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networking</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Porting existing line of business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Choose an image from the library or upload your own </a:t>
            </a:r>
            <a:r>
              <a:rPr lang="en-US" sz="1466" spc="-43" dirty="0" err="1">
                <a:gradFill>
                  <a:gsLst>
                    <a:gs pos="0">
                      <a:schemeClr val="bg1"/>
                    </a:gs>
                    <a:gs pos="100000">
                      <a:schemeClr val="bg1"/>
                    </a:gs>
                  </a:gsLst>
                  <a:lin ang="16200000" scaled="0"/>
                </a:gradFill>
              </a:rPr>
              <a:t>VHD</a:t>
            </a:r>
            <a:r>
              <a:rPr lang="en-US" sz="1466" spc="-43" dirty="0">
                <a:gradFill>
                  <a:gsLst>
                    <a:gs pos="0">
                      <a:schemeClr val="bg1"/>
                    </a:gs>
                    <a:gs pos="100000">
                      <a:schemeClr val="bg1"/>
                    </a:gs>
                  </a:gsLst>
                  <a:lin ang="16200000" scaled="0"/>
                </a:gradFill>
              </a:rPr>
              <a:t>. </a:t>
            </a: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Enterprise server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Windows or Linux operating system </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466" spc="-43" dirty="0" err="1">
                <a:gradFill>
                  <a:gsLst>
                    <a:gs pos="0">
                      <a:schemeClr val="bg1"/>
                    </a:gs>
                    <a:gs pos="100000">
                      <a:schemeClr val="bg1"/>
                    </a:gs>
                  </a:gsLst>
                  <a:lin ang="16200000" scaled="0"/>
                </a:gradFill>
              </a:rPr>
              <a:t>PaaS</a:t>
            </a:r>
            <a:r>
              <a:rPr lang="en-US" sz="1466" spc="-43" dirty="0">
                <a:gradFill>
                  <a:gsLst>
                    <a:gs pos="0">
                      <a:schemeClr val="bg1"/>
                    </a:gs>
                    <a:gs pos="100000">
                      <a:schemeClr val="bg1"/>
                    </a:gs>
                  </a:gsLst>
                  <a:lin ang="16200000" scaled="0"/>
                </a:gradFill>
              </a:rPr>
              <a:t> services.</a:t>
            </a: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1084912"/>
          </a:xfrm>
        </p:spPr>
        <p:txBody>
          <a:bodyPr/>
          <a:lstStyle/>
          <a:p>
            <a:pPr marL="574675" indent="-571500">
              <a:buFont typeface="Arial" panose="020B0604020202020204" pitchFamily="34" charset="0"/>
              <a:buChar char="•"/>
            </a:pPr>
            <a:r>
              <a:rPr lang="en-AU" sz="3000" b="1" dirty="0">
                <a:hlinkClick r:id="rId2"/>
              </a:rPr>
              <a:t>https://</a:t>
            </a:r>
            <a:r>
              <a:rPr lang="en-AU" sz="3000" b="1" dirty="0" smtClean="0">
                <a:hlinkClick r:id="rId2"/>
              </a:rPr>
              <a:t>github.com/robdmoore/AzureWebAppsPresentation</a:t>
            </a:r>
            <a:endParaRPr lang="en-AU" sz="3000" b="1" dirty="0" smtClean="0">
              <a:hlinkClick r:id="rId3"/>
            </a:endParaRPr>
          </a:p>
          <a:p>
            <a:pPr marL="574675" indent="-571500">
              <a:buFont typeface="Arial" panose="020B0604020202020204" pitchFamily="34" charset="0"/>
              <a:buChar char="•"/>
            </a:pPr>
            <a:r>
              <a:rPr lang="en-AU" dirty="0">
                <a:solidFill>
                  <a:srgbClr val="FF0000"/>
                </a:solidFill>
              </a:rPr>
              <a:t>Other links…</a:t>
            </a:r>
          </a:p>
        </p:txBody>
      </p:sp>
    </p:spTree>
    <p:extLst>
      <p:ext uri="{BB962C8B-B14F-4D97-AF65-F5344CB8AC3E}">
        <p14:creationId xmlns:p14="http://schemas.microsoft.com/office/powerpoint/2010/main" val="2606010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Web Sites</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8496"/>
            <a:ext cx="2756790" cy="275607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5" y="1457139"/>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5" y="2400919"/>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8825"/>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chemeClr val="tx1"/>
                      </a:gs>
                      <a:gs pos="100000">
                        <a:schemeClr val="tx1"/>
                      </a:gs>
                    </a:gsLst>
                    <a:lin ang="5400000" scaled="0"/>
                  </a:gradFill>
                </a:rPr>
                <a:t>start simple</a:t>
              </a:r>
              <a:endParaRPr lang="en-US" altLang="zh-CN" sz="3599"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chemeClr val="tx1"/>
                      </a:gs>
                      <a:gs pos="100000">
                        <a:schemeClr val="tx1"/>
                      </a:gs>
                    </a:gsLst>
                    <a:lin ang="5400000" scaled="0"/>
                  </a:gradFill>
                </a:rPr>
                <a:t>start free, scale up and out as you go, friction-free and without the headaches</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code smart</a:t>
              </a:r>
              <a:endParaRPr lang="en-US" altLang="zh-CN" sz="3599"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with classic asp, asp.net, </a:t>
              </a:r>
              <a:r>
                <a:rPr lang="en-US" sz="2000" dirty="0" err="1">
                  <a:gradFill>
                    <a:gsLst>
                      <a:gs pos="0">
                        <a:schemeClr val="tx1"/>
                      </a:gs>
                      <a:gs pos="100000">
                        <a:schemeClr val="tx1"/>
                      </a:gs>
                    </a:gsLst>
                    <a:lin ang="5400000" scaled="0"/>
                  </a:gradFill>
                </a:rPr>
                <a:t>php</a:t>
              </a:r>
              <a:r>
                <a:rPr lang="en-US" sz="2000" dirty="0">
                  <a:gradFill>
                    <a:gsLst>
                      <a:gs pos="0">
                        <a:schemeClr val="tx1"/>
                      </a:gs>
                      <a:gs pos="100000">
                        <a:schemeClr val="tx1"/>
                      </a:gs>
                    </a:gsLst>
                    <a:lin ang="5400000" scaled="0"/>
                  </a:gradFill>
                </a:rPr>
                <a:t> or node.js, develop on Windows, OSX or 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go live</a:t>
              </a:r>
              <a:endParaRPr lang="en-US" altLang="zh-CN" sz="3599"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3547569" y="2568778"/>
            <a:ext cx="2363891" cy="2004042"/>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9223679" y="2554043"/>
            <a:ext cx="2363891" cy="2004042"/>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6388327" y="2568778"/>
            <a:ext cx="2363891" cy="2004042"/>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5" name="Group 24"/>
          <p:cNvGrpSpPr/>
          <p:nvPr/>
        </p:nvGrpSpPr>
        <p:grpSpPr>
          <a:xfrm>
            <a:off x="606202" y="2568778"/>
            <a:ext cx="2363891" cy="2004042"/>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54" fontAlgn="base">
                <a:spcBef>
                  <a:spcPct val="0"/>
                </a:spcBef>
                <a:spcAft>
                  <a:spcPct val="0"/>
                </a:spcAft>
              </a:pPr>
              <a:endParaRPr lang="en-US" sz="1866"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23"/>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98" y="3154515"/>
            <a:ext cx="1333501" cy="54278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7547487" y="5388312"/>
            <a:ext cx="3968266" cy="369204"/>
          </a:xfrm>
          <a:prstGeom prst="rect">
            <a:avLst/>
          </a:prstGeom>
          <a:noFill/>
        </p:spPr>
        <p:txBody>
          <a:bodyPr wrap="none" lIns="0" tIns="0" rIns="0" bIns="0" rtlCol="0">
            <a:spAutoFit/>
          </a:bodyPr>
          <a:lstStyle/>
          <a:p>
            <a:pPr defTabSz="914218"/>
            <a:r>
              <a:rPr lang="en-US" sz="2399" spc="-71" dirty="0">
                <a:gradFill>
                  <a:gsLst>
                    <a:gs pos="2917">
                      <a:srgbClr val="5F5F5F"/>
                    </a:gs>
                    <a:gs pos="30000">
                      <a:srgbClr val="5F5F5F"/>
                    </a:gs>
                  </a:gsLst>
                  <a:lin ang="5400000" scaled="0"/>
                </a:gradFill>
              </a:rPr>
              <a:t>Or any custom </a:t>
            </a:r>
            <a:r>
              <a:rPr lang="en-US" sz="2399" spc="-71" dirty="0" err="1">
                <a:gradFill>
                  <a:gsLst>
                    <a:gs pos="2917">
                      <a:srgbClr val="5F5F5F"/>
                    </a:gs>
                    <a:gs pos="30000">
                      <a:srgbClr val="5F5F5F"/>
                    </a:gs>
                  </a:gsLst>
                  <a:lin ang="5400000" scaled="0"/>
                </a:gradFill>
              </a:rPr>
              <a:t>FastCGI</a:t>
            </a:r>
            <a:r>
              <a:rPr lang="en-US" sz="2399" spc="-71" dirty="0">
                <a:gradFill>
                  <a:gsLst>
                    <a:gs pos="2917">
                      <a:srgbClr val="5F5F5F"/>
                    </a:gs>
                    <a:gs pos="30000">
                      <a:srgbClr val="5F5F5F"/>
                    </a:gs>
                  </a:gsLst>
                  <a:lin ang="5400000" scaled="0"/>
                </a:gradFill>
              </a:rPr>
              <a:t> Handler</a:t>
            </a:r>
            <a:endParaRPr lang="en-US" sz="2399" spc="-71"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169156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t>Windows Azure Web App Gallery</a:t>
            </a:r>
            <a:endParaRPr lang="en-US" dirty="0"/>
          </a:p>
        </p:txBody>
      </p:sp>
      <p:sp>
        <p:nvSpPr>
          <p:cNvPr id="5" name="TextBox 4"/>
          <p:cNvSpPr txBox="1"/>
          <p:nvPr/>
        </p:nvSpPr>
        <p:spPr>
          <a:xfrm>
            <a:off x="8059952" y="2801027"/>
            <a:ext cx="3608172" cy="276934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Ready-to-Go Open Source </a:t>
            </a:r>
          </a:p>
          <a:p>
            <a:r>
              <a:rPr lang="en-US" sz="3599" spc="-71" dirty="0">
                <a:gradFill>
                  <a:gsLst>
                    <a:gs pos="2917">
                      <a:schemeClr val="tx1"/>
                    </a:gs>
                    <a:gs pos="30000">
                      <a:schemeClr val="tx1"/>
                    </a:gs>
                  </a:gsLst>
                  <a:lin ang="5400000" scaled="0"/>
                </a:gradFill>
              </a:rPr>
              <a:t>Web </a:t>
            </a:r>
            <a:r>
              <a:rPr lang="en-US" sz="3599" spc="-71" dirty="0">
                <a:gradFill>
                  <a:gsLst>
                    <a:gs pos="2917">
                      <a:schemeClr val="tx1"/>
                    </a:gs>
                    <a:gs pos="30000">
                      <a:schemeClr val="tx1"/>
                    </a:gs>
                  </a:gsLst>
                  <a:lin ang="5400000" scaled="0"/>
                </a:gradFill>
              </a:rPr>
              <a:t>Applications, </a:t>
            </a:r>
          </a:p>
          <a:p>
            <a:r>
              <a:rPr lang="en-US" sz="3599" spc="-71" dirty="0">
                <a:gradFill>
                  <a:gsLst>
                    <a:gs pos="2917">
                      <a:schemeClr val="tx1"/>
                    </a:gs>
                    <a:gs pos="30000">
                      <a:schemeClr val="tx1"/>
                    </a:gs>
                  </a:gsLst>
                  <a:lin ang="5400000" scaled="0"/>
                </a:gradFill>
              </a:rPr>
              <a:t>Frameworks, </a:t>
            </a:r>
          </a:p>
          <a:p>
            <a:r>
              <a:rPr lang="en-US" sz="3599" spc="-71" dirty="0">
                <a:gradFill>
                  <a:gsLst>
                    <a:gs pos="2917">
                      <a:schemeClr val="tx1"/>
                    </a:gs>
                    <a:gs pos="30000">
                      <a:schemeClr val="tx1"/>
                    </a:gs>
                  </a:gsLst>
                  <a:lin ang="5400000" scaled="0"/>
                </a:gradFill>
              </a:rPr>
              <a:t>and Templates</a:t>
            </a:r>
            <a:endParaRPr lang="en-US" sz="3599" spc="-71" dirty="0">
              <a:gradFill>
                <a:gsLst>
                  <a:gs pos="2917">
                    <a:schemeClr val="tx1"/>
                  </a:gs>
                  <a:gs pos="30000">
                    <a:schemeClr val="tx1"/>
                  </a:gs>
                </a:gsLst>
                <a:lin ang="5400000" scaled="0"/>
              </a:gradFill>
            </a:endParaRP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086" y="1324094"/>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1324092"/>
            <a:ext cx="1009650" cy="1009388"/>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208" y="1340136"/>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14832"/>
            <a:ext cx="1012476" cy="768709"/>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2" y="2748379"/>
            <a:ext cx="1156216" cy="901613"/>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064893"/>
            <a:ext cx="922766" cy="92252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0" y="3943550"/>
            <a:ext cx="1165515" cy="1165211"/>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0454" y="4031172"/>
            <a:ext cx="985345" cy="989965"/>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8" y="3872131"/>
            <a:ext cx="1308389" cy="1308047"/>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147776"/>
            <a:ext cx="1378424" cy="1378065"/>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309265" y="5197831"/>
            <a:ext cx="1429340" cy="1361812"/>
          </a:xfrm>
          <a:prstGeom prst="rect">
            <a:avLst/>
          </a:prstGeom>
        </p:spPr>
      </p:pic>
      <p:pic>
        <p:nvPicPr>
          <p:cNvPr id="4" name="Picture 3"/>
          <p:cNvPicPr>
            <a:picLocks noChangeAspect="1"/>
          </p:cNvPicPr>
          <p:nvPr/>
        </p:nvPicPr>
        <p:blipFill>
          <a:blip r:embed="rId16"/>
          <a:stretch>
            <a:fillRect/>
          </a:stretch>
        </p:blipFill>
        <p:spPr>
          <a:xfrm>
            <a:off x="1931357" y="5578771"/>
            <a:ext cx="1663059" cy="660145"/>
          </a:xfrm>
          <a:prstGeom prst="rect">
            <a:avLst/>
          </a:prstGeom>
        </p:spPr>
      </p:pic>
      <p:pic>
        <p:nvPicPr>
          <p:cNvPr id="6" name="Picture 5"/>
          <p:cNvPicPr>
            <a:picLocks noChangeAspect="1"/>
          </p:cNvPicPr>
          <p:nvPr/>
        </p:nvPicPr>
        <p:blipFill>
          <a:blip r:embed="rId17"/>
          <a:stretch>
            <a:fillRect/>
          </a:stretch>
        </p:blipFill>
        <p:spPr>
          <a:xfrm>
            <a:off x="3846099" y="5397986"/>
            <a:ext cx="1329019" cy="1319174"/>
          </a:xfrm>
          <a:prstGeom prst="rect">
            <a:avLst/>
          </a:prstGeom>
        </p:spPr>
      </p:pic>
      <p:pic>
        <p:nvPicPr>
          <p:cNvPr id="7" name="Picture 6"/>
          <p:cNvPicPr>
            <a:picLocks noChangeAspect="1"/>
          </p:cNvPicPr>
          <p:nvPr/>
        </p:nvPicPr>
        <p:blipFill>
          <a:blip r:embed="rId18"/>
          <a:stretch>
            <a:fillRect/>
          </a:stretch>
        </p:blipFill>
        <p:spPr>
          <a:xfrm>
            <a:off x="5685592" y="5397988"/>
            <a:ext cx="1309179" cy="1319172"/>
          </a:xfrm>
          <a:prstGeom prst="rect">
            <a:avLst/>
          </a:prstGeom>
        </p:spPr>
      </p:pic>
    </p:spTree>
    <p:extLst>
      <p:ext uri="{BB962C8B-B14F-4D97-AF65-F5344CB8AC3E}">
        <p14:creationId xmlns:p14="http://schemas.microsoft.com/office/powerpoint/2010/main" val="360807366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t>Windows Azure Store</a:t>
            </a:r>
            <a:endParaRPr lang="en-US" dirty="0"/>
          </a:p>
        </p:txBody>
      </p:sp>
      <p:sp>
        <p:nvSpPr>
          <p:cNvPr id="4" name="TextBox 3"/>
          <p:cNvSpPr txBox="1"/>
          <p:nvPr/>
        </p:nvSpPr>
        <p:spPr>
          <a:xfrm>
            <a:off x="7516253" y="2598221"/>
            <a:ext cx="4151871" cy="1661609"/>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Discover, Purchase &amp; Provision Premium</a:t>
            </a:r>
          </a:p>
          <a:p>
            <a:r>
              <a:rPr lang="en-US" sz="3599" spc="-71" dirty="0">
                <a:gradFill>
                  <a:gsLst>
                    <a:gs pos="2917">
                      <a:schemeClr val="tx1"/>
                    </a:gs>
                    <a:gs pos="30000">
                      <a:schemeClr val="tx1"/>
                    </a:gs>
                  </a:gsLst>
                  <a:lin ang="5400000" scaled="0"/>
                </a:gradFill>
              </a:rPr>
              <a:t>Services</a:t>
            </a:r>
          </a:p>
        </p:txBody>
      </p:sp>
      <p:pic>
        <p:nvPicPr>
          <p:cNvPr id="5" name="Picture 4"/>
          <p:cNvPicPr>
            <a:picLocks noChangeAspect="1"/>
          </p:cNvPicPr>
          <p:nvPr/>
        </p:nvPicPr>
        <p:blipFill>
          <a:blip r:embed="rId3"/>
          <a:stretch>
            <a:fillRect/>
          </a:stretch>
        </p:blipFill>
        <p:spPr>
          <a:xfrm>
            <a:off x="519112" y="1665015"/>
            <a:ext cx="952500" cy="942729"/>
          </a:xfrm>
          <a:prstGeom prst="rect">
            <a:avLst/>
          </a:prstGeom>
        </p:spPr>
      </p:pic>
      <p:pic>
        <p:nvPicPr>
          <p:cNvPr id="6" name="Picture 5"/>
          <p:cNvPicPr>
            <a:picLocks noChangeAspect="1"/>
          </p:cNvPicPr>
          <p:nvPr/>
        </p:nvPicPr>
        <p:blipFill>
          <a:blip r:embed="rId4"/>
          <a:stretch>
            <a:fillRect/>
          </a:stretch>
        </p:blipFill>
        <p:spPr>
          <a:xfrm>
            <a:off x="1980514" y="1655492"/>
            <a:ext cx="962025" cy="961775"/>
          </a:xfrm>
          <a:prstGeom prst="rect">
            <a:avLst/>
          </a:prstGeom>
        </p:spPr>
      </p:pic>
      <p:pic>
        <p:nvPicPr>
          <p:cNvPr id="7" name="Picture 6"/>
          <p:cNvPicPr>
            <a:picLocks noChangeAspect="1"/>
          </p:cNvPicPr>
          <p:nvPr/>
        </p:nvPicPr>
        <p:blipFill>
          <a:blip r:embed="rId5"/>
          <a:stretch>
            <a:fillRect/>
          </a:stretch>
        </p:blipFill>
        <p:spPr>
          <a:xfrm>
            <a:off x="3451440" y="1655492"/>
            <a:ext cx="942974" cy="942729"/>
          </a:xfrm>
          <a:prstGeom prst="rect">
            <a:avLst/>
          </a:prstGeom>
        </p:spPr>
      </p:pic>
      <p:pic>
        <p:nvPicPr>
          <p:cNvPr id="9" name="Picture 8"/>
          <p:cNvPicPr>
            <a:picLocks noChangeAspect="1"/>
          </p:cNvPicPr>
          <p:nvPr/>
        </p:nvPicPr>
        <p:blipFill>
          <a:blip r:embed="rId6"/>
          <a:stretch>
            <a:fillRect/>
          </a:stretch>
        </p:blipFill>
        <p:spPr>
          <a:xfrm>
            <a:off x="1980514" y="3295622"/>
            <a:ext cx="952500" cy="961775"/>
          </a:xfrm>
          <a:prstGeom prst="rect">
            <a:avLst/>
          </a:prstGeom>
        </p:spPr>
      </p:pic>
      <p:pic>
        <p:nvPicPr>
          <p:cNvPr id="10" name="Picture 9"/>
          <p:cNvPicPr>
            <a:picLocks noChangeAspect="1"/>
          </p:cNvPicPr>
          <p:nvPr/>
        </p:nvPicPr>
        <p:blipFill>
          <a:blip r:embed="rId7"/>
          <a:stretch>
            <a:fillRect/>
          </a:stretch>
        </p:blipFill>
        <p:spPr>
          <a:xfrm>
            <a:off x="528637" y="3295621"/>
            <a:ext cx="933450" cy="961775"/>
          </a:xfrm>
          <a:prstGeom prst="rect">
            <a:avLst/>
          </a:prstGeom>
        </p:spPr>
      </p:pic>
      <p:pic>
        <p:nvPicPr>
          <p:cNvPr id="11" name="Picture 10"/>
          <p:cNvPicPr>
            <a:picLocks noChangeAspect="1"/>
          </p:cNvPicPr>
          <p:nvPr/>
        </p:nvPicPr>
        <p:blipFill>
          <a:blip r:embed="rId8"/>
          <a:stretch>
            <a:fillRect/>
          </a:stretch>
        </p:blipFill>
        <p:spPr>
          <a:xfrm>
            <a:off x="3449057" y="3314666"/>
            <a:ext cx="933450" cy="942729"/>
          </a:xfrm>
          <a:prstGeom prst="rect">
            <a:avLst/>
          </a:prstGeom>
        </p:spPr>
      </p:pic>
      <p:pic>
        <p:nvPicPr>
          <p:cNvPr id="12" name="Picture 11"/>
          <p:cNvPicPr>
            <a:picLocks noChangeAspect="1"/>
          </p:cNvPicPr>
          <p:nvPr/>
        </p:nvPicPr>
        <p:blipFill>
          <a:blip r:embed="rId9"/>
          <a:stretch>
            <a:fillRect/>
          </a:stretch>
        </p:blipFill>
        <p:spPr>
          <a:xfrm>
            <a:off x="4893790" y="3324189"/>
            <a:ext cx="962025" cy="961775"/>
          </a:xfrm>
          <a:prstGeom prst="rect">
            <a:avLst/>
          </a:prstGeom>
        </p:spPr>
      </p:pic>
      <p:pic>
        <p:nvPicPr>
          <p:cNvPr id="14" name="Picture 13"/>
          <p:cNvPicPr>
            <a:picLocks noChangeAspect="1"/>
          </p:cNvPicPr>
          <p:nvPr/>
        </p:nvPicPr>
        <p:blipFill>
          <a:blip r:embed="rId10"/>
          <a:stretch>
            <a:fillRect/>
          </a:stretch>
        </p:blipFill>
        <p:spPr>
          <a:xfrm>
            <a:off x="528639" y="4938678"/>
            <a:ext cx="942974" cy="961775"/>
          </a:xfrm>
          <a:prstGeom prst="rect">
            <a:avLst/>
          </a:prstGeom>
        </p:spPr>
      </p:pic>
      <p:pic>
        <p:nvPicPr>
          <p:cNvPr id="15" name="Picture 14"/>
          <p:cNvPicPr>
            <a:picLocks noChangeAspect="1"/>
          </p:cNvPicPr>
          <p:nvPr/>
        </p:nvPicPr>
        <p:blipFill>
          <a:blip r:embed="rId11"/>
          <a:stretch>
            <a:fillRect/>
          </a:stretch>
        </p:blipFill>
        <p:spPr>
          <a:xfrm>
            <a:off x="1980514" y="4938937"/>
            <a:ext cx="952500" cy="942729"/>
          </a:xfrm>
          <a:prstGeom prst="rect">
            <a:avLst/>
          </a:prstGeom>
        </p:spPr>
      </p:pic>
      <p:pic>
        <p:nvPicPr>
          <p:cNvPr id="16" name="Picture 15"/>
          <p:cNvPicPr>
            <a:picLocks noChangeAspect="1"/>
          </p:cNvPicPr>
          <p:nvPr/>
        </p:nvPicPr>
        <p:blipFill>
          <a:blip r:embed="rId12"/>
          <a:stretch>
            <a:fillRect/>
          </a:stretch>
        </p:blipFill>
        <p:spPr>
          <a:xfrm>
            <a:off x="3449057" y="4943695"/>
            <a:ext cx="933450" cy="933208"/>
          </a:xfrm>
          <a:prstGeom prst="rect">
            <a:avLst/>
          </a:prstGeom>
        </p:spPr>
      </p:pic>
      <p:pic>
        <p:nvPicPr>
          <p:cNvPr id="17" name="Picture 16"/>
          <p:cNvPicPr>
            <a:picLocks noChangeAspect="1"/>
          </p:cNvPicPr>
          <p:nvPr/>
        </p:nvPicPr>
        <p:blipFill>
          <a:blip r:embed="rId13"/>
          <a:stretch>
            <a:fillRect/>
          </a:stretch>
        </p:blipFill>
        <p:spPr>
          <a:xfrm>
            <a:off x="4893789" y="4934174"/>
            <a:ext cx="952500" cy="942729"/>
          </a:xfrm>
          <a:prstGeom prst="rect">
            <a:avLst/>
          </a:prstGeom>
        </p:spPr>
      </p:pic>
      <p:pic>
        <p:nvPicPr>
          <p:cNvPr id="3" name="Picture 2"/>
          <p:cNvPicPr>
            <a:picLocks noChangeAspect="1"/>
          </p:cNvPicPr>
          <p:nvPr/>
        </p:nvPicPr>
        <p:blipFill>
          <a:blip r:embed="rId14"/>
          <a:stretch>
            <a:fillRect/>
          </a:stretch>
        </p:blipFill>
        <p:spPr>
          <a:xfrm>
            <a:off x="4903314" y="1665015"/>
            <a:ext cx="956743" cy="952252"/>
          </a:xfrm>
          <a:prstGeom prst="rect">
            <a:avLst/>
          </a:prstGeom>
        </p:spPr>
      </p:pic>
    </p:spTree>
    <p:extLst>
      <p:ext uri="{BB962C8B-B14F-4D97-AF65-F5344CB8AC3E}">
        <p14:creationId xmlns:p14="http://schemas.microsoft.com/office/powerpoint/2010/main" val="370634983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Cloud Services</a:t>
            </a:r>
          </a:p>
          <a:p>
            <a:pPr indent="3175"/>
            <a:r>
              <a:rPr lang="en-US" dirty="0" smtClean="0"/>
              <a:t>(Web Roles)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3786</TotalTime>
  <Words>1334</Words>
  <Application>Microsoft Office PowerPoint</Application>
  <PresentationFormat>Custom</PresentationFormat>
  <Paragraphs>296</Paragraphs>
  <Slides>37</Slides>
  <Notes>25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Kozuka Gothic Pro R</vt:lpstr>
      <vt:lpstr>Calibri</vt:lpstr>
      <vt:lpstr>Segoe UI Light</vt:lpstr>
      <vt:lpstr>Consolas</vt:lpstr>
      <vt:lpstr>Wingdings</vt:lpstr>
      <vt:lpstr>Arial</vt:lpstr>
      <vt:lpstr>Segoe Light</vt:lpstr>
      <vt:lpstr>Segoe UI</vt:lpstr>
      <vt:lpstr>MS1444_Windows Azure Template 16x9_r08b</vt:lpstr>
      <vt:lpstr>1_White with Consolas font for code slides</vt:lpstr>
      <vt:lpstr>WindowsAzureTemplate16x9</vt:lpstr>
      <vt:lpstr>Building and Deploying Web Apps in Azure</vt:lpstr>
      <vt:lpstr>Overview</vt:lpstr>
      <vt:lpstr>PowerPoint Presentation</vt:lpstr>
      <vt:lpstr>PowerPoint Presentation</vt:lpstr>
      <vt:lpstr>PowerPoint Presentation</vt:lpstr>
      <vt:lpstr>Supported Web Frameworks</vt:lpstr>
      <vt:lpstr>Windows Azure Web App Gallery</vt:lpstr>
      <vt:lpstr>Windows Azure Store</vt:lpstr>
      <vt:lpstr>PowerPoint Presentation</vt:lpstr>
      <vt:lpstr>todo</vt:lpstr>
      <vt:lpstr>PowerPoint Presentation</vt:lpstr>
      <vt:lpstr>todo</vt:lpstr>
      <vt:lpstr>PowerPoint Presentation</vt:lpstr>
      <vt:lpstr>todo</vt:lpstr>
      <vt:lpstr>PowerPoint Presentation</vt:lpstr>
      <vt:lpstr>Scaling up / out</vt:lpstr>
      <vt:lpstr>scale</vt:lpstr>
      <vt:lpstr>web sites</vt:lpstr>
      <vt:lpstr>web sites </vt:lpstr>
      <vt:lpstr>web sites </vt:lpstr>
      <vt:lpstr>web sites</vt:lpstr>
      <vt:lpstr>web sites </vt:lpstr>
      <vt:lpstr>auto-scaling</vt:lpstr>
      <vt:lpstr>Diagnostics and Monitoring</vt:lpstr>
      <vt:lpstr>Diagnostics &amp; Monitoring</vt:lpstr>
      <vt:lpstr>Load balancing?????</vt:lpstr>
      <vt:lpstr>PowerPoint Presentation</vt:lpstr>
      <vt:lpstr>Web Sites</vt:lpstr>
      <vt:lpstr>Web Roles</vt:lpstr>
      <vt:lpstr>AzureWebFarm</vt:lpstr>
      <vt:lpstr>Virtual Machines</vt:lpstr>
      <vt:lpstr>??? Should we do one ???</vt:lpstr>
      <vt:lpstr>PowerPoint Presentation</vt:lpstr>
      <vt:lpstr>Application Scenarios</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296</cp:revision>
  <dcterms:created xsi:type="dcterms:W3CDTF">2011-11-30T19:12:28Z</dcterms:created>
  <dcterms:modified xsi:type="dcterms:W3CDTF">2013-07-16T14:51:22Z</dcterms:modified>
  <cp:version>1.0.0</cp:version>
</cp:coreProperties>
</file>