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259" r:id="rId4"/>
    <p:sldId id="266" r:id="rId5"/>
    <p:sldId id="260" r:id="rId6"/>
    <p:sldId id="267" r:id="rId7"/>
    <p:sldId id="269" r:id="rId8"/>
    <p:sldId id="270" r:id="rId9"/>
    <p:sldId id="271" r:id="rId10"/>
    <p:sldId id="272" r:id="rId11"/>
    <p:sldId id="273" r:id="rId12"/>
    <p:sldId id="279" r:id="rId13"/>
    <p:sldId id="275" r:id="rId14"/>
    <p:sldId id="276" r:id="rId15"/>
    <p:sldId id="277" r:id="rId16"/>
    <p:sldId id="264" r:id="rId17"/>
    <p:sldId id="263" r:id="rId18"/>
    <p:sldId id="268" r:id="rId19"/>
    <p:sldId id="262" r:id="rId20"/>
    <p:sldId id="278" r:id="rId21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CF"/>
    <a:srgbClr val="99C745"/>
    <a:srgbClr val="59B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4338" autoAdjust="0"/>
  </p:normalViewPr>
  <p:slideViewPr>
    <p:cSldViewPr>
      <p:cViewPr varScale="1">
        <p:scale>
          <a:sx n="125" d="100"/>
          <a:sy n="125" d="100"/>
        </p:scale>
        <p:origin x="14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001E3B30-AE01-49B0-BB5C-D888303202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44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E260358D-6386-4027-91D7-7FA473BA28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42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99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1355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1355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182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038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81400"/>
            <a:ext cx="4038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3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7950" y="260648"/>
            <a:ext cx="8974138" cy="561627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5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9408"/>
            <a:ext cx="7772400" cy="1362075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77085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5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3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5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1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400"/>
            </a:lvl1pPr>
            <a:lvl2pPr marL="628650" indent="-171450">
              <a:buFont typeface="Wingdings" panose="05000000000000000000" pitchFamily="2" charset="2"/>
              <a:buChar char="§"/>
              <a:defRPr sz="1200" baseline="0"/>
            </a:lvl2pPr>
            <a:lvl3pPr marL="1085850" indent="-171450">
              <a:buFont typeface="Wingdings" panose="05000000000000000000" pitchFamily="2" charset="2"/>
              <a:buChar char="§"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37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400"/>
            </a:lvl1pPr>
            <a:lvl2pPr marL="628650" indent="-171450">
              <a:buFont typeface="Wingdings" panose="05000000000000000000" pitchFamily="2" charset="2"/>
              <a:buChar char="§"/>
              <a:defRPr sz="1200"/>
            </a:lvl2pPr>
            <a:lvl3pPr marL="1085850" indent="-171450">
              <a:buFont typeface="Wingdings" panose="05000000000000000000" pitchFamily="2" charset="2"/>
              <a:buChar char="§"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0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5513" y="6308725"/>
            <a:ext cx="6264275" cy="468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sz="1800" b="1" dirty="0">
                <a:solidFill>
                  <a:srgbClr val="FFFFFF"/>
                </a:solidFill>
                <a:latin typeface="Calibri" pitchFamily="34" charset="0"/>
              </a:rPr>
              <a:t>Professional Home for Life </a:t>
            </a:r>
            <a:r>
              <a:rPr lang="en-US" sz="2400" b="1" dirty="0">
                <a:solidFill>
                  <a:srgbClr val="FFFFFF"/>
                </a:solidFill>
                <a:latin typeface="Calibri" pitchFamily="34" charset="0"/>
              </a:rPr>
              <a:t>® </a:t>
            </a: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for Engineers and Technicians</a:t>
            </a: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5997575"/>
            <a:ext cx="203835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9pPr>
    </p:titleStyle>
    <p:bodyStyle>
      <a:lvl1pPr marL="457200" indent="-4572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aseline="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AU" dirty="0" smtClean="0"/>
              <a:t>Time </a:t>
            </a:r>
            <a:r>
              <a:rPr lang="en-AU" dirty="0"/>
              <a:t>management and </a:t>
            </a:r>
            <a:r>
              <a:rPr lang="en-AU" dirty="0" smtClean="0"/>
              <a:t>project planning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AU" sz="2000" dirty="0" smtClean="0"/>
          </a:p>
          <a:p>
            <a:pPr algn="r"/>
            <a:r>
              <a:rPr lang="en-AU" sz="2000" dirty="0" smtClean="0"/>
              <a:t>Rob Moore</a:t>
            </a:r>
          </a:p>
          <a:p>
            <a:pPr algn="r"/>
            <a:r>
              <a:rPr lang="en-AU" sz="2000" dirty="0" smtClean="0"/>
              <a:t>Principal Consultant</a:t>
            </a:r>
            <a:r>
              <a:rPr lang="en-AU" sz="2000" dirty="0" smtClean="0"/>
              <a:t>, Readify</a:t>
            </a:r>
          </a:p>
          <a:p>
            <a:pPr algn="r"/>
            <a:r>
              <a:rPr lang="en-AU" sz="2000" dirty="0"/>
              <a:t>rob.moore@readify.net</a:t>
            </a:r>
          </a:p>
          <a:p>
            <a:pPr algn="r"/>
            <a:r>
              <a:rPr lang="en-AU" sz="2000" dirty="0" smtClean="0"/>
              <a:t>@</a:t>
            </a:r>
            <a:r>
              <a:rPr lang="en-AU" sz="2000" dirty="0" err="1" smtClean="0"/>
              <a:t>robdmoore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Execute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Plan each week</a:t>
            </a:r>
          </a:p>
          <a:p>
            <a:pPr lvl="1"/>
            <a:r>
              <a:rPr lang="en-AU" dirty="0"/>
              <a:t>Consider non-negotiable </a:t>
            </a:r>
            <a:r>
              <a:rPr lang="en-AU" dirty="0" smtClean="0"/>
              <a:t>things</a:t>
            </a:r>
          </a:p>
          <a:p>
            <a:pPr lvl="1"/>
            <a:r>
              <a:rPr lang="en-AU" dirty="0" smtClean="0"/>
              <a:t>Consider what tasks are due soon</a:t>
            </a:r>
            <a:endParaRPr lang="en-AU" dirty="0"/>
          </a:p>
          <a:p>
            <a:pPr lvl="1"/>
            <a:r>
              <a:rPr lang="en-AU" dirty="0" smtClean="0"/>
              <a:t>Consider how much time is needed for them</a:t>
            </a:r>
          </a:p>
          <a:p>
            <a:r>
              <a:rPr lang="en-AU" dirty="0" smtClean="0"/>
              <a:t>Each day review the activities you planned to refresh your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5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Evaluate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/>
              <a:t>Regularly</a:t>
            </a:r>
            <a:r>
              <a:rPr lang="en-AU" dirty="0" smtClean="0"/>
              <a:t> evaluate your progress</a:t>
            </a:r>
          </a:p>
          <a:p>
            <a:r>
              <a:rPr lang="en-AU" dirty="0" smtClean="0"/>
              <a:t>Consider </a:t>
            </a:r>
            <a:r>
              <a:rPr lang="en-AU" dirty="0"/>
              <a:t>planned vs </a:t>
            </a:r>
            <a:r>
              <a:rPr lang="en-AU" dirty="0" smtClean="0"/>
              <a:t>actual work</a:t>
            </a:r>
          </a:p>
          <a:p>
            <a:pPr lvl="1"/>
            <a:r>
              <a:rPr lang="en-AU" dirty="0" smtClean="0"/>
              <a:t>Things never go to plan – expect it</a:t>
            </a:r>
          </a:p>
          <a:p>
            <a:pPr lvl="1"/>
            <a:r>
              <a:rPr lang="en-AU" dirty="0" smtClean="0"/>
              <a:t>Consider what new things you have learnt</a:t>
            </a:r>
          </a:p>
          <a:p>
            <a:pPr lvl="1"/>
            <a:r>
              <a:rPr lang="en-AU" dirty="0" smtClean="0"/>
              <a:t>Loop back for another planning cycle</a:t>
            </a:r>
            <a:endParaRPr lang="en-AU" dirty="0"/>
          </a:p>
          <a:p>
            <a:r>
              <a:rPr lang="en-AU" dirty="0"/>
              <a:t>Communicate</a:t>
            </a:r>
          </a:p>
          <a:p>
            <a:r>
              <a:rPr lang="en-AU" dirty="0" smtClean="0"/>
              <a:t>Be retrospective </a:t>
            </a:r>
            <a:r>
              <a:rPr lang="en-AU" dirty="0"/>
              <a:t>– continuously </a:t>
            </a:r>
            <a:r>
              <a:rPr lang="en-AU" dirty="0" smtClean="0"/>
              <a:t>improve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3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Prioritise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Evaluate</a:t>
            </a:r>
            <a:endParaRPr lang="en-A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Circular Arrow 4"/>
          <p:cNvSpPr/>
          <p:nvPr/>
        </p:nvSpPr>
        <p:spPr>
          <a:xfrm rot="5400000" flipH="1">
            <a:off x="2267744" y="1628800"/>
            <a:ext cx="3816424" cy="3672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Understand: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smtClean="0"/>
              <a:t>Project: organise a networking event</a:t>
            </a:r>
          </a:p>
          <a:p>
            <a:r>
              <a:rPr lang="en-AU" sz="2400" dirty="0" smtClean="0"/>
              <a:t>Goal: Run event with 50 people from 2 universities</a:t>
            </a:r>
          </a:p>
          <a:p>
            <a:r>
              <a:rPr lang="en-AU" sz="2400" dirty="0" smtClean="0"/>
              <a:t>High-level tasks:</a:t>
            </a:r>
          </a:p>
          <a:p>
            <a:pPr lvl="1"/>
            <a:r>
              <a:rPr lang="en-AU" sz="2000" dirty="0" smtClean="0"/>
              <a:t>Organise a venue, get people to register, organise food and drinks, secure keynote speaker, etc.</a:t>
            </a:r>
          </a:p>
          <a:p>
            <a:r>
              <a:rPr lang="en-AU" sz="2400" dirty="0" smtClean="0"/>
              <a:t>Deadlines:</a:t>
            </a:r>
          </a:p>
          <a:p>
            <a:pPr lvl="1"/>
            <a:r>
              <a:rPr lang="en-AU" sz="2000" dirty="0" smtClean="0"/>
              <a:t>Event will be at date (X), Venue needs to be booked (X-4 weeks), people can register by (X-3 weeks), etc.</a:t>
            </a:r>
          </a:p>
          <a:p>
            <a:r>
              <a:rPr lang="en-AU" sz="2400" dirty="0" smtClean="0"/>
              <a:t>Breakdown: get people to register:</a:t>
            </a:r>
          </a:p>
          <a:p>
            <a:pPr lvl="1"/>
            <a:r>
              <a:rPr lang="en-AU" sz="2000" dirty="0" smtClean="0"/>
              <a:t>Create poster (dependency: secure keynote speaker?), Put up posters, advertise on </a:t>
            </a:r>
            <a:r>
              <a:rPr lang="en-AU" sz="2000" dirty="0" err="1" smtClean="0"/>
              <a:t>facebook</a:t>
            </a:r>
            <a:r>
              <a:rPr lang="en-AU" sz="2000" dirty="0" smtClean="0"/>
              <a:t>, create registration page, etc.</a:t>
            </a:r>
          </a:p>
          <a:p>
            <a:pPr lvl="1"/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7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Prioritise: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 smtClean="0"/>
              <a:t>High level prioritisation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Secure keynote speaker (X-6)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Create reg. page / create poster </a:t>
            </a:r>
            <a:r>
              <a:rPr lang="en-AU" sz="2800" dirty="0"/>
              <a:t>(</a:t>
            </a:r>
            <a:r>
              <a:rPr lang="en-AU" sz="2800" dirty="0" smtClean="0"/>
              <a:t>X-5)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Organise venue (X-4)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Put up posters / create fb page (X-3)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Organise catering (X-1)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etc.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8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Plan: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 smtClean="0"/>
              <a:t>High-level task: Secure keynote speaker</a:t>
            </a:r>
          </a:p>
          <a:p>
            <a:r>
              <a:rPr lang="en-AU" sz="2000" dirty="0" smtClean="0"/>
              <a:t>(X-8) Joe and Sally – 1 hour meeting</a:t>
            </a:r>
          </a:p>
          <a:p>
            <a:pPr lvl="1"/>
            <a:r>
              <a:rPr lang="en-AU" sz="1800" dirty="0" smtClean="0"/>
              <a:t>Decide on list of potential keynote speakers</a:t>
            </a:r>
          </a:p>
          <a:p>
            <a:r>
              <a:rPr lang="en-AU" sz="2000" dirty="0" smtClean="0"/>
              <a:t>(X-8/7) Sally and John – 2 hours each ad hoc</a:t>
            </a:r>
          </a:p>
          <a:p>
            <a:pPr lvl="1"/>
            <a:r>
              <a:rPr lang="en-AU" sz="1800" dirty="0" smtClean="0"/>
              <a:t>Contact the keynote speakers to see if they are available</a:t>
            </a:r>
          </a:p>
          <a:p>
            <a:r>
              <a:rPr lang="en-AU" sz="2000" dirty="0" smtClean="0"/>
              <a:t>(X-6) Joe and Sally – 1 hour meeting</a:t>
            </a:r>
          </a:p>
          <a:p>
            <a:pPr lvl="1"/>
            <a:r>
              <a:rPr lang="en-AU" sz="1800" dirty="0" smtClean="0"/>
              <a:t>Decide which speaker to run</a:t>
            </a:r>
          </a:p>
          <a:p>
            <a:pPr lvl="1"/>
            <a:r>
              <a:rPr lang="en-AU" sz="1800" dirty="0" smtClean="0"/>
              <a:t>Confirm with the speaker</a:t>
            </a:r>
          </a:p>
          <a:p>
            <a:r>
              <a:rPr lang="en-AU" sz="2000" dirty="0" smtClean="0"/>
              <a:t>Items to plan later:</a:t>
            </a:r>
          </a:p>
          <a:p>
            <a:pPr lvl="1"/>
            <a:r>
              <a:rPr lang="en-AU" sz="1800" dirty="0" smtClean="0"/>
              <a:t>get bio from speaker (X-4)?</a:t>
            </a:r>
          </a:p>
          <a:p>
            <a:pPr lvl="1"/>
            <a:r>
              <a:rPr lang="en-AU" sz="1800" dirty="0" smtClean="0"/>
              <a:t>get slides from speaker (X-2)?</a:t>
            </a:r>
          </a:p>
          <a:p>
            <a:pPr lvl="1"/>
            <a:r>
              <a:rPr lang="en-AU" sz="1800" dirty="0" smtClean="0"/>
              <a:t>add </a:t>
            </a:r>
            <a:r>
              <a:rPr lang="en-AU" sz="1800" dirty="0"/>
              <a:t>introduction to </a:t>
            </a:r>
            <a:r>
              <a:rPr lang="en-AU" sz="1800" dirty="0" smtClean="0"/>
              <a:t>slides and confirm with MC (X-1)?</a:t>
            </a:r>
            <a:endParaRPr lang="en-AU" sz="1800" dirty="0"/>
          </a:p>
          <a:p>
            <a:pPr lvl="1"/>
            <a:r>
              <a:rPr lang="en-AU" sz="1800" dirty="0" smtClean="0"/>
              <a:t>confirm with speaker (X-1)?</a:t>
            </a:r>
          </a:p>
          <a:p>
            <a:pPr lvl="1"/>
            <a:r>
              <a:rPr lang="en-AU" sz="1800" dirty="0" smtClean="0"/>
              <a:t>send thankyou note and bottle of wine (X+1)?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</a:t>
            </a:r>
            <a:r>
              <a:rPr lang="en-AU" dirty="0" smtClean="0"/>
              <a:t>tips/techniques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9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Sustainable pace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Consistently sacrificing sleep and weekends </a:t>
            </a:r>
            <a:r>
              <a:rPr lang="en-AU" sz="4400" dirty="0" smtClean="0"/>
              <a:t>isn’t sustainable</a:t>
            </a:r>
            <a:endParaRPr lang="en-AU" dirty="0" smtClean="0"/>
          </a:p>
          <a:p>
            <a:r>
              <a:rPr lang="en-AU" dirty="0" smtClean="0"/>
              <a:t>The quality and efficiency of your work drops and you </a:t>
            </a:r>
            <a:r>
              <a:rPr lang="en-AU" sz="4400" dirty="0" smtClean="0"/>
              <a:t>get less done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Get </a:t>
            </a:r>
            <a:r>
              <a:rPr lang="en-AU" b="1" dirty="0" smtClean="0"/>
              <a:t>help</a:t>
            </a:r>
            <a:r>
              <a:rPr lang="en-AU" sz="1800" dirty="0" smtClean="0"/>
              <a:t> </a:t>
            </a:r>
            <a:r>
              <a:rPr lang="en-AU" dirty="0" smtClean="0"/>
              <a:t>if you need an unsustainable pace to get everything done!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639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 visualisation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Visualising your prioritised </a:t>
            </a:r>
            <a:r>
              <a:rPr lang="en-AU" dirty="0" err="1" smtClean="0"/>
              <a:t>todo</a:t>
            </a:r>
            <a:r>
              <a:rPr lang="en-AU" dirty="0" smtClean="0"/>
              <a:t> list helps you </a:t>
            </a:r>
            <a:r>
              <a:rPr lang="en-AU" sz="4800" dirty="0" smtClean="0"/>
              <a:t>focus</a:t>
            </a:r>
            <a:endParaRPr lang="en-AU" dirty="0" smtClean="0"/>
          </a:p>
          <a:p>
            <a:r>
              <a:rPr lang="en-AU" dirty="0" smtClean="0"/>
              <a:t>It makes you more </a:t>
            </a:r>
            <a:r>
              <a:rPr lang="en-AU" sz="4800" dirty="0" smtClean="0"/>
              <a:t>efficient</a:t>
            </a:r>
            <a:r>
              <a:rPr lang="en-AU" dirty="0" smtClean="0"/>
              <a:t> and helps stop context switching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					trello.com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pic>
        <p:nvPicPr>
          <p:cNvPr id="3074" name="Picture 2" descr="https://d2k1ftgv7pobq7.cloudfront.net/images/bd87ee916375920ae72dffadbb10d412/logo-blue-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0471"/>
            <a:ext cx="2267744" cy="7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6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Pomodoro</a:t>
            </a:r>
            <a:r>
              <a:rPr lang="en-AU" dirty="0" smtClean="0"/>
              <a:t> / </a:t>
            </a:r>
            <a:r>
              <a:rPr lang="en-AU" dirty="0" err="1" smtClean="0"/>
              <a:t>Timeboxing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Procrastination is damaging to efficiency</a:t>
            </a:r>
          </a:p>
          <a:p>
            <a:r>
              <a:rPr lang="en-AU" dirty="0" smtClean="0"/>
              <a:t>Ensure focus by setting aside a specific amount of time</a:t>
            </a:r>
          </a:p>
          <a:p>
            <a:r>
              <a:rPr lang="en-AU" dirty="0" smtClean="0"/>
              <a:t>Take a small break after that time and reflect on what you did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				pomodorotechnique.com</a:t>
            </a:r>
          </a:p>
          <a:p>
            <a:pPr marL="0" indent="0">
              <a:buNone/>
            </a:pPr>
            <a:r>
              <a:rPr lang="en-AU" sz="2800" dirty="0" smtClean="0"/>
              <a:t>			</a:t>
            </a:r>
            <a:r>
              <a:rPr lang="en-AU" sz="2400" dirty="0" smtClean="0"/>
              <a:t>	workawesome.com/productivity/</a:t>
            </a:r>
            <a:r>
              <a:rPr lang="en-AU" sz="2400" dirty="0" err="1" smtClean="0"/>
              <a:t>timeboxing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pic>
        <p:nvPicPr>
          <p:cNvPr id="2050" name="Picture 2" descr="http://pomodorotechnique.com/wp-content/themes/pomodoro/img/logo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0" y="4581759"/>
            <a:ext cx="1584176" cy="130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6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10000"/>
          </a:xfrm>
        </p:spPr>
        <p:txBody>
          <a:bodyPr/>
          <a:lstStyle/>
          <a:p>
            <a:r>
              <a:rPr lang="en-GB" sz="2800" dirty="0" smtClean="0"/>
              <a:t>Do you ever feel </a:t>
            </a:r>
            <a:r>
              <a:rPr lang="en-GB" sz="4400" dirty="0" smtClean="0"/>
              <a:t>overwhelmed</a:t>
            </a:r>
            <a:r>
              <a:rPr lang="en-GB" sz="2800" dirty="0" smtClean="0"/>
              <a:t> with:</a:t>
            </a:r>
          </a:p>
          <a:p>
            <a:pPr lvl="1"/>
            <a:r>
              <a:rPr lang="en-GB" sz="2400" dirty="0" err="1" smtClean="0"/>
              <a:t>Uni</a:t>
            </a:r>
            <a:r>
              <a:rPr lang="en-GB" sz="2400" dirty="0" smtClean="0"/>
              <a:t> classes</a:t>
            </a:r>
          </a:p>
          <a:p>
            <a:pPr lvl="1"/>
            <a:r>
              <a:rPr lang="en-GB" sz="2400" dirty="0" err="1" smtClean="0"/>
              <a:t>Uni</a:t>
            </a:r>
            <a:r>
              <a:rPr lang="en-GB" sz="2400" dirty="0" smtClean="0"/>
              <a:t> assignments and tests</a:t>
            </a:r>
          </a:p>
          <a:p>
            <a:pPr lvl="1"/>
            <a:r>
              <a:rPr lang="en-GB" sz="2400" dirty="0" smtClean="0"/>
              <a:t>Work (multiple jobs?)</a:t>
            </a:r>
          </a:p>
          <a:p>
            <a:pPr lvl="1"/>
            <a:r>
              <a:rPr lang="en-GB" sz="2400" b="1" dirty="0" smtClean="0"/>
              <a:t>Extracurricular activities</a:t>
            </a:r>
          </a:p>
          <a:p>
            <a:pPr lvl="1"/>
            <a:r>
              <a:rPr lang="en-GB" sz="2400" dirty="0" smtClean="0"/>
              <a:t>Maintaining relationships (friends, family, lovers)</a:t>
            </a:r>
          </a:p>
          <a:p>
            <a:pPr lvl="1"/>
            <a:r>
              <a:rPr lang="en-GB" sz="2400" dirty="0" smtClean="0"/>
              <a:t>Housework</a:t>
            </a:r>
          </a:p>
          <a:p>
            <a:pPr lvl="1"/>
            <a:r>
              <a:rPr lang="en-GB" sz="2400" dirty="0" smtClean="0"/>
              <a:t>Leisure, quiet time, exercising, reading, etc.)</a:t>
            </a:r>
          </a:p>
          <a:p>
            <a:r>
              <a:rPr lang="en-GB" sz="2800" dirty="0" smtClean="0"/>
              <a:t>Do you have </a:t>
            </a:r>
            <a:r>
              <a:rPr lang="en-GB" sz="2800" i="1" dirty="0" smtClean="0"/>
              <a:t>competing</a:t>
            </a:r>
            <a:r>
              <a:rPr lang="en-GB" sz="2800" dirty="0" smtClean="0"/>
              <a:t> </a:t>
            </a:r>
            <a:r>
              <a:rPr lang="en-GB" sz="4400" dirty="0" smtClean="0"/>
              <a:t>deadlines</a:t>
            </a:r>
            <a:r>
              <a:rPr lang="en-GB" sz="28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Thankyou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AU" dirty="0" smtClean="0"/>
              <a:t>Rob Moore</a:t>
            </a:r>
          </a:p>
          <a:p>
            <a:pPr algn="r"/>
            <a:r>
              <a:rPr lang="en-AU" dirty="0" smtClean="0"/>
              <a:t>Principal Consultant</a:t>
            </a:r>
            <a:r>
              <a:rPr lang="en-AU" dirty="0" smtClean="0"/>
              <a:t>, Readify</a:t>
            </a:r>
          </a:p>
          <a:p>
            <a:pPr algn="r"/>
            <a:r>
              <a:rPr lang="en-AU" dirty="0" smtClean="0"/>
              <a:t>rob.moore@readify.net</a:t>
            </a:r>
          </a:p>
          <a:p>
            <a:pPr algn="r"/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5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need these skills in the </a:t>
            </a:r>
            <a:r>
              <a:rPr lang="en-AU" sz="4400" dirty="0" smtClean="0"/>
              <a:t>workforce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These skills are </a:t>
            </a:r>
            <a:r>
              <a:rPr lang="en-AU" b="1" dirty="0" smtClean="0"/>
              <a:t>important</a:t>
            </a:r>
            <a:r>
              <a:rPr lang="en-AU" dirty="0" smtClean="0"/>
              <a:t> to get right</a:t>
            </a:r>
          </a:p>
          <a:p>
            <a:endParaRPr lang="en-AU" dirty="0" smtClean="0"/>
          </a:p>
          <a:p>
            <a:r>
              <a:rPr lang="en-AU" dirty="0" smtClean="0"/>
              <a:t>They help ensure you have a </a:t>
            </a:r>
            <a:r>
              <a:rPr lang="en-AU" sz="4800" dirty="0" smtClean="0"/>
              <a:t>work-life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5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can I plan a project and manage my time effectively?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7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Golden Triangle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1026" name="Picture 2" descr="http://rapidcomposites.com/wp-content/uploads/2012/06/pmtriang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97" y="1417638"/>
            <a:ext cx="5953205" cy="44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Prioritise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Evaluate</a:t>
            </a:r>
            <a:endParaRPr lang="en-A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Circular Arrow 4"/>
          <p:cNvSpPr/>
          <p:nvPr/>
        </p:nvSpPr>
        <p:spPr>
          <a:xfrm rot="5400000" flipH="1">
            <a:off x="2267744" y="1628800"/>
            <a:ext cx="3816424" cy="3672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are the goal(s)?</a:t>
            </a:r>
          </a:p>
          <a:p>
            <a:r>
              <a:rPr lang="en-AU" dirty="0" smtClean="0"/>
              <a:t>Identify high level tasks</a:t>
            </a:r>
          </a:p>
          <a:p>
            <a:r>
              <a:rPr lang="en-AU" dirty="0" smtClean="0"/>
              <a:t>What are the deadline(s)?</a:t>
            </a:r>
          </a:p>
          <a:p>
            <a:r>
              <a:rPr lang="en-AU" dirty="0" smtClean="0"/>
              <a:t>Breakdown tasks to be </a:t>
            </a:r>
            <a:r>
              <a:rPr lang="en-AU" dirty="0" err="1" smtClean="0"/>
              <a:t>prioritisable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8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Prioritise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Within and across activities in your life</a:t>
            </a:r>
          </a:p>
          <a:p>
            <a:r>
              <a:rPr lang="en-AU" dirty="0" smtClean="0"/>
              <a:t>Prioritisation is the </a:t>
            </a:r>
            <a:r>
              <a:rPr lang="en-AU" b="1" dirty="0" smtClean="0"/>
              <a:t>key</a:t>
            </a:r>
            <a:r>
              <a:rPr lang="en-AU" dirty="0" smtClean="0"/>
              <a:t> to </a:t>
            </a:r>
            <a:r>
              <a:rPr lang="en-AU" sz="5400" dirty="0" smtClean="0"/>
              <a:t>avoiding</a:t>
            </a:r>
            <a:r>
              <a:rPr lang="en-AU" dirty="0" smtClean="0"/>
              <a:t> context switching overhead</a:t>
            </a:r>
          </a:p>
          <a:p>
            <a:r>
              <a:rPr lang="en-AU" dirty="0" smtClean="0"/>
              <a:t>Decide what to prioritise on:</a:t>
            </a:r>
          </a:p>
          <a:p>
            <a:pPr lvl="1"/>
            <a:r>
              <a:rPr lang="en-AU" dirty="0" smtClean="0"/>
              <a:t>Deadline?</a:t>
            </a:r>
          </a:p>
          <a:p>
            <a:pPr lvl="1"/>
            <a:r>
              <a:rPr lang="en-AU" dirty="0" smtClean="0"/>
              <a:t>Importance?</a:t>
            </a:r>
          </a:p>
          <a:p>
            <a:pPr lvl="1"/>
            <a:r>
              <a:rPr lang="en-AU" dirty="0" smtClean="0"/>
              <a:t>Complexity?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0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Estimate tasks:</a:t>
            </a:r>
          </a:p>
          <a:p>
            <a:pPr lvl="1"/>
            <a:r>
              <a:rPr lang="en-AU" dirty="0" smtClean="0"/>
              <a:t>May affect the priority – that’s OK</a:t>
            </a:r>
          </a:p>
          <a:p>
            <a:pPr lvl="1"/>
            <a:r>
              <a:rPr lang="en-AU" dirty="0" smtClean="0"/>
              <a:t>Ensure clear </a:t>
            </a:r>
            <a:r>
              <a:rPr lang="en-AU" dirty="0"/>
              <a:t>scope</a:t>
            </a:r>
          </a:p>
          <a:p>
            <a:r>
              <a:rPr lang="en-AU" dirty="0" smtClean="0"/>
              <a:t>Schedule and assign tasks; consider:</a:t>
            </a:r>
          </a:p>
          <a:p>
            <a:pPr lvl="1"/>
            <a:r>
              <a:rPr lang="en-AU" dirty="0" smtClean="0"/>
              <a:t>Dependencies</a:t>
            </a:r>
          </a:p>
          <a:p>
            <a:pPr lvl="1"/>
            <a:r>
              <a:rPr lang="en-AU" dirty="0" smtClean="0"/>
              <a:t>Deadlines and estimates</a:t>
            </a:r>
          </a:p>
          <a:p>
            <a:pPr lvl="1"/>
            <a:r>
              <a:rPr lang="en-AU" dirty="0" smtClean="0"/>
              <a:t>Skillsets</a:t>
            </a:r>
          </a:p>
          <a:p>
            <a:pPr marL="457200" lvl="1"/>
            <a:r>
              <a:rPr lang="en-AU" sz="3200" dirty="0"/>
              <a:t>Remember: things </a:t>
            </a:r>
            <a:r>
              <a:rPr lang="en-AU" sz="3200" dirty="0" smtClean="0"/>
              <a:t>change</a:t>
            </a:r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0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T new template May 2012">
  <a:themeElements>
    <a:clrScheme name="Custom 1">
      <a:dk1>
        <a:srgbClr val="000000"/>
      </a:dk1>
      <a:lt1>
        <a:srgbClr val="FFFFFF"/>
      </a:lt1>
      <a:dk2>
        <a:srgbClr val="58585A"/>
      </a:dk2>
      <a:lt2>
        <a:srgbClr val="EEECE1"/>
      </a:lt2>
      <a:accent1>
        <a:srgbClr val="008CCF"/>
      </a:accent1>
      <a:accent2>
        <a:srgbClr val="8CC63F"/>
      </a:accent2>
      <a:accent3>
        <a:srgbClr val="FFDD00"/>
      </a:accent3>
      <a:accent4>
        <a:srgbClr val="F68933"/>
      </a:accent4>
      <a:accent5>
        <a:srgbClr val="9B5BA4"/>
      </a:accent5>
      <a:accent6>
        <a:srgbClr val="ED174F"/>
      </a:accent6>
      <a:hlink>
        <a:srgbClr val="008CCF"/>
      </a:hlink>
      <a:folHlink>
        <a:srgbClr val="9B5BA4"/>
      </a:folHlink>
    </a:clrScheme>
    <a:fontScheme name="IET_Templatev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ET_Templatev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IET new template May 2012</Template>
  <TotalTime>233</TotalTime>
  <Words>645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Wingdings</vt:lpstr>
      <vt:lpstr>IET new template May 2012</vt:lpstr>
      <vt:lpstr>Time management and project planning</vt:lpstr>
      <vt:lpstr>Why is it important?</vt:lpstr>
      <vt:lpstr>Why is it important?</vt:lpstr>
      <vt:lpstr>How can I plan a project and manage my time effectively?</vt:lpstr>
      <vt:lpstr>Golden Triangle</vt:lpstr>
      <vt:lpstr>Continuous loop</vt:lpstr>
      <vt:lpstr>Understand</vt:lpstr>
      <vt:lpstr>Prioritise</vt:lpstr>
      <vt:lpstr>Plan</vt:lpstr>
      <vt:lpstr>Execute</vt:lpstr>
      <vt:lpstr>Evaluate</vt:lpstr>
      <vt:lpstr>Continuous loop</vt:lpstr>
      <vt:lpstr>Understand: Example</vt:lpstr>
      <vt:lpstr>Prioritise: Example</vt:lpstr>
      <vt:lpstr>Plan: Example</vt:lpstr>
      <vt:lpstr>Useful tips/techniques</vt:lpstr>
      <vt:lpstr>Sustainable pace</vt:lpstr>
      <vt:lpstr>Task visualisation</vt:lpstr>
      <vt:lpstr>Pomodoro / Timeboxing</vt:lpstr>
      <vt:lpstr>Thankyou</vt:lpstr>
    </vt:vector>
  </TitlesOfParts>
  <Company>Institution of Engineering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Berry,Kate</dc:creator>
  <cp:lastModifiedBy>Robert Moore</cp:lastModifiedBy>
  <cp:revision>48</cp:revision>
  <dcterms:created xsi:type="dcterms:W3CDTF">2013-06-07T13:38:41Z</dcterms:created>
  <dcterms:modified xsi:type="dcterms:W3CDTF">2015-05-18T15:35:24Z</dcterms:modified>
</cp:coreProperties>
</file>