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3"/>
  </p:notesMasterIdLst>
  <p:handoutMasterIdLst>
    <p:handoutMasterId r:id="rId24"/>
  </p:handoutMasterIdLst>
  <p:sldIdLst>
    <p:sldId id="258" r:id="rId2"/>
    <p:sldId id="257" r:id="rId3"/>
    <p:sldId id="259" r:id="rId4"/>
    <p:sldId id="266" r:id="rId5"/>
    <p:sldId id="260" r:id="rId6"/>
    <p:sldId id="267" r:id="rId7"/>
    <p:sldId id="269" r:id="rId8"/>
    <p:sldId id="270" r:id="rId9"/>
    <p:sldId id="271" r:id="rId10"/>
    <p:sldId id="272" r:id="rId11"/>
    <p:sldId id="273" r:id="rId12"/>
    <p:sldId id="279" r:id="rId13"/>
    <p:sldId id="275" r:id="rId14"/>
    <p:sldId id="276" r:id="rId15"/>
    <p:sldId id="277" r:id="rId16"/>
    <p:sldId id="264" r:id="rId17"/>
    <p:sldId id="280" r:id="rId18"/>
    <p:sldId id="263" r:id="rId19"/>
    <p:sldId id="268" r:id="rId20"/>
    <p:sldId id="262" r:id="rId21"/>
    <p:sldId id="278" r:id="rId22"/>
  </p:sldIdLst>
  <p:sldSz cx="9144000" cy="6858000" type="screen4x3"/>
  <p:notesSz cx="6735763" cy="98663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CF"/>
    <a:srgbClr val="99C745"/>
    <a:srgbClr val="59B3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07" autoAdjust="0"/>
    <p:restoredTop sz="94338" autoAdjust="0"/>
  </p:normalViewPr>
  <p:slideViewPr>
    <p:cSldViewPr>
      <p:cViewPr varScale="1">
        <p:scale>
          <a:sx n="101" d="100"/>
          <a:sy n="101" d="100"/>
        </p:scale>
        <p:origin x="903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4763" y="0"/>
            <a:ext cx="2919412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94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013"/>
            <a:ext cx="291941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94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4763" y="9371013"/>
            <a:ext cx="2919412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+mn-ea"/>
              </a:defRPr>
            </a:lvl1pPr>
          </a:lstStyle>
          <a:p>
            <a:pPr>
              <a:defRPr/>
            </a:pPr>
            <a:fld id="{001E3B30-AE01-49B0-BB5C-D8883032024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4448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763" y="0"/>
            <a:ext cx="2919412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47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86300"/>
            <a:ext cx="5389563" cy="444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013"/>
            <a:ext cx="291941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763" y="9371013"/>
            <a:ext cx="2919412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+mn-ea"/>
              </a:defRPr>
            </a:lvl1pPr>
          </a:lstStyle>
          <a:p>
            <a:pPr>
              <a:defRPr/>
            </a:pPr>
            <a:fld id="{E260358D-6386-4027-91D7-7FA473BA284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6427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604448" y="6361113"/>
            <a:ext cx="477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8992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604448" y="6361113"/>
            <a:ext cx="477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1048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13556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13556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604448" y="6361113"/>
            <a:ext cx="477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5532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1828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182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581400"/>
            <a:ext cx="4038600" cy="182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581400"/>
            <a:ext cx="4038600" cy="182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604448" y="6361113"/>
            <a:ext cx="477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8237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107950" y="260648"/>
            <a:ext cx="8974138" cy="5616277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49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604448" y="6361113"/>
            <a:ext cx="477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345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49408"/>
            <a:ext cx="7772400" cy="1362075"/>
          </a:xfrm>
        </p:spPr>
        <p:txBody>
          <a:bodyPr anchor="b"/>
          <a:lstStyle>
            <a:lvl1pPr algn="l">
              <a:defRPr sz="40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377085"/>
            <a:ext cx="7772400" cy="1500187"/>
          </a:xfrm>
        </p:spPr>
        <p:txBody>
          <a:bodyPr anchor="t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604448" y="6361113"/>
            <a:ext cx="477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3532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604448" y="6361113"/>
            <a:ext cx="477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232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604448" y="6361113"/>
            <a:ext cx="477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158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604448" y="6361113"/>
            <a:ext cx="477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713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604448" y="6361113"/>
            <a:ext cx="477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246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 sz="1400"/>
            </a:lvl1pPr>
            <a:lvl2pPr marL="628650" indent="-171450">
              <a:buFont typeface="Wingdings" panose="05000000000000000000" pitchFamily="2" charset="2"/>
              <a:buChar char="§"/>
              <a:defRPr sz="1200" baseline="0"/>
            </a:lvl2pPr>
            <a:lvl3pPr marL="1085850" indent="-171450">
              <a:buFont typeface="Wingdings" panose="05000000000000000000" pitchFamily="2" charset="2"/>
              <a:buChar char="§"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604448" y="6361113"/>
            <a:ext cx="477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5379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 sz="1400"/>
            </a:lvl1pPr>
            <a:lvl2pPr marL="628650" indent="-171450">
              <a:buFont typeface="Wingdings" panose="05000000000000000000" pitchFamily="2" charset="2"/>
              <a:buChar char="§"/>
              <a:defRPr sz="1200"/>
            </a:lvl2pPr>
            <a:lvl3pPr marL="1085850" indent="-171450">
              <a:buFont typeface="Wingdings" panose="05000000000000000000" pitchFamily="2" charset="2"/>
              <a:buChar char="§"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604448" y="6361113"/>
            <a:ext cx="477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0052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95513" y="6308725"/>
            <a:ext cx="6264275" cy="4683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>
                <a:alpha val="0"/>
              </a:schemeClr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>
              <a:defRPr/>
            </a:pPr>
            <a:r>
              <a:rPr lang="en-US" sz="1800" b="1" dirty="0">
                <a:solidFill>
                  <a:srgbClr val="FFFFFF"/>
                </a:solidFill>
                <a:latin typeface="Calibri" pitchFamily="34" charset="0"/>
              </a:rPr>
              <a:t>Professional Home for Life </a:t>
            </a:r>
            <a:r>
              <a:rPr lang="en-US" sz="2400" b="1" dirty="0">
                <a:solidFill>
                  <a:srgbClr val="FFFFFF"/>
                </a:solidFill>
                <a:latin typeface="Calibri" pitchFamily="34" charset="0"/>
              </a:rPr>
              <a:t>® </a:t>
            </a:r>
            <a:r>
              <a:rPr lang="en-US" sz="1800" dirty="0">
                <a:solidFill>
                  <a:srgbClr val="FFFFFF"/>
                </a:solidFill>
                <a:latin typeface="Calibri" pitchFamily="34" charset="0"/>
              </a:rPr>
              <a:t>for Engineers and Technicians</a:t>
            </a:r>
            <a:endParaRPr lang="en-US" sz="1600" dirty="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1029" name="Picture 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5997575"/>
            <a:ext cx="203835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604448" y="6361113"/>
            <a:ext cx="477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12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12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12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12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12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12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12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12" charset="-128"/>
        </a:defRPr>
      </a:lvl9pPr>
    </p:titleStyle>
    <p:bodyStyle>
      <a:lvl1pPr marL="457200" indent="-457200" algn="l" defTabSz="457200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3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14400" indent="-457200" algn="l" defTabSz="457200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57300" indent="-342900" algn="l" defTabSz="457200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 baseline="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AU" dirty="0" smtClean="0"/>
              <a:t>Time </a:t>
            </a:r>
            <a:r>
              <a:rPr lang="en-AU" dirty="0"/>
              <a:t>management and </a:t>
            </a:r>
            <a:r>
              <a:rPr lang="en-AU" dirty="0" smtClean="0"/>
              <a:t>project planning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AU" sz="2000" dirty="0" smtClean="0"/>
          </a:p>
          <a:p>
            <a:pPr algn="r"/>
            <a:r>
              <a:rPr lang="en-AU" sz="2000" dirty="0" smtClean="0"/>
              <a:t>Rob Moore</a:t>
            </a:r>
          </a:p>
          <a:p>
            <a:pPr algn="r"/>
            <a:r>
              <a:rPr lang="en-AU" sz="2000" dirty="0" smtClean="0"/>
              <a:t>Principal Consultant, Readify</a:t>
            </a:r>
          </a:p>
          <a:p>
            <a:pPr algn="r"/>
            <a:r>
              <a:rPr lang="en-AU" sz="2000" dirty="0"/>
              <a:t>rob.moore@readify.net</a:t>
            </a:r>
          </a:p>
          <a:p>
            <a:pPr algn="r"/>
            <a:r>
              <a:rPr lang="en-AU" sz="2000" dirty="0" smtClean="0"/>
              <a:t>@</a:t>
            </a:r>
            <a:r>
              <a:rPr lang="en-AU" sz="2000" dirty="0" err="1" smtClean="0"/>
              <a:t>robdmoore</a:t>
            </a:r>
            <a:endParaRPr lang="en-AU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234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Execute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Plan each week</a:t>
            </a:r>
          </a:p>
          <a:p>
            <a:pPr lvl="1"/>
            <a:r>
              <a:rPr lang="en-AU" dirty="0"/>
              <a:t>Consider non-negotiable </a:t>
            </a:r>
            <a:r>
              <a:rPr lang="en-AU" dirty="0" smtClean="0"/>
              <a:t>things</a:t>
            </a:r>
          </a:p>
          <a:p>
            <a:pPr lvl="1"/>
            <a:r>
              <a:rPr lang="en-AU" dirty="0" smtClean="0"/>
              <a:t>Consider what tasks are due soon</a:t>
            </a:r>
            <a:endParaRPr lang="en-AU" dirty="0"/>
          </a:p>
          <a:p>
            <a:pPr lvl="1"/>
            <a:r>
              <a:rPr lang="en-AU" dirty="0" smtClean="0"/>
              <a:t>Consider how much time is needed for them</a:t>
            </a:r>
          </a:p>
          <a:p>
            <a:r>
              <a:rPr lang="en-AU" dirty="0" smtClean="0"/>
              <a:t>Each day review the activities you planned to refresh your </a:t>
            </a:r>
            <a:r>
              <a:rPr lang="en-AU" dirty="0" smtClean="0"/>
              <a:t>memory</a:t>
            </a:r>
          </a:p>
          <a:p>
            <a:r>
              <a:rPr lang="en-US" dirty="0" smtClean="0"/>
              <a:t>Keep revisiting the goals you are trying to achieve; make sure activity is </a:t>
            </a:r>
            <a:r>
              <a:rPr lang="en-US" dirty="0" err="1" smtClean="0"/>
              <a:t>focussed</a:t>
            </a:r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657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Evaluate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i="1" dirty="0" smtClean="0"/>
              <a:t>Regularly</a:t>
            </a:r>
            <a:r>
              <a:rPr lang="en-AU" dirty="0" smtClean="0"/>
              <a:t> evaluate your progress</a:t>
            </a:r>
          </a:p>
          <a:p>
            <a:r>
              <a:rPr lang="en-AU" dirty="0" smtClean="0"/>
              <a:t>Consider </a:t>
            </a:r>
            <a:r>
              <a:rPr lang="en-AU" dirty="0"/>
              <a:t>planned vs </a:t>
            </a:r>
            <a:r>
              <a:rPr lang="en-AU" dirty="0" smtClean="0"/>
              <a:t>actual work</a:t>
            </a:r>
          </a:p>
          <a:p>
            <a:pPr lvl="1"/>
            <a:r>
              <a:rPr lang="en-AU" dirty="0" smtClean="0"/>
              <a:t>Things never go to plan – expect it</a:t>
            </a:r>
          </a:p>
          <a:p>
            <a:pPr lvl="1"/>
            <a:r>
              <a:rPr lang="en-AU" dirty="0" smtClean="0"/>
              <a:t>Consider what new things you have learnt</a:t>
            </a:r>
          </a:p>
          <a:p>
            <a:pPr lvl="1"/>
            <a:r>
              <a:rPr lang="en-AU" dirty="0" smtClean="0"/>
              <a:t>Loop back for another planning cycle</a:t>
            </a:r>
            <a:endParaRPr lang="en-AU" dirty="0"/>
          </a:p>
          <a:p>
            <a:r>
              <a:rPr lang="en-AU" dirty="0"/>
              <a:t>Communicate</a:t>
            </a:r>
          </a:p>
          <a:p>
            <a:r>
              <a:rPr lang="en-AU" dirty="0" smtClean="0"/>
              <a:t>Be retrospective </a:t>
            </a:r>
            <a:r>
              <a:rPr lang="en-AU" dirty="0"/>
              <a:t>– continuously </a:t>
            </a:r>
            <a:r>
              <a:rPr lang="en-AU" dirty="0" smtClean="0"/>
              <a:t>improve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930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Continuous loop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sz="4000" dirty="0" smtClean="0"/>
              <a:t>Understand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4000" dirty="0" smtClean="0"/>
              <a:t>Prioritise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4000" dirty="0" smtClean="0"/>
              <a:t>Plan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4000" dirty="0" smtClean="0"/>
              <a:t>Execute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4000" dirty="0" smtClean="0"/>
              <a:t>Evaluate</a:t>
            </a:r>
            <a:endParaRPr lang="en-AU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  <p:sp>
        <p:nvSpPr>
          <p:cNvPr id="5" name="Circular Arrow 4"/>
          <p:cNvSpPr/>
          <p:nvPr/>
        </p:nvSpPr>
        <p:spPr>
          <a:xfrm rot="5400000" flipH="1">
            <a:off x="2267744" y="1628800"/>
            <a:ext cx="3816424" cy="3672408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73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Understand: Example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2400" dirty="0" smtClean="0"/>
              <a:t>Project: organise a networking event</a:t>
            </a:r>
          </a:p>
          <a:p>
            <a:r>
              <a:rPr lang="en-AU" sz="2400" dirty="0" smtClean="0"/>
              <a:t>Goal: Run event with 50 people from 2 universities</a:t>
            </a:r>
          </a:p>
          <a:p>
            <a:r>
              <a:rPr lang="en-AU" sz="2400" dirty="0" smtClean="0"/>
              <a:t>High-level tasks:</a:t>
            </a:r>
          </a:p>
          <a:p>
            <a:pPr lvl="1"/>
            <a:r>
              <a:rPr lang="en-AU" sz="2000" dirty="0" smtClean="0"/>
              <a:t>Organise a venue, get people to register, organise food and drinks, secure keynote speaker, etc.</a:t>
            </a:r>
          </a:p>
          <a:p>
            <a:r>
              <a:rPr lang="en-AU" sz="2400" dirty="0" smtClean="0"/>
              <a:t>Deadlines:</a:t>
            </a:r>
          </a:p>
          <a:p>
            <a:pPr lvl="1"/>
            <a:r>
              <a:rPr lang="en-AU" sz="2000" dirty="0" smtClean="0"/>
              <a:t>Event will be at date (X), Venue needs to be booked (X-4 weeks), people can register by (X-3 weeks), etc.</a:t>
            </a:r>
          </a:p>
          <a:p>
            <a:r>
              <a:rPr lang="en-AU" sz="2400" dirty="0" smtClean="0"/>
              <a:t>Breakdown: get people to register:</a:t>
            </a:r>
          </a:p>
          <a:p>
            <a:pPr lvl="1"/>
            <a:r>
              <a:rPr lang="en-AU" sz="2000" dirty="0" smtClean="0"/>
              <a:t>Create poster (dependency: secure keynote speaker?), Put up posters, advertise on </a:t>
            </a:r>
            <a:r>
              <a:rPr lang="en-AU" sz="2000" dirty="0" err="1" smtClean="0"/>
              <a:t>facebook</a:t>
            </a:r>
            <a:r>
              <a:rPr lang="en-AU" sz="2000" dirty="0" smtClean="0"/>
              <a:t>, create registration page, etc.</a:t>
            </a:r>
          </a:p>
          <a:p>
            <a:pPr lvl="1"/>
            <a:endParaRPr lang="en-AU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174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Prioritise: Example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2800" dirty="0" smtClean="0"/>
              <a:t>High level prioritisation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 smtClean="0"/>
              <a:t>Secure keynote speaker (X-6)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 smtClean="0"/>
              <a:t>Create reg. page / create poster </a:t>
            </a:r>
            <a:r>
              <a:rPr lang="en-AU" sz="2800" dirty="0"/>
              <a:t>(</a:t>
            </a:r>
            <a:r>
              <a:rPr lang="en-AU" sz="2800" dirty="0" smtClean="0"/>
              <a:t>X-5)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 smtClean="0"/>
              <a:t>Organise venue (X-4)</a:t>
            </a:r>
            <a:endParaRPr lang="en-AU" sz="2800" dirty="0"/>
          </a:p>
          <a:p>
            <a:pPr marL="514350" indent="-514350">
              <a:buFont typeface="+mj-lt"/>
              <a:buAutoNum type="arabicPeriod"/>
            </a:pPr>
            <a:r>
              <a:rPr lang="en-AU" sz="2800" dirty="0" smtClean="0"/>
              <a:t>Put up posters / create fb page (X-3)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 smtClean="0"/>
              <a:t>Organise catering (X-1)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 smtClean="0"/>
              <a:t>etc.</a:t>
            </a:r>
          </a:p>
          <a:p>
            <a:pPr marL="514350" indent="-514350">
              <a:buFont typeface="+mj-lt"/>
              <a:buAutoNum type="arabicPeriod"/>
            </a:pPr>
            <a:endParaRPr lang="en-AU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889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Plan: Example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3810000"/>
          </a:xfrm>
        </p:spPr>
        <p:txBody>
          <a:bodyPr/>
          <a:lstStyle/>
          <a:p>
            <a:pPr marL="0" indent="0">
              <a:buNone/>
            </a:pPr>
            <a:r>
              <a:rPr lang="en-AU" sz="2000" dirty="0" smtClean="0"/>
              <a:t>High-level task: Secure keynote speaker</a:t>
            </a:r>
          </a:p>
          <a:p>
            <a:r>
              <a:rPr lang="en-AU" sz="2000" dirty="0" smtClean="0"/>
              <a:t>(X-8) Joe and Sally – 1 hour meeting</a:t>
            </a:r>
          </a:p>
          <a:p>
            <a:pPr lvl="1"/>
            <a:r>
              <a:rPr lang="en-AU" sz="1800" dirty="0" smtClean="0"/>
              <a:t>Decide on list of potential keynote speakers</a:t>
            </a:r>
          </a:p>
          <a:p>
            <a:r>
              <a:rPr lang="en-AU" sz="2000" dirty="0" smtClean="0"/>
              <a:t>(X-8/7) Sally and John – 2 hours each ad hoc</a:t>
            </a:r>
          </a:p>
          <a:p>
            <a:pPr lvl="1"/>
            <a:r>
              <a:rPr lang="en-AU" sz="1800" dirty="0" smtClean="0"/>
              <a:t>Contact the keynote speakers to see if they are available</a:t>
            </a:r>
          </a:p>
          <a:p>
            <a:r>
              <a:rPr lang="en-AU" sz="2000" dirty="0" smtClean="0"/>
              <a:t>(X-6) Joe and Sally – 1 hour meeting</a:t>
            </a:r>
          </a:p>
          <a:p>
            <a:pPr lvl="1"/>
            <a:r>
              <a:rPr lang="en-AU" sz="1800" dirty="0" smtClean="0"/>
              <a:t>Decide which speaker to run</a:t>
            </a:r>
          </a:p>
          <a:p>
            <a:pPr lvl="1"/>
            <a:r>
              <a:rPr lang="en-AU" sz="1800" dirty="0" smtClean="0"/>
              <a:t>Confirm with the speaker</a:t>
            </a:r>
          </a:p>
          <a:p>
            <a:r>
              <a:rPr lang="en-AU" sz="2000" dirty="0" smtClean="0"/>
              <a:t>Items to plan later:</a:t>
            </a:r>
          </a:p>
          <a:p>
            <a:pPr lvl="1"/>
            <a:r>
              <a:rPr lang="en-AU" sz="1800" dirty="0" smtClean="0"/>
              <a:t>get bio from speaker (</a:t>
            </a:r>
            <a:r>
              <a:rPr lang="en-AU" sz="1800" dirty="0" smtClean="0"/>
              <a:t>X-4?)</a:t>
            </a:r>
            <a:endParaRPr lang="en-AU" sz="1800" dirty="0" smtClean="0"/>
          </a:p>
          <a:p>
            <a:pPr lvl="1"/>
            <a:r>
              <a:rPr lang="en-AU" sz="1800" dirty="0" smtClean="0"/>
              <a:t>get slides from speaker (</a:t>
            </a:r>
            <a:r>
              <a:rPr lang="en-AU" sz="1800" dirty="0" smtClean="0"/>
              <a:t>X-2?)</a:t>
            </a:r>
            <a:endParaRPr lang="en-AU" sz="1800" dirty="0" smtClean="0"/>
          </a:p>
          <a:p>
            <a:pPr lvl="1"/>
            <a:r>
              <a:rPr lang="en-AU" sz="1800" dirty="0" smtClean="0"/>
              <a:t>add </a:t>
            </a:r>
            <a:r>
              <a:rPr lang="en-AU" sz="1800" dirty="0"/>
              <a:t>introduction to </a:t>
            </a:r>
            <a:r>
              <a:rPr lang="en-AU" sz="1800" dirty="0" smtClean="0"/>
              <a:t>slides and confirm with MC (</a:t>
            </a:r>
            <a:r>
              <a:rPr lang="en-AU" sz="1800" dirty="0" smtClean="0"/>
              <a:t>X-1?)</a:t>
            </a:r>
            <a:endParaRPr lang="en-AU" sz="1800" dirty="0"/>
          </a:p>
          <a:p>
            <a:pPr lvl="1"/>
            <a:r>
              <a:rPr lang="en-AU" sz="1800" dirty="0" smtClean="0"/>
              <a:t>confirm with speaker (</a:t>
            </a:r>
            <a:r>
              <a:rPr lang="en-AU" sz="1800" dirty="0" smtClean="0"/>
              <a:t>X-1?)</a:t>
            </a:r>
            <a:endParaRPr lang="en-AU" sz="1800" dirty="0" smtClean="0"/>
          </a:p>
          <a:p>
            <a:pPr lvl="1"/>
            <a:r>
              <a:rPr lang="en-AU" sz="1800" dirty="0" smtClean="0"/>
              <a:t>send thankyou note and bottle of wine (</a:t>
            </a:r>
            <a:r>
              <a:rPr lang="en-AU" sz="1800" dirty="0" smtClean="0"/>
              <a:t>X+1?)</a:t>
            </a:r>
            <a:endParaRPr lang="en-AU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201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Useful tips/techniques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991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 </a:t>
            </a:r>
            <a:r>
              <a:rPr lang="en-US" dirty="0" err="1" smtClean="0"/>
              <a:t>behaviours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Strive for continuous improvement</a:t>
            </a:r>
            <a:endParaRPr lang="en-AU" dirty="0"/>
          </a:p>
          <a:p>
            <a:r>
              <a:rPr lang="en-US" dirty="0" smtClean="0"/>
              <a:t>Break down complexity</a:t>
            </a:r>
          </a:p>
          <a:p>
            <a:r>
              <a:rPr lang="en-US" dirty="0" err="1" smtClean="0"/>
              <a:t>Visualise</a:t>
            </a:r>
            <a:r>
              <a:rPr lang="en-US" dirty="0" smtClean="0"/>
              <a:t> </a:t>
            </a:r>
            <a:r>
              <a:rPr lang="en-US" dirty="0"/>
              <a:t>work in progress</a:t>
            </a:r>
            <a:endParaRPr lang="en-US" dirty="0" smtClean="0"/>
          </a:p>
          <a:p>
            <a:r>
              <a:rPr lang="en-US" dirty="0" smtClean="0"/>
              <a:t>Pragmatically detail-oriented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1727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Sustainable pace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Consistently sacrificing sleep and weekends </a:t>
            </a:r>
            <a:r>
              <a:rPr lang="en-AU" sz="4400" dirty="0" smtClean="0"/>
              <a:t>isn’t sustainable</a:t>
            </a:r>
            <a:endParaRPr lang="en-AU" dirty="0" smtClean="0"/>
          </a:p>
          <a:p>
            <a:r>
              <a:rPr lang="en-AU" dirty="0" smtClean="0"/>
              <a:t>The quality and efficiency of your work drops and you </a:t>
            </a:r>
            <a:r>
              <a:rPr lang="en-AU" sz="4400" dirty="0" smtClean="0"/>
              <a:t>get less done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Get </a:t>
            </a:r>
            <a:r>
              <a:rPr lang="en-AU" b="1" dirty="0" smtClean="0"/>
              <a:t>help</a:t>
            </a:r>
            <a:r>
              <a:rPr lang="en-AU" sz="1800" dirty="0" smtClean="0"/>
              <a:t> </a:t>
            </a:r>
            <a:r>
              <a:rPr lang="en-AU" dirty="0" smtClean="0"/>
              <a:t>if you need an unsustainable pace to get everything done!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6639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Task visualisation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Visualising your prioritised </a:t>
            </a:r>
            <a:r>
              <a:rPr lang="en-AU" dirty="0" err="1" smtClean="0"/>
              <a:t>todo</a:t>
            </a:r>
            <a:r>
              <a:rPr lang="en-AU" dirty="0" smtClean="0"/>
              <a:t> list helps you </a:t>
            </a:r>
            <a:r>
              <a:rPr lang="en-AU" sz="4800" dirty="0" smtClean="0"/>
              <a:t>focus</a:t>
            </a:r>
            <a:endParaRPr lang="en-AU" dirty="0" smtClean="0"/>
          </a:p>
          <a:p>
            <a:r>
              <a:rPr lang="en-AU" dirty="0" smtClean="0"/>
              <a:t>It </a:t>
            </a:r>
            <a:r>
              <a:rPr lang="en-AU" dirty="0" smtClean="0"/>
              <a:t>helps you and your team be more </a:t>
            </a:r>
            <a:r>
              <a:rPr lang="en-AU" sz="4800" dirty="0" smtClean="0"/>
              <a:t>efficient</a:t>
            </a:r>
            <a:r>
              <a:rPr lang="en-AU" dirty="0" smtClean="0"/>
              <a:t> and helps </a:t>
            </a:r>
            <a:r>
              <a:rPr lang="en-AU" dirty="0" smtClean="0"/>
              <a:t>context </a:t>
            </a:r>
            <a:r>
              <a:rPr lang="en-AU" dirty="0" smtClean="0"/>
              <a:t>switching</a:t>
            </a:r>
          </a:p>
          <a:p>
            <a:endParaRPr lang="en-AU" dirty="0" smtClean="0"/>
          </a:p>
          <a:p>
            <a:pPr marL="0" indent="0">
              <a:buNone/>
            </a:pPr>
            <a:r>
              <a:rPr lang="en-AU" sz="2800" dirty="0" smtClean="0"/>
              <a:t>					</a:t>
            </a:r>
            <a:endParaRPr lang="en-AU" sz="2800" dirty="0" smtClean="0"/>
          </a:p>
          <a:p>
            <a:pPr marL="0" indent="0">
              <a:buNone/>
            </a:pPr>
            <a:r>
              <a:rPr lang="en-AU" sz="2800" dirty="0" smtClean="0"/>
              <a:t>trello.com</a:t>
            </a:r>
            <a:endParaRPr lang="en-A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19</a:t>
            </a:fld>
            <a:endParaRPr lang="en-GB" dirty="0"/>
          </a:p>
        </p:txBody>
      </p:sp>
      <p:pic>
        <p:nvPicPr>
          <p:cNvPr id="3074" name="Picture 2" descr="https://d2k1ftgv7pobq7.cloudfront.net/images/bd87ee916375920ae72dffadbb10d412/logo-blue-l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581128"/>
            <a:ext cx="2267744" cy="72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36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is it important?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3810000"/>
          </a:xfrm>
        </p:spPr>
        <p:txBody>
          <a:bodyPr/>
          <a:lstStyle/>
          <a:p>
            <a:r>
              <a:rPr lang="en-GB" sz="2800" dirty="0" smtClean="0"/>
              <a:t>Do you ever feel </a:t>
            </a:r>
            <a:r>
              <a:rPr lang="en-GB" sz="4400" dirty="0" smtClean="0"/>
              <a:t>overwhelmed</a:t>
            </a:r>
            <a:r>
              <a:rPr lang="en-GB" sz="2800" dirty="0" smtClean="0"/>
              <a:t> with:</a:t>
            </a:r>
          </a:p>
          <a:p>
            <a:pPr lvl="1"/>
            <a:r>
              <a:rPr lang="en-GB" sz="2400" dirty="0" err="1" smtClean="0"/>
              <a:t>Uni</a:t>
            </a:r>
            <a:r>
              <a:rPr lang="en-GB" sz="2400" dirty="0" smtClean="0"/>
              <a:t> classes</a:t>
            </a:r>
          </a:p>
          <a:p>
            <a:pPr lvl="1"/>
            <a:r>
              <a:rPr lang="en-GB" sz="2400" dirty="0" err="1" smtClean="0"/>
              <a:t>Uni</a:t>
            </a:r>
            <a:r>
              <a:rPr lang="en-GB" sz="2400" dirty="0" smtClean="0"/>
              <a:t> assignments and tests</a:t>
            </a:r>
          </a:p>
          <a:p>
            <a:pPr lvl="1"/>
            <a:r>
              <a:rPr lang="en-GB" sz="2400" dirty="0" smtClean="0"/>
              <a:t>Work (multiple jobs?)</a:t>
            </a:r>
          </a:p>
          <a:p>
            <a:pPr lvl="1"/>
            <a:r>
              <a:rPr lang="en-GB" sz="2400" b="1" dirty="0" smtClean="0"/>
              <a:t>Extracurricular activities</a:t>
            </a:r>
          </a:p>
          <a:p>
            <a:pPr lvl="1"/>
            <a:r>
              <a:rPr lang="en-GB" sz="2400" dirty="0" smtClean="0"/>
              <a:t>Maintaining relationships (friends, family, lovers)</a:t>
            </a:r>
          </a:p>
          <a:p>
            <a:pPr lvl="1"/>
            <a:r>
              <a:rPr lang="en-GB" sz="2400" dirty="0" smtClean="0"/>
              <a:t>Housework</a:t>
            </a:r>
          </a:p>
          <a:p>
            <a:pPr lvl="1"/>
            <a:r>
              <a:rPr lang="en-GB" sz="2400" dirty="0" smtClean="0"/>
              <a:t>Leisure, quiet time, exercising, reading, etc.)</a:t>
            </a:r>
          </a:p>
          <a:p>
            <a:r>
              <a:rPr lang="en-GB" sz="2800" dirty="0" smtClean="0"/>
              <a:t>Do you have </a:t>
            </a:r>
            <a:r>
              <a:rPr lang="en-GB" sz="2800" i="1" dirty="0" smtClean="0"/>
              <a:t>competing</a:t>
            </a:r>
            <a:r>
              <a:rPr lang="en-GB" sz="2800" dirty="0" smtClean="0"/>
              <a:t> </a:t>
            </a:r>
            <a:r>
              <a:rPr lang="en-GB" sz="4400" dirty="0" smtClean="0"/>
              <a:t>deadlines</a:t>
            </a:r>
            <a:r>
              <a:rPr lang="en-GB" sz="2800" dirty="0" smtClean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775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Pomodoro</a:t>
            </a:r>
            <a:r>
              <a:rPr lang="en-AU" dirty="0" smtClean="0"/>
              <a:t> / </a:t>
            </a:r>
            <a:r>
              <a:rPr lang="en-AU" dirty="0" err="1" smtClean="0"/>
              <a:t>Timeboxing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Procrastination is damaging to efficiency</a:t>
            </a:r>
          </a:p>
          <a:p>
            <a:r>
              <a:rPr lang="en-AU" dirty="0" smtClean="0"/>
              <a:t>Ensure focus by setting aside a specific amount of time</a:t>
            </a:r>
          </a:p>
          <a:p>
            <a:r>
              <a:rPr lang="en-AU" dirty="0" smtClean="0"/>
              <a:t>Take a small break after that time and reflect on what you did</a:t>
            </a:r>
          </a:p>
          <a:p>
            <a:endParaRPr lang="en-AU" dirty="0" smtClean="0"/>
          </a:p>
          <a:p>
            <a:pPr marL="0" indent="0">
              <a:buNone/>
            </a:pPr>
            <a:r>
              <a:rPr lang="en-AU" sz="2800" dirty="0" smtClean="0"/>
              <a:t>				pomodorotechnique.com</a:t>
            </a:r>
          </a:p>
          <a:p>
            <a:pPr marL="0" indent="0">
              <a:buNone/>
            </a:pPr>
            <a:r>
              <a:rPr lang="en-AU" sz="2800" dirty="0" smtClean="0"/>
              <a:t>			</a:t>
            </a:r>
            <a:r>
              <a:rPr lang="en-AU" sz="2400" dirty="0" smtClean="0"/>
              <a:t>	workawesome.com/productivity/</a:t>
            </a:r>
            <a:r>
              <a:rPr lang="en-AU" sz="2400" dirty="0" err="1" smtClean="0"/>
              <a:t>timeboxing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20</a:t>
            </a:fld>
            <a:endParaRPr lang="en-GB" dirty="0"/>
          </a:p>
        </p:txBody>
      </p:sp>
      <p:pic>
        <p:nvPicPr>
          <p:cNvPr id="2050" name="Picture 2" descr="http://pomodorotechnique.com/wp-content/themes/pomodoro/img/logos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90" y="4581759"/>
            <a:ext cx="1584176" cy="1303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562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Thankyou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AU" dirty="0" smtClean="0"/>
              <a:t>Rob Moore</a:t>
            </a:r>
          </a:p>
          <a:p>
            <a:pPr algn="r"/>
            <a:r>
              <a:rPr lang="en-AU" dirty="0" smtClean="0"/>
              <a:t>Principal Consultant, Readify</a:t>
            </a:r>
          </a:p>
          <a:p>
            <a:pPr algn="r"/>
            <a:r>
              <a:rPr lang="en-AU" dirty="0" smtClean="0"/>
              <a:t>rob.moore@readify.net</a:t>
            </a:r>
          </a:p>
          <a:p>
            <a:pPr algn="r"/>
            <a:r>
              <a:rPr lang="en-AU" dirty="0" smtClean="0"/>
              <a:t>@</a:t>
            </a:r>
            <a:r>
              <a:rPr lang="en-AU" dirty="0" err="1" smtClean="0"/>
              <a:t>robdmoore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952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is it important?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You need these skills in the </a:t>
            </a:r>
            <a:r>
              <a:rPr lang="en-AU" sz="4400" dirty="0" smtClean="0"/>
              <a:t>workforce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These skills are </a:t>
            </a:r>
            <a:r>
              <a:rPr lang="en-AU" b="1" dirty="0" smtClean="0"/>
              <a:t>important</a:t>
            </a:r>
            <a:r>
              <a:rPr lang="en-AU" dirty="0" smtClean="0"/>
              <a:t> to get right</a:t>
            </a:r>
          </a:p>
          <a:p>
            <a:endParaRPr lang="en-AU" dirty="0" smtClean="0"/>
          </a:p>
          <a:p>
            <a:r>
              <a:rPr lang="en-AU" dirty="0" smtClean="0"/>
              <a:t>They help ensure you have a </a:t>
            </a:r>
            <a:r>
              <a:rPr lang="en-AU" sz="4800" dirty="0" smtClean="0"/>
              <a:t>work-life balance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957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How can I plan a project and manage my time effectively?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774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Golden Triangle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  <p:pic>
        <p:nvPicPr>
          <p:cNvPr id="1026" name="Picture 2" descr="http://rapidcomposites.com/wp-content/uploads/2012/06/pmtriangl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397" y="1417638"/>
            <a:ext cx="5953205" cy="446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30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Continuous loop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sz="4000" dirty="0" smtClean="0"/>
              <a:t>Understand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4000" dirty="0" smtClean="0"/>
              <a:t>Prioritise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4000" dirty="0" smtClean="0"/>
              <a:t>Plan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4000" dirty="0" smtClean="0"/>
              <a:t>Execute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4000" dirty="0" smtClean="0"/>
              <a:t>Evaluate</a:t>
            </a:r>
            <a:endParaRPr lang="en-AU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  <p:sp>
        <p:nvSpPr>
          <p:cNvPr id="5" name="Circular Arrow 4"/>
          <p:cNvSpPr/>
          <p:nvPr/>
        </p:nvSpPr>
        <p:spPr>
          <a:xfrm rot="5400000" flipH="1">
            <a:off x="2267744" y="1628800"/>
            <a:ext cx="3816424" cy="3672408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52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Understand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What are the goal(s</a:t>
            </a:r>
            <a:r>
              <a:rPr lang="en-AU" dirty="0" smtClean="0"/>
              <a:t>)?</a:t>
            </a:r>
            <a:endParaRPr lang="en-AU" dirty="0" smtClean="0"/>
          </a:p>
          <a:p>
            <a:r>
              <a:rPr lang="en-AU" dirty="0" smtClean="0"/>
              <a:t>Identify high level tasks</a:t>
            </a:r>
          </a:p>
          <a:p>
            <a:r>
              <a:rPr lang="en-AU" dirty="0" smtClean="0"/>
              <a:t>What are the deadline(s)?</a:t>
            </a:r>
          </a:p>
          <a:p>
            <a:r>
              <a:rPr lang="en-AU" dirty="0" smtClean="0"/>
              <a:t>Breakdown tasks to be </a:t>
            </a:r>
            <a:r>
              <a:rPr lang="en-AU" dirty="0" err="1" smtClean="0"/>
              <a:t>prioritisable</a:t>
            </a:r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188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Prioritise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Within and across activities in your life</a:t>
            </a:r>
          </a:p>
          <a:p>
            <a:r>
              <a:rPr lang="en-AU" dirty="0" smtClean="0"/>
              <a:t>Prioritisation is the </a:t>
            </a:r>
            <a:r>
              <a:rPr lang="en-AU" b="1" dirty="0" smtClean="0"/>
              <a:t>key</a:t>
            </a:r>
            <a:r>
              <a:rPr lang="en-AU" dirty="0" smtClean="0"/>
              <a:t> to </a:t>
            </a:r>
            <a:r>
              <a:rPr lang="en-AU" sz="5400" dirty="0" smtClean="0"/>
              <a:t>avoiding</a:t>
            </a:r>
            <a:r>
              <a:rPr lang="en-AU" dirty="0" smtClean="0"/>
              <a:t> context switching overhead</a:t>
            </a:r>
          </a:p>
          <a:p>
            <a:r>
              <a:rPr lang="en-AU" dirty="0" smtClean="0"/>
              <a:t>Decide what to prioritise on:</a:t>
            </a:r>
          </a:p>
          <a:p>
            <a:pPr lvl="1"/>
            <a:r>
              <a:rPr lang="en-AU" dirty="0" smtClean="0"/>
              <a:t>Deadline?</a:t>
            </a:r>
          </a:p>
          <a:p>
            <a:pPr lvl="1"/>
            <a:r>
              <a:rPr lang="en-AU" dirty="0" smtClean="0"/>
              <a:t>Importance?</a:t>
            </a:r>
          </a:p>
          <a:p>
            <a:pPr lvl="1"/>
            <a:r>
              <a:rPr lang="en-AU" dirty="0" smtClean="0"/>
              <a:t>Complexity?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909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Plan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Estimate tasks:</a:t>
            </a:r>
          </a:p>
          <a:p>
            <a:pPr lvl="1"/>
            <a:r>
              <a:rPr lang="en-AU" dirty="0" smtClean="0"/>
              <a:t>May affect the priority – that’s OK</a:t>
            </a:r>
          </a:p>
          <a:p>
            <a:pPr lvl="1"/>
            <a:r>
              <a:rPr lang="en-AU" dirty="0" smtClean="0"/>
              <a:t>Ensure clear </a:t>
            </a:r>
            <a:r>
              <a:rPr lang="en-AU" dirty="0"/>
              <a:t>scope</a:t>
            </a:r>
          </a:p>
          <a:p>
            <a:r>
              <a:rPr lang="en-AU" dirty="0" smtClean="0"/>
              <a:t>Schedule and assign tasks; consider:</a:t>
            </a:r>
          </a:p>
          <a:p>
            <a:pPr lvl="1"/>
            <a:r>
              <a:rPr lang="en-AU" dirty="0" smtClean="0"/>
              <a:t>Dependencies</a:t>
            </a:r>
          </a:p>
          <a:p>
            <a:pPr lvl="1"/>
            <a:r>
              <a:rPr lang="en-AU" dirty="0" smtClean="0"/>
              <a:t>Deadlines and estimates</a:t>
            </a:r>
          </a:p>
          <a:p>
            <a:pPr lvl="1"/>
            <a:r>
              <a:rPr lang="en-AU" dirty="0" smtClean="0"/>
              <a:t>Skillsets</a:t>
            </a:r>
          </a:p>
          <a:p>
            <a:pPr marL="457200" lvl="1"/>
            <a:r>
              <a:rPr lang="en-AU" sz="3200" dirty="0"/>
              <a:t>Remember: things </a:t>
            </a:r>
            <a:r>
              <a:rPr lang="en-AU" sz="3200" dirty="0" smtClean="0"/>
              <a:t>change</a:t>
            </a:r>
            <a:endParaRPr lang="en-AU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2185B65-240A-465E-998D-9B43C073AEB9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905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ET new template May 2012">
  <a:themeElements>
    <a:clrScheme name="Custom 1">
      <a:dk1>
        <a:srgbClr val="000000"/>
      </a:dk1>
      <a:lt1>
        <a:srgbClr val="FFFFFF"/>
      </a:lt1>
      <a:dk2>
        <a:srgbClr val="58585A"/>
      </a:dk2>
      <a:lt2>
        <a:srgbClr val="EEECE1"/>
      </a:lt2>
      <a:accent1>
        <a:srgbClr val="008CCF"/>
      </a:accent1>
      <a:accent2>
        <a:srgbClr val="8CC63F"/>
      </a:accent2>
      <a:accent3>
        <a:srgbClr val="FFDD00"/>
      </a:accent3>
      <a:accent4>
        <a:srgbClr val="F68933"/>
      </a:accent4>
      <a:accent5>
        <a:srgbClr val="9B5BA4"/>
      </a:accent5>
      <a:accent6>
        <a:srgbClr val="ED174F"/>
      </a:accent6>
      <a:hlink>
        <a:srgbClr val="008CCF"/>
      </a:hlink>
      <a:folHlink>
        <a:srgbClr val="9B5BA4"/>
      </a:folHlink>
    </a:clrScheme>
    <a:fontScheme name="IET_Templatev2">
      <a:majorFont>
        <a:latin typeface="Calibri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ET_Templatev2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IET new template May 2012</Template>
  <TotalTime>240</TotalTime>
  <Words>679</Words>
  <Application>Microsoft Office PowerPoint</Application>
  <PresentationFormat>On-screen Show (4:3)</PresentationFormat>
  <Paragraphs>154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ＭＳ Ｐゴシック</vt:lpstr>
      <vt:lpstr>Arial</vt:lpstr>
      <vt:lpstr>Calibri</vt:lpstr>
      <vt:lpstr>Wingdings</vt:lpstr>
      <vt:lpstr>IET new template May 2012</vt:lpstr>
      <vt:lpstr>Time management and project planning</vt:lpstr>
      <vt:lpstr>Why is it important?</vt:lpstr>
      <vt:lpstr>Why is it important?</vt:lpstr>
      <vt:lpstr>How can I plan a project and manage my time effectively?</vt:lpstr>
      <vt:lpstr>Golden Triangle</vt:lpstr>
      <vt:lpstr>Continuous loop</vt:lpstr>
      <vt:lpstr>Understand</vt:lpstr>
      <vt:lpstr>Prioritise</vt:lpstr>
      <vt:lpstr>Plan</vt:lpstr>
      <vt:lpstr>Execute</vt:lpstr>
      <vt:lpstr>Evaluate</vt:lpstr>
      <vt:lpstr>Continuous loop</vt:lpstr>
      <vt:lpstr>Understand: Example</vt:lpstr>
      <vt:lpstr>Prioritise: Example</vt:lpstr>
      <vt:lpstr>Plan: Example</vt:lpstr>
      <vt:lpstr>Useful tips/techniques</vt:lpstr>
      <vt:lpstr>Effective behaviours</vt:lpstr>
      <vt:lpstr>Sustainable pace</vt:lpstr>
      <vt:lpstr>Task visualisation</vt:lpstr>
      <vt:lpstr>Pomodoro / Timeboxing</vt:lpstr>
      <vt:lpstr>Thankyou</vt:lpstr>
    </vt:vector>
  </TitlesOfParts>
  <Company>Institution of Engineering and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Berry,Kate</dc:creator>
  <cp:lastModifiedBy>Robert Moore</cp:lastModifiedBy>
  <cp:revision>51</cp:revision>
  <dcterms:created xsi:type="dcterms:W3CDTF">2013-06-07T13:38:41Z</dcterms:created>
  <dcterms:modified xsi:type="dcterms:W3CDTF">2016-04-22T14:15:26Z</dcterms:modified>
</cp:coreProperties>
</file>