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44"/>
  </p:notesMasterIdLst>
  <p:handoutMasterIdLst>
    <p:handoutMasterId r:id="rId45"/>
  </p:handoutMasterIdLst>
  <p:sldIdLst>
    <p:sldId id="256" r:id="rId4"/>
    <p:sldId id="306" r:id="rId5"/>
    <p:sldId id="334" r:id="rId6"/>
    <p:sldId id="320" r:id="rId7"/>
    <p:sldId id="336" r:id="rId8"/>
    <p:sldId id="327" r:id="rId9"/>
    <p:sldId id="378" r:id="rId10"/>
    <p:sldId id="305" r:id="rId11"/>
    <p:sldId id="286" r:id="rId12"/>
    <p:sldId id="379" r:id="rId13"/>
    <p:sldId id="380" r:id="rId14"/>
    <p:sldId id="381" r:id="rId15"/>
    <p:sldId id="382" r:id="rId16"/>
    <p:sldId id="383" r:id="rId17"/>
    <p:sldId id="347" r:id="rId18"/>
    <p:sldId id="384" r:id="rId19"/>
    <p:sldId id="385" r:id="rId20"/>
    <p:sldId id="372" r:id="rId21"/>
    <p:sldId id="386" r:id="rId22"/>
    <p:sldId id="387" r:id="rId23"/>
    <p:sldId id="388" r:id="rId24"/>
    <p:sldId id="363" r:id="rId25"/>
    <p:sldId id="368" r:id="rId26"/>
    <p:sldId id="367" r:id="rId27"/>
    <p:sldId id="350" r:id="rId28"/>
    <p:sldId id="356" r:id="rId29"/>
    <p:sldId id="348" r:id="rId30"/>
    <p:sldId id="357" r:id="rId31"/>
    <p:sldId id="358" r:id="rId32"/>
    <p:sldId id="371" r:id="rId33"/>
    <p:sldId id="370" r:id="rId34"/>
    <p:sldId id="359" r:id="rId35"/>
    <p:sldId id="360" r:id="rId36"/>
    <p:sldId id="346" r:id="rId37"/>
    <p:sldId id="292" r:id="rId38"/>
    <p:sldId id="349" r:id="rId39"/>
    <p:sldId id="366" r:id="rId40"/>
    <p:sldId id="362" r:id="rId41"/>
    <p:sldId id="281" r:id="rId42"/>
    <p:sldId id="361" r:id="rId43"/>
  </p:sldIdLst>
  <p:sldSz cx="12188825" cy="6858000"/>
  <p:notesSz cx="6858000" cy="9144000"/>
  <p:embeddedFontLst>
    <p:embeddedFont>
      <p:font typeface="Segoe UI" panose="020B0502040204020203" pitchFamily="34" charset="0"/>
      <p:regular r:id="rId46"/>
      <p:bold r:id="rId47"/>
      <p:italic r:id="rId48"/>
      <p:boldItalic r:id="rId49"/>
    </p:embeddedFont>
    <p:embeddedFont>
      <p:font typeface="Segoe UI Light" panose="020B0502040204020203" pitchFamily="34" charset="0"/>
      <p:regular r:id="rId50"/>
      <p:italic r:id="rId51"/>
    </p:embeddedFont>
    <p:embeddedFont>
      <p:font typeface="Consolas" panose="020B0609020204030204" pitchFamily="49" charset="0"/>
      <p:regular r:id="rId52"/>
      <p:bold r:id="rId53"/>
      <p:italic r:id="rId54"/>
      <p:boldItalic r:id="rId55"/>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82912" autoAdjust="0"/>
  </p:normalViewPr>
  <p:slideViewPr>
    <p:cSldViewPr snapToGrid="0">
      <p:cViewPr varScale="1">
        <p:scale>
          <a:sx n="76" d="100"/>
          <a:sy n="76" d="100"/>
        </p:scale>
        <p:origin x="1362" y="96"/>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font" Target="fonts/font3.fntdata"/><Relationship Id="rId56"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font" Target="fonts/font6.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1.fntdata"/><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4.fntdata"/><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notesMaster" Target="notesMasters/notesMaster1.xml"/><Relationship Id="rId52" Type="http://schemas.openxmlformats.org/officeDocument/2006/relationships/font" Target="fonts/font7.fntdata"/><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5/22/2013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5/22/2013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657596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20 mins - June</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900346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18</a:t>
            </a:fld>
            <a:endParaRPr lang="en-US" dirty="0"/>
          </a:p>
        </p:txBody>
      </p:sp>
    </p:spTree>
    <p:extLst>
      <p:ext uri="{BB962C8B-B14F-4D97-AF65-F5344CB8AC3E}">
        <p14:creationId xmlns:p14="http://schemas.microsoft.com/office/powerpoint/2010/main" val="2731921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688162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10 mins - June</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746379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22</a:t>
            </a:fld>
            <a:endParaRPr lang="en-US" dirty="0"/>
          </a:p>
        </p:txBody>
      </p:sp>
    </p:spTree>
    <p:extLst>
      <p:ext uri="{BB962C8B-B14F-4D97-AF65-F5344CB8AC3E}">
        <p14:creationId xmlns:p14="http://schemas.microsoft.com/office/powerpoint/2010/main" val="182347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333975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10 mins - Rob</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260524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27</a:t>
            </a:fld>
            <a:endParaRPr lang="en-US" dirty="0"/>
          </a:p>
        </p:txBody>
      </p:sp>
    </p:spTree>
    <p:extLst>
      <p:ext uri="{BB962C8B-B14F-4D97-AF65-F5344CB8AC3E}">
        <p14:creationId xmlns:p14="http://schemas.microsoft.com/office/powerpoint/2010/main" val="2622474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10 mins – Matt or Rob</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1280167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34</a:t>
            </a:fld>
            <a:endParaRPr lang="en-US" dirty="0"/>
          </a:p>
        </p:txBody>
      </p:sp>
    </p:spTree>
    <p:extLst>
      <p:ext uri="{BB962C8B-B14F-4D97-AF65-F5344CB8AC3E}">
        <p14:creationId xmlns:p14="http://schemas.microsoft.com/office/powerpoint/2010/main" val="85865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35</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p>
          <a:p>
            <a:endParaRPr lang="en-AU" dirty="0" smtClean="0"/>
          </a:p>
          <a:p>
            <a:r>
              <a:rPr lang="en-AU" dirty="0" smtClean="0"/>
              <a:t>These are all “</a:t>
            </a:r>
            <a:r>
              <a:rPr lang="en-AU" dirty="0" err="1" smtClean="0"/>
              <a:t>or”’s</a:t>
            </a:r>
            <a:r>
              <a:rPr lang="en-AU" dirty="0" smtClean="0"/>
              <a:t> not “</a:t>
            </a:r>
            <a:r>
              <a:rPr lang="en-AU" dirty="0" err="1" smtClean="0"/>
              <a:t>and”’s</a:t>
            </a:r>
            <a:r>
              <a:rPr lang="en-AU" dirty="0" smtClean="0"/>
              <a:t>.</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5570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AU" dirty="0" smtClean="0"/>
              <a:t>5 mins - Rob</a:t>
            </a:r>
          </a:p>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2449960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04943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46786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latin typeface="Segoe UI" panose="020B0502040204020203" pitchFamily="34" charset="0"/>
              </a:rPr>
              <a:t>W</a:t>
            </a:r>
            <a:r>
              <a:rPr lang="en-US" baseline="0" dirty="0" smtClean="0">
                <a:effectLst/>
                <a:latin typeface="Segoe UI" panose="020B0502040204020203" pitchFamily="34" charset="0"/>
              </a:rPr>
              <a:t>hile Windows Azure SQL Database is MSSQL, we do not interact with them in the same physical manner. </a:t>
            </a:r>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baseline="0" dirty="0" smtClean="0">
                <a:effectLst/>
                <a:latin typeface="Segoe UI" panose="020B0502040204020203" pitchFamily="34" charset="0"/>
              </a:rPr>
              <a:t> whereas i</a:t>
            </a:r>
            <a:r>
              <a:rPr lang="en-US" dirty="0" smtClean="0">
                <a:effectLst/>
                <a:latin typeface="Segoe UI" panose="020B0502040204020203" pitchFamily="34" charset="0"/>
              </a:rPr>
              <a:t>n</a:t>
            </a:r>
            <a:r>
              <a:rPr lang="en-US" baseline="0" dirty="0" smtClean="0">
                <a:effectLst/>
                <a:latin typeface="Segoe UI" panose="020B0502040204020203" pitchFamily="34" charset="0"/>
              </a:rPr>
              <a:t> Windows Azure, we do not have physical access to the actual server.</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In the background Microsoft is running physical server with SQL Server 2012 Enterprise Edition, but you talk to a TDS endpoint and the implementation of that endpoint is hidden from you in order to provide a high-availability, scalable, fully-managed service.</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It’s worth noting that there is a logical concept in SQL Azure called a server that you create your databases under, but this doesn’t mean that the databases you create under that server will be hosted on the same machine – it’s just used as a grouping for security purposes.</a:t>
            </a:r>
          </a:p>
          <a:p>
            <a:pPr rtl="0"/>
            <a:endParaRPr lang="en-US" baseline="0" dirty="0" smtClean="0">
              <a:effectLst/>
              <a:latin typeface="Segoe UI" panose="020B0502040204020203" pitchFamily="34" charset="0"/>
            </a:endParaRPr>
          </a:p>
          <a:p>
            <a:pPr marL="0" marR="0" indent="0" algn="l" defTabSz="914363" rtl="0" eaLnBrk="1" fontAlgn="auto" latinLnBrk="0" hangingPunct="1">
              <a:lnSpc>
                <a:spcPct val="90000"/>
              </a:lnSpc>
              <a:spcBef>
                <a:spcPts val="0"/>
              </a:spcBef>
              <a:spcAft>
                <a:spcPts val="333"/>
              </a:spcAft>
              <a:buClrTx/>
              <a:buSzTx/>
              <a:buFontTx/>
              <a:buNone/>
              <a:tabLst/>
              <a:defRPr/>
            </a:pPr>
            <a:r>
              <a:rPr lang="en-AU" dirty="0" smtClean="0"/>
              <a:t>Server in SQL Azure</a:t>
            </a:r>
            <a:r>
              <a:rPr lang="en-AU" baseline="0" dirty="0" smtClean="0"/>
              <a:t> gives you a grouping of databases with</a:t>
            </a:r>
            <a:r>
              <a:rPr lang="en-AU" dirty="0" smtClean="0"/>
              <a:t>: a single set of firewall rules, a single set of user accounts, in a single data centre.</a:t>
            </a:r>
          </a:p>
          <a:p>
            <a:pPr rtl="0"/>
            <a:endParaRPr lang="en-US" dirty="0" smtClean="0"/>
          </a:p>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795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7703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 </a:t>
            </a:r>
            <a:r>
              <a:rPr lang="en-US" dirty="0" err="1" smtClean="0"/>
              <a:t>mins</a:t>
            </a:r>
            <a:r>
              <a:rPr lang="en-US" dirty="0" smtClean="0"/>
              <a:t> – Matt or June</a:t>
            </a:r>
          </a:p>
          <a:p>
            <a:r>
              <a:rPr lang="en-US" smtClean="0"/>
              <a:t>Give examples?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04168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9</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943491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15</a:t>
            </a:fld>
            <a:endParaRPr lang="en-US" dirty="0"/>
          </a:p>
        </p:txBody>
      </p:sp>
    </p:spTree>
    <p:extLst>
      <p:ext uri="{BB962C8B-B14F-4D97-AF65-F5344CB8AC3E}">
        <p14:creationId xmlns:p14="http://schemas.microsoft.com/office/powerpoint/2010/main" val="3865810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5/22/2013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indowsazure-trainingkit.github.io/" TargetMode="Externa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msdn.microsoft.com/en-us/library/jj650016.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go.microsoft.com/fwlink/?LinkId=267637"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robdmoore/NHibernate.SqlAzur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8" Type="http://schemas.openxmlformats.org/officeDocument/2006/relationships/hyperlink" Target="http://www.windowsazure.com/en-us/develop/net/architecture/" TargetMode="External"/><Relationship Id="rId3" Type="http://schemas.openxmlformats.org/officeDocument/2006/relationships/hyperlink" Target="http://social.technet.microsoft.com/wiki/contents/articles/2267.windows-azure-sql-database-technet-wiki-articles-index.aspx" TargetMode="External"/><Relationship Id="rId7" Type="http://schemas.openxmlformats.org/officeDocument/2006/relationships/hyperlink" Target="http://www.windowsazure.com/en-us/develop/net/fundamentals/cloud-storage-scenarios/" TargetMode="External"/><Relationship Id="rId2" Type="http://schemas.openxmlformats.org/officeDocument/2006/relationships/hyperlink" Target="https://github.com/robdmoore/SQLAzureDemo" TargetMode="External"/><Relationship Id="rId1" Type="http://schemas.openxmlformats.org/officeDocument/2006/relationships/slideLayout" Target="../slideLayouts/slideLayout2.xml"/><Relationship Id="rId6" Type="http://schemas.openxmlformats.org/officeDocument/2006/relationships/hyperlink" Target="http://msdn.microsoft.com/en-us/library/windowsazure/ee730906.aspx" TargetMode="External"/><Relationship Id="rId5" Type="http://schemas.openxmlformats.org/officeDocument/2006/relationships/hyperlink" Target="http://social.technet.microsoft.com/wiki/contents/articles/3507.windows-azure-sql-database-performance-and-elasticity-guide.aspx" TargetMode="External"/><Relationship Id="rId10" Type="http://schemas.openxmlformats.org/officeDocument/2006/relationships/hyperlink" Target="http://social.technet.microsoft.com/wiki/contents/articles/1695.inside-windows-azure-sql-database.aspx" TargetMode="External"/><Relationship Id="rId4" Type="http://schemas.openxmlformats.org/officeDocument/2006/relationships/hyperlink" Target="http://social.technet.microsoft.com/wiki/contents/articles/995.windows-azure-sql-database-faq.aspx" TargetMode="External"/><Relationship Id="rId9" Type="http://schemas.openxmlformats.org/officeDocument/2006/relationships/hyperlink" Target="http://social.technet.microsoft.com/wiki/contents/articles/1541.windows-azure-sql-database-connection-management.asp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Windows Azure SQL Databases</a:t>
            </a:r>
            <a:endParaRPr lang="en-US" dirty="0"/>
          </a:p>
        </p:txBody>
      </p:sp>
      <p:sp>
        <p:nvSpPr>
          <p:cNvPr id="6" name="Text Placeholder 5"/>
          <p:cNvSpPr>
            <a:spLocks noGrp="1"/>
          </p:cNvSpPr>
          <p:nvPr>
            <p:ph type="body" sz="quarter" idx="11"/>
          </p:nvPr>
        </p:nvSpPr>
        <p:spPr>
          <a:xfrm>
            <a:off x="519113" y="4612341"/>
            <a:ext cx="4491037" cy="1292662"/>
          </a:xfrm>
        </p:spPr>
        <p:txBody>
          <a:bodyPr/>
          <a:lstStyle/>
          <a:p>
            <a:r>
              <a:rPr lang="en-US" sz="2000" dirty="0" smtClean="0"/>
              <a:t>Rob Moore</a:t>
            </a:r>
            <a:endParaRPr lang="en-US" sz="2000" dirty="0"/>
          </a:p>
          <a:p>
            <a:r>
              <a:rPr lang="en-US" sz="2000" dirty="0" smtClean="0"/>
              <a:t>Senior Consultant, </a:t>
            </a:r>
            <a:r>
              <a:rPr lang="en-US" sz="2000" dirty="0" err="1" smtClean="0"/>
              <a:t>Readify</a:t>
            </a:r>
            <a:endParaRPr lang="en-US" sz="2000" dirty="0" smtClean="0"/>
          </a:p>
          <a:p>
            <a:r>
              <a:rPr lang="en-US" sz="2000" dirty="0" smtClean="0"/>
              <a:t>rob.moore@readify.net</a:t>
            </a:r>
          </a:p>
          <a:p>
            <a:r>
              <a:rPr lang="en-US" sz="2000" dirty="0" smtClean="0"/>
              <a:t>@</a:t>
            </a:r>
            <a:r>
              <a:rPr lang="en-US" sz="2000" dirty="0" err="1" smtClean="0"/>
              <a:t>robdmoore</a:t>
            </a:r>
            <a:endParaRPr lang="en-US" sz="2000" dirty="0"/>
          </a:p>
        </p:txBody>
      </p:sp>
      <p:sp>
        <p:nvSpPr>
          <p:cNvPr id="2" name="TextBox 1"/>
          <p:cNvSpPr txBox="1"/>
          <p:nvPr/>
        </p:nvSpPr>
        <p:spPr>
          <a:xfrm>
            <a:off x="552450" y="3886200"/>
            <a:ext cx="6535379" cy="276999"/>
          </a:xfrm>
          <a:prstGeom prst="rect">
            <a:avLst/>
          </a:prstGeom>
          <a:noFill/>
        </p:spPr>
        <p:txBody>
          <a:bodyPr wrap="none" lIns="0" tIns="0" rIns="0" bIns="0" rtlCol="0">
            <a:spAutoFit/>
          </a:bodyPr>
          <a:lstStyle/>
          <a:p>
            <a:pPr>
              <a:lnSpc>
                <a:spcPct val="90000"/>
              </a:lnSpc>
              <a:spcBef>
                <a:spcPct val="20000"/>
              </a:spcBef>
              <a:buSzPct val="80000"/>
            </a:pPr>
            <a:r>
              <a:rPr lang="en-AU" sz="2000" dirty="0" smtClean="0">
                <a:solidFill>
                  <a:schemeClr val="bg1"/>
                </a:solidFill>
              </a:rPr>
              <a:t>The ins and outs of developing using Azure SQL Database</a:t>
            </a:r>
            <a:endParaRPr lang="en-AU" sz="2000" dirty="0">
              <a:solidFill>
                <a:schemeClr val="bg1"/>
              </a:solidFill>
            </a:endParaRPr>
          </a:p>
        </p:txBody>
      </p:sp>
      <p:sp>
        <p:nvSpPr>
          <p:cNvPr id="7" name="Text Placeholder 5"/>
          <p:cNvSpPr txBox="1">
            <a:spLocks/>
          </p:cNvSpPr>
          <p:nvPr/>
        </p:nvSpPr>
        <p:spPr>
          <a:xfrm>
            <a:off x="3814763"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smtClean="0"/>
              <a:t>June Tabadero</a:t>
            </a:r>
          </a:p>
          <a:p>
            <a:pPr algn="ctr"/>
            <a:r>
              <a:rPr lang="en-US" sz="2000" dirty="0" smtClean="0"/>
              <a:t>Principal Consultant, </a:t>
            </a:r>
            <a:r>
              <a:rPr lang="en-US" sz="2000" dirty="0" err="1" smtClean="0"/>
              <a:t>Readify</a:t>
            </a:r>
            <a:endParaRPr lang="en-US" sz="2000" dirty="0" smtClean="0"/>
          </a:p>
          <a:p>
            <a:pPr algn="ctr"/>
            <a:r>
              <a:rPr lang="en-US" sz="2000" dirty="0" smtClean="0"/>
              <a:t>june.tabadero@readify.net</a:t>
            </a:r>
          </a:p>
          <a:p>
            <a:pPr algn="ctr"/>
            <a:r>
              <a:rPr lang="en-US" sz="2000" dirty="0" smtClean="0"/>
              <a:t>@</a:t>
            </a:r>
            <a:r>
              <a:rPr lang="en-US" sz="2000" dirty="0" err="1" smtClean="0"/>
              <a:t>jtabadero</a:t>
            </a:r>
            <a:endParaRPr lang="en-US" sz="2000" dirty="0"/>
          </a:p>
        </p:txBody>
      </p:sp>
      <p:sp>
        <p:nvSpPr>
          <p:cNvPr id="8" name="Text Placeholder 5"/>
          <p:cNvSpPr txBox="1">
            <a:spLocks/>
          </p:cNvSpPr>
          <p:nvPr/>
        </p:nvSpPr>
        <p:spPr>
          <a:xfrm>
            <a:off x="7348538"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smtClean="0"/>
              <a:t>Matt Davies</a:t>
            </a:r>
          </a:p>
          <a:p>
            <a:pPr algn="r"/>
            <a:r>
              <a:rPr lang="en-US" sz="2000" dirty="0" smtClean="0"/>
              <a:t>Team Leader, Curtin University</a:t>
            </a:r>
          </a:p>
          <a:p>
            <a:pPr algn="r"/>
            <a:r>
              <a:rPr lang="en-US" sz="2000" dirty="0" smtClean="0"/>
              <a:t>matthew.davies@curtin.edu.au</a:t>
            </a:r>
          </a:p>
          <a:p>
            <a:pPr algn="r"/>
            <a:r>
              <a:rPr lang="en-US" sz="2000" dirty="0" smtClean="0"/>
              <a:t>@</a:t>
            </a:r>
            <a:r>
              <a:rPr lang="en-US" sz="2000" dirty="0" err="1" smtClean="0"/>
              <a:t>mdaviesnet</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405352" y="1330959"/>
            <a:ext cx="4843150" cy="4772959"/>
          </a:xfrm>
          <a:prstGeom prst="rect">
            <a:avLst/>
          </a:prstGeom>
        </p:spPr>
      </p:pic>
      <p:sp>
        <p:nvSpPr>
          <p:cNvPr id="2" name="Title 1"/>
          <p:cNvSpPr>
            <a:spLocks noGrp="1"/>
          </p:cNvSpPr>
          <p:nvPr>
            <p:ph type="title"/>
          </p:nvPr>
        </p:nvSpPr>
        <p:spPr/>
        <p:txBody>
          <a:bodyPr/>
          <a:lstStyle/>
          <a:p>
            <a:r>
              <a:rPr lang="en-AU" dirty="0" smtClean="0"/>
              <a:t>Feature Limitations</a:t>
            </a:r>
            <a:endParaRPr lang="en-AU" dirty="0"/>
          </a:p>
        </p:txBody>
      </p:sp>
      <p:sp>
        <p:nvSpPr>
          <p:cNvPr id="3" name="Text Placeholder 2"/>
          <p:cNvSpPr>
            <a:spLocks noGrp="1"/>
          </p:cNvSpPr>
          <p:nvPr>
            <p:ph sz="half" idx="1"/>
          </p:nvPr>
        </p:nvSpPr>
        <p:spPr>
          <a:xfrm>
            <a:off x="519113" y="1447800"/>
            <a:ext cx="5486400" cy="5860066"/>
          </a:xfrm>
        </p:spPr>
        <p:txBody>
          <a:bodyPr/>
          <a:lstStyle/>
          <a:p>
            <a:pPr marL="574675" indent="-571500">
              <a:buFont typeface="Arial" panose="020B0604020202020204" pitchFamily="34" charset="0"/>
              <a:buChar char="•"/>
            </a:pPr>
            <a:r>
              <a:rPr lang="en-AU" sz="3200" dirty="0" smtClean="0"/>
              <a:t>SSAS</a:t>
            </a:r>
          </a:p>
          <a:p>
            <a:pPr marL="574675" indent="-571500">
              <a:buFont typeface="Arial" panose="020B0604020202020204" pitchFamily="34" charset="0"/>
              <a:buChar char="•"/>
            </a:pPr>
            <a:r>
              <a:rPr lang="en-AU" sz="3200" dirty="0" smtClean="0"/>
              <a:t>SSIS</a:t>
            </a:r>
          </a:p>
          <a:p>
            <a:pPr marL="574675" indent="-571500">
              <a:buFont typeface="Arial" panose="020B0604020202020204" pitchFamily="34" charset="0"/>
              <a:buChar char="•"/>
            </a:pPr>
            <a:r>
              <a:rPr lang="en-AU" sz="3200" dirty="0" smtClean="0"/>
              <a:t>MDS</a:t>
            </a:r>
          </a:p>
          <a:p>
            <a:pPr marL="574675" indent="-571500">
              <a:buFont typeface="Arial" panose="020B0604020202020204" pitchFamily="34" charset="0"/>
              <a:buChar char="•"/>
            </a:pPr>
            <a:r>
              <a:rPr lang="en-AU" sz="3200" dirty="0" smtClean="0"/>
              <a:t>SQL Agent</a:t>
            </a:r>
          </a:p>
          <a:p>
            <a:pPr marL="574675" indent="-571500">
              <a:buFont typeface="Arial" panose="020B0604020202020204" pitchFamily="34" charset="0"/>
              <a:buChar char="•"/>
            </a:pPr>
            <a:r>
              <a:rPr lang="en-AU" sz="3200" dirty="0" smtClean="0"/>
              <a:t>SQL Replication</a:t>
            </a:r>
          </a:p>
          <a:p>
            <a:pPr marL="574675" indent="-571500">
              <a:buFont typeface="Arial" panose="020B0604020202020204" pitchFamily="34" charset="0"/>
              <a:buChar char="•"/>
            </a:pPr>
            <a:r>
              <a:rPr lang="en-AU" dirty="0" smtClean="0"/>
              <a:t>Full Text Search</a:t>
            </a:r>
          </a:p>
          <a:p>
            <a:pPr marL="574675" indent="-571500">
              <a:buFont typeface="Arial" panose="020B0604020202020204" pitchFamily="34" charset="0"/>
              <a:buChar char="•"/>
            </a:pPr>
            <a:r>
              <a:rPr lang="en-AU" sz="3200" dirty="0" smtClean="0"/>
              <a:t>CDC</a:t>
            </a:r>
          </a:p>
          <a:p>
            <a:pPr marL="574675" indent="-571500">
              <a:buFont typeface="Arial" panose="020B0604020202020204" pitchFamily="34" charset="0"/>
              <a:buChar char="•"/>
            </a:pPr>
            <a:r>
              <a:rPr lang="en-AU" dirty="0" smtClean="0"/>
              <a:t>Windows Authentication</a:t>
            </a:r>
          </a:p>
          <a:p>
            <a:pPr marL="574675" indent="-571500">
              <a:buFont typeface="Arial" panose="020B0604020202020204" pitchFamily="34" charset="0"/>
              <a:buChar char="•"/>
            </a:pPr>
            <a:r>
              <a:rPr lang="en-AU" sz="3200" dirty="0" smtClean="0"/>
              <a:t>TDE</a:t>
            </a:r>
          </a:p>
          <a:p>
            <a:pPr marL="3175" indent="0">
              <a:buNone/>
            </a:pPr>
            <a:endParaRPr lang="en-AU" sz="3200" dirty="0" smtClean="0"/>
          </a:p>
          <a:p>
            <a:endParaRPr lang="en-AU" sz="3200" dirty="0"/>
          </a:p>
        </p:txBody>
      </p:sp>
      <p:sp>
        <p:nvSpPr>
          <p:cNvPr id="4" name="Content Placeholder 3"/>
          <p:cNvSpPr>
            <a:spLocks noGrp="1"/>
          </p:cNvSpPr>
          <p:nvPr>
            <p:ph sz="half" idx="2"/>
          </p:nvPr>
        </p:nvSpPr>
        <p:spPr>
          <a:xfrm>
            <a:off x="6181725" y="1447800"/>
            <a:ext cx="5486400" cy="5318379"/>
          </a:xfrm>
        </p:spPr>
        <p:txBody>
          <a:bodyPr/>
          <a:lstStyle/>
          <a:p>
            <a:pPr marL="574675" indent="-571500"/>
            <a:r>
              <a:rPr lang="en-AU" dirty="0" smtClean="0"/>
              <a:t>Cross Database Queries</a:t>
            </a:r>
          </a:p>
          <a:p>
            <a:pPr marL="574675" indent="-571500"/>
            <a:r>
              <a:rPr lang="en-AU" dirty="0" smtClean="0"/>
              <a:t>Distributed Transactions</a:t>
            </a:r>
          </a:p>
          <a:p>
            <a:pPr marL="574675" indent="-571500"/>
            <a:r>
              <a:rPr lang="en-AU" dirty="0" smtClean="0"/>
              <a:t>CLR</a:t>
            </a:r>
          </a:p>
          <a:p>
            <a:pPr marL="574675" indent="-571500"/>
            <a:r>
              <a:rPr lang="en-AU" dirty="0" smtClean="0"/>
              <a:t>Service Broker</a:t>
            </a:r>
          </a:p>
          <a:p>
            <a:pPr marL="574675" indent="-571500"/>
            <a:r>
              <a:rPr lang="en-AU" dirty="0" err="1" smtClean="0"/>
              <a:t>Filestream</a:t>
            </a:r>
            <a:endParaRPr lang="en-AU" dirty="0"/>
          </a:p>
          <a:p>
            <a:pPr marL="574675" indent="-571500"/>
            <a:r>
              <a:rPr lang="en-AU" dirty="0"/>
              <a:t>Database Mirroring</a:t>
            </a:r>
          </a:p>
          <a:p>
            <a:pPr marL="574675" indent="-571500"/>
            <a:r>
              <a:rPr lang="en-AU" dirty="0"/>
              <a:t>Backup and Restore</a:t>
            </a:r>
          </a:p>
          <a:p>
            <a:pPr marL="574675" indent="-571500"/>
            <a:r>
              <a:rPr lang="en-AU" dirty="0" smtClean="0"/>
              <a:t>Extended Events</a:t>
            </a:r>
          </a:p>
          <a:p>
            <a:pPr marL="574675" indent="-571500"/>
            <a:r>
              <a:rPr lang="en-AU" dirty="0" smtClean="0"/>
              <a:t>Extended </a:t>
            </a:r>
            <a:r>
              <a:rPr lang="en-AU" dirty="0"/>
              <a:t>Stored </a:t>
            </a:r>
            <a:r>
              <a:rPr lang="en-AU" dirty="0" err="1"/>
              <a:t>Procs</a:t>
            </a:r>
            <a:endParaRPr lang="en-AU" dirty="0"/>
          </a:p>
          <a:p>
            <a:endParaRPr lang="en-AU" dirty="0"/>
          </a:p>
        </p:txBody>
      </p:sp>
    </p:spTree>
    <p:extLst>
      <p:ext uri="{BB962C8B-B14F-4D97-AF65-F5344CB8AC3E}">
        <p14:creationId xmlns:p14="http://schemas.microsoft.com/office/powerpoint/2010/main" val="29042047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Latest version of SQL Server</a:t>
            </a:r>
          </a:p>
          <a:p>
            <a:pPr marL="574675" indent="-571500">
              <a:buFont typeface="Arial" panose="020B0604020202020204" pitchFamily="34" charset="0"/>
              <a:buChar char="•"/>
            </a:pPr>
            <a:r>
              <a:rPr lang="en-AU" dirty="0" smtClean="0"/>
              <a:t>Quick to provision</a:t>
            </a:r>
          </a:p>
          <a:p>
            <a:pPr marL="574675" indent="-571500">
              <a:buFont typeface="Arial" panose="020B0604020202020204" pitchFamily="34" charset="0"/>
              <a:buChar char="•"/>
            </a:pPr>
            <a:r>
              <a:rPr lang="en-AU" dirty="0" smtClean="0"/>
              <a:t>Managed service – ops taken care of</a:t>
            </a:r>
          </a:p>
          <a:p>
            <a:pPr marL="574675" indent="-571500">
              <a:buFont typeface="Arial" panose="020B0604020202020204" pitchFamily="34" charset="0"/>
              <a:buChar char="•"/>
            </a:pPr>
            <a:r>
              <a:rPr lang="en-AU" dirty="0"/>
              <a:t>State-of-the-art datacentre and security</a:t>
            </a:r>
          </a:p>
          <a:p>
            <a:pPr marL="574675" indent="-571500">
              <a:buFont typeface="Arial" panose="020B0604020202020204" pitchFamily="34" charset="0"/>
              <a:buChar char="•"/>
            </a:pPr>
            <a:r>
              <a:rPr lang="en-AU" dirty="0" smtClean="0"/>
              <a:t>Highly available and backed by SLA</a:t>
            </a:r>
          </a:p>
          <a:p>
            <a:pPr marL="574675" indent="-571500">
              <a:buFont typeface="Arial" panose="020B0604020202020204" pitchFamily="34" charset="0"/>
              <a:buChar char="•"/>
            </a:pPr>
            <a:r>
              <a:rPr lang="en-AU" dirty="0" smtClean="0"/>
              <a:t>Rich programmatic management / provisioning</a:t>
            </a:r>
          </a:p>
          <a:p>
            <a:pPr marL="574675" indent="-571500">
              <a:buFont typeface="Arial" panose="020B0604020202020204" pitchFamily="34" charset="0"/>
              <a:buChar char="•"/>
            </a:pPr>
            <a:r>
              <a:rPr lang="en-AU" dirty="0" err="1" smtClean="0"/>
              <a:t>DoS</a:t>
            </a:r>
            <a:r>
              <a:rPr lang="en-AU" dirty="0" smtClean="0"/>
              <a:t> protection</a:t>
            </a:r>
          </a:p>
        </p:txBody>
      </p:sp>
    </p:spTree>
    <p:extLst>
      <p:ext uri="{BB962C8B-B14F-4D97-AF65-F5344CB8AC3E}">
        <p14:creationId xmlns:p14="http://schemas.microsoft.com/office/powerpoint/2010/main" val="25748107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2446824"/>
          </a:xfrm>
        </p:spPr>
        <p:txBody>
          <a:bodyPr/>
          <a:lstStyle/>
          <a:p>
            <a:pPr marL="574675" indent="-571500">
              <a:buFont typeface="Arial" panose="020B0604020202020204" pitchFamily="34" charset="0"/>
              <a:buChar char="•"/>
            </a:pPr>
            <a:r>
              <a:rPr lang="en-AU" dirty="0"/>
              <a:t>Pay for </a:t>
            </a:r>
            <a:r>
              <a:rPr lang="en-AU" dirty="0" smtClean="0"/>
              <a:t>use (don’t need to buy a license)</a:t>
            </a:r>
            <a:endParaRPr lang="en-AU" dirty="0"/>
          </a:p>
          <a:p>
            <a:pPr marL="574675" indent="-571500">
              <a:buFont typeface="Arial" panose="020B0604020202020204" pitchFamily="34" charset="0"/>
              <a:buChar char="•"/>
            </a:pPr>
            <a:r>
              <a:rPr lang="en-AU" dirty="0" smtClean="0"/>
              <a:t>You can store backups in Blob storage on the other side of the world easily</a:t>
            </a:r>
          </a:p>
          <a:p>
            <a:pPr marL="574675" indent="-571500">
              <a:buFont typeface="Arial" panose="020B0604020202020204" pitchFamily="34" charset="0"/>
              <a:buChar char="•"/>
            </a:pPr>
            <a:r>
              <a:rPr lang="en-AU" dirty="0" smtClean="0"/>
              <a:t>Existing tools / libs can connect to it</a:t>
            </a:r>
            <a:endParaRPr lang="en-AU" dirty="0"/>
          </a:p>
        </p:txBody>
      </p:sp>
    </p:spTree>
    <p:extLst>
      <p:ext uri="{BB962C8B-B14F-4D97-AF65-F5344CB8AC3E}">
        <p14:creationId xmlns:p14="http://schemas.microsoft.com/office/powerpoint/2010/main" val="12760800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Differences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pPr marL="574675" indent="-571500">
              <a:buFont typeface="Arial" panose="020B0604020202020204" pitchFamily="34" charset="0"/>
              <a:buChar char="•"/>
            </a:pPr>
            <a:r>
              <a:rPr lang="en-AU" dirty="0" smtClean="0"/>
              <a:t>Must </a:t>
            </a:r>
            <a:r>
              <a:rPr lang="en-AU" dirty="0"/>
              <a:t>have single clustered index on all </a:t>
            </a:r>
            <a:r>
              <a:rPr lang="en-AU" dirty="0" smtClean="0"/>
              <a:t>tables</a:t>
            </a:r>
          </a:p>
          <a:p>
            <a:pPr marL="574675" indent="-571500">
              <a:buFont typeface="Arial" panose="020B0604020202020204" pitchFamily="34" charset="0"/>
              <a:buChar char="•"/>
            </a:pPr>
            <a:r>
              <a:rPr lang="en-AU" dirty="0" smtClean="0"/>
              <a:t>Subset of TSQL  for SQL Server</a:t>
            </a:r>
            <a:endParaRPr lang="en-AU" dirty="0"/>
          </a:p>
          <a:p>
            <a:pPr marL="574675" indent="-571500">
              <a:buFont typeface="Arial" panose="020B0604020202020204" pitchFamily="34" charset="0"/>
              <a:buChar char="•"/>
            </a:pPr>
            <a:r>
              <a:rPr lang="en-AU" dirty="0"/>
              <a:t>Subset of system views available</a:t>
            </a:r>
          </a:p>
          <a:p>
            <a:pPr marL="574675" indent="-571500">
              <a:buFont typeface="Arial" panose="020B0604020202020204" pitchFamily="34" charset="0"/>
              <a:buChar char="•"/>
            </a:pPr>
            <a:r>
              <a:rPr lang="en-AU" dirty="0"/>
              <a:t>Connections will be automatically </a:t>
            </a:r>
            <a:r>
              <a:rPr lang="en-AU" dirty="0" smtClean="0"/>
              <a:t>closed</a:t>
            </a:r>
          </a:p>
          <a:p>
            <a:pPr marL="574675" indent="-571500">
              <a:buFont typeface="Arial" panose="020B0604020202020204" pitchFamily="34" charset="0"/>
              <a:buChar char="•"/>
            </a:pPr>
            <a:r>
              <a:rPr lang="en-AU" dirty="0" smtClean="0"/>
              <a:t>Logical </a:t>
            </a:r>
            <a:r>
              <a:rPr lang="en-AU" dirty="0" err="1" smtClean="0"/>
              <a:t>vs</a:t>
            </a:r>
            <a:r>
              <a:rPr lang="en-AU" dirty="0" smtClean="0"/>
              <a:t> Physical Administration</a:t>
            </a:r>
            <a:endParaRPr lang="en-AU" dirty="0"/>
          </a:p>
          <a:p>
            <a:endParaRPr lang="en-AU" dirty="0"/>
          </a:p>
        </p:txBody>
      </p:sp>
    </p:spTree>
    <p:extLst>
      <p:ext uri="{BB962C8B-B14F-4D97-AF65-F5344CB8AC3E}">
        <p14:creationId xmlns:p14="http://schemas.microsoft.com/office/powerpoint/2010/main" val="31594705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pPr marL="574675" indent="-571500">
              <a:buFont typeface="Arial" panose="020B0604020202020204" pitchFamily="34" charset="0"/>
              <a:buChar char="•"/>
            </a:pPr>
            <a:r>
              <a:rPr lang="en-AU" dirty="0"/>
              <a:t>Max 150 GB</a:t>
            </a:r>
          </a:p>
          <a:p>
            <a:pPr marL="574675" indent="-571500">
              <a:buFont typeface="Arial" panose="020B0604020202020204" pitchFamily="34" charset="0"/>
              <a:buChar char="•"/>
            </a:pPr>
            <a:r>
              <a:rPr lang="en-AU" dirty="0" smtClean="0"/>
              <a:t>No performance guarantees</a:t>
            </a:r>
          </a:p>
          <a:p>
            <a:pPr marL="574675" indent="-571500">
              <a:buFont typeface="Arial" panose="020B0604020202020204" pitchFamily="34" charset="0"/>
              <a:buChar char="•"/>
            </a:pPr>
            <a:r>
              <a:rPr lang="en-AU" dirty="0" smtClean="0"/>
              <a:t>Feature limitations</a:t>
            </a:r>
          </a:p>
          <a:p>
            <a:pPr marL="574675" indent="-571500">
              <a:buFont typeface="Arial" panose="020B0604020202020204" pitchFamily="34" charset="0"/>
              <a:buChar char="•"/>
            </a:pPr>
            <a:r>
              <a:rPr lang="en-AU" dirty="0" smtClean="0"/>
              <a:t>No long-running </a:t>
            </a:r>
            <a:r>
              <a:rPr lang="en-AU" dirty="0"/>
              <a:t>queries </a:t>
            </a:r>
            <a:r>
              <a:rPr lang="en-AU" dirty="0" smtClean="0"/>
              <a:t>/ transactions</a:t>
            </a:r>
            <a:endParaRPr lang="en-AU" dirty="0"/>
          </a:p>
          <a:p>
            <a:pPr marL="574675" indent="-571500">
              <a:buFont typeface="Arial" panose="020B0604020202020204" pitchFamily="34" charset="0"/>
              <a:buChar char="•"/>
            </a:pPr>
            <a:r>
              <a:rPr lang="en-AU" dirty="0" smtClean="0"/>
              <a:t>Backups</a:t>
            </a:r>
          </a:p>
          <a:p>
            <a:pPr marL="574675" indent="-571500">
              <a:buFont typeface="Arial" panose="020B0604020202020204" pitchFamily="34" charset="0"/>
              <a:buChar char="•"/>
            </a:pPr>
            <a:endParaRPr lang="en-AU" dirty="0" smtClean="0"/>
          </a:p>
        </p:txBody>
      </p:sp>
    </p:spTree>
    <p:extLst>
      <p:ext uri="{BB962C8B-B14F-4D97-AF65-F5344CB8AC3E}">
        <p14:creationId xmlns:p14="http://schemas.microsoft.com/office/powerpoint/2010/main" val="8090515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Things to watch out for</a:t>
            </a:r>
            <a:endParaRPr lang="en-US" dirty="0"/>
          </a:p>
        </p:txBody>
      </p:sp>
    </p:spTree>
    <p:extLst>
      <p:ext uri="{BB962C8B-B14F-4D97-AF65-F5344CB8AC3E}">
        <p14:creationId xmlns:p14="http://schemas.microsoft.com/office/powerpoint/2010/main" val="160409772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String</a:t>
            </a:r>
            <a:endParaRPr lang="en-US" dirty="0">
              <a:solidFill>
                <a:srgbClr val="92D050"/>
              </a:solidFill>
            </a:endParaRPr>
          </a:p>
        </p:txBody>
      </p:sp>
      <p:sp>
        <p:nvSpPr>
          <p:cNvPr id="8"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4000" spc="-100" dirty="0">
                <a:solidFill>
                  <a:schemeClr val="accent2">
                    <a:alpha val="99000"/>
                  </a:schemeClr>
                </a:solidFill>
                <a:latin typeface="Segoe UI Light" pitchFamily="34" charset="0"/>
              </a:rPr>
              <a:t>Connecting </a:t>
            </a:r>
            <a:r>
              <a:rPr lang="en-US" sz="4000" spc="-100" dirty="0" smtClean="0">
                <a:solidFill>
                  <a:schemeClr val="accent2">
                    <a:alpha val="99000"/>
                  </a:schemeClr>
                </a:solidFill>
                <a:latin typeface="Segoe UI Light" pitchFamily="34" charset="0"/>
              </a:rPr>
              <a:t>To SQL Database</a:t>
            </a:r>
            <a:endParaRPr lang="en-US" sz="4000" spc="-100" dirty="0">
              <a:solidFill>
                <a:schemeClr val="accent2">
                  <a:alpha val="99000"/>
                </a:schemeClr>
              </a:solidFill>
              <a:latin typeface="Segoe UI Light" pitchFamily="34" charset="0"/>
            </a:endParaRPr>
          </a:p>
          <a:p>
            <a:pPr marL="234950" lvl="1" indent="-231775" defTabSz="914325">
              <a:spcBef>
                <a:spcPts val="900"/>
              </a:spcBef>
              <a:buClr>
                <a:schemeClr val="accent6"/>
              </a:buClr>
              <a:buFont typeface="+mj-lt"/>
              <a:buAutoNum type="arabicPeriod"/>
            </a:pPr>
            <a:r>
              <a:rPr lang="en-US" spc="-51" dirty="0"/>
              <a:t>TDS (Tabular Data Stream) protocol over </a:t>
            </a:r>
            <a:r>
              <a:rPr lang="en-US" spc="-51" dirty="0" smtClean="0"/>
              <a:t>TCP/IP</a:t>
            </a:r>
            <a:endParaRPr lang="en-US" spc="-51" dirty="0"/>
          </a:p>
          <a:p>
            <a:pPr marL="234950" lvl="1" indent="-231775" defTabSz="914325">
              <a:spcBef>
                <a:spcPts val="900"/>
              </a:spcBef>
              <a:buClr>
                <a:schemeClr val="accent6"/>
              </a:buClr>
              <a:buFont typeface="+mj-lt"/>
              <a:buAutoNum type="arabicPeriod"/>
            </a:pPr>
            <a:r>
              <a:rPr lang="en-US" spc="-51" dirty="0"/>
              <a:t>SSL </a:t>
            </a:r>
            <a:r>
              <a:rPr lang="en-US" spc="-51" dirty="0" smtClean="0"/>
              <a:t>is required</a:t>
            </a:r>
          </a:p>
          <a:p>
            <a:pPr marL="234950" lvl="1" indent="-231775" defTabSz="914325">
              <a:spcBef>
                <a:spcPts val="900"/>
              </a:spcBef>
              <a:buClr>
                <a:schemeClr val="accent6"/>
              </a:buClr>
              <a:buFont typeface="+mj-lt"/>
              <a:buAutoNum type="arabicPeriod"/>
            </a:pPr>
            <a:r>
              <a:rPr lang="en-US" spc="-51" dirty="0" smtClean="0"/>
              <a:t>SQL server authentication only</a:t>
            </a:r>
            <a:endParaRPr lang="en-US" spc="-51" dirty="0"/>
          </a:p>
          <a:p>
            <a:pPr marL="234950" lvl="1" indent="-231775" defTabSz="914325">
              <a:spcBef>
                <a:spcPts val="900"/>
              </a:spcBef>
              <a:buClr>
                <a:schemeClr val="accent6"/>
              </a:buClr>
              <a:buFont typeface="+mj-lt"/>
              <a:buAutoNum type="arabicPeriod"/>
            </a:pPr>
            <a:r>
              <a:rPr lang="en-US" spc="-51" dirty="0" smtClean="0"/>
              <a:t>Add any non-Azure client IP address to the firewall</a:t>
            </a:r>
            <a:endParaRPr lang="en-US" spc="-51" dirty="0"/>
          </a:p>
        </p:txBody>
      </p:sp>
      <p:sp>
        <p:nvSpPr>
          <p:cNvPr id="10" name="TextBox 9"/>
          <p:cNvSpPr txBox="1"/>
          <p:nvPr/>
        </p:nvSpPr>
        <p:spPr>
          <a:xfrm>
            <a:off x="6299200" y="2710354"/>
            <a:ext cx="5626100" cy="2462213"/>
          </a:xfrm>
          <a:prstGeom prst="rect">
            <a:avLst/>
          </a:prstGeom>
          <a:noFill/>
          <a:ln>
            <a:solidFill>
              <a:schemeClr val="accent2"/>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smtClean="0">
                <a:solidFill>
                  <a:srgbClr val="A31515"/>
                </a:solidFill>
                <a:latin typeface="Consolas"/>
              </a:rPr>
              <a:t>add </a:t>
            </a:r>
            <a:r>
              <a:rPr lang="en-US" sz="1600" dirty="0" smtClean="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err="1" smtClean="0">
                <a:solidFill>
                  <a:srgbClr val="0000FF"/>
                </a:solidFill>
                <a:latin typeface="Consolas"/>
              </a:rPr>
              <a:t>AdventureWorks</a:t>
            </a:r>
            <a:r>
              <a:rPr lang="en-US" sz="1600" dirty="0">
                <a:solidFill>
                  <a:srgbClr val="000000"/>
                </a:solidFill>
                <a:latin typeface="Consolas"/>
              </a:rPr>
              <a:t>" </a:t>
            </a:r>
            <a:r>
              <a:rPr lang="en-US" sz="1600" dirty="0" err="1" smtClean="0">
                <a:solidFill>
                  <a:srgbClr val="FF0000"/>
                </a:solidFill>
                <a:latin typeface="Consolas"/>
              </a:rPr>
              <a:t>connectionString</a:t>
            </a:r>
            <a:r>
              <a:rPr lang="en-US" sz="1600" dirty="0" smtClean="0">
                <a:solidFill>
                  <a:srgbClr val="0000FF"/>
                </a:solidFill>
                <a:latin typeface="Consolas"/>
              </a:rPr>
              <a:t>=</a:t>
            </a:r>
            <a:r>
              <a:rPr lang="en-US" sz="1600" dirty="0">
                <a:solidFill>
                  <a:srgbClr val="000000"/>
                </a:solidFill>
                <a:latin typeface="Consolas"/>
              </a:rPr>
              <a:t>"</a:t>
            </a:r>
            <a:endParaRPr lang="en-US" sz="1600" dirty="0" smtClean="0">
              <a:solidFill>
                <a:srgbClr val="000000"/>
              </a:solidFill>
              <a:latin typeface="Consolas"/>
            </a:endParaRPr>
          </a:p>
          <a:p>
            <a:r>
              <a:rPr lang="en-US" sz="1600" dirty="0" smtClean="0">
                <a:solidFill>
                  <a:srgbClr val="0000FF"/>
                </a:solidFill>
                <a:latin typeface="Consolas"/>
              </a:rPr>
              <a:t>  Data Source=</a:t>
            </a:r>
            <a:r>
              <a:rPr lang="en-US" sz="1600" dirty="0" err="1" smtClean="0">
                <a:solidFill>
                  <a:srgbClr val="0000FF"/>
                </a:solidFill>
                <a:highlight>
                  <a:srgbClr val="FFFF00"/>
                </a:highlight>
                <a:latin typeface="Consolas"/>
              </a:rPr>
              <a:t>tcp</a:t>
            </a:r>
            <a:r>
              <a:rPr lang="en-US" sz="1600" dirty="0" smtClean="0">
                <a:solidFill>
                  <a:srgbClr val="0000FF"/>
                </a:solidFill>
                <a:highlight>
                  <a:srgbClr val="FFFF00"/>
                </a:highlight>
                <a:latin typeface="Consolas"/>
              </a:rPr>
              <a:t>:[server</a:t>
            </a:r>
            <a:r>
              <a:rPr lang="en-US" sz="1600" dirty="0">
                <a:solidFill>
                  <a:srgbClr val="0000FF"/>
                </a:solidFill>
                <a:highlight>
                  <a:srgbClr val="FFFF00"/>
                </a:highlight>
                <a:latin typeface="Consolas"/>
              </a:rPr>
              <a:t>].</a:t>
            </a:r>
            <a:r>
              <a:rPr lang="en-US" sz="1600" dirty="0" smtClean="0">
                <a:solidFill>
                  <a:srgbClr val="0000FF"/>
                </a:solidFill>
                <a:highlight>
                  <a:srgbClr val="FFFF00"/>
                </a:highlight>
                <a:latin typeface="Consolas"/>
              </a:rPr>
              <a:t>database.windows.net</a:t>
            </a:r>
            <a:r>
              <a:rPr lang="en-US" sz="1600" dirty="0" smtClean="0">
                <a:solidFill>
                  <a:srgbClr val="0000FF"/>
                </a:solidFill>
                <a:latin typeface="Consolas"/>
              </a:rPr>
              <a:t>;</a:t>
            </a:r>
            <a:endParaRPr lang="en-US" sz="800" dirty="0" smtClean="0">
              <a:latin typeface="Segoe UI" pitchFamily="34" charset="0"/>
            </a:endParaRPr>
          </a:p>
          <a:p>
            <a:r>
              <a:rPr lang="en-US" sz="1600" dirty="0" smtClean="0">
                <a:solidFill>
                  <a:srgbClr val="0000FF"/>
                </a:solidFill>
                <a:latin typeface="Consolas"/>
              </a:rPr>
              <a:t>  Initial Catalog=</a:t>
            </a:r>
            <a:r>
              <a:rPr lang="en-US" sz="1600" dirty="0" err="1" smtClean="0">
                <a:solidFill>
                  <a:srgbClr val="0000FF"/>
                </a:solidFill>
                <a:latin typeface="Consolas"/>
              </a:rPr>
              <a:t>ProductsDb</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User </a:t>
            </a:r>
            <a:r>
              <a:rPr lang="en-US" sz="1600" dirty="0">
                <a:solidFill>
                  <a:srgbClr val="0000FF"/>
                </a:solidFill>
                <a:latin typeface="Consolas"/>
              </a:rPr>
              <a:t>Id</a:t>
            </a:r>
            <a:r>
              <a:rPr lang="en-US" sz="1600" dirty="0" smtClean="0">
                <a:solidFill>
                  <a:srgbClr val="0000FF"/>
                </a:solidFill>
                <a:latin typeface="Consolas"/>
              </a:rPr>
              <a:t>=</a:t>
            </a:r>
            <a:r>
              <a:rPr lang="en-US" sz="1600" dirty="0" smtClean="0">
                <a:solidFill>
                  <a:srgbClr val="0000FF"/>
                </a:solidFill>
                <a:highlight>
                  <a:srgbClr val="FFFF00"/>
                </a:highlight>
                <a:latin typeface="Consolas"/>
              </a:rPr>
              <a:t>[login]@[server]</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Password</a:t>
            </a:r>
            <a:r>
              <a:rPr lang="en-US" sz="1600" dirty="0">
                <a:solidFill>
                  <a:srgbClr val="0000FF"/>
                </a:solidFill>
                <a:latin typeface="Consolas"/>
              </a:rPr>
              <a:t>=[password</a:t>
            </a:r>
            <a:r>
              <a:rPr lang="en-US" sz="1600" dirty="0" smtClean="0">
                <a:solidFill>
                  <a:srgbClr val="0000FF"/>
                </a:solidFill>
                <a:latin typeface="Consolas"/>
              </a:rPr>
              <a:t>];</a:t>
            </a:r>
          </a:p>
          <a:p>
            <a:r>
              <a:rPr lang="en-US" sz="1600" dirty="0" smtClean="0">
                <a:solidFill>
                  <a:srgbClr val="0000FF"/>
                </a:solidFill>
                <a:latin typeface="Consolas"/>
                <a:ea typeface="Segoe UI" pitchFamily="34" charset="0"/>
              </a:rPr>
              <a:t>  </a:t>
            </a:r>
            <a:r>
              <a:rPr lang="en-US" sz="1600" dirty="0" err="1">
                <a:solidFill>
                  <a:srgbClr val="0000FF"/>
                </a:solidFill>
                <a:latin typeface="Consolas"/>
                <a:ea typeface="Segoe UI" pitchFamily="34" charset="0"/>
              </a:rPr>
              <a:t>T</a:t>
            </a:r>
            <a:r>
              <a:rPr lang="en-US" sz="1600" dirty="0" err="1" smtClean="0">
                <a:solidFill>
                  <a:srgbClr val="0000FF"/>
                </a:solidFill>
                <a:latin typeface="Consolas"/>
                <a:ea typeface="Segoe UI" pitchFamily="34" charset="0"/>
              </a:rPr>
              <a:t>rusted_Connection</a:t>
            </a:r>
            <a:r>
              <a:rPr lang="en-US" sz="1600" dirty="0" smtClean="0">
                <a:solidFill>
                  <a:srgbClr val="0000FF"/>
                </a:solidFill>
                <a:latin typeface="Consolas"/>
                <a:ea typeface="Segoe UI" pitchFamily="34" charset="0"/>
              </a:rPr>
              <a:t>=False;</a:t>
            </a:r>
            <a:endParaRPr lang="en-US" sz="800" dirty="0">
              <a:latin typeface="Segoe UI" pitchFamily="34" charset="0"/>
              <a:ea typeface="Segoe UI" pitchFamily="34" charset="0"/>
            </a:endParaRPr>
          </a:p>
          <a:p>
            <a:r>
              <a:rPr lang="en-US" sz="1600" dirty="0" smtClean="0">
                <a:solidFill>
                  <a:srgbClr val="0000FF"/>
                </a:solidFill>
                <a:highlight>
                  <a:srgbClr val="FFFF00"/>
                </a:highlight>
                <a:latin typeface="Consolas"/>
              </a:rPr>
              <a:t>  Encrypt=true</a:t>
            </a:r>
            <a:r>
              <a:rPr lang="en-US" sz="1600" dirty="0" smtClean="0">
                <a:solidFill>
                  <a:srgbClr val="0000FF"/>
                </a:solidFill>
                <a:latin typeface="Consolas"/>
              </a:rPr>
              <a:t>;</a:t>
            </a:r>
            <a:r>
              <a:rPr lang="en-US" sz="1600" dirty="0" smtClean="0">
                <a:solidFill>
                  <a:srgbClr val="000000"/>
                </a:solidFill>
                <a:latin typeface="Consolas"/>
              </a:rPr>
              <a:t>" </a:t>
            </a:r>
            <a:endParaRPr lang="en-US" sz="800" dirty="0" smtClean="0">
              <a:latin typeface="Segoe UI" pitchFamily="34" charset="0"/>
              <a:ea typeface="Segoe UI" pitchFamily="34" charset="0"/>
            </a:endParaRPr>
          </a:p>
          <a:p>
            <a:r>
              <a:rPr lang="en-US" sz="1600" dirty="0" err="1" smtClean="0">
                <a:solidFill>
                  <a:srgbClr val="FF0000"/>
                </a:solidFill>
                <a:latin typeface="Consolas"/>
              </a:rPr>
              <a:t>providerName</a:t>
            </a:r>
            <a:r>
              <a:rPr lang="en-US" sz="1600" dirty="0" smtClean="0">
                <a:solidFill>
                  <a:srgbClr val="0000FF"/>
                </a:solidFill>
                <a:latin typeface="Consolas"/>
              </a:rPr>
              <a:t>=</a:t>
            </a:r>
            <a:r>
              <a:rPr lang="en-US" sz="1600" dirty="0" smtClean="0">
                <a:solidFill>
                  <a:srgbClr val="000000"/>
                </a:solidFill>
                <a:latin typeface="Consolas"/>
              </a:rPr>
              <a:t>"</a:t>
            </a:r>
            <a:r>
              <a:rPr lang="en-US" sz="1600" dirty="0" err="1" smtClean="0">
                <a:solidFill>
                  <a:srgbClr val="0000FF"/>
                </a:solidFill>
                <a:latin typeface="Consolas"/>
              </a:rPr>
              <a:t>System.Data.SqlClient</a:t>
            </a:r>
            <a:r>
              <a:rPr lang="en-US" sz="1600" dirty="0" smtClean="0">
                <a:solidFill>
                  <a:srgbClr val="000000"/>
                </a:solidFill>
                <a:latin typeface="Consolas"/>
              </a:rPr>
              <a:t>" </a:t>
            </a:r>
            <a:r>
              <a:rPr lang="en-US" sz="1600" dirty="0" smtClean="0">
                <a:solidFill>
                  <a:srgbClr val="0000FF"/>
                </a:solidFill>
                <a:latin typeface="Consolas"/>
              </a:rPr>
              <a:t>/&gt;</a:t>
            </a:r>
            <a:endParaRPr lang="en-US" sz="800" dirty="0" smtClean="0">
              <a:latin typeface="Segoe UI" pitchFamily="34" charset="0"/>
              <a:ea typeface="Segoe UI" pitchFamily="34" charset="0"/>
            </a:endParaRPr>
          </a:p>
          <a:p>
            <a:r>
              <a:rPr lang="en-US" sz="1600" dirty="0" smtClean="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17135484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Security</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t>Per-”server” firewall</a:t>
            </a:r>
          </a:p>
          <a:p>
            <a:r>
              <a:rPr lang="en-AU" dirty="0" smtClean="0"/>
              <a:t>User accounts with privileges</a:t>
            </a:r>
          </a:p>
          <a:p>
            <a:r>
              <a:rPr lang="en-AU" dirty="0" smtClean="0"/>
              <a:t>Server admin account: special privileges</a:t>
            </a:r>
          </a:p>
          <a:p>
            <a:r>
              <a:rPr lang="en-AU" dirty="0" smtClean="0"/>
              <a:t>TDS connection is encrypted</a:t>
            </a:r>
          </a:p>
          <a:p>
            <a:r>
              <a:rPr lang="en-AU" dirty="0" smtClean="0"/>
              <a:t>Protect your database passwords</a:t>
            </a:r>
          </a:p>
          <a:p>
            <a:r>
              <a:rPr lang="en-AU" dirty="0"/>
              <a:t>	</a:t>
            </a:r>
            <a:r>
              <a:rPr lang="en-AU" dirty="0" smtClean="0"/>
              <a:t>e.g. </a:t>
            </a:r>
            <a:r>
              <a:rPr lang="en-AU" dirty="0" err="1" smtClean="0"/>
              <a:t>config</a:t>
            </a:r>
            <a:r>
              <a:rPr lang="en-AU" dirty="0" smtClean="0"/>
              <a:t> encryption</a:t>
            </a:r>
          </a:p>
        </p:txBody>
      </p:sp>
      <p:sp>
        <p:nvSpPr>
          <p:cNvPr id="4" name="Freeform 3"/>
          <p:cNvSpPr>
            <a:spLocks noEditPoints="1"/>
          </p:cNvSpPr>
          <p:nvPr/>
        </p:nvSpPr>
        <p:spPr bwMode="black">
          <a:xfrm>
            <a:off x="8708536" y="1451057"/>
            <a:ext cx="2853340" cy="3955886"/>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39564083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Performance and Scalability</a:t>
            </a:r>
            <a:endParaRPr lang="en-US" dirty="0"/>
          </a:p>
        </p:txBody>
      </p:sp>
    </p:spTree>
    <p:extLst>
      <p:ext uri="{BB962C8B-B14F-4D97-AF65-F5344CB8AC3E}">
        <p14:creationId xmlns:p14="http://schemas.microsoft.com/office/powerpoint/2010/main" val="397639421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334" y="1676400"/>
            <a:ext cx="6647195" cy="49793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AU" dirty="0" smtClean="0"/>
              <a:t>High Availability</a:t>
            </a:r>
            <a:endParaRPr lang="en-AU" dirty="0"/>
          </a:p>
        </p:txBody>
      </p:sp>
      <p:sp>
        <p:nvSpPr>
          <p:cNvPr id="3" name="Text Placeholder 2"/>
          <p:cNvSpPr>
            <a:spLocks noGrp="1"/>
          </p:cNvSpPr>
          <p:nvPr>
            <p:ph type="body" sz="quarter" idx="10"/>
          </p:nvPr>
        </p:nvSpPr>
        <p:spPr>
          <a:xfrm>
            <a:off x="519112" y="1447799"/>
            <a:ext cx="11149013" cy="4593565"/>
          </a:xfrm>
        </p:spPr>
        <p:txBody>
          <a:bodyPr/>
          <a:lstStyle/>
          <a:p>
            <a:pPr marL="574675" indent="-571500">
              <a:buFont typeface="Arial" panose="020B0604020202020204" pitchFamily="34" charset="0"/>
              <a:buChar char="•"/>
            </a:pPr>
            <a:r>
              <a:rPr lang="en-AU" dirty="0" smtClean="0"/>
              <a:t>Has Availability Guarantees</a:t>
            </a:r>
          </a:p>
          <a:p>
            <a:pPr marL="574675" indent="-571500">
              <a:buFont typeface="Arial" panose="020B0604020202020204" pitchFamily="34" charset="0"/>
              <a:buChar char="•"/>
            </a:pPr>
            <a:r>
              <a:rPr lang="en-AU" dirty="0"/>
              <a:t>3 </a:t>
            </a:r>
            <a:r>
              <a:rPr lang="en-AU" dirty="0" smtClean="0"/>
              <a:t>copies of database </a:t>
            </a:r>
          </a:p>
          <a:p>
            <a:pPr marL="1830388" lvl="2" indent="-571500">
              <a:buFont typeface="Arial" panose="020B0604020202020204" pitchFamily="34" charset="0"/>
              <a:buChar char="•"/>
            </a:pPr>
            <a:r>
              <a:rPr lang="en-AU" dirty="0" smtClean="0"/>
              <a:t>1 primary</a:t>
            </a:r>
            <a:endParaRPr lang="en-AU" dirty="0"/>
          </a:p>
          <a:p>
            <a:pPr marL="1830388" lvl="2" indent="-571500">
              <a:buFont typeface="Arial" panose="020B0604020202020204" pitchFamily="34" charset="0"/>
              <a:buChar char="•"/>
            </a:pPr>
            <a:r>
              <a:rPr lang="en-AU" dirty="0" smtClean="0"/>
              <a:t>2 </a:t>
            </a:r>
            <a:r>
              <a:rPr lang="en-AU" dirty="0"/>
              <a:t>secondary</a:t>
            </a:r>
          </a:p>
          <a:p>
            <a:pPr marL="574675" indent="-571500">
              <a:buFont typeface="Arial" panose="020B0604020202020204" pitchFamily="34" charset="0"/>
              <a:buChar char="•"/>
            </a:pPr>
            <a:r>
              <a:rPr lang="en-AU" dirty="0" smtClean="0"/>
              <a:t>Automatic </a:t>
            </a:r>
          </a:p>
          <a:p>
            <a:pPr marL="1830388" lvl="2" indent="-571500">
              <a:buFont typeface="Arial" panose="020B0604020202020204" pitchFamily="34" charset="0"/>
              <a:buChar char="•"/>
            </a:pPr>
            <a:r>
              <a:rPr lang="en-AU" dirty="0" smtClean="0"/>
              <a:t>Failure Detection</a:t>
            </a:r>
          </a:p>
          <a:p>
            <a:pPr marL="1830388" lvl="2" indent="-571500">
              <a:buFont typeface="Arial" panose="020B0604020202020204" pitchFamily="34" charset="0"/>
              <a:buChar char="•"/>
            </a:pPr>
            <a:r>
              <a:rPr lang="en-AU" dirty="0" smtClean="0"/>
              <a:t>Failover </a:t>
            </a:r>
            <a:endParaRPr lang="en-AU" dirty="0"/>
          </a:p>
          <a:p>
            <a:pPr marL="1830388" lvl="2" indent="-571500">
              <a:buFont typeface="Arial" panose="020B0604020202020204" pitchFamily="34" charset="0"/>
              <a:buChar char="•"/>
            </a:pPr>
            <a:r>
              <a:rPr lang="en-AU" dirty="0" smtClean="0"/>
              <a:t>Reconfiguration</a:t>
            </a:r>
          </a:p>
          <a:p>
            <a:endParaRPr lang="en-AU" dirty="0" smtClean="0"/>
          </a:p>
        </p:txBody>
      </p:sp>
    </p:spTree>
    <p:extLst>
      <p:ext uri="{BB962C8B-B14F-4D97-AF65-F5344CB8AC3E}">
        <p14:creationId xmlns:p14="http://schemas.microsoft.com/office/powerpoint/2010/main" val="93588740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836709" y="2422774"/>
            <a:ext cx="7831415" cy="3231654"/>
          </a:xfrm>
        </p:spPr>
        <p:txBody>
          <a:bodyPr/>
          <a:lstStyle/>
          <a:p>
            <a:pPr marL="0" indent="3175"/>
            <a:r>
              <a:rPr lang="en-US" sz="4000" dirty="0" smtClean="0"/>
              <a:t>What is it?</a:t>
            </a:r>
          </a:p>
          <a:p>
            <a:pPr marL="0" indent="3175"/>
            <a:r>
              <a:rPr lang="en-US" sz="4000" dirty="0" smtClean="0"/>
              <a:t>How is it different from SQL Server?</a:t>
            </a:r>
          </a:p>
          <a:p>
            <a:pPr marL="0" indent="3175"/>
            <a:r>
              <a:rPr lang="en-US" sz="4000" dirty="0" smtClean="0"/>
              <a:t>Things to watch out for</a:t>
            </a:r>
          </a:p>
          <a:p>
            <a:pPr marL="0" indent="3175"/>
            <a:r>
              <a:rPr lang="en-US" sz="4000" dirty="0"/>
              <a:t>Live </a:t>
            </a:r>
            <a:r>
              <a:rPr lang="en-US" sz="4000" dirty="0" smtClean="0"/>
              <a:t>demonstration</a:t>
            </a:r>
            <a:endParaRPr lang="en-US" sz="4000" dirty="0"/>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2" name="TextBox 1"/>
          <p:cNvSpPr txBox="1"/>
          <p:nvPr/>
        </p:nvSpPr>
        <p:spPr>
          <a:xfrm>
            <a:off x="5618776" y="6131398"/>
            <a:ext cx="5710922" cy="492443"/>
          </a:xfrm>
          <a:prstGeom prst="rect">
            <a:avLst/>
          </a:prstGeom>
          <a:noFill/>
        </p:spPr>
        <p:txBody>
          <a:bodyPr wrap="none" lIns="0" tIns="0" rIns="0" bIns="0" rtlCol="0">
            <a:spAutoFit/>
          </a:bodyPr>
          <a:lstStyle/>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Parts of Windows Azure Training Kit used (Apache 2.0 License)</a:t>
            </a:r>
          </a:p>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for this presentation: </a:t>
            </a:r>
            <a:r>
              <a:rPr lang="en-AU" sz="1600" dirty="0">
                <a:hlinkClick r:id="rId5"/>
              </a:rPr>
              <a:t>http://windowsazure-trainingkit.github.io/</a:t>
            </a:r>
            <a:endParaRPr lang="en-AU"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Performance</a:t>
            </a:r>
            <a:endParaRPr lang="en-AU" dirty="0"/>
          </a:p>
        </p:txBody>
      </p:sp>
      <p:sp>
        <p:nvSpPr>
          <p:cNvPr id="3" name="Text Placeholder 2"/>
          <p:cNvSpPr>
            <a:spLocks noGrp="1"/>
          </p:cNvSpPr>
          <p:nvPr>
            <p:ph type="body" sz="quarter" idx="10"/>
          </p:nvPr>
        </p:nvSpPr>
        <p:spPr>
          <a:xfrm>
            <a:off x="519112" y="1447799"/>
            <a:ext cx="11149013" cy="3231654"/>
          </a:xfrm>
        </p:spPr>
        <p:txBody>
          <a:bodyPr/>
          <a:lstStyle/>
          <a:p>
            <a:r>
              <a:rPr lang="en-AU" dirty="0"/>
              <a:t>No Performance </a:t>
            </a:r>
            <a:r>
              <a:rPr lang="en-AU" dirty="0" smtClean="0"/>
              <a:t>Guarantees</a:t>
            </a:r>
          </a:p>
          <a:p>
            <a:r>
              <a:rPr lang="en-AU" dirty="0" smtClean="0"/>
              <a:t>Shared Commodity H/W, Multi-tenant</a:t>
            </a:r>
          </a:p>
          <a:p>
            <a:r>
              <a:rPr lang="en-AU" dirty="0"/>
              <a:t>Load Balancer</a:t>
            </a:r>
          </a:p>
          <a:p>
            <a:r>
              <a:rPr lang="en-AU" dirty="0" smtClean="0"/>
              <a:t>Quorum </a:t>
            </a:r>
            <a:r>
              <a:rPr lang="en-AU" dirty="0"/>
              <a:t>Commit – at least 2 replicas must </a:t>
            </a:r>
            <a:r>
              <a:rPr lang="en-AU" dirty="0" smtClean="0"/>
              <a:t>commit</a:t>
            </a:r>
          </a:p>
          <a:p>
            <a:r>
              <a:rPr lang="en-AU" dirty="0" smtClean="0"/>
              <a:t>Latency</a:t>
            </a:r>
          </a:p>
        </p:txBody>
      </p:sp>
    </p:spTree>
    <p:extLst>
      <p:ext uri="{BB962C8B-B14F-4D97-AF65-F5344CB8AC3E}">
        <p14:creationId xmlns:p14="http://schemas.microsoft.com/office/powerpoint/2010/main" val="241923187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74" y="3576321"/>
            <a:ext cx="9237779" cy="26201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AU" dirty="0" smtClean="0"/>
              <a:t>Scalability</a:t>
            </a:r>
            <a:endParaRPr lang="en-AU" dirty="0"/>
          </a:p>
        </p:txBody>
      </p:sp>
      <p:sp>
        <p:nvSpPr>
          <p:cNvPr id="3" name="Text Placeholder 2"/>
          <p:cNvSpPr>
            <a:spLocks noGrp="1"/>
          </p:cNvSpPr>
          <p:nvPr>
            <p:ph type="body" sz="quarter" idx="10"/>
          </p:nvPr>
        </p:nvSpPr>
        <p:spPr>
          <a:xfrm>
            <a:off x="519112" y="1447799"/>
            <a:ext cx="11149013" cy="2562240"/>
          </a:xfrm>
        </p:spPr>
        <p:txBody>
          <a:bodyPr/>
          <a:lstStyle/>
          <a:p>
            <a:r>
              <a:rPr lang="en-AU" dirty="0" smtClean="0"/>
              <a:t>Scale vertically up to 150GB</a:t>
            </a:r>
          </a:p>
          <a:p>
            <a:r>
              <a:rPr lang="en-AU" dirty="0" smtClean="0"/>
              <a:t>Horizontal Scaling </a:t>
            </a:r>
          </a:p>
          <a:p>
            <a:r>
              <a:rPr lang="en-AU" dirty="0"/>
              <a:t>	</a:t>
            </a:r>
            <a:r>
              <a:rPr lang="en-AU" dirty="0" err="1" smtClean="0"/>
              <a:t>Sharding</a:t>
            </a:r>
            <a:r>
              <a:rPr lang="en-AU" dirty="0" smtClean="0"/>
              <a:t> </a:t>
            </a:r>
          </a:p>
          <a:p>
            <a:r>
              <a:rPr lang="en-AU" dirty="0"/>
              <a:t>	</a:t>
            </a:r>
            <a:r>
              <a:rPr lang="en-AU" dirty="0" smtClean="0"/>
              <a:t>Federations</a:t>
            </a:r>
          </a:p>
        </p:txBody>
      </p:sp>
    </p:spTree>
    <p:extLst>
      <p:ext uri="{BB962C8B-B14F-4D97-AF65-F5344CB8AC3E}">
        <p14:creationId xmlns:p14="http://schemas.microsoft.com/office/powerpoint/2010/main" val="367246852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Backups</a:t>
            </a:r>
            <a:endParaRPr lang="en-US" dirty="0"/>
          </a:p>
        </p:txBody>
      </p:sp>
    </p:spTree>
    <p:extLst>
      <p:ext uri="{BB962C8B-B14F-4D97-AF65-F5344CB8AC3E}">
        <p14:creationId xmlns:p14="http://schemas.microsoft.com/office/powerpoint/2010/main" val="279037991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backup?</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solidFill>
                  <a:schemeClr val="accent4">
                    <a:lumMod val="50000"/>
                  </a:schemeClr>
                </a:solidFill>
              </a:rPr>
              <a:t>Infrastructure failures</a:t>
            </a:r>
          </a:p>
          <a:p>
            <a:r>
              <a:rPr lang="en-AU" dirty="0">
                <a:solidFill>
                  <a:schemeClr val="accent4">
                    <a:lumMod val="50000"/>
                  </a:schemeClr>
                </a:solidFill>
              </a:rPr>
              <a:t>High Availability</a:t>
            </a:r>
          </a:p>
          <a:p>
            <a:endParaRPr lang="en-AU" dirty="0" smtClean="0"/>
          </a:p>
          <a:p>
            <a:r>
              <a:rPr lang="en-AU" dirty="0" smtClean="0">
                <a:solidFill>
                  <a:srgbClr val="C00000"/>
                </a:solidFill>
              </a:rPr>
              <a:t>Disaster Recovery</a:t>
            </a:r>
          </a:p>
          <a:p>
            <a:r>
              <a:rPr lang="en-AU" dirty="0" smtClean="0">
                <a:solidFill>
                  <a:srgbClr val="C00000"/>
                </a:solidFill>
              </a:rPr>
              <a:t>Software errors</a:t>
            </a:r>
          </a:p>
          <a:p>
            <a:r>
              <a:rPr lang="en-AU" dirty="0">
                <a:solidFill>
                  <a:srgbClr val="C00000"/>
                </a:solidFill>
              </a:rPr>
              <a:t>User error / </a:t>
            </a:r>
            <a:r>
              <a:rPr lang="en-AU" dirty="0" smtClean="0">
                <a:solidFill>
                  <a:srgbClr val="C00000"/>
                </a:solidFill>
              </a:rPr>
              <a:t>accidents</a:t>
            </a:r>
            <a:endParaRPr lang="en-AU" dirty="0">
              <a:solidFill>
                <a:srgbClr val="C00000"/>
              </a:solidFill>
            </a:endParaRPr>
          </a:p>
        </p:txBody>
      </p:sp>
      <p:sp>
        <p:nvSpPr>
          <p:cNvPr id="4" name="Freeform 3"/>
          <p:cNvSpPr>
            <a:spLocks noEditPoints="1"/>
          </p:cNvSpPr>
          <p:nvPr/>
        </p:nvSpPr>
        <p:spPr bwMode="black">
          <a:xfrm>
            <a:off x="7654279" y="1478080"/>
            <a:ext cx="3638120" cy="384050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73631571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Microsoft Recommendation</a:t>
            </a:r>
            <a:endParaRPr lang="en-AU" dirty="0"/>
          </a:p>
        </p:txBody>
      </p:sp>
      <p:sp>
        <p:nvSpPr>
          <p:cNvPr id="3" name="Text Placeholder 2"/>
          <p:cNvSpPr>
            <a:spLocks noGrp="1"/>
          </p:cNvSpPr>
          <p:nvPr>
            <p:ph type="body" sz="quarter" idx="10"/>
          </p:nvPr>
        </p:nvSpPr>
        <p:spPr>
          <a:xfrm>
            <a:off x="519112" y="1447799"/>
            <a:ext cx="11149013" cy="4431983"/>
          </a:xfrm>
        </p:spPr>
        <p:txBody>
          <a:bodyPr/>
          <a:lstStyle/>
          <a:p>
            <a:r>
              <a:rPr lang="en-AU" dirty="0" smtClean="0"/>
              <a:t>BACPAC</a:t>
            </a:r>
          </a:p>
          <a:p>
            <a:r>
              <a:rPr lang="en-AU" sz="3500" dirty="0" smtClean="0">
                <a:solidFill>
                  <a:schemeClr val="accent4">
                    <a:lumMod val="50000"/>
                  </a:schemeClr>
                </a:solidFill>
              </a:rPr>
              <a:t>Geographical redundancy</a:t>
            </a:r>
            <a:r>
              <a:rPr lang="en-AU" sz="3500" dirty="0" smtClean="0"/>
              <a:t>		</a:t>
            </a:r>
            <a:r>
              <a:rPr lang="en-AU" sz="3500" dirty="0" smtClean="0">
                <a:solidFill>
                  <a:srgbClr val="C00000"/>
                </a:solidFill>
              </a:rPr>
              <a:t>Not transactionally consistent</a:t>
            </a:r>
          </a:p>
          <a:p>
            <a:endParaRPr lang="en-AU" dirty="0" smtClean="0"/>
          </a:p>
          <a:p>
            <a:r>
              <a:rPr lang="en-AU" dirty="0" smtClean="0"/>
              <a:t>CREATE DATABASE AS COPY OF</a:t>
            </a:r>
          </a:p>
          <a:p>
            <a:r>
              <a:rPr lang="en-AU" sz="3500" dirty="0" smtClean="0">
                <a:solidFill>
                  <a:schemeClr val="accent4">
                    <a:lumMod val="50000"/>
                  </a:schemeClr>
                </a:solidFill>
              </a:rPr>
              <a:t>Transactionally consistent</a:t>
            </a:r>
            <a:r>
              <a:rPr lang="en-AU" sz="3500" dirty="0"/>
              <a:t>		</a:t>
            </a:r>
            <a:r>
              <a:rPr lang="en-AU" sz="3500" dirty="0" smtClean="0">
                <a:solidFill>
                  <a:srgbClr val="C00000"/>
                </a:solidFill>
              </a:rPr>
              <a:t>Charges a full day</a:t>
            </a:r>
            <a:endParaRPr lang="en-AU" sz="3500" dirty="0">
              <a:solidFill>
                <a:srgbClr val="C00000"/>
              </a:solidFill>
            </a:endParaRPr>
          </a:p>
          <a:p>
            <a:endParaRPr lang="en-AU" dirty="0"/>
          </a:p>
          <a:p>
            <a:r>
              <a:rPr lang="en-AU" sz="3000" dirty="0">
                <a:hlinkClick r:id="rId2"/>
              </a:rPr>
              <a:t>http://</a:t>
            </a:r>
            <a:r>
              <a:rPr lang="en-AU" sz="3000" dirty="0" smtClean="0">
                <a:hlinkClick r:id="rId2"/>
              </a:rPr>
              <a:t>msdn.microsoft.com/en-us/library/jj650016.aspx</a:t>
            </a:r>
            <a:endParaRPr lang="en-AU" sz="3000" dirty="0"/>
          </a:p>
        </p:txBody>
      </p:sp>
    </p:spTree>
    <p:extLst>
      <p:ext uri="{BB962C8B-B14F-4D97-AF65-F5344CB8AC3E}">
        <p14:creationId xmlns:p14="http://schemas.microsoft.com/office/powerpoint/2010/main" val="343303347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options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Red Gate Cloud Services</a:t>
            </a:r>
          </a:p>
          <a:p>
            <a:r>
              <a:rPr lang="en-AU" dirty="0" err="1" smtClean="0"/>
              <a:t>Cerebrata</a:t>
            </a:r>
            <a:r>
              <a:rPr lang="en-AU" dirty="0" smtClean="0"/>
              <a:t> </a:t>
            </a:r>
            <a:r>
              <a:rPr lang="en-AU" dirty="0" err="1" smtClean="0"/>
              <a:t>Powershell</a:t>
            </a:r>
            <a:r>
              <a:rPr lang="en-AU" dirty="0" smtClean="0"/>
              <a:t> </a:t>
            </a:r>
            <a:r>
              <a:rPr lang="en-AU" dirty="0" err="1" smtClean="0"/>
              <a:t>Commandlets</a:t>
            </a:r>
            <a:endParaRPr lang="en-AU" dirty="0" smtClean="0"/>
          </a:p>
          <a:p>
            <a:r>
              <a:rPr lang="en-AU" dirty="0" err="1" smtClean="0"/>
              <a:t>bcp</a:t>
            </a:r>
            <a:r>
              <a:rPr lang="en-AU" dirty="0" smtClean="0"/>
              <a:t> Utility</a:t>
            </a:r>
          </a:p>
          <a:p>
            <a:r>
              <a:rPr lang="en-AU" dirty="0" smtClean="0"/>
              <a:t>Azure migration wizard</a:t>
            </a:r>
          </a:p>
          <a:p>
            <a:r>
              <a:rPr lang="en-AU" dirty="0" smtClean="0"/>
              <a:t>SQL Data Sync</a:t>
            </a:r>
          </a:p>
          <a:p>
            <a:r>
              <a:rPr lang="en-AU" dirty="0" smtClean="0"/>
              <a:t>DAC Framework</a:t>
            </a:r>
          </a:p>
          <a:p>
            <a:r>
              <a:rPr lang="en-AU" dirty="0" smtClean="0"/>
              <a:t>Sync Framework</a:t>
            </a:r>
          </a:p>
        </p:txBody>
      </p:sp>
      <p:pic>
        <p:nvPicPr>
          <p:cNvPr id="2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984" y="1557073"/>
            <a:ext cx="4990505" cy="3743854"/>
          </a:xfrm>
          <a:prstGeom prst="rect">
            <a:avLst/>
          </a:prstGeom>
        </p:spPr>
      </p:pic>
    </p:spTree>
    <p:extLst>
      <p:ext uri="{BB962C8B-B14F-4D97-AF65-F5344CB8AC3E}">
        <p14:creationId xmlns:p14="http://schemas.microsoft.com/office/powerpoint/2010/main" val="116445215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 transaction logs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solidFill>
                  <a:srgbClr val="C00000"/>
                </a:solidFill>
              </a:rPr>
              <a:t>Manual changes are </a:t>
            </a:r>
            <a:r>
              <a:rPr lang="en-AU" b="1" dirty="0" smtClean="0">
                <a:solidFill>
                  <a:srgbClr val="C00000"/>
                </a:solidFill>
              </a:rPr>
              <a:t>risky</a:t>
            </a:r>
          </a:p>
          <a:p>
            <a:endParaRPr lang="en-AU" dirty="0" smtClean="0"/>
          </a:p>
          <a:p>
            <a:r>
              <a:rPr lang="en-AU" dirty="0" smtClean="0">
                <a:solidFill>
                  <a:schemeClr val="accent4">
                    <a:lumMod val="50000"/>
                  </a:schemeClr>
                </a:solidFill>
              </a:rPr>
              <a:t>Use migrations</a:t>
            </a:r>
          </a:p>
          <a:p>
            <a:r>
              <a:rPr lang="en-AU" dirty="0" smtClean="0">
                <a:solidFill>
                  <a:schemeClr val="accent4">
                    <a:lumMod val="50000"/>
                  </a:schemeClr>
                </a:solidFill>
              </a:rPr>
              <a:t>Have a test environment in Azure</a:t>
            </a:r>
          </a:p>
          <a:p>
            <a:r>
              <a:rPr lang="en-AU" dirty="0" smtClean="0">
                <a:solidFill>
                  <a:schemeClr val="accent4">
                    <a:lumMod val="50000"/>
                  </a:schemeClr>
                </a:solidFill>
              </a:rPr>
              <a:t>Make it difficult to log into server manually</a:t>
            </a:r>
            <a:endParaRPr lang="en-AU" dirty="0">
              <a:solidFill>
                <a:schemeClr val="accent4">
                  <a:lumMod val="50000"/>
                </a:schemeClr>
              </a:solidFill>
            </a:endParaRPr>
          </a:p>
          <a:p>
            <a:r>
              <a:rPr lang="en-AU" dirty="0" smtClean="0">
                <a:solidFill>
                  <a:schemeClr val="accent4">
                    <a:lumMod val="50000"/>
                  </a:schemeClr>
                </a:solidFill>
              </a:rPr>
              <a:t>Automate your backups</a:t>
            </a:r>
          </a:p>
        </p:txBody>
      </p:sp>
    </p:spTree>
    <p:extLst>
      <p:ext uri="{BB962C8B-B14F-4D97-AF65-F5344CB8AC3E}">
        <p14:creationId xmlns:p14="http://schemas.microsoft.com/office/powerpoint/2010/main" val="98139676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Transient Faults</a:t>
            </a:r>
            <a:endParaRPr lang="en-US" dirty="0"/>
          </a:p>
        </p:txBody>
      </p:sp>
    </p:spTree>
    <p:extLst>
      <p:ext uri="{BB962C8B-B14F-4D97-AF65-F5344CB8AC3E}">
        <p14:creationId xmlns:p14="http://schemas.microsoft.com/office/powerpoint/2010/main" val="371550878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are transient faults?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Faults that occur “sometimes”</a:t>
            </a:r>
          </a:p>
          <a:p>
            <a:r>
              <a:rPr lang="en-AU" dirty="0" smtClean="0">
                <a:solidFill>
                  <a:schemeClr val="accent4">
                    <a:lumMod val="50000"/>
                  </a:schemeClr>
                </a:solidFill>
              </a:rPr>
              <a:t>If you retry the failed operation it will usually succeed</a:t>
            </a:r>
          </a:p>
          <a:p>
            <a:endParaRPr lang="en-AU" dirty="0"/>
          </a:p>
          <a:p>
            <a:r>
              <a:rPr lang="en-AU" dirty="0" smtClean="0"/>
              <a:t>Examples:</a:t>
            </a:r>
          </a:p>
          <a:p>
            <a:r>
              <a:rPr lang="en-AU" dirty="0"/>
              <a:t>	</a:t>
            </a:r>
            <a:r>
              <a:rPr lang="en-AU" dirty="0" smtClean="0">
                <a:solidFill>
                  <a:srgbClr val="C00000"/>
                </a:solidFill>
              </a:rPr>
              <a:t>Closing idle connections</a:t>
            </a:r>
          </a:p>
          <a:p>
            <a:r>
              <a:rPr lang="en-AU" dirty="0">
                <a:solidFill>
                  <a:srgbClr val="C00000"/>
                </a:solidFill>
              </a:rPr>
              <a:t>	</a:t>
            </a:r>
            <a:r>
              <a:rPr lang="en-AU" dirty="0" smtClean="0">
                <a:solidFill>
                  <a:srgbClr val="C00000"/>
                </a:solidFill>
              </a:rPr>
              <a:t>Throttling excessive connections</a:t>
            </a:r>
          </a:p>
          <a:p>
            <a:r>
              <a:rPr lang="en-AU" dirty="0">
                <a:solidFill>
                  <a:srgbClr val="C00000"/>
                </a:solidFill>
              </a:rPr>
              <a:t>	</a:t>
            </a:r>
            <a:r>
              <a:rPr lang="en-AU" dirty="0" smtClean="0">
                <a:solidFill>
                  <a:srgbClr val="C00000"/>
                </a:solidFill>
              </a:rPr>
              <a:t>Timeouts when the resource isn’t able to respond</a:t>
            </a:r>
          </a:p>
        </p:txBody>
      </p:sp>
    </p:spTree>
    <p:extLst>
      <p:ext uri="{BB962C8B-B14F-4D97-AF65-F5344CB8AC3E}">
        <p14:creationId xmlns:p14="http://schemas.microsoft.com/office/powerpoint/2010/main" val="65053151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AU" dirty="0" smtClean="0"/>
              <a:t>Why do transient faults occur?</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Cloud computing == shared resources</a:t>
            </a:r>
          </a:p>
          <a:p>
            <a:r>
              <a:rPr lang="en-AU" dirty="0" smtClean="0"/>
              <a:t>SLAs dictate expectations</a:t>
            </a:r>
          </a:p>
          <a:p>
            <a:endParaRPr lang="en-AU" dirty="0" smtClean="0"/>
          </a:p>
          <a:p>
            <a:r>
              <a:rPr lang="en-AU" dirty="0" smtClean="0">
                <a:solidFill>
                  <a:srgbClr val="C00000"/>
                </a:solidFill>
              </a:rPr>
              <a:t>No guarantees outside of SLAs</a:t>
            </a:r>
          </a:p>
          <a:p>
            <a:r>
              <a:rPr lang="en-AU" dirty="0" smtClean="0">
                <a:solidFill>
                  <a:schemeClr val="accent4">
                    <a:lumMod val="50000"/>
                  </a:schemeClr>
                </a:solidFill>
              </a:rPr>
              <a:t>Optimisations improve </a:t>
            </a:r>
            <a:r>
              <a:rPr lang="en-AU" smtClean="0">
                <a:solidFill>
                  <a:schemeClr val="accent4">
                    <a:lumMod val="50000"/>
                  </a:schemeClr>
                </a:solidFill>
              </a:rPr>
              <a:t>overall performance / availability</a:t>
            </a:r>
            <a:endParaRPr lang="en-AU" dirty="0" smtClean="0">
              <a:solidFill>
                <a:schemeClr val="accent4">
                  <a:lumMod val="50000"/>
                </a:schemeClr>
              </a:solidFill>
            </a:endParaRPr>
          </a:p>
          <a:p>
            <a:endParaRPr lang="en-AU" dirty="0">
              <a:solidFill>
                <a:schemeClr val="accent4">
                  <a:lumMod val="50000"/>
                </a:schemeClr>
              </a:solidFill>
            </a:endParaRPr>
          </a:p>
          <a:p>
            <a:r>
              <a:rPr lang="en-AU" b="1" dirty="0" smtClean="0">
                <a:solidFill>
                  <a:schemeClr val="tx1"/>
                </a:solidFill>
              </a:rPr>
              <a:t>Remember:</a:t>
            </a:r>
            <a:r>
              <a:rPr lang="en-AU" dirty="0" smtClean="0">
                <a:solidFill>
                  <a:schemeClr val="tx1"/>
                </a:solidFill>
              </a:rPr>
              <a:t> Azure SQL != SQL Server</a:t>
            </a:r>
            <a:endParaRPr lang="en-AU" dirty="0">
              <a:solidFill>
                <a:schemeClr val="tx1"/>
              </a:solidFill>
            </a:endParaRPr>
          </a:p>
        </p:txBody>
      </p:sp>
    </p:spTree>
    <p:extLst>
      <p:ext uri="{BB962C8B-B14F-4D97-AF65-F5344CB8AC3E}">
        <p14:creationId xmlns:p14="http://schemas.microsoft.com/office/powerpoint/2010/main" val="43724143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What is it?</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Limits</a:t>
            </a:r>
            <a:endParaRPr lang="en-AU" dirty="0"/>
          </a:p>
        </p:txBody>
      </p:sp>
      <p:pic>
        <p:nvPicPr>
          <p:cNvPr id="4" name="Picture 3"/>
          <p:cNvPicPr>
            <a:picLocks noChangeAspect="1"/>
          </p:cNvPicPr>
          <p:nvPr/>
        </p:nvPicPr>
        <p:blipFill>
          <a:blip r:embed="rId2"/>
          <a:stretch>
            <a:fillRect/>
          </a:stretch>
        </p:blipFill>
        <p:spPr>
          <a:xfrm>
            <a:off x="3051174" y="723900"/>
            <a:ext cx="6086475" cy="5410200"/>
          </a:xfrm>
          <a:prstGeom prst="rect">
            <a:avLst/>
          </a:prstGeom>
        </p:spPr>
      </p:pic>
    </p:spTree>
    <p:extLst>
      <p:ext uri="{BB962C8B-B14F-4D97-AF65-F5344CB8AC3E}">
        <p14:creationId xmlns:p14="http://schemas.microsoft.com/office/powerpoint/2010/main" val="15661110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to deal with transient faults?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Detect transient </a:t>
            </a:r>
            <a:r>
              <a:rPr lang="en-AU" dirty="0"/>
              <a:t>error codes (</a:t>
            </a:r>
            <a:r>
              <a:rPr lang="en-AU" sz="2300" dirty="0">
                <a:hlinkClick r:id="rId2"/>
              </a:rPr>
              <a:t>http://go.microsoft.com/fwlink/?</a:t>
            </a:r>
            <a:r>
              <a:rPr lang="en-AU" sz="2300" dirty="0" smtClean="0">
                <a:hlinkClick r:id="rId2"/>
              </a:rPr>
              <a:t>LinkId=267637</a:t>
            </a:r>
            <a:r>
              <a:rPr lang="en-AU" dirty="0" smtClean="0"/>
              <a:t>)</a:t>
            </a:r>
          </a:p>
          <a:p>
            <a:r>
              <a:rPr lang="en-AU" dirty="0" smtClean="0"/>
              <a:t>Connection and command retries (and transactions)</a:t>
            </a:r>
          </a:p>
          <a:p>
            <a:r>
              <a:rPr lang="en-AU" dirty="0" smtClean="0"/>
              <a:t>Consider timeouts</a:t>
            </a:r>
          </a:p>
          <a:p>
            <a:r>
              <a:rPr lang="en-AU" dirty="0" smtClean="0"/>
              <a:t>Implement a retry strategy</a:t>
            </a:r>
          </a:p>
          <a:p>
            <a:r>
              <a:rPr lang="en-AU" dirty="0"/>
              <a:t>	</a:t>
            </a:r>
            <a:r>
              <a:rPr lang="en-AU" dirty="0" smtClean="0"/>
              <a:t>Exponential-</a:t>
            </a:r>
            <a:r>
              <a:rPr lang="en-AU" dirty="0" err="1" smtClean="0"/>
              <a:t>backoff</a:t>
            </a:r>
            <a:endParaRPr lang="en-AU" dirty="0" smtClean="0"/>
          </a:p>
          <a:p>
            <a:r>
              <a:rPr lang="en-AU" dirty="0"/>
              <a:t>	</a:t>
            </a:r>
            <a:r>
              <a:rPr lang="en-AU" dirty="0" smtClean="0"/>
              <a:t>Fixed interval</a:t>
            </a:r>
          </a:p>
          <a:p>
            <a:r>
              <a:rPr lang="en-AU" dirty="0"/>
              <a:t>	</a:t>
            </a:r>
            <a:r>
              <a:rPr lang="en-AU" dirty="0" smtClean="0"/>
              <a:t>Incrementing interval</a:t>
            </a:r>
          </a:p>
        </p:txBody>
      </p:sp>
    </p:spTree>
    <p:extLst>
      <p:ext uri="{BB962C8B-B14F-4D97-AF65-F5344CB8AC3E}">
        <p14:creationId xmlns:p14="http://schemas.microsoft.com/office/powerpoint/2010/main" val="79331110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Transient Fault Handling library</a:t>
            </a:r>
            <a:endParaRPr lang="en-AU" dirty="0"/>
          </a:p>
        </p:txBody>
      </p:sp>
      <p:sp>
        <p:nvSpPr>
          <p:cNvPr id="3" name="Text Placeholder 2"/>
          <p:cNvSpPr>
            <a:spLocks noGrp="1"/>
          </p:cNvSpPr>
          <p:nvPr>
            <p:ph type="body" sz="quarter" idx="10"/>
          </p:nvPr>
        </p:nvSpPr>
        <p:spPr>
          <a:xfrm>
            <a:off x="519112" y="1447799"/>
            <a:ext cx="11149013" cy="4455066"/>
          </a:xfrm>
        </p:spPr>
        <p:txBody>
          <a:bodyPr/>
          <a:lstStyle/>
          <a:p>
            <a:r>
              <a:rPr lang="en-AU" dirty="0" smtClean="0"/>
              <a:t>Patterns &amp; Practices: Transient Fault Handling Application Block</a:t>
            </a:r>
          </a:p>
          <a:p>
            <a:endParaRPr lang="en-AU" dirty="0"/>
          </a:p>
          <a:p>
            <a:r>
              <a:rPr lang="en-AU" dirty="0">
                <a:solidFill>
                  <a:schemeClr val="tx1"/>
                </a:solidFill>
              </a:rPr>
              <a:t>Provides </a:t>
            </a:r>
            <a:r>
              <a:rPr lang="en-AU" dirty="0" err="1">
                <a:solidFill>
                  <a:schemeClr val="tx1"/>
                </a:solidFill>
              </a:rPr>
              <a:t>ReliableConnection</a:t>
            </a:r>
            <a:r>
              <a:rPr lang="en-AU" dirty="0">
                <a:solidFill>
                  <a:schemeClr val="tx1"/>
                </a:solidFill>
              </a:rPr>
              <a:t> in place of </a:t>
            </a:r>
            <a:r>
              <a:rPr lang="en-AU" dirty="0" err="1" smtClean="0">
                <a:solidFill>
                  <a:schemeClr val="tx1"/>
                </a:solidFill>
              </a:rPr>
              <a:t>SqlConnection</a:t>
            </a:r>
            <a:endParaRPr lang="en-AU" dirty="0">
              <a:solidFill>
                <a:schemeClr val="tx1"/>
              </a:solidFill>
            </a:endParaRPr>
          </a:p>
          <a:p>
            <a:endParaRPr lang="en-AU" dirty="0"/>
          </a:p>
          <a:p>
            <a:r>
              <a:rPr lang="en-AU" dirty="0" smtClean="0">
                <a:solidFill>
                  <a:srgbClr val="C00000"/>
                </a:solidFill>
              </a:rPr>
              <a:t>Part of Enterprise Library</a:t>
            </a:r>
          </a:p>
          <a:p>
            <a:r>
              <a:rPr lang="en-AU" b="1" dirty="0" smtClean="0">
                <a:solidFill>
                  <a:srgbClr val="C00000"/>
                </a:solidFill>
              </a:rPr>
              <a:t>Be careful:</a:t>
            </a:r>
            <a:r>
              <a:rPr lang="en-AU" dirty="0" smtClean="0">
                <a:solidFill>
                  <a:srgbClr val="C00000"/>
                </a:solidFill>
              </a:rPr>
              <a:t> Lots of bad documentation / code snippets</a:t>
            </a:r>
          </a:p>
        </p:txBody>
      </p:sp>
    </p:spTree>
    <p:extLst>
      <p:ext uri="{BB962C8B-B14F-4D97-AF65-F5344CB8AC3E}">
        <p14:creationId xmlns:p14="http://schemas.microsoft.com/office/powerpoint/2010/main" val="181826558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NHibernate.SqlAzure</a:t>
            </a:r>
            <a:r>
              <a:rPr lang="en-AU" dirty="0" smtClean="0"/>
              <a:t> library</a:t>
            </a:r>
            <a:endParaRPr lang="en-AU" dirty="0"/>
          </a:p>
        </p:txBody>
      </p:sp>
      <p:sp>
        <p:nvSpPr>
          <p:cNvPr id="3" name="Text Placeholder 2"/>
          <p:cNvSpPr>
            <a:spLocks noGrp="1"/>
          </p:cNvSpPr>
          <p:nvPr>
            <p:ph type="body" sz="quarter" idx="10"/>
          </p:nvPr>
        </p:nvSpPr>
        <p:spPr>
          <a:xfrm>
            <a:off x="519112" y="1447799"/>
            <a:ext cx="11149013" cy="3771802"/>
          </a:xfrm>
        </p:spPr>
        <p:txBody>
          <a:bodyPr/>
          <a:lstStyle/>
          <a:p>
            <a:r>
              <a:rPr lang="en-AU" dirty="0" smtClean="0"/>
              <a:t>If you use </a:t>
            </a:r>
            <a:r>
              <a:rPr lang="en-AU" dirty="0" err="1" smtClean="0"/>
              <a:t>NHibernate</a:t>
            </a:r>
            <a:r>
              <a:rPr lang="en-AU" dirty="0" smtClean="0"/>
              <a:t> we’ve done the work for you:</a:t>
            </a:r>
          </a:p>
          <a:p>
            <a:endParaRPr lang="en-AU" dirty="0"/>
          </a:p>
          <a:p>
            <a:pPr marL="746125" indent="-742950">
              <a:buFont typeface="+mj-lt"/>
              <a:buAutoNum type="arabicPeriod"/>
            </a:pPr>
            <a:r>
              <a:rPr lang="en-AU" dirty="0" smtClean="0">
                <a:solidFill>
                  <a:schemeClr val="accent4">
                    <a:lumMod val="50000"/>
                  </a:schemeClr>
                </a:solidFill>
              </a:rPr>
              <a:t>Install-Package </a:t>
            </a:r>
            <a:r>
              <a:rPr lang="en-AU" dirty="0" err="1" smtClean="0">
                <a:solidFill>
                  <a:schemeClr val="accent4">
                    <a:lumMod val="50000"/>
                  </a:schemeClr>
                </a:solidFill>
              </a:rPr>
              <a:t>NHibernate.SqlAzure</a:t>
            </a:r>
            <a:endParaRPr lang="en-AU" dirty="0" smtClean="0">
              <a:solidFill>
                <a:schemeClr val="accent4">
                  <a:lumMod val="50000"/>
                </a:schemeClr>
              </a:solidFill>
            </a:endParaRPr>
          </a:p>
          <a:p>
            <a:pPr marL="746125" indent="-742950">
              <a:buFont typeface="+mj-lt"/>
              <a:buAutoNum type="arabicPeriod"/>
            </a:pPr>
            <a:r>
              <a:rPr lang="en-AU" dirty="0" smtClean="0">
                <a:solidFill>
                  <a:schemeClr val="accent4">
                    <a:lumMod val="50000"/>
                  </a:schemeClr>
                </a:solidFill>
              </a:rPr>
              <a:t>Change driver to the </a:t>
            </a:r>
            <a:r>
              <a:rPr lang="en-AU" b="1" dirty="0" err="1" smtClean="0">
                <a:solidFill>
                  <a:schemeClr val="accent4">
                    <a:lumMod val="50000"/>
                  </a:schemeClr>
                </a:solidFill>
              </a:rPr>
              <a:t>SqlAzureClientDriver</a:t>
            </a:r>
            <a:endParaRPr lang="en-AU" b="1" dirty="0" smtClean="0">
              <a:solidFill>
                <a:schemeClr val="accent4">
                  <a:lumMod val="50000"/>
                </a:schemeClr>
              </a:solidFill>
            </a:endParaRPr>
          </a:p>
          <a:p>
            <a:pPr marL="746125" indent="-742950">
              <a:buFont typeface="+mj-lt"/>
              <a:buAutoNum type="arabicPeriod"/>
            </a:pPr>
            <a:r>
              <a:rPr lang="en-AU" sz="3900" dirty="0" smtClean="0">
                <a:hlinkClick r:id="rId3"/>
              </a:rPr>
              <a:t>https</a:t>
            </a:r>
            <a:r>
              <a:rPr lang="en-AU" sz="3900" dirty="0">
                <a:hlinkClick r:id="rId3"/>
              </a:rPr>
              <a:t>://</a:t>
            </a:r>
            <a:r>
              <a:rPr lang="en-AU" sz="3900" dirty="0" smtClean="0">
                <a:hlinkClick r:id="rId3"/>
              </a:rPr>
              <a:t>github.com/robdmoore/NHibernate.SqlAzure</a:t>
            </a:r>
            <a:r>
              <a:rPr lang="en-AU" sz="3900" dirty="0" smtClean="0"/>
              <a:t> </a:t>
            </a:r>
            <a:r>
              <a:rPr lang="en-AU" dirty="0" smtClean="0"/>
              <a:t>for more info / advanced usage</a:t>
            </a:r>
            <a:endParaRPr lang="en-AU" dirty="0"/>
          </a:p>
        </p:txBody>
      </p:sp>
    </p:spTree>
    <p:extLst>
      <p:ext uri="{BB962C8B-B14F-4D97-AF65-F5344CB8AC3E}">
        <p14:creationId xmlns:p14="http://schemas.microsoft.com/office/powerpoint/2010/main" val="296971438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Transient Fault</a:t>
            </a:r>
            <a:br>
              <a:rPr lang="en-US" sz="4800" dirty="0" smtClean="0"/>
            </a:br>
            <a:r>
              <a:rPr lang="en-US" sz="4800" dirty="0" smtClean="0"/>
              <a:t>Handling</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76795366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When should I use it?</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should I use it?</a:t>
            </a:r>
            <a:endParaRPr lang="en-AU" dirty="0"/>
          </a:p>
        </p:txBody>
      </p:sp>
      <p:sp>
        <p:nvSpPr>
          <p:cNvPr id="3" name="Text Placeholder 2"/>
          <p:cNvSpPr>
            <a:spLocks noGrp="1"/>
          </p:cNvSpPr>
          <p:nvPr>
            <p:ph type="body" sz="quarter" idx="10"/>
          </p:nvPr>
        </p:nvSpPr>
        <p:spPr>
          <a:xfrm>
            <a:off x="519112" y="1447799"/>
            <a:ext cx="11149013" cy="4713598"/>
          </a:xfrm>
        </p:spPr>
        <p:txBody>
          <a:bodyPr/>
          <a:lstStyle/>
          <a:p>
            <a:pPr marL="574675" indent="-571500">
              <a:buFont typeface="Arial" panose="020B0604020202020204" pitchFamily="34" charset="0"/>
              <a:buChar char="•"/>
            </a:pPr>
            <a:r>
              <a:rPr lang="en-AU" dirty="0" smtClean="0"/>
              <a:t>Basic use cases (relational DB)</a:t>
            </a:r>
          </a:p>
          <a:p>
            <a:pPr marL="574675" indent="-571500">
              <a:buFont typeface="Arial" panose="020B0604020202020204" pitchFamily="34" charset="0"/>
              <a:buChar char="•"/>
            </a:pPr>
            <a:r>
              <a:rPr lang="en-AU" dirty="0" smtClean="0"/>
              <a:t>You don’t have a high load</a:t>
            </a:r>
          </a:p>
          <a:p>
            <a:pPr marL="574675" indent="-571500">
              <a:buFont typeface="Arial" panose="020B0604020202020204" pitchFamily="34" charset="0"/>
              <a:buChar char="•"/>
            </a:pPr>
            <a:r>
              <a:rPr lang="en-AU" dirty="0" smtClean="0"/>
              <a:t>Small number of databases</a:t>
            </a:r>
          </a:p>
          <a:p>
            <a:pPr marL="574675" indent="-571500">
              <a:buFont typeface="Arial" panose="020B0604020202020204" pitchFamily="34" charset="0"/>
              <a:buChar char="•"/>
            </a:pPr>
            <a:r>
              <a:rPr lang="en-AU" dirty="0" smtClean="0"/>
              <a:t>Multi-tenanted</a:t>
            </a:r>
          </a:p>
          <a:p>
            <a:pPr marL="574675" indent="-571500">
              <a:buFont typeface="Arial" panose="020B0604020202020204" pitchFamily="34" charset="0"/>
              <a:buChar char="•"/>
            </a:pPr>
            <a:r>
              <a:rPr lang="en-AU" dirty="0" smtClean="0"/>
              <a:t>Web-scale </a:t>
            </a:r>
            <a:r>
              <a:rPr lang="en-AU" b="1" dirty="0" smtClean="0"/>
              <a:t>relational </a:t>
            </a:r>
            <a:r>
              <a:rPr lang="en-AU" dirty="0" smtClean="0"/>
              <a:t>DB</a:t>
            </a:r>
          </a:p>
          <a:p>
            <a:pPr marL="1830388" lvl="2" indent="-571500">
              <a:buFont typeface="Arial" panose="020B0604020202020204" pitchFamily="34" charset="0"/>
              <a:buChar char="•"/>
            </a:pPr>
            <a:r>
              <a:rPr lang="en-AU" dirty="0" smtClean="0"/>
              <a:t>you can re-architect for federations</a:t>
            </a:r>
          </a:p>
          <a:p>
            <a:pPr marL="1830388" lvl="2" indent="-571500">
              <a:buFont typeface="Arial" panose="020B0604020202020204" pitchFamily="34" charset="0"/>
              <a:buChar char="•"/>
            </a:pPr>
            <a:r>
              <a:rPr lang="en-AU" dirty="0" smtClean="0"/>
              <a:t>you can afford the number of databases required</a:t>
            </a:r>
          </a:p>
          <a:p>
            <a:pPr marL="574675" indent="-571500">
              <a:buFont typeface="Arial" panose="020B0604020202020204" pitchFamily="34" charset="0"/>
              <a:buChar char="•"/>
            </a:pPr>
            <a:r>
              <a:rPr lang="en-AU" dirty="0" smtClean="0"/>
              <a:t>You don’t have operations staff with SQL Server exp.</a:t>
            </a:r>
          </a:p>
        </p:txBody>
      </p:sp>
      <p:sp>
        <p:nvSpPr>
          <p:cNvPr id="4" name="Freeform 3"/>
          <p:cNvSpPr>
            <a:spLocks noEditPoints="1"/>
          </p:cNvSpPr>
          <p:nvPr/>
        </p:nvSpPr>
        <p:spPr bwMode="black">
          <a:xfrm>
            <a:off x="8648462" y="589659"/>
            <a:ext cx="2868615" cy="349968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99340920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Right tool for the job</a:t>
            </a:r>
            <a:endParaRPr lang="en-AU" dirty="0"/>
          </a:p>
        </p:txBody>
      </p:sp>
      <p:sp>
        <p:nvSpPr>
          <p:cNvPr id="3" name="Text Placeholder 2"/>
          <p:cNvSpPr>
            <a:spLocks noGrp="1"/>
          </p:cNvSpPr>
          <p:nvPr>
            <p:ph type="body" sz="quarter" idx="10"/>
          </p:nvPr>
        </p:nvSpPr>
        <p:spPr>
          <a:xfrm>
            <a:off x="519112" y="1447799"/>
            <a:ext cx="11149013" cy="5563061"/>
          </a:xfrm>
        </p:spPr>
        <p:txBody>
          <a:bodyPr/>
          <a:lstStyle/>
          <a:p>
            <a:r>
              <a:rPr lang="en-AU" dirty="0" smtClean="0"/>
              <a:t>Azure SQL Database isn’t applicable for everything</a:t>
            </a:r>
          </a:p>
          <a:p>
            <a:r>
              <a:rPr lang="en-AU" dirty="0" smtClean="0"/>
              <a:t>Other options:</a:t>
            </a:r>
          </a:p>
          <a:p>
            <a:r>
              <a:rPr lang="en-AU" dirty="0" smtClean="0"/>
              <a:t>	</a:t>
            </a:r>
            <a:r>
              <a:rPr lang="en-AU" sz="3500" dirty="0" smtClean="0"/>
              <a:t>Azure </a:t>
            </a:r>
            <a:r>
              <a:rPr lang="en-AU" sz="3500" dirty="0"/>
              <a:t>Table </a:t>
            </a:r>
            <a:r>
              <a:rPr lang="en-AU" sz="3500" dirty="0" smtClean="0"/>
              <a:t>Storage</a:t>
            </a:r>
          </a:p>
          <a:p>
            <a:r>
              <a:rPr lang="en-AU" sz="3500" dirty="0"/>
              <a:t>	</a:t>
            </a:r>
            <a:r>
              <a:rPr lang="en-AU" sz="3500" dirty="0" smtClean="0"/>
              <a:t>Azure Blob Storage</a:t>
            </a:r>
          </a:p>
          <a:p>
            <a:r>
              <a:rPr lang="en-AU" sz="3500" dirty="0"/>
              <a:t>	</a:t>
            </a:r>
            <a:r>
              <a:rPr lang="en-AU" sz="3500" dirty="0" err="1" smtClean="0"/>
              <a:t>Hadoop</a:t>
            </a:r>
            <a:r>
              <a:rPr lang="en-AU" sz="3500" dirty="0" smtClean="0"/>
              <a:t> (big data)</a:t>
            </a:r>
            <a:endParaRPr lang="en-AU" sz="3500" dirty="0"/>
          </a:p>
          <a:p>
            <a:r>
              <a:rPr lang="en-AU" sz="3500" dirty="0" smtClean="0"/>
              <a:t>	</a:t>
            </a:r>
            <a:r>
              <a:rPr lang="en-AU" sz="3500" dirty="0" err="1" smtClean="0"/>
              <a:t>IaaS</a:t>
            </a:r>
            <a:r>
              <a:rPr lang="en-AU" sz="3500" dirty="0" smtClean="0"/>
              <a:t> </a:t>
            </a:r>
            <a:r>
              <a:rPr lang="en-AU" sz="3500" dirty="0"/>
              <a:t>VM with SQL </a:t>
            </a:r>
            <a:r>
              <a:rPr lang="en-AU" sz="3500" dirty="0" smtClean="0"/>
              <a:t>server</a:t>
            </a:r>
          </a:p>
          <a:p>
            <a:r>
              <a:rPr lang="en-AU" sz="3500" dirty="0"/>
              <a:t>	</a:t>
            </a:r>
            <a:r>
              <a:rPr lang="en-AU" sz="3500" dirty="0" smtClean="0"/>
              <a:t>Worker Role or </a:t>
            </a:r>
            <a:r>
              <a:rPr lang="en-AU" sz="3500" dirty="0" err="1" smtClean="0"/>
              <a:t>IaaS</a:t>
            </a:r>
            <a:r>
              <a:rPr lang="en-AU" sz="3500" dirty="0" smtClean="0"/>
              <a:t> VM with Neo4J, Raven, etc.</a:t>
            </a:r>
          </a:p>
          <a:p>
            <a:r>
              <a:rPr lang="en-AU" sz="3500" dirty="0"/>
              <a:t>	</a:t>
            </a:r>
            <a:r>
              <a:rPr lang="en-AU" sz="3500" dirty="0" smtClean="0"/>
              <a:t>Hybrid</a:t>
            </a:r>
            <a:endParaRPr lang="en-AU" sz="3500" dirty="0"/>
          </a:p>
          <a:p>
            <a:endParaRPr lang="en-AU" dirty="0"/>
          </a:p>
        </p:txBody>
      </p:sp>
    </p:spTree>
    <p:extLst>
      <p:ext uri="{BB962C8B-B14F-4D97-AF65-F5344CB8AC3E}">
        <p14:creationId xmlns:p14="http://schemas.microsoft.com/office/powerpoint/2010/main" val="366046199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Tonight’s event sponsored by:</a:t>
            </a:r>
            <a:endParaRPr lang="en-AU" dirty="0"/>
          </a:p>
        </p:txBody>
      </p:sp>
      <p:sp>
        <p:nvSpPr>
          <p:cNvPr id="4" name="AutoShape 2" descr="https://sp.readifycloud.com/Marketing/Marketing%20Logos%20and%20Images/Readify%20Logo/Legacy%20Readify%20Logos/logo_796x474px.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603" y="1496795"/>
            <a:ext cx="4797729" cy="2856939"/>
          </a:xfrm>
          <a:prstGeom prst="rect">
            <a:avLst/>
          </a:prstGeom>
        </p:spPr>
      </p:pic>
      <p:sp>
        <p:nvSpPr>
          <p:cNvPr id="7" name="TextBox 6"/>
          <p:cNvSpPr txBox="1"/>
          <p:nvPr/>
        </p:nvSpPr>
        <p:spPr>
          <a:xfrm>
            <a:off x="2878410" y="4923145"/>
            <a:ext cx="6430415" cy="443198"/>
          </a:xfrm>
          <a:prstGeom prst="rect">
            <a:avLst/>
          </a:prstGeom>
          <a:noFill/>
        </p:spPr>
        <p:txBody>
          <a:bodyPr wrap="none" lIns="0" tIns="0" rIns="0" bIns="0" rtlCol="0">
            <a:spAutoFit/>
          </a:bodyPr>
          <a:lstStyle/>
          <a:p>
            <a:pPr>
              <a:lnSpc>
                <a:spcPct val="90000"/>
              </a:lnSpc>
              <a:spcBef>
                <a:spcPct val="20000"/>
              </a:spcBef>
              <a:buSzPct val="80000"/>
            </a:pPr>
            <a:r>
              <a:rPr lang="en-AU" sz="3200" dirty="0" smtClean="0"/>
              <a:t>application development specialists</a:t>
            </a:r>
            <a:endParaRPr lang="en-AU" sz="3200" dirty="0"/>
          </a:p>
        </p:txBody>
      </p:sp>
    </p:spTree>
    <p:extLst>
      <p:ext uri="{BB962C8B-B14F-4D97-AF65-F5344CB8AC3E}">
        <p14:creationId xmlns:p14="http://schemas.microsoft.com/office/powerpoint/2010/main" val="312268078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p>
          <a:p>
            <a:r>
              <a:rPr lang="en-US" dirty="0" smtClean="0"/>
              <a:t>		Questions?</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0" y="1600764"/>
            <a:ext cx="4990505" cy="3743854"/>
          </a:xfrm>
          <a:prstGeom prst="rect">
            <a:avLst/>
          </a:prstGeom>
        </p:spPr>
      </p:pic>
      <p:sp>
        <p:nvSpPr>
          <p:cNvPr id="6" name="Content Placeholder 2"/>
          <p:cNvSpPr txBox="1">
            <a:spLocks/>
          </p:cNvSpPr>
          <p:nvPr/>
        </p:nvSpPr>
        <p:spPr>
          <a:xfrm>
            <a:off x="6026680" y="1614462"/>
            <a:ext cx="5573712" cy="336393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SQL Database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MSSQL-as-a-service hosted in Azure</a:t>
            </a:r>
            <a:endParaRPr lang="en-US" sz="1800" spc="-51" dirty="0"/>
          </a:p>
          <a:p>
            <a:pPr marL="3175" lvl="1" indent="0" defTabSz="914325">
              <a:spcBef>
                <a:spcPts val="600"/>
              </a:spcBef>
              <a:buNone/>
            </a:pPr>
            <a:r>
              <a:rPr lang="en-US" sz="1800" spc="-51" dirty="0"/>
              <a:t>Fully </a:t>
            </a:r>
            <a:r>
              <a:rPr lang="en-US" sz="1800" spc="-51" dirty="0" smtClean="0"/>
              <a:t>Managed:</a:t>
            </a:r>
          </a:p>
          <a:p>
            <a:pPr marL="3175" lvl="1" indent="0" defTabSz="914325">
              <a:spcBef>
                <a:spcPts val="600"/>
              </a:spcBef>
              <a:buNone/>
            </a:pPr>
            <a:r>
              <a:rPr lang="en-US" sz="1800" spc="-51" dirty="0"/>
              <a:t>	</a:t>
            </a:r>
            <a:r>
              <a:rPr lang="en-US" sz="1800" spc="-51" dirty="0" smtClean="0"/>
              <a:t>Updates</a:t>
            </a:r>
          </a:p>
          <a:p>
            <a:pPr marL="3175" lvl="1" indent="0" defTabSz="914325">
              <a:spcBef>
                <a:spcPts val="600"/>
              </a:spcBef>
              <a:buNone/>
            </a:pPr>
            <a:r>
              <a:rPr lang="en-US" sz="1800" spc="-51" dirty="0"/>
              <a:t>	</a:t>
            </a:r>
            <a:r>
              <a:rPr lang="en-US" sz="1800" spc="-51" dirty="0" smtClean="0"/>
              <a:t>Vertical scaling</a:t>
            </a:r>
          </a:p>
          <a:p>
            <a:pPr marL="3175" lvl="1" indent="0" defTabSz="914325">
              <a:spcBef>
                <a:spcPts val="600"/>
              </a:spcBef>
              <a:buNone/>
            </a:pPr>
            <a:r>
              <a:rPr lang="en-US" sz="1800" spc="-51" dirty="0"/>
              <a:t>	</a:t>
            </a:r>
            <a:r>
              <a:rPr lang="en-US" sz="1800" spc="-51" dirty="0" smtClean="0"/>
              <a:t>Server and disk management</a:t>
            </a:r>
          </a:p>
          <a:p>
            <a:pPr marL="3175" lvl="1" indent="0" defTabSz="914325">
              <a:spcBef>
                <a:spcPts val="600"/>
              </a:spcBef>
              <a:buNone/>
            </a:pPr>
            <a:r>
              <a:rPr lang="en-US" sz="1800" spc="-51" dirty="0"/>
              <a:t>	</a:t>
            </a:r>
            <a:r>
              <a:rPr lang="en-US" sz="1800" spc="-51" dirty="0" smtClean="0"/>
              <a:t>Configuration and optimisation</a:t>
            </a:r>
            <a:endParaRPr lang="en-US" sz="1800" spc="-51" dirty="0"/>
          </a:p>
          <a:p>
            <a:pPr marL="3175" lvl="1" indent="0" defTabSz="914325">
              <a:spcBef>
                <a:spcPts val="600"/>
              </a:spcBef>
              <a:buNone/>
            </a:pPr>
            <a:r>
              <a:rPr lang="en-US" sz="1800" spc="-51" dirty="0" smtClean="0"/>
              <a:t>High-availability – 3 copies</a:t>
            </a:r>
          </a:p>
          <a:p>
            <a:pPr marL="3175" lvl="1" indent="0" defTabSz="914325">
              <a:spcBef>
                <a:spcPts val="600"/>
              </a:spcBef>
              <a:buNone/>
            </a:pPr>
            <a:r>
              <a:rPr lang="en-US" sz="1800" spc="-51" dirty="0" smtClean="0"/>
              <a:t>99.9% uptime SLA</a:t>
            </a:r>
          </a:p>
          <a:p>
            <a:pPr marL="3175" lvl="1" indent="0" defTabSz="914325">
              <a:spcBef>
                <a:spcPts val="600"/>
              </a:spcBef>
              <a:buNone/>
            </a:pPr>
            <a:r>
              <a:rPr lang="en-US" sz="1800" spc="-51" dirty="0" smtClean="0"/>
              <a:t>SQL Azure =&gt; Azure SQL Database</a:t>
            </a:r>
            <a:endParaRPr lang="en-US" sz="1800" spc="-51" dirty="0"/>
          </a:p>
        </p:txBody>
      </p:sp>
    </p:spTree>
    <p:extLst>
      <p:ext uri="{BB962C8B-B14F-4D97-AF65-F5344CB8AC3E}">
        <p14:creationId xmlns:p14="http://schemas.microsoft.com/office/powerpoint/2010/main" val="58980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a:xfrm>
            <a:off x="519112" y="1447799"/>
            <a:ext cx="11149013" cy="4385816"/>
          </a:xfrm>
        </p:spPr>
        <p:txBody>
          <a:bodyPr/>
          <a:lstStyle/>
          <a:p>
            <a:pPr marL="574675" indent="-571500">
              <a:buFont typeface="Arial" panose="020B0604020202020204" pitchFamily="34" charset="0"/>
              <a:buChar char="•"/>
            </a:pPr>
            <a:r>
              <a:rPr lang="en-AU" sz="3000" b="1" dirty="0">
                <a:hlinkClick r:id="rId2"/>
              </a:rPr>
              <a:t>https://github.com/robdmoore/SQLAzureDemo</a:t>
            </a:r>
            <a:endParaRPr lang="en-AU" sz="3000" b="1" dirty="0" smtClean="0">
              <a:hlinkClick r:id="rId3"/>
            </a:endParaRPr>
          </a:p>
          <a:p>
            <a:pPr marL="574675" indent="-571500">
              <a:buFont typeface="Arial" panose="020B0604020202020204" pitchFamily="34" charset="0"/>
              <a:buChar char="•"/>
            </a:pPr>
            <a:r>
              <a:rPr lang="en-AU" sz="2000" dirty="0" smtClean="0">
                <a:hlinkClick r:id="rId3"/>
              </a:rPr>
              <a:t>http</a:t>
            </a:r>
            <a:r>
              <a:rPr lang="en-AU" sz="2000" dirty="0">
                <a:hlinkClick r:id="rId3"/>
              </a:rPr>
              <a:t>://social.technet.microsoft.com/wiki/contents/articles/2267.windows-azure-sql-database-technet-wiki-articles-index.aspx</a:t>
            </a:r>
            <a:endParaRPr lang="en-AU" sz="2000" u="sng" dirty="0" smtClean="0">
              <a:hlinkClick r:id="rId4"/>
            </a:endParaRPr>
          </a:p>
          <a:p>
            <a:pPr marL="574675" indent="-571500">
              <a:buFont typeface="Arial" panose="020B0604020202020204" pitchFamily="34" charset="0"/>
              <a:buChar char="•"/>
            </a:pPr>
            <a:r>
              <a:rPr lang="en-AU" sz="2000" u="sng" dirty="0" smtClean="0">
                <a:hlinkClick r:id="rId4"/>
              </a:rPr>
              <a:t>http</a:t>
            </a:r>
            <a:r>
              <a:rPr lang="en-AU" sz="2000" u="sng" dirty="0">
                <a:hlinkClick r:id="rId4"/>
              </a:rPr>
              <a:t>://</a:t>
            </a:r>
            <a:r>
              <a:rPr lang="en-AU" sz="2000" u="sng" dirty="0" smtClean="0">
                <a:hlinkClick r:id="rId4"/>
              </a:rPr>
              <a:t>social.technet.microsoft.com/wiki/contents/articles/995.windows-azure-sql-database-faq.aspx</a:t>
            </a:r>
            <a:endParaRPr lang="en-AU" sz="2000" u="sng" dirty="0" smtClean="0"/>
          </a:p>
          <a:p>
            <a:pPr marL="574675" indent="-571500">
              <a:buFont typeface="Arial" panose="020B0604020202020204" pitchFamily="34" charset="0"/>
              <a:buChar char="•"/>
            </a:pPr>
            <a:r>
              <a:rPr lang="en-AU" sz="2000" dirty="0">
                <a:hlinkClick r:id="rId5"/>
              </a:rPr>
              <a:t>http://</a:t>
            </a:r>
            <a:r>
              <a:rPr lang="en-AU" sz="2000" dirty="0" smtClean="0">
                <a:hlinkClick r:id="rId5"/>
              </a:rPr>
              <a:t>social.technet.microsoft.com/wiki/contents/articles/3507.windows-azure-sql-database-performance-and-elasticity-guide.aspx</a:t>
            </a:r>
            <a:endParaRPr lang="en-AU" sz="2000" dirty="0" smtClean="0"/>
          </a:p>
          <a:p>
            <a:pPr marL="574675" indent="-571500">
              <a:buFont typeface="Arial" panose="020B0604020202020204" pitchFamily="34" charset="0"/>
              <a:buChar char="•"/>
            </a:pPr>
            <a:r>
              <a:rPr lang="en-AU" sz="2000" dirty="0">
                <a:hlinkClick r:id="rId6"/>
              </a:rPr>
              <a:t>http://</a:t>
            </a:r>
            <a:r>
              <a:rPr lang="en-AU" sz="2000" dirty="0" smtClean="0">
                <a:hlinkClick r:id="rId6"/>
              </a:rPr>
              <a:t>msdn.microsoft.com/en-us/library/windowsazure/ee730906.aspx</a:t>
            </a:r>
            <a:endParaRPr lang="en-AU" sz="2000" dirty="0" smtClean="0"/>
          </a:p>
          <a:p>
            <a:pPr marL="574675" indent="-571500">
              <a:buFont typeface="Arial" panose="020B0604020202020204" pitchFamily="34" charset="0"/>
              <a:buChar char="•"/>
            </a:pPr>
            <a:r>
              <a:rPr lang="en-AU" sz="2000" dirty="0">
                <a:hlinkClick r:id="rId7"/>
              </a:rPr>
              <a:t>http://www.windowsazure.com/en-us/develop/net/fundamentals/cloud-storage-scenarios</a:t>
            </a:r>
            <a:r>
              <a:rPr lang="en-AU" sz="2000" dirty="0" smtClean="0">
                <a:hlinkClick r:id="rId7"/>
              </a:rPr>
              <a:t>/</a:t>
            </a:r>
            <a:endParaRPr lang="en-AU" sz="2000" dirty="0" smtClean="0"/>
          </a:p>
          <a:p>
            <a:pPr marL="574675" indent="-571500">
              <a:buFont typeface="Arial" panose="020B0604020202020204" pitchFamily="34" charset="0"/>
              <a:buChar char="•"/>
            </a:pPr>
            <a:r>
              <a:rPr lang="en-AU" sz="2000" dirty="0">
                <a:hlinkClick r:id="rId8"/>
              </a:rPr>
              <a:t>http://www.windowsazure.com/en-us/develop/net/architecture</a:t>
            </a:r>
            <a:r>
              <a:rPr lang="en-AU" sz="2000" dirty="0" smtClean="0">
                <a:hlinkClick r:id="rId8"/>
              </a:rPr>
              <a:t>/</a:t>
            </a:r>
            <a:endParaRPr lang="en-AU" sz="2000" dirty="0" smtClean="0"/>
          </a:p>
          <a:p>
            <a:pPr marL="574675" indent="-571500">
              <a:buFont typeface="Arial" panose="020B0604020202020204" pitchFamily="34" charset="0"/>
              <a:buChar char="•"/>
            </a:pPr>
            <a:r>
              <a:rPr lang="en-AU" sz="2000" dirty="0">
                <a:hlinkClick r:id="rId9"/>
              </a:rPr>
              <a:t>http://</a:t>
            </a:r>
            <a:r>
              <a:rPr lang="en-AU" sz="2000" dirty="0" smtClean="0">
                <a:hlinkClick r:id="rId9"/>
              </a:rPr>
              <a:t>social.technet.microsoft.com/wiki/contents/articles/1541.windows-azure-sql-database-connection-management.aspx</a:t>
            </a:r>
            <a:endParaRPr lang="en-AU" sz="2000" dirty="0" smtClean="0"/>
          </a:p>
          <a:p>
            <a:pPr marL="574675" indent="-571500">
              <a:buFont typeface="Arial" panose="020B0604020202020204" pitchFamily="34" charset="0"/>
              <a:buChar char="•"/>
            </a:pPr>
            <a:r>
              <a:rPr lang="en-AU" sz="2000" dirty="0">
                <a:hlinkClick r:id="rId10"/>
              </a:rPr>
              <a:t>http://</a:t>
            </a:r>
            <a:r>
              <a:rPr lang="en-AU" sz="2000" dirty="0" smtClean="0">
                <a:hlinkClick r:id="rId10"/>
              </a:rPr>
              <a:t>social.technet.microsoft.com/wiki/contents/articles/1695.inside-windows-azure-sql-database.aspx</a:t>
            </a:r>
            <a:endParaRPr lang="en-AU" sz="2000" dirty="0" smtClean="0"/>
          </a:p>
        </p:txBody>
      </p:sp>
    </p:spTree>
    <p:extLst>
      <p:ext uri="{BB962C8B-B14F-4D97-AF65-F5344CB8AC3E}">
        <p14:creationId xmlns:p14="http://schemas.microsoft.com/office/powerpoint/2010/main" val="26060106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p:cNvSpPr/>
          <p:nvPr/>
        </p:nvSpPr>
        <p:spPr bwMode="auto">
          <a:xfrm>
            <a:off x="5347698" y="1905000"/>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0" name="Chevron 9"/>
          <p:cNvSpPr/>
          <p:nvPr/>
        </p:nvSpPr>
        <p:spPr bwMode="auto">
          <a:xfrm>
            <a:off x="5367926" y="3802404"/>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A Server Is Not A Machine</a:t>
            </a:r>
            <a:endParaRPr lang="en-US" dirty="0"/>
          </a:p>
        </p:txBody>
      </p:sp>
      <p:sp>
        <p:nvSpPr>
          <p:cNvPr id="5" name="Rectangle 4"/>
          <p:cNvSpPr/>
          <p:nvPr/>
        </p:nvSpPr>
        <p:spPr bwMode="auto">
          <a:xfrm>
            <a:off x="31505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Server</a:t>
            </a:r>
          </a:p>
        </p:txBody>
      </p:sp>
      <p:sp>
        <p:nvSpPr>
          <p:cNvPr id="8" name="Rectangle 7"/>
          <p:cNvSpPr/>
          <p:nvPr/>
        </p:nvSpPr>
        <p:spPr bwMode="auto">
          <a:xfrm>
            <a:off x="72526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Machine</a:t>
            </a:r>
          </a:p>
        </p:txBody>
      </p:sp>
      <p:sp>
        <p:nvSpPr>
          <p:cNvPr id="9" name="Rectangle 8"/>
          <p:cNvSpPr/>
          <p:nvPr/>
        </p:nvSpPr>
        <p:spPr bwMode="auto">
          <a:xfrm>
            <a:off x="3137898" y="36881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Database Server</a:t>
            </a:r>
          </a:p>
        </p:txBody>
      </p:sp>
      <p:sp>
        <p:nvSpPr>
          <p:cNvPr id="11" name="Rectangle 10"/>
          <p:cNvSpPr/>
          <p:nvPr/>
        </p:nvSpPr>
        <p:spPr bwMode="auto">
          <a:xfrm>
            <a:off x="7265398" y="37135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TDS Endpoint</a:t>
            </a:r>
          </a:p>
        </p:txBody>
      </p:sp>
    </p:spTree>
    <p:extLst>
      <p:ext uri="{BB962C8B-B14F-4D97-AF65-F5344CB8AC3E}">
        <p14:creationId xmlns:p14="http://schemas.microsoft.com/office/powerpoint/2010/main" val="1927722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right)">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5"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How It Works</a:t>
            </a:r>
          </a:p>
        </p:txBody>
      </p: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Architecture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Client Layer -  Used by application to communicate directly with SQL Database.</a:t>
            </a:r>
            <a:endParaRPr lang="en-US" sz="1800" spc="-51" dirty="0"/>
          </a:p>
          <a:p>
            <a:pPr marL="3175" lvl="1" indent="0" defTabSz="914325">
              <a:spcBef>
                <a:spcPts val="600"/>
              </a:spcBef>
              <a:buNone/>
            </a:pPr>
            <a:r>
              <a:rPr lang="en-US" sz="1800" spc="-51" dirty="0" smtClean="0"/>
              <a:t>Services Layer – Gateway between Client layer and Platform layer.</a:t>
            </a:r>
            <a:endParaRPr lang="en-US" sz="1800" spc="-51" dirty="0"/>
          </a:p>
          <a:p>
            <a:pPr marL="3175" lvl="1" indent="0" defTabSz="914325">
              <a:spcBef>
                <a:spcPts val="600"/>
              </a:spcBef>
              <a:buNone/>
            </a:pPr>
            <a:r>
              <a:rPr lang="en-US" sz="1800" spc="-51" dirty="0" smtClean="0"/>
              <a:t>Platform Layer – Includes physical servicers and services that support the Services layer.</a:t>
            </a:r>
            <a:endParaRPr lang="en-US" sz="1800" spc="-51" dirty="0"/>
          </a:p>
          <a:p>
            <a:pPr marL="3175" lvl="1" indent="0" defTabSz="914325">
              <a:spcBef>
                <a:spcPts val="600"/>
              </a:spcBef>
              <a:buNone/>
            </a:pPr>
            <a:r>
              <a:rPr lang="en-US" sz="1800" spc="-51" dirty="0" smtClean="0"/>
              <a:t>Infrastructure Layer – IT administration of the physical HW and OS.</a:t>
            </a:r>
            <a:r>
              <a:rPr lang="en-US" sz="1800" spc="-51" dirty="0"/>
              <a:t/>
            </a:r>
            <a:br>
              <a:rPr lang="en-US" sz="1800" spc="-51" dirty="0"/>
            </a:br>
            <a:endParaRPr lang="en-US" sz="2400" dirty="0" smtClean="0"/>
          </a:p>
        </p:txBody>
      </p:sp>
      <p:sp>
        <p:nvSpPr>
          <p:cNvPr id="79" name="Rectangle 78"/>
          <p:cNvSpPr/>
          <p:nvPr/>
        </p:nvSpPr>
        <p:spPr bwMode="auto">
          <a:xfrm>
            <a:off x="7517245" y="6336917"/>
            <a:ext cx="3976070" cy="235894"/>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bg1"/>
                    </a:gs>
                    <a:gs pos="100000">
                      <a:schemeClr val="bg1"/>
                    </a:gs>
                  </a:gsLst>
                  <a:lin ang="5400000" scaled="0"/>
                </a:gradFill>
              </a:rPr>
              <a:t>Infrastructure Layer</a:t>
            </a:r>
          </a:p>
        </p:txBody>
      </p:sp>
      <p:grpSp>
        <p:nvGrpSpPr>
          <p:cNvPr id="80" name="Group 79"/>
          <p:cNvGrpSpPr/>
          <p:nvPr/>
        </p:nvGrpSpPr>
        <p:grpSpPr>
          <a:xfrm>
            <a:off x="7565696" y="711292"/>
            <a:ext cx="3976070" cy="1445954"/>
            <a:chOff x="7517245" y="738821"/>
            <a:chExt cx="3976070" cy="1445954"/>
          </a:xfrm>
        </p:grpSpPr>
        <p:sp>
          <p:nvSpPr>
            <p:cNvPr id="3" name="Rectangle 2"/>
            <p:cNvSpPr/>
            <p:nvPr/>
          </p:nvSpPr>
          <p:spPr bwMode="auto">
            <a:xfrm>
              <a:off x="7517245" y="914037"/>
              <a:ext cx="932688"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PHP</a:t>
              </a:r>
            </a:p>
          </p:txBody>
        </p:sp>
        <p:sp>
          <p:nvSpPr>
            <p:cNvPr id="39" name="Rectangle 38"/>
            <p:cNvSpPr/>
            <p:nvPr/>
          </p:nvSpPr>
          <p:spPr bwMode="auto">
            <a:xfrm>
              <a:off x="10270836" y="914037"/>
              <a:ext cx="1222479"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WCF Data Services</a:t>
              </a:r>
            </a:p>
          </p:txBody>
        </p:sp>
        <p:sp>
          <p:nvSpPr>
            <p:cNvPr id="40" name="Rectangle 39"/>
            <p:cNvSpPr/>
            <p:nvPr/>
          </p:nvSpPr>
          <p:spPr bwMode="auto">
            <a:xfrm>
              <a:off x="8556153" y="914037"/>
              <a:ext cx="1631556"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SQL Server</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Applications</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and Tools</a:t>
              </a:r>
            </a:p>
          </p:txBody>
        </p:sp>
        <p:sp>
          <p:nvSpPr>
            <p:cNvPr id="41" name="Rectangle 40"/>
            <p:cNvSpPr/>
            <p:nvPr/>
          </p:nvSpPr>
          <p:spPr bwMode="auto">
            <a:xfrm>
              <a:off x="7517245" y="1657566"/>
              <a:ext cx="2005446"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ODBC</a:t>
              </a:r>
            </a:p>
          </p:txBody>
        </p:sp>
        <p:sp>
          <p:nvSpPr>
            <p:cNvPr id="42" name="Rectangle 41"/>
            <p:cNvSpPr/>
            <p:nvPr/>
          </p:nvSpPr>
          <p:spPr bwMode="auto">
            <a:xfrm>
              <a:off x="9642764" y="1657566"/>
              <a:ext cx="1850551"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ADO.NET</a:t>
              </a:r>
            </a:p>
          </p:txBody>
        </p:sp>
        <p:sp>
          <p:nvSpPr>
            <p:cNvPr id="43" name="Rectangle 42"/>
            <p:cNvSpPr/>
            <p:nvPr/>
          </p:nvSpPr>
          <p:spPr bwMode="auto">
            <a:xfrm>
              <a:off x="7517245" y="1948881"/>
              <a:ext cx="3976070"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Tabular Data Stream (TDS)</a:t>
              </a:r>
            </a:p>
          </p:txBody>
        </p:sp>
        <p:sp>
          <p:nvSpPr>
            <p:cNvPr id="83" name="TextBox 82"/>
            <p:cNvSpPr txBox="1"/>
            <p:nvPr/>
          </p:nvSpPr>
          <p:spPr>
            <a:xfrm>
              <a:off x="9144049" y="738821"/>
              <a:ext cx="708527" cy="138499"/>
            </a:xfrm>
            <a:prstGeom prst="rect">
              <a:avLst/>
            </a:prstGeom>
            <a:noFill/>
          </p:spPr>
          <p:txBody>
            <a:bodyPr wrap="none" lIns="0" tIns="0" rIns="0" bIns="0" rtlCol="0">
              <a:spAutoFit/>
            </a:bodyPr>
            <a:lstStyle/>
            <a:p>
              <a:pPr>
                <a:lnSpc>
                  <a:spcPct val="90000"/>
                </a:lnSpc>
                <a:spcBef>
                  <a:spcPct val="20000"/>
                </a:spcBef>
                <a:buSzPct val="80000"/>
              </a:pPr>
              <a:r>
                <a:rPr lang="en-US" sz="1000" b="1" dirty="0" smtClean="0">
                  <a:gradFill>
                    <a:gsLst>
                      <a:gs pos="0">
                        <a:schemeClr val="tx1"/>
                      </a:gs>
                      <a:gs pos="100000">
                        <a:schemeClr val="tx1"/>
                      </a:gs>
                    </a:gsLst>
                    <a:lin ang="5400000" scaled="0"/>
                  </a:gradFill>
                </a:rPr>
                <a:t>Client Layer</a:t>
              </a:r>
              <a:endParaRPr lang="en-US" sz="1200" b="1" dirty="0">
                <a:gradFill>
                  <a:gsLst>
                    <a:gs pos="0">
                      <a:schemeClr val="tx1"/>
                    </a:gs>
                    <a:gs pos="100000">
                      <a:schemeClr val="tx1"/>
                    </a:gs>
                  </a:gsLst>
                  <a:lin ang="5400000" scaled="0"/>
                </a:gradFill>
              </a:endParaRPr>
            </a:p>
          </p:txBody>
        </p:sp>
      </p:grpSp>
      <p:grpSp>
        <p:nvGrpSpPr>
          <p:cNvPr id="91" name="Group 90"/>
          <p:cNvGrpSpPr/>
          <p:nvPr/>
        </p:nvGrpSpPr>
        <p:grpSpPr>
          <a:xfrm>
            <a:off x="7517245" y="2203204"/>
            <a:ext cx="3976070" cy="2084188"/>
            <a:chOff x="7517245" y="2203204"/>
            <a:chExt cx="3976070" cy="2084188"/>
          </a:xfrm>
        </p:grpSpPr>
        <p:cxnSp>
          <p:nvCxnSpPr>
            <p:cNvPr id="13" name="Straight Connector 12"/>
            <p:cNvCxnSpPr/>
            <p:nvPr/>
          </p:nvCxnSpPr>
          <p:spPr>
            <a:xfrm>
              <a:off x="7517245" y="2382991"/>
              <a:ext cx="39760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7245" y="2486300"/>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59585"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8079"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1" name="Rectangle 50"/>
            <p:cNvSpPr/>
            <p:nvPr/>
          </p:nvSpPr>
          <p:spPr bwMode="auto">
            <a:xfrm>
              <a:off x="9048079"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2" name="Rectangle 51"/>
            <p:cNvSpPr/>
            <p:nvPr/>
          </p:nvSpPr>
          <p:spPr bwMode="auto">
            <a:xfrm>
              <a:off x="9048079"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3" name="Rectangle 52"/>
            <p:cNvSpPr/>
            <p:nvPr/>
          </p:nvSpPr>
          <p:spPr bwMode="auto">
            <a:xfrm>
              <a:off x="10150997"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39491"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5" name="Rectangle 54"/>
            <p:cNvSpPr/>
            <p:nvPr/>
          </p:nvSpPr>
          <p:spPr bwMode="auto">
            <a:xfrm>
              <a:off x="10239491"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6" name="Rectangle 55"/>
            <p:cNvSpPr/>
            <p:nvPr/>
          </p:nvSpPr>
          <p:spPr bwMode="auto">
            <a:xfrm>
              <a:off x="10239491"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7" name="Rectangle 56"/>
            <p:cNvSpPr/>
            <p:nvPr/>
          </p:nvSpPr>
          <p:spPr bwMode="auto">
            <a:xfrm>
              <a:off x="7754240"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2734"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smtClean="0">
                  <a:gradFill>
                    <a:gsLst>
                      <a:gs pos="0">
                        <a:schemeClr val="tx1"/>
                      </a:gs>
                      <a:gs pos="100000">
                        <a:schemeClr val="tx1"/>
                      </a:gs>
                    </a:gsLst>
                    <a:lin ang="5400000" scaled="0"/>
                  </a:gradFill>
                </a:rPr>
                <a:t>Provisioning</a:t>
              </a:r>
            </a:p>
          </p:txBody>
        </p:sp>
        <p:sp>
          <p:nvSpPr>
            <p:cNvPr id="59" name="Rectangle 58"/>
            <p:cNvSpPr/>
            <p:nvPr/>
          </p:nvSpPr>
          <p:spPr bwMode="auto">
            <a:xfrm>
              <a:off x="7842734"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60" name="Rectangle 59"/>
            <p:cNvSpPr/>
            <p:nvPr/>
          </p:nvSpPr>
          <p:spPr bwMode="auto">
            <a:xfrm>
              <a:off x="7842734"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17" name="TextBox 16"/>
            <p:cNvSpPr txBox="1"/>
            <p:nvPr/>
          </p:nvSpPr>
          <p:spPr>
            <a:xfrm>
              <a:off x="11286837" y="299251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1" name="TextBox 60"/>
            <p:cNvSpPr txBox="1"/>
            <p:nvPr/>
          </p:nvSpPr>
          <p:spPr>
            <a:xfrm>
              <a:off x="11286837" y="342506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2" name="TextBox 61"/>
            <p:cNvSpPr txBox="1"/>
            <p:nvPr/>
          </p:nvSpPr>
          <p:spPr>
            <a:xfrm>
              <a:off x="11286837" y="3854559"/>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82" name="Straight Arrow Connector 81"/>
            <p:cNvCxnSpPr/>
            <p:nvPr/>
          </p:nvCxnSpPr>
          <p:spPr>
            <a:xfrm flipV="1">
              <a:off x="9534277" y="2243104"/>
              <a:ext cx="0" cy="243196"/>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0327" y="2203204"/>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smtClean="0">
                  <a:gradFill>
                    <a:gsLst>
                      <a:gs pos="0">
                        <a:schemeClr val="tx1"/>
                      </a:gs>
                      <a:gs pos="100000">
                        <a:schemeClr val="tx1"/>
                      </a:gs>
                    </a:gsLst>
                    <a:lin ang="5400000" scaled="0"/>
                  </a:gradFill>
                </a:rPr>
                <a:t>TDS+SSL</a:t>
              </a:r>
              <a:endParaRPr lang="en-US" sz="1000" dirty="0">
                <a:gradFill>
                  <a:gsLst>
                    <a:gs pos="0">
                      <a:schemeClr val="tx1"/>
                    </a:gs>
                    <a:gs pos="100000">
                      <a:schemeClr val="tx1"/>
                    </a:gs>
                  </a:gsLst>
                  <a:lin ang="5400000" scaled="0"/>
                </a:gradFill>
              </a:endParaRPr>
            </a:p>
          </p:txBody>
        </p:sp>
      </p:grpSp>
      <p:grpSp>
        <p:nvGrpSpPr>
          <p:cNvPr id="3072" name="Group 3071"/>
          <p:cNvGrpSpPr/>
          <p:nvPr/>
        </p:nvGrpSpPr>
        <p:grpSpPr>
          <a:xfrm>
            <a:off x="7517244" y="4348917"/>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91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Effect transition="in" filter="fade">
                                      <p:cBhvr>
                                        <p:cTn id="19" dur="1000"/>
                                        <p:tgtEl>
                                          <p:spTgt spid="30">
                                            <p:txEl>
                                              <p:pRg st="2" end="2"/>
                                            </p:txEl>
                                          </p:spTgt>
                                        </p:tgtEl>
                                      </p:cBhvr>
                                    </p:animEffect>
                                    <p:anim calcmode="lin" valueType="num">
                                      <p:cBhvr>
                                        <p:cTn id="20"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xEl>
                                              <p:pRg st="3" end="3"/>
                                            </p:txEl>
                                          </p:spTgt>
                                        </p:tgtEl>
                                        <p:attrNameLst>
                                          <p:attrName>style.visibility</p:attrName>
                                        </p:attrNameLst>
                                      </p:cBhvr>
                                      <p:to>
                                        <p:strVal val="visible"/>
                                      </p:to>
                                    </p:set>
                                    <p:animEffect transition="in" filter="fade">
                                      <p:cBhvr>
                                        <p:cTn id="31" dur="1000"/>
                                        <p:tgtEl>
                                          <p:spTgt spid="30">
                                            <p:txEl>
                                              <p:pRg st="3" end="3"/>
                                            </p:txEl>
                                          </p:spTgt>
                                        </p:tgtEl>
                                      </p:cBhvr>
                                    </p:animEffect>
                                    <p:anim calcmode="lin" valueType="num">
                                      <p:cBhvr>
                                        <p:cTn id="32"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
                                        </p:tgtEl>
                                        <p:attrNameLst>
                                          <p:attrName>style.visibility</p:attrName>
                                        </p:attrNameLst>
                                      </p:cBhvr>
                                      <p:to>
                                        <p:strVal val="visible"/>
                                      </p:to>
                                    </p:set>
                                    <p:animEffect transition="in" filter="fade">
                                      <p:cBhvr>
                                        <p:cTn id="36" dur="1000"/>
                                        <p:tgtEl>
                                          <p:spTgt spid="3072"/>
                                        </p:tgtEl>
                                      </p:cBhvr>
                                    </p:animEffect>
                                    <p:anim calcmode="lin" valueType="num">
                                      <p:cBhvr>
                                        <p:cTn id="37" dur="1000" fill="hold"/>
                                        <p:tgtEl>
                                          <p:spTgt spid="3072"/>
                                        </p:tgtEl>
                                        <p:attrNameLst>
                                          <p:attrName>ppt_x</p:attrName>
                                        </p:attrNameLst>
                                      </p:cBhvr>
                                      <p:tavLst>
                                        <p:tav tm="0">
                                          <p:val>
                                            <p:strVal val="#ppt_x"/>
                                          </p:val>
                                        </p:tav>
                                        <p:tav tm="100000">
                                          <p:val>
                                            <p:strVal val="#ppt_x"/>
                                          </p:val>
                                        </p:tav>
                                      </p:tavLst>
                                    </p:anim>
                                    <p:anim calcmode="lin" valueType="num">
                                      <p:cBhvr>
                                        <p:cTn id="38" dur="1000" fill="hold"/>
                                        <p:tgtEl>
                                          <p:spTgt spid="307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0">
                                            <p:txEl>
                                              <p:pRg st="4" end="4"/>
                                            </p:txEl>
                                          </p:spTgt>
                                        </p:tgtEl>
                                        <p:attrNameLst>
                                          <p:attrName>style.visibility</p:attrName>
                                        </p:attrNameLst>
                                      </p:cBhvr>
                                      <p:to>
                                        <p:strVal val="visible"/>
                                      </p:to>
                                    </p:set>
                                    <p:animEffect transition="in" filter="fade">
                                      <p:cBhvr>
                                        <p:cTn id="43" dur="1000"/>
                                        <p:tgtEl>
                                          <p:spTgt spid="30">
                                            <p:txEl>
                                              <p:pRg st="4" end="4"/>
                                            </p:txEl>
                                          </p:spTgt>
                                        </p:tgtEl>
                                      </p:cBhvr>
                                    </p:animEffect>
                                    <p:anim calcmode="lin" valueType="num">
                                      <p:cBhvr>
                                        <p:cTn id="44"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0">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1000"/>
                                        <p:tgtEl>
                                          <p:spTgt spid="79"/>
                                        </p:tgtEl>
                                      </p:cBhvr>
                                    </p:animEffect>
                                    <p:anim calcmode="lin" valueType="num">
                                      <p:cBhvr>
                                        <p:cTn id="49" dur="1000" fill="hold"/>
                                        <p:tgtEl>
                                          <p:spTgt spid="79"/>
                                        </p:tgtEl>
                                        <p:attrNameLst>
                                          <p:attrName>ppt_x</p:attrName>
                                        </p:attrNameLst>
                                      </p:cBhvr>
                                      <p:tavLst>
                                        <p:tav tm="0">
                                          <p:val>
                                            <p:strVal val="#ppt_x"/>
                                          </p:val>
                                        </p:tav>
                                        <p:tav tm="100000">
                                          <p:val>
                                            <p:strVal val="#ppt_x"/>
                                          </p:val>
                                        </p:tav>
                                      </p:tavLst>
                                    </p:anim>
                                    <p:anim calcmode="lin" valueType="num">
                                      <p:cBhvr>
                                        <p:cTn id="5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Down Arrow 44"/>
          <p:cNvSpPr/>
          <p:nvPr/>
        </p:nvSpPr>
        <p:spPr>
          <a:xfrm flipV="1">
            <a:off x="1331912" y="6172200"/>
            <a:ext cx="381000" cy="5334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SQL Azure Network Topology</a:t>
            </a:r>
            <a:endParaRPr lang="en-US" dirty="0"/>
          </a:p>
        </p:txBody>
      </p:sp>
      <p:sp>
        <p:nvSpPr>
          <p:cNvPr id="3" name="Rounded Rectangle 2"/>
          <p:cNvSpPr/>
          <p:nvPr/>
        </p:nvSpPr>
        <p:spPr>
          <a:xfrm>
            <a:off x="5332412" y="1109949"/>
            <a:ext cx="1371600" cy="381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Application</a:t>
            </a:r>
          </a:p>
        </p:txBody>
      </p:sp>
      <p:cxnSp>
        <p:nvCxnSpPr>
          <p:cNvPr id="8" name="Straight Arrow Connector 7"/>
          <p:cNvCxnSpPr>
            <a:stCxn id="3" idx="2"/>
            <a:endCxn id="14" idx="0"/>
          </p:cNvCxnSpPr>
          <p:nvPr/>
        </p:nvCxnSpPr>
        <p:spPr>
          <a:xfrm rot="16200000" flipH="1">
            <a:off x="5280312" y="2228850"/>
            <a:ext cx="1480851" cy="50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Cloud 5"/>
          <p:cNvSpPr/>
          <p:nvPr/>
        </p:nvSpPr>
        <p:spPr>
          <a:xfrm>
            <a:off x="5332412" y="1752600"/>
            <a:ext cx="1371600" cy="762000"/>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b="1"/>
              <a:t>Internet</a:t>
            </a:r>
          </a:p>
          <a:p>
            <a:pPr algn="ctr"/>
            <a:r>
              <a:rPr lang="en-US" sz="1100" b="1"/>
              <a:t>Azure Cloud</a:t>
            </a:r>
          </a:p>
        </p:txBody>
      </p:sp>
      <p:sp>
        <p:nvSpPr>
          <p:cNvPr id="14" name="Rectangle 13"/>
          <p:cNvSpPr/>
          <p:nvPr/>
        </p:nvSpPr>
        <p:spPr>
          <a:xfrm>
            <a:off x="5680361" y="2971800"/>
            <a:ext cx="685800" cy="457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LB</a:t>
            </a:r>
          </a:p>
        </p:txBody>
      </p:sp>
      <p:cxnSp>
        <p:nvCxnSpPr>
          <p:cNvPr id="16" name="Straight Arrow Connector 15"/>
          <p:cNvCxnSpPr>
            <a:stCxn id="14" idx="2"/>
          </p:cNvCxnSpPr>
          <p:nvPr/>
        </p:nvCxnSpPr>
        <p:spPr>
          <a:xfrm rot="5400000">
            <a:off x="4039536" y="2359678"/>
            <a:ext cx="914402" cy="30530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9" idx="3"/>
          </p:cNvCxnSpPr>
          <p:nvPr/>
        </p:nvCxnSpPr>
        <p:spPr>
          <a:xfrm>
            <a:off x="2379764" y="4144049"/>
            <a:ext cx="7829449" cy="154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2"/>
          </p:cNvCxnSpPr>
          <p:nvPr/>
        </p:nvCxnSpPr>
        <p:spPr>
          <a:xfrm rot="5400000">
            <a:off x="5563536" y="3883678"/>
            <a:ext cx="914402" cy="50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4" idx="2"/>
          </p:cNvCxnSpPr>
          <p:nvPr/>
        </p:nvCxnSpPr>
        <p:spPr>
          <a:xfrm rot="16200000" flipH="1">
            <a:off x="7239938" y="2212324"/>
            <a:ext cx="914401" cy="3347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799013" y="2557750"/>
            <a:ext cx="857351" cy="276999"/>
          </a:xfrm>
          <a:prstGeom prst="rect">
            <a:avLst/>
          </a:prstGeom>
          <a:noFill/>
        </p:spPr>
        <p:txBody>
          <a:bodyPr wrap="none" rtlCol="0">
            <a:spAutoFit/>
          </a:bodyPr>
          <a:lstStyle/>
          <a:p>
            <a:r>
              <a:rPr lang="en-US" sz="1200" b="1" dirty="0"/>
              <a:t>TDS </a:t>
            </a:r>
            <a:r>
              <a:rPr lang="en-US" sz="1200" b="1"/>
              <a:t>(tcp)</a:t>
            </a:r>
            <a:endParaRPr lang="en-US" sz="1200" b="1" dirty="0"/>
          </a:p>
        </p:txBody>
      </p:sp>
      <p:sp>
        <p:nvSpPr>
          <p:cNvPr id="49" name="TextBox 48"/>
          <p:cNvSpPr txBox="1"/>
          <p:nvPr/>
        </p:nvSpPr>
        <p:spPr>
          <a:xfrm>
            <a:off x="1522413" y="4005550"/>
            <a:ext cx="857351" cy="276999"/>
          </a:xfrm>
          <a:prstGeom prst="rect">
            <a:avLst/>
          </a:prstGeom>
          <a:noFill/>
        </p:spPr>
        <p:txBody>
          <a:bodyPr wrap="none" rtlCol="0">
            <a:spAutoFit/>
          </a:bodyPr>
          <a:lstStyle/>
          <a:p>
            <a:r>
              <a:rPr lang="en-US" sz="1200" b="1"/>
              <a:t>TDS (tcp)</a:t>
            </a:r>
            <a:endParaRPr lang="en-US" sz="1200" b="1" dirty="0"/>
          </a:p>
        </p:txBody>
      </p:sp>
      <p:grpSp>
        <p:nvGrpSpPr>
          <p:cNvPr id="7" name="Group 69"/>
          <p:cNvGrpSpPr/>
          <p:nvPr/>
        </p:nvGrpSpPr>
        <p:grpSpPr>
          <a:xfrm>
            <a:off x="1522412" y="5314121"/>
            <a:ext cx="8686800" cy="276999"/>
            <a:chOff x="0" y="5486400"/>
            <a:chExt cx="8686800" cy="276999"/>
          </a:xfrm>
        </p:grpSpPr>
        <p:cxnSp>
          <p:nvCxnSpPr>
            <p:cNvPr id="21" name="Straight Connector 20"/>
            <p:cNvCxnSpPr>
              <a:stCxn id="52" idx="3"/>
            </p:cNvCxnSpPr>
            <p:nvPr/>
          </p:nvCxnSpPr>
          <p:spPr>
            <a:xfrm>
              <a:off x="857351" y="5624900"/>
              <a:ext cx="7829449" cy="15488"/>
            </a:xfrm>
            <a:prstGeom prst="line">
              <a:avLst/>
            </a:prstGeom>
            <a:ln w="28575">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0" y="5486400"/>
              <a:ext cx="857351" cy="276999"/>
            </a:xfrm>
            <a:prstGeom prst="rect">
              <a:avLst/>
            </a:prstGeom>
            <a:noFill/>
          </p:spPr>
          <p:txBody>
            <a:bodyPr wrap="none" rtlCol="0">
              <a:spAutoFit/>
            </a:bodyPr>
            <a:lstStyle/>
            <a:p>
              <a:r>
                <a:rPr lang="en-US" sz="1200" b="1"/>
                <a:t>TDS (tcp)</a:t>
              </a:r>
              <a:endParaRPr lang="en-US" sz="1200" b="1" dirty="0"/>
            </a:p>
          </p:txBody>
        </p:sp>
      </p:grpSp>
      <p:sp>
        <p:nvSpPr>
          <p:cNvPr id="55" name="Left Brace 54"/>
          <p:cNvSpPr/>
          <p:nvPr/>
        </p:nvSpPr>
        <p:spPr>
          <a:xfrm>
            <a:off x="6769195" y="888552"/>
            <a:ext cx="381000" cy="940248"/>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7161212" y="888553"/>
            <a:ext cx="2971800" cy="830997"/>
          </a:xfrm>
          <a:prstGeom prst="rect">
            <a:avLst/>
          </a:prstGeom>
          <a:noFill/>
        </p:spPr>
        <p:txBody>
          <a:bodyPr wrap="square" rtlCol="0">
            <a:spAutoFit/>
          </a:bodyPr>
          <a:lstStyle/>
          <a:p>
            <a:r>
              <a:rPr lang="en-US" sz="1600" dirty="0"/>
              <a:t>Applications use standard SQL client libraries: ODBC, </a:t>
            </a:r>
            <a:r>
              <a:rPr lang="en-US" sz="1600" dirty="0" err="1"/>
              <a:t>ADO.Net</a:t>
            </a:r>
            <a:r>
              <a:rPr lang="en-US" sz="1600" dirty="0"/>
              <a:t>, PHP, …</a:t>
            </a:r>
          </a:p>
        </p:txBody>
      </p:sp>
      <p:sp>
        <p:nvSpPr>
          <p:cNvPr id="57" name="Left Brace 56"/>
          <p:cNvSpPr/>
          <p:nvPr/>
        </p:nvSpPr>
        <p:spPr>
          <a:xfrm>
            <a:off x="6780212" y="2786349"/>
            <a:ext cx="381000" cy="76200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p:cNvSpPr txBox="1"/>
          <p:nvPr/>
        </p:nvSpPr>
        <p:spPr>
          <a:xfrm>
            <a:off x="7073995" y="2887375"/>
            <a:ext cx="2971800" cy="584775"/>
          </a:xfrm>
          <a:prstGeom prst="rect">
            <a:avLst/>
          </a:prstGeom>
          <a:noFill/>
        </p:spPr>
        <p:txBody>
          <a:bodyPr wrap="square" rtlCol="0">
            <a:spAutoFit/>
          </a:bodyPr>
          <a:lstStyle/>
          <a:p>
            <a:r>
              <a:rPr lang="en-US" sz="1600" dirty="0"/>
              <a:t>Load balancer forwards ‘sticky’ sessions to TDS protocol tier</a:t>
            </a:r>
          </a:p>
        </p:txBody>
      </p:sp>
      <p:cxnSp>
        <p:nvCxnSpPr>
          <p:cNvPr id="60" name="Straight Arrow Connector 59"/>
          <p:cNvCxnSpPr>
            <a:stCxn id="61" idx="2"/>
          </p:cNvCxnSpPr>
          <p:nvPr/>
        </p:nvCxnSpPr>
        <p:spPr>
          <a:xfrm flipH="1">
            <a:off x="2894013" y="3155681"/>
            <a:ext cx="28076" cy="9260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903413" y="2786349"/>
            <a:ext cx="2037353" cy="369332"/>
          </a:xfrm>
          <a:prstGeom prst="rect">
            <a:avLst/>
          </a:prstGeom>
          <a:noFill/>
        </p:spPr>
        <p:txBody>
          <a:bodyPr wrap="none" rtlCol="0">
            <a:spAutoFit/>
          </a:bodyPr>
          <a:lstStyle/>
          <a:p>
            <a:r>
              <a:rPr lang="en-US" dirty="0"/>
              <a:t>Security Boundary</a:t>
            </a:r>
          </a:p>
        </p:txBody>
      </p:sp>
      <p:grpSp>
        <p:nvGrpSpPr>
          <p:cNvPr id="9" name="Group 75"/>
          <p:cNvGrpSpPr/>
          <p:nvPr/>
        </p:nvGrpSpPr>
        <p:grpSpPr>
          <a:xfrm>
            <a:off x="542830" y="5681950"/>
            <a:ext cx="11190383" cy="467673"/>
            <a:chOff x="-979583" y="5681949"/>
            <a:chExt cx="11190383" cy="467673"/>
          </a:xfrm>
        </p:grpSpPr>
        <p:sp>
          <p:nvSpPr>
            <p:cNvPr id="4" name="Rectangle 3"/>
            <p:cNvSpPr/>
            <p:nvPr/>
          </p:nvSpPr>
          <p:spPr>
            <a:xfrm>
              <a:off x="914400" y="5681949"/>
              <a:ext cx="16764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SQL</a:t>
              </a:r>
              <a:endParaRPr lang="en-US" dirty="0"/>
            </a:p>
          </p:txBody>
        </p:sp>
        <p:sp>
          <p:nvSpPr>
            <p:cNvPr id="24" name="Rectangle 23"/>
            <p:cNvSpPr/>
            <p:nvPr/>
          </p:nvSpPr>
          <p:spPr>
            <a:xfrm>
              <a:off x="2830417" y="5681949"/>
              <a:ext cx="16764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SQL</a:t>
              </a:r>
              <a:endParaRPr lang="en-US" dirty="0"/>
            </a:p>
          </p:txBody>
        </p:sp>
        <p:sp>
          <p:nvSpPr>
            <p:cNvPr id="31" name="Rectangle 30"/>
            <p:cNvSpPr/>
            <p:nvPr/>
          </p:nvSpPr>
          <p:spPr>
            <a:xfrm>
              <a:off x="4735417" y="5681949"/>
              <a:ext cx="16764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SQL</a:t>
              </a:r>
              <a:endParaRPr lang="en-US" dirty="0"/>
            </a:p>
          </p:txBody>
        </p:sp>
        <p:sp>
          <p:nvSpPr>
            <p:cNvPr id="32" name="Rectangle 31"/>
            <p:cNvSpPr/>
            <p:nvPr/>
          </p:nvSpPr>
          <p:spPr>
            <a:xfrm>
              <a:off x="6640417" y="5681949"/>
              <a:ext cx="16764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SQL</a:t>
              </a:r>
              <a:endParaRPr lang="en-US" dirty="0"/>
            </a:p>
          </p:txBody>
        </p:sp>
        <p:sp>
          <p:nvSpPr>
            <p:cNvPr id="33" name="Rectangle 32"/>
            <p:cNvSpPr/>
            <p:nvPr/>
          </p:nvSpPr>
          <p:spPr>
            <a:xfrm>
              <a:off x="8534400" y="5692422"/>
              <a:ext cx="16764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SQL</a:t>
              </a:r>
              <a:endParaRPr lang="en-US" dirty="0"/>
            </a:p>
          </p:txBody>
        </p:sp>
        <p:sp>
          <p:nvSpPr>
            <p:cNvPr id="34" name="Rectangle 33"/>
            <p:cNvSpPr/>
            <p:nvPr/>
          </p:nvSpPr>
          <p:spPr>
            <a:xfrm>
              <a:off x="-979583" y="5692422"/>
              <a:ext cx="16764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SQL</a:t>
              </a:r>
            </a:p>
          </p:txBody>
        </p:sp>
      </p:grpSp>
      <p:grpSp>
        <p:nvGrpSpPr>
          <p:cNvPr id="10" name="Group 77"/>
          <p:cNvGrpSpPr/>
          <p:nvPr/>
        </p:nvGrpSpPr>
        <p:grpSpPr>
          <a:xfrm>
            <a:off x="2186178" y="4538949"/>
            <a:ext cx="8023034" cy="948154"/>
            <a:chOff x="663766" y="4538949"/>
            <a:chExt cx="8023034" cy="948154"/>
          </a:xfrm>
        </p:grpSpPr>
        <p:grpSp>
          <p:nvGrpSpPr>
            <p:cNvPr id="11" name="Group 76"/>
            <p:cNvGrpSpPr/>
            <p:nvPr/>
          </p:nvGrpSpPr>
          <p:grpSpPr>
            <a:xfrm>
              <a:off x="663766" y="4538949"/>
              <a:ext cx="7870634" cy="457200"/>
              <a:chOff x="663766" y="4538949"/>
              <a:chExt cx="7870634" cy="457200"/>
            </a:xfrm>
          </p:grpSpPr>
          <p:sp>
            <p:nvSpPr>
              <p:cNvPr id="5" name="Rectangle 4"/>
              <p:cNvSpPr/>
              <p:nvPr/>
            </p:nvSpPr>
            <p:spPr>
              <a:xfrm>
                <a:off x="663766" y="4538949"/>
                <a:ext cx="1154017" cy="457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Gateway</a:t>
                </a:r>
              </a:p>
            </p:txBody>
          </p:sp>
          <p:sp>
            <p:nvSpPr>
              <p:cNvPr id="26" name="Rectangle 25"/>
              <p:cNvSpPr/>
              <p:nvPr/>
            </p:nvSpPr>
            <p:spPr>
              <a:xfrm>
                <a:off x="1970183" y="4538949"/>
                <a:ext cx="1154017" cy="457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Gateway</a:t>
                </a:r>
              </a:p>
            </p:txBody>
          </p:sp>
          <p:sp>
            <p:nvSpPr>
              <p:cNvPr id="27" name="Rectangle 26"/>
              <p:cNvSpPr/>
              <p:nvPr/>
            </p:nvSpPr>
            <p:spPr>
              <a:xfrm>
                <a:off x="3341783" y="4538949"/>
                <a:ext cx="1154017" cy="457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Gateway</a:t>
                </a:r>
              </a:p>
            </p:txBody>
          </p:sp>
          <p:sp>
            <p:nvSpPr>
              <p:cNvPr id="28" name="Rectangle 27"/>
              <p:cNvSpPr/>
              <p:nvPr/>
            </p:nvSpPr>
            <p:spPr>
              <a:xfrm>
                <a:off x="4702366" y="4538949"/>
                <a:ext cx="1154017" cy="457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Gateway</a:t>
                </a:r>
              </a:p>
            </p:txBody>
          </p:sp>
          <p:sp>
            <p:nvSpPr>
              <p:cNvPr id="29" name="Rectangle 28"/>
              <p:cNvSpPr/>
              <p:nvPr/>
            </p:nvSpPr>
            <p:spPr>
              <a:xfrm>
                <a:off x="6008783" y="4538949"/>
                <a:ext cx="1154017" cy="457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Gateway</a:t>
                </a:r>
              </a:p>
            </p:txBody>
          </p:sp>
          <p:sp>
            <p:nvSpPr>
              <p:cNvPr id="30" name="Rectangle 29"/>
              <p:cNvSpPr/>
              <p:nvPr/>
            </p:nvSpPr>
            <p:spPr>
              <a:xfrm>
                <a:off x="7380383" y="4538949"/>
                <a:ext cx="1154017" cy="457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Gateway</a:t>
                </a:r>
              </a:p>
            </p:txBody>
          </p:sp>
        </p:grpSp>
        <p:sp>
          <p:nvSpPr>
            <p:cNvPr id="72" name="TextBox 71"/>
            <p:cNvSpPr txBox="1"/>
            <p:nvPr/>
          </p:nvSpPr>
          <p:spPr>
            <a:xfrm>
              <a:off x="663766" y="5148549"/>
              <a:ext cx="8023034" cy="338554"/>
            </a:xfrm>
            <a:prstGeom prst="rect">
              <a:avLst/>
            </a:prstGeom>
            <a:noFill/>
          </p:spPr>
          <p:txBody>
            <a:bodyPr wrap="square" rtlCol="0">
              <a:spAutoFit/>
            </a:bodyPr>
            <a:lstStyle/>
            <a:p>
              <a:r>
                <a:rPr lang="en-US" sz="1600" dirty="0"/>
                <a:t>Gateway: TDS protocol gateway, enforces AUTHN/AUTHZ policy; proxy to </a:t>
              </a:r>
              <a:r>
                <a:rPr lang="en-US" sz="1600" dirty="0" err="1"/>
                <a:t>CloudDB</a:t>
              </a:r>
              <a:endParaRPr lang="en-US" sz="1600" dirty="0"/>
            </a:p>
          </p:txBody>
        </p:sp>
      </p:grpSp>
      <p:sp>
        <p:nvSpPr>
          <p:cNvPr id="46" name="Down Arrow 45"/>
          <p:cNvSpPr/>
          <p:nvPr/>
        </p:nvSpPr>
        <p:spPr>
          <a:xfrm flipV="1">
            <a:off x="3046412" y="6172200"/>
            <a:ext cx="381000" cy="5334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47" name="Down Arrow 46"/>
          <p:cNvSpPr/>
          <p:nvPr/>
        </p:nvSpPr>
        <p:spPr>
          <a:xfrm flipV="1">
            <a:off x="4951412" y="6172200"/>
            <a:ext cx="381000" cy="5334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50" name="Down Arrow 49"/>
          <p:cNvSpPr/>
          <p:nvPr/>
        </p:nvSpPr>
        <p:spPr>
          <a:xfrm flipV="1">
            <a:off x="6932612" y="6172200"/>
            <a:ext cx="381000" cy="5334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51" name="Down Arrow 50"/>
          <p:cNvSpPr/>
          <p:nvPr/>
        </p:nvSpPr>
        <p:spPr>
          <a:xfrm flipV="1">
            <a:off x="8837612" y="6172200"/>
            <a:ext cx="381000" cy="5334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53" name="Down Arrow 52"/>
          <p:cNvSpPr/>
          <p:nvPr/>
        </p:nvSpPr>
        <p:spPr>
          <a:xfrm flipV="1">
            <a:off x="10590212" y="6172200"/>
            <a:ext cx="381000" cy="5334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44" name="Rectangle 43"/>
          <p:cNvSpPr/>
          <p:nvPr/>
        </p:nvSpPr>
        <p:spPr>
          <a:xfrm>
            <a:off x="1370012" y="6553200"/>
            <a:ext cx="95250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Scalability and Availability: Fabric, Failover, Replication, and  Load balancing</a:t>
            </a:r>
          </a:p>
        </p:txBody>
      </p:sp>
    </p:spTree>
    <p:extLst>
      <p:ext uri="{BB962C8B-B14F-4D97-AF65-F5344CB8AC3E}">
        <p14:creationId xmlns:p14="http://schemas.microsoft.com/office/powerpoint/2010/main" val="65206714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664797"/>
          </a:xfrm>
        </p:spPr>
        <p:txBody>
          <a:bodyPr/>
          <a:lstStyle/>
          <a:p>
            <a:r>
              <a:rPr lang="en-US" sz="4800" dirty="0" smtClean="0"/>
              <a:t>SQL Database </a:t>
            </a:r>
            <a:r>
              <a:rPr lang="en-US" sz="4800" dirty="0"/>
              <a:t>Billing Rates (As of </a:t>
            </a:r>
            <a:r>
              <a:rPr lang="en-US" sz="4800" dirty="0" smtClean="0"/>
              <a:t>May 2013)</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198921" y="1805627"/>
            <a:ext cx="3345104" cy="3043210"/>
          </a:xfrm>
          <a:prstGeom prst="rect">
            <a:avLst/>
          </a:prstGeom>
          <a:noFill/>
          <a:ln>
            <a:noFill/>
          </a:ln>
        </p:spPr>
      </p:pic>
      <p:graphicFrame>
        <p:nvGraphicFramePr>
          <p:cNvPr id="8" name="Content Placeholder 1"/>
          <p:cNvGraphicFramePr>
            <a:graphicFrameLocks/>
          </p:cNvGraphicFramePr>
          <p:nvPr>
            <p:extLst>
              <p:ext uri="{D42A27DB-BD31-4B8C-83A1-F6EECF244321}">
                <p14:modId xmlns:p14="http://schemas.microsoft.com/office/powerpoint/2010/main" val="1273659059"/>
              </p:ext>
            </p:extLst>
          </p:nvPr>
        </p:nvGraphicFramePr>
        <p:xfrm>
          <a:off x="4515439"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$3.996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$1.996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$125.874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10" name="Content Placeholder 2"/>
          <p:cNvSpPr txBox="1">
            <a:spLocks/>
          </p:cNvSpPr>
          <p:nvPr/>
        </p:nvSpPr>
        <p:spPr>
          <a:xfrm>
            <a:off x="4515439"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smtClean="0"/>
              <a:t>Charged at monthly rate per database</a:t>
            </a:r>
          </a:p>
          <a:p>
            <a:pPr marL="3175" lvl="1" indent="0" defTabSz="914325">
              <a:spcBef>
                <a:spcPts val="600"/>
              </a:spcBef>
              <a:buNone/>
            </a:pPr>
            <a:r>
              <a:rPr lang="en-US" sz="1600" spc="-51" dirty="0" smtClean="0"/>
              <a:t>Amortized over month -&gt; calculated on daily basis</a:t>
            </a:r>
          </a:p>
          <a:p>
            <a:pPr marL="3175" lvl="1" indent="0" defTabSz="914325">
              <a:spcBef>
                <a:spcPts val="600"/>
              </a:spcBef>
              <a:buNone/>
            </a:pPr>
            <a:r>
              <a:rPr lang="en-US" sz="1600" spc="-51" dirty="0" smtClean="0"/>
              <a:t>Cheaper if you commit to a 6/12 month plan (20-32% off)</a:t>
            </a:r>
          </a:p>
          <a:p>
            <a:pPr marL="3175" lvl="1" indent="0" defTabSz="914325">
              <a:spcBef>
                <a:spcPts val="600"/>
              </a:spcBef>
              <a:buNone/>
            </a:pPr>
            <a:r>
              <a:rPr lang="en-AU" sz="1600" spc="-51" dirty="0" smtClean="0"/>
              <a:t>Any outbound </a:t>
            </a:r>
            <a:r>
              <a:rPr lang="en-AU" sz="1600" spc="-51" dirty="0"/>
              <a:t>data transfers </a:t>
            </a:r>
            <a:r>
              <a:rPr lang="en-AU" sz="1600" spc="-51" dirty="0" smtClean="0"/>
              <a:t>at </a:t>
            </a:r>
            <a:r>
              <a:rPr lang="en-AU" sz="1600" spc="-51" dirty="0"/>
              <a:t>the regular Data Transfer </a:t>
            </a:r>
            <a:r>
              <a:rPr lang="en-AU" sz="1600" spc="-51" dirty="0" smtClean="0"/>
              <a:t>rates</a:t>
            </a:r>
          </a:p>
        </p:txBody>
      </p:sp>
    </p:spTree>
    <p:extLst>
      <p:ext uri="{BB962C8B-B14F-4D97-AF65-F5344CB8AC3E}">
        <p14:creationId xmlns:p14="http://schemas.microsoft.com/office/powerpoint/2010/main" val="369460288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a:t>How is it different from SQL Server?</a:t>
            </a:r>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3769</TotalTime>
  <Words>1351</Words>
  <Application>Microsoft Office PowerPoint</Application>
  <PresentationFormat>Custom</PresentationFormat>
  <Paragraphs>360</Paragraphs>
  <Slides>40</Slides>
  <Notes>24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40</vt:i4>
      </vt:variant>
    </vt:vector>
  </HeadingPairs>
  <TitlesOfParts>
    <vt:vector size="47" baseType="lpstr">
      <vt:lpstr>Arial</vt:lpstr>
      <vt:lpstr>Segoe UI</vt:lpstr>
      <vt:lpstr>Segoe UI Light</vt:lpstr>
      <vt:lpstr>Consolas</vt:lpstr>
      <vt:lpstr>MS1444_Windows Azure Template 16x9_r08b</vt:lpstr>
      <vt:lpstr>1_White with Consolas font for code slides</vt:lpstr>
      <vt:lpstr>WindowsAzureTemplate16x9</vt:lpstr>
      <vt:lpstr>Windows Azure SQL Databases</vt:lpstr>
      <vt:lpstr>Overview</vt:lpstr>
      <vt:lpstr>PowerPoint Presentation</vt:lpstr>
      <vt:lpstr>The Basics</vt:lpstr>
      <vt:lpstr>A Server Is Not A Machine</vt:lpstr>
      <vt:lpstr>How It Works</vt:lpstr>
      <vt:lpstr>SQL Azure Network Topology</vt:lpstr>
      <vt:lpstr>SQL Database Billing Rates (As of May 2013)</vt:lpstr>
      <vt:lpstr>PowerPoint Presentation</vt:lpstr>
      <vt:lpstr>Feature Limitations</vt:lpstr>
      <vt:lpstr>Pros</vt:lpstr>
      <vt:lpstr>Pros</vt:lpstr>
      <vt:lpstr>Differences</vt:lpstr>
      <vt:lpstr>Cons</vt:lpstr>
      <vt:lpstr>PowerPoint Presentation</vt:lpstr>
      <vt:lpstr>Connection String</vt:lpstr>
      <vt:lpstr>Security</vt:lpstr>
      <vt:lpstr>PowerPoint Presentation</vt:lpstr>
      <vt:lpstr>High Availability</vt:lpstr>
      <vt:lpstr>Performance</vt:lpstr>
      <vt:lpstr>Scalability</vt:lpstr>
      <vt:lpstr>PowerPoint Presentation</vt:lpstr>
      <vt:lpstr>Why backup?</vt:lpstr>
      <vt:lpstr>Microsoft Recommendation</vt:lpstr>
      <vt:lpstr>Other options</vt:lpstr>
      <vt:lpstr>No transaction logs</vt:lpstr>
      <vt:lpstr>PowerPoint Presentation</vt:lpstr>
      <vt:lpstr>What are transient faults?</vt:lpstr>
      <vt:lpstr>Why do transient faults occur?</vt:lpstr>
      <vt:lpstr>Limits</vt:lpstr>
      <vt:lpstr>How to deal with transient faults?</vt:lpstr>
      <vt:lpstr>Transient Fault Handling library</vt:lpstr>
      <vt:lpstr>NHibernate.SqlAzure library</vt:lpstr>
      <vt:lpstr>Transient Fault Handling</vt:lpstr>
      <vt:lpstr>PowerPoint Presentation</vt:lpstr>
      <vt:lpstr>When should I use it?</vt:lpstr>
      <vt:lpstr>Right tool for the job</vt:lpstr>
      <vt:lpstr>Tonight’s event sponsored by:</vt:lpstr>
      <vt:lpstr>PowerPoint Presentation</vt:lpstr>
      <vt:lpstr>Further Reading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Robert Moore</cp:lastModifiedBy>
  <cp:revision>292</cp:revision>
  <dcterms:created xsi:type="dcterms:W3CDTF">2011-11-30T19:12:28Z</dcterms:created>
  <dcterms:modified xsi:type="dcterms:W3CDTF">2013-05-22T09:35:33Z</dcterms:modified>
  <cp:version>1.0.0</cp:version>
</cp:coreProperties>
</file>