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21"/>
  </p:notesMasterIdLst>
  <p:handoutMasterIdLst>
    <p:handoutMasterId r:id="rId22"/>
  </p:handoutMasterIdLst>
  <p:sldIdLst>
    <p:sldId id="413" r:id="rId5"/>
    <p:sldId id="38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472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  <p15:guide id="6" orient="horz" pos="459" userDrawn="1">
          <p15:clr>
            <a:srgbClr val="A4A3A4"/>
          </p15:clr>
        </p15:guide>
        <p15:guide id="7" pos="756" userDrawn="1">
          <p15:clr>
            <a:srgbClr val="A4A3A4"/>
          </p15:clr>
        </p15:guide>
        <p15:guide id="8" pos="4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568"/>
    <a:srgbClr val="F1F1F4"/>
    <a:srgbClr val="3C5567"/>
    <a:srgbClr val="02AEF0"/>
    <a:srgbClr val="CDFF00"/>
    <a:srgbClr val="F7941D"/>
    <a:srgbClr val="FBEA1C"/>
    <a:srgbClr val="49BAAA"/>
    <a:srgbClr val="FF008F"/>
    <a:srgbClr val="FF0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6416" autoAdjust="0"/>
  </p:normalViewPr>
  <p:slideViewPr>
    <p:cSldViewPr snapToGrid="0">
      <p:cViewPr varScale="1">
        <p:scale>
          <a:sx n="92" d="100"/>
          <a:sy n="92" d="100"/>
        </p:scale>
        <p:origin x="48" y="222"/>
      </p:cViewPr>
      <p:guideLst>
        <p:guide orient="horz" pos="1389"/>
        <p:guide pos="4725"/>
        <p:guide pos="3840"/>
        <p:guide pos="438"/>
        <p:guide orient="horz" pos="640"/>
        <p:guide orient="horz" pos="459"/>
        <p:guide pos="756"/>
        <p:guide pos="415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11.11.2018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11.11.2018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79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rgbClr val="000000"/>
                </a:solidFill>
                <a:effectLst/>
                <a:latin typeface="Avenir" charset="0"/>
                <a:ea typeface="MS PGothic" panose="020B0600070205080204" pitchFamily="34" charset="-128"/>
                <a:cs typeface="Avenir" charset="0"/>
                <a:sym typeface="Avenir" charset="0"/>
              </a:rPr>
              <a:t> </a:t>
            </a:r>
            <a:endParaRPr lang="en-US" sz="1200" b="0" i="0" kern="1200" dirty="0">
              <a:solidFill>
                <a:srgbClr val="000000"/>
              </a:solidFill>
              <a:effectLst/>
              <a:latin typeface="Avenir" charset="0"/>
              <a:ea typeface="MS PGothic" panose="020B0600070205080204" pitchFamily="34" charset="-128"/>
              <a:cs typeface="Avenir" charset="0"/>
              <a:sym typeface="Aveni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72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rgbClr val="000000"/>
                </a:solidFill>
                <a:effectLst/>
                <a:latin typeface="Avenir" charset="0"/>
                <a:ea typeface="MS PGothic" panose="020B0600070205080204" pitchFamily="34" charset="-128"/>
                <a:cs typeface="Avenir" charset="0"/>
                <a:sym typeface="Avenir" charset="0"/>
              </a:rPr>
              <a:t> </a:t>
            </a:r>
            <a:endParaRPr lang="en-US" sz="1200" b="0" i="0" kern="1200" dirty="0">
              <a:solidFill>
                <a:srgbClr val="000000"/>
              </a:solidFill>
              <a:effectLst/>
              <a:latin typeface="Avenir" charset="0"/>
              <a:ea typeface="MS PGothic" panose="020B0600070205080204" pitchFamily="34" charset="-128"/>
              <a:cs typeface="Avenir" charset="0"/>
              <a:sym typeface="Aveni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8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rgbClr val="000000"/>
                </a:solidFill>
                <a:effectLst/>
                <a:latin typeface="Avenir" charset="0"/>
                <a:ea typeface="MS PGothic" panose="020B0600070205080204" pitchFamily="34" charset="-128"/>
                <a:cs typeface="Avenir" charset="0"/>
                <a:sym typeface="Avenir" charset="0"/>
              </a:rPr>
              <a:t> </a:t>
            </a:r>
            <a:endParaRPr lang="en-US" sz="1200" b="0" i="0" kern="1200" dirty="0">
              <a:solidFill>
                <a:srgbClr val="000000"/>
              </a:solidFill>
              <a:effectLst/>
              <a:latin typeface="Avenir" charset="0"/>
              <a:ea typeface="MS PGothic" panose="020B0600070205080204" pitchFamily="34" charset="-128"/>
              <a:cs typeface="Avenir" charset="0"/>
              <a:sym typeface="Aveni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70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3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9B6036-973A-F84C-A778-71A962ADC8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0001" y="5088429"/>
            <a:ext cx="7519988" cy="858837"/>
          </a:xfrm>
        </p:spPr>
        <p:txBody>
          <a:bodyPr>
            <a:normAutofit/>
          </a:bodyPr>
          <a:lstStyle>
            <a:lvl1pPr marL="0" indent="0">
              <a:buNone/>
              <a:defRPr lang="en-US" sz="4400" kern="1200" spc="100" dirty="0" smtClean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No title image</a:t>
            </a:r>
          </a:p>
        </p:txBody>
      </p:sp>
      <p:sp>
        <p:nvSpPr>
          <p:cNvPr id="9" name="Прямоугольник 6">
            <a:extLst>
              <a:ext uri="{FF2B5EF4-FFF2-40B4-BE49-F238E27FC236}">
                <a16:creationId xmlns:a16="http://schemas.microsoft.com/office/drawing/2014/main" id="{2A279638-4107-FE41-9359-67314128D924}"/>
              </a:ext>
            </a:extLst>
          </p:cNvPr>
          <p:cNvSpPr/>
          <p:nvPr userDrawn="1"/>
        </p:nvSpPr>
        <p:spPr>
          <a:xfrm>
            <a:off x="0" y="0"/>
            <a:ext cx="12192000" cy="4710897"/>
          </a:xfrm>
          <a:prstGeom prst="rect">
            <a:avLst/>
          </a:prstGeom>
          <a:gradFill>
            <a:gsLst>
              <a:gs pos="0">
                <a:srgbClr val="00AFF1"/>
              </a:gs>
              <a:gs pos="100000">
                <a:srgbClr val="FF008F">
                  <a:alpha val="2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0379912E-BC13-FF46-8490-A1211BE807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40001" y="5960884"/>
            <a:ext cx="7519988" cy="520530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spc="100" dirty="0" smtClean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No worries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82C88-7E7E-C845-904A-804E2F5AE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16" y="5152450"/>
            <a:ext cx="2267806" cy="14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67884-8136-C840-9815-A8952DC8AF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710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9B6036-973A-F84C-A778-71A962ADC8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0001" y="5088429"/>
            <a:ext cx="7519988" cy="858837"/>
          </a:xfrm>
        </p:spPr>
        <p:txBody>
          <a:bodyPr>
            <a:normAutofit/>
          </a:bodyPr>
          <a:lstStyle>
            <a:lvl1pPr marL="0" indent="0">
              <a:buNone/>
              <a:defRPr lang="en-US" sz="4400" kern="1200" spc="100" dirty="0" smtClean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 love images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0379912E-BC13-FF46-8490-A1211BE807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40001" y="5960884"/>
            <a:ext cx="7519988" cy="520530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spc="100" dirty="0" smtClean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unsplash.com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EA3DB-B8A9-B24E-9793-C38ADB251A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16" y="5152450"/>
            <a:ext cx="2267806" cy="14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5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62D214B-4ADF-8448-90C3-CF3286373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963" y="517505"/>
            <a:ext cx="10515600" cy="1325563"/>
          </a:xfrm>
        </p:spPr>
        <p:txBody>
          <a:bodyPr>
            <a:normAutofit/>
          </a:bodyPr>
          <a:lstStyle>
            <a:lvl1pPr>
              <a:defRPr lang="en-AU" sz="5200" kern="1200" spc="10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Sometimes you want to keep it simple….am I right?</a:t>
            </a:r>
            <a:endParaRPr lang="en-A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7F98204-C14D-804C-A756-4445B9696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64" y="2474634"/>
            <a:ext cx="4735182" cy="3539859"/>
          </a:xfrm>
        </p:spPr>
        <p:txBody>
          <a:bodyPr/>
          <a:lstStyle>
            <a:lvl1pPr>
              <a:defRPr>
                <a:solidFill>
                  <a:srgbClr val="3C5568"/>
                </a:solidFill>
              </a:defRPr>
            </a:lvl1pPr>
            <a:lvl2pPr>
              <a:defRPr>
                <a:solidFill>
                  <a:srgbClr val="3C5568"/>
                </a:solidFill>
              </a:defRPr>
            </a:lvl2pPr>
            <a:lvl3pPr>
              <a:defRPr>
                <a:solidFill>
                  <a:srgbClr val="3C5568"/>
                </a:solidFill>
              </a:defRPr>
            </a:lvl3pPr>
            <a:lvl4pPr>
              <a:defRPr>
                <a:solidFill>
                  <a:srgbClr val="3C5568"/>
                </a:solidFill>
              </a:defRPr>
            </a:lvl4pPr>
            <a:lvl5pPr>
              <a:defRPr>
                <a:solidFill>
                  <a:srgbClr val="3C556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B6C4EB-21C8-EC4F-A5E1-7FD2321147C6}"/>
              </a:ext>
            </a:extLst>
          </p:cNvPr>
          <p:cNvSpPr/>
          <p:nvPr userDrawn="1"/>
        </p:nvSpPr>
        <p:spPr>
          <a:xfrm>
            <a:off x="11404976" y="1180287"/>
            <a:ext cx="4635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fld id="{149B6D55-4680-4DC5-B665-330CCBA60EFE}" type="slidenum">
              <a:rPr lang="ru-RU" sz="1800" b="0" baseline="0" smtClean="0">
                <a:solidFill>
                  <a:srgbClr val="151C33"/>
                </a:solidFill>
                <a:latin typeface="Segoe UI" charset="0"/>
                <a:ea typeface="Segoe UI" charset="0"/>
                <a:cs typeface="Segoe UI" charset="0"/>
              </a:rPr>
              <a:pPr algn="l"/>
              <a:t>‹#›</a:t>
            </a:fld>
            <a:endParaRPr lang="ru-RU" sz="1000" b="0" dirty="0">
              <a:solidFill>
                <a:srgbClr val="151C33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CB1F831-AE98-8949-BF82-6F38B593B43E}"/>
              </a:ext>
            </a:extLst>
          </p:cNvPr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rgbClr val="151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EEA0B7E3-239E-3F48-AF0B-A5CA1AB024A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416550" y="2474913"/>
            <a:ext cx="5683250" cy="354012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10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404976" y="1180287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9B6D55-4680-4DC5-B665-330CCBA60EFE}" type="slidenum">
              <a:rPr lang="ru-RU" sz="1800" b="0" baseline="0" smtClean="0">
                <a:solidFill>
                  <a:srgbClr val="3C5568"/>
                </a:solidFill>
                <a:latin typeface="Segoe UI" charset="0"/>
                <a:ea typeface="Segoe UI" charset="0"/>
                <a:cs typeface="Segoe UI" charset="0"/>
              </a:rPr>
              <a:pPr algn="l"/>
              <a:t>‹#›</a:t>
            </a:fld>
            <a:endParaRPr lang="ru-RU" sz="1000" b="0" dirty="0">
              <a:solidFill>
                <a:srgbClr val="3C5568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rgbClr val="3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0"/>
          <p:cNvSpPr>
            <a:spLocks noGrp="1"/>
          </p:cNvSpPr>
          <p:nvPr>
            <p:ph type="title"/>
          </p:nvPr>
        </p:nvSpPr>
        <p:spPr>
          <a:xfrm>
            <a:off x="584963" y="133986"/>
            <a:ext cx="10515600" cy="1325563"/>
          </a:xfrm>
        </p:spPr>
        <p:txBody>
          <a:bodyPr>
            <a:normAutofit/>
          </a:bodyPr>
          <a:lstStyle>
            <a:lvl1pPr>
              <a:defRPr lang="en-AU" sz="5200" kern="1200" spc="10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21429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8" userDrawn="1">
          <p15:clr>
            <a:srgbClr val="FBAE40"/>
          </p15:clr>
        </p15:guide>
        <p15:guide id="2" orient="horz" pos="6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404976" y="1180287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9B6D55-4680-4DC5-B665-330CCBA60EFE}" type="slidenum">
              <a:rPr lang="ru-RU" sz="1800" b="0" baseline="0" smtClean="0">
                <a:solidFill>
                  <a:srgbClr val="151C33"/>
                </a:solidFill>
                <a:latin typeface="Segoe UI" charset="0"/>
                <a:ea typeface="Segoe UI" charset="0"/>
                <a:cs typeface="Segoe UI" charset="0"/>
              </a:rPr>
              <a:pPr algn="l"/>
              <a:t>‹#›</a:t>
            </a:fld>
            <a:endParaRPr lang="ru-RU" sz="1000" b="0" dirty="0">
              <a:solidFill>
                <a:srgbClr val="151C33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589468" y="149523"/>
            <a:ext cx="10515600" cy="1325563"/>
          </a:xfrm>
        </p:spPr>
        <p:txBody>
          <a:bodyPr>
            <a:normAutofit/>
          </a:bodyPr>
          <a:lstStyle>
            <a:lvl1pPr>
              <a:defRPr lang="en-AU" sz="5200" b="0" i="0" kern="1200" spc="100">
                <a:solidFill>
                  <a:srgbClr val="3C556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794419" y="2261989"/>
            <a:ext cx="1457325" cy="18986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2669256" y="2261989"/>
            <a:ext cx="1457325" cy="18986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4485607" y="2261989"/>
            <a:ext cx="1457325" cy="18986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6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6301958" y="2261989"/>
            <a:ext cx="1457325" cy="18986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123237" y="2261989"/>
            <a:ext cx="1457325" cy="18986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9869761" y="2261989"/>
            <a:ext cx="1457325" cy="18986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793750" y="4408883"/>
            <a:ext cx="1457325" cy="646113"/>
          </a:xfr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US" sz="1800" b="1" kern="1200" dirty="0" smtClean="0">
                <a:solidFill>
                  <a:srgbClr val="3C55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endParaRPr lang="en-US" dirty="0"/>
          </a:p>
          <a:p>
            <a:pPr lvl="0"/>
            <a:r>
              <a:rPr lang="en-US" dirty="0" err="1"/>
              <a:t>LastName</a:t>
            </a:r>
            <a:endParaRPr lang="en-US" dirty="0"/>
          </a:p>
          <a:p>
            <a:pPr lvl="0"/>
            <a:endParaRPr lang="en-AU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2668587" y="4408883"/>
            <a:ext cx="1457325" cy="646113"/>
          </a:xfr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US" sz="1800" b="1" kern="1200" dirty="0" smtClean="0">
                <a:solidFill>
                  <a:srgbClr val="3C55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endParaRPr lang="en-US" dirty="0"/>
          </a:p>
          <a:p>
            <a:pPr lvl="0"/>
            <a:r>
              <a:rPr lang="en-US" dirty="0" err="1"/>
              <a:t>LastName</a:t>
            </a:r>
            <a:endParaRPr lang="en-US" dirty="0"/>
          </a:p>
          <a:p>
            <a:pPr lvl="0"/>
            <a:endParaRPr lang="en-AU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4485606" y="4408883"/>
            <a:ext cx="1457325" cy="646113"/>
          </a:xfr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US" sz="1800" b="1" kern="1200" dirty="0" smtClean="0">
                <a:solidFill>
                  <a:srgbClr val="3C55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endParaRPr lang="en-US" dirty="0"/>
          </a:p>
          <a:p>
            <a:pPr lvl="0"/>
            <a:r>
              <a:rPr lang="en-US" dirty="0" err="1"/>
              <a:t>LastName</a:t>
            </a:r>
            <a:endParaRPr lang="en-US" dirty="0"/>
          </a:p>
          <a:p>
            <a:pPr lvl="0"/>
            <a:endParaRPr lang="en-AU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6305522" y="4408883"/>
            <a:ext cx="1457325" cy="646113"/>
          </a:xfr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US" sz="1800" b="1" kern="1200" dirty="0" smtClean="0">
                <a:solidFill>
                  <a:srgbClr val="3C55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endParaRPr lang="en-US" dirty="0"/>
          </a:p>
          <a:p>
            <a:pPr lvl="0"/>
            <a:r>
              <a:rPr lang="en-US" dirty="0" err="1"/>
              <a:t>LastName</a:t>
            </a:r>
            <a:endParaRPr lang="en-US" dirty="0"/>
          </a:p>
          <a:p>
            <a:pPr lvl="0"/>
            <a:endParaRPr lang="en-AU" dirty="0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8123237" y="4408883"/>
            <a:ext cx="1457325" cy="646113"/>
          </a:xfr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US" sz="1800" b="1" kern="1200" dirty="0" smtClean="0">
                <a:solidFill>
                  <a:srgbClr val="3C55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endParaRPr lang="en-US" dirty="0"/>
          </a:p>
          <a:p>
            <a:pPr lvl="0"/>
            <a:r>
              <a:rPr lang="en-US" dirty="0" err="1"/>
              <a:t>LastName</a:t>
            </a:r>
            <a:endParaRPr lang="en-US" dirty="0"/>
          </a:p>
          <a:p>
            <a:pPr lvl="0"/>
            <a:endParaRPr lang="en-AU" dirty="0"/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9869761" y="4408883"/>
            <a:ext cx="1457325" cy="646113"/>
          </a:xfr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US" sz="1800" b="1" kern="1200" dirty="0" smtClean="0">
                <a:solidFill>
                  <a:srgbClr val="3C55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endParaRPr lang="en-US" dirty="0"/>
          </a:p>
          <a:p>
            <a:pPr lvl="0"/>
            <a:r>
              <a:rPr lang="en-US" dirty="0" err="1"/>
              <a:t>LastName</a:t>
            </a:r>
            <a:endParaRPr lang="en-US" dirty="0"/>
          </a:p>
          <a:p>
            <a:pPr lvl="0"/>
            <a:endParaRPr lang="en-AU" dirty="0"/>
          </a:p>
        </p:txBody>
      </p:sp>
      <p:sp>
        <p:nvSpPr>
          <p:cNvPr id="36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793749" y="5155615"/>
            <a:ext cx="1457325" cy="409613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AU" sz="900" b="1" kern="1200" cap="all" baseline="0" dirty="0">
                <a:solidFill>
                  <a:srgbClr val="02AE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Job title</a:t>
            </a:r>
            <a:endParaRPr lang="en-AU" dirty="0"/>
          </a:p>
        </p:txBody>
      </p:sp>
      <p:sp>
        <p:nvSpPr>
          <p:cNvPr id="37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2668587" y="5155614"/>
            <a:ext cx="1457325" cy="409613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AU" sz="900" b="1" kern="1200" cap="all" baseline="0" dirty="0">
                <a:solidFill>
                  <a:srgbClr val="FF008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Job title</a:t>
            </a:r>
            <a:endParaRPr lang="en-AU" dirty="0"/>
          </a:p>
        </p:txBody>
      </p:sp>
      <p:sp>
        <p:nvSpPr>
          <p:cNvPr id="38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4485605" y="5155613"/>
            <a:ext cx="1457325" cy="409613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AU" sz="900" b="1" kern="1200" cap="all" baseline="0" dirty="0">
                <a:solidFill>
                  <a:srgbClr val="49BAA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Job title</a:t>
            </a:r>
            <a:endParaRPr lang="en-AU" dirty="0"/>
          </a:p>
        </p:txBody>
      </p:sp>
      <p:sp>
        <p:nvSpPr>
          <p:cNvPr id="39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6301958" y="5155613"/>
            <a:ext cx="1457325" cy="409613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AU" sz="900" b="1" kern="1200" cap="all" baseline="0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Job title</a:t>
            </a:r>
            <a:endParaRPr lang="en-AU" dirty="0"/>
          </a:p>
        </p:txBody>
      </p:sp>
      <p:sp>
        <p:nvSpPr>
          <p:cNvPr id="4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8123237" y="5155613"/>
            <a:ext cx="1457325" cy="409613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AU" sz="900" b="1" kern="1200" cap="all" baseline="0" dirty="0">
                <a:solidFill>
                  <a:srgbClr val="F7941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Job title</a:t>
            </a:r>
            <a:endParaRPr lang="en-AU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27" hasCustomPrompt="1"/>
          </p:nvPr>
        </p:nvSpPr>
        <p:spPr>
          <a:xfrm>
            <a:off x="9869761" y="5155612"/>
            <a:ext cx="1457325" cy="409613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en-AU" sz="900" b="1" kern="1200" cap="all" baseline="0" dirty="0">
                <a:solidFill>
                  <a:srgbClr val="CD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Job title</a:t>
            </a:r>
            <a:endParaRPr lang="en-AU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404976" y="1180287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9B6D55-4680-4DC5-B665-330CCBA60EFE}" type="slidenum">
              <a:rPr lang="ru-RU" sz="1800" b="0" baseline="0" smtClean="0">
                <a:solidFill>
                  <a:srgbClr val="151C33"/>
                </a:solidFill>
                <a:latin typeface="Segoe UI" charset="0"/>
                <a:ea typeface="Segoe UI" charset="0"/>
                <a:cs typeface="Segoe UI" charset="0"/>
              </a:rPr>
              <a:pPr algn="l"/>
              <a:t>‹#›</a:t>
            </a:fld>
            <a:endParaRPr lang="ru-RU" sz="1000" b="0" dirty="0">
              <a:solidFill>
                <a:srgbClr val="151C33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1988" y="2189517"/>
            <a:ext cx="10742612" cy="3106737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100" smtClean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100" smtClean="0">
                <a:solidFill>
                  <a:srgbClr val="151C33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100" smtClean="0">
                <a:solidFill>
                  <a:srgbClr val="151C33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100" smtClean="0">
                <a:solidFill>
                  <a:srgbClr val="151C33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800" kern="1200" spc="100">
                <a:solidFill>
                  <a:srgbClr val="151C33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0011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>
          <a:xfrm>
            <a:off x="6653462" y="354563"/>
            <a:ext cx="1455988" cy="18995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2"/>
          </p:nvPr>
        </p:nvSpPr>
        <p:spPr>
          <a:xfrm>
            <a:off x="6653462" y="2495252"/>
            <a:ext cx="1455988" cy="18995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3"/>
          </p:nvPr>
        </p:nvSpPr>
        <p:spPr>
          <a:xfrm>
            <a:off x="6653462" y="4635941"/>
            <a:ext cx="1455988" cy="18995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 20"/>
          <p:cNvSpPr>
            <a:spLocks noGrp="1"/>
          </p:cNvSpPr>
          <p:nvPr>
            <p:ph type="title"/>
          </p:nvPr>
        </p:nvSpPr>
        <p:spPr>
          <a:xfrm>
            <a:off x="8529145" y="365125"/>
            <a:ext cx="3358054" cy="2362309"/>
          </a:xfrm>
        </p:spPr>
        <p:txBody>
          <a:bodyPr anchor="t">
            <a:normAutofit/>
          </a:bodyPr>
          <a:lstStyle>
            <a:lvl1pPr algn="l">
              <a:defRPr lang="en-AU" sz="4000" kern="1200" spc="10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529145" y="2968587"/>
            <a:ext cx="3358054" cy="1253358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rgbClr val="3C556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30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iddl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716507"/>
            <a:ext cx="12192000" cy="18568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63308" y="6473041"/>
            <a:ext cx="15840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>
                <a:solidFill>
                  <a:schemeClr val="bg1"/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www.floraladdress.com</a:t>
            </a:r>
            <a:endParaRPr lang="ru-RU" sz="1000" b="0" i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Title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Bullet</a:t>
            </a:r>
            <a:endParaRPr lang="ru-RU" dirty="0"/>
          </a:p>
          <a:p>
            <a:pPr lvl="1"/>
            <a:r>
              <a:rPr lang="en-AU" dirty="0"/>
              <a:t>Bullet</a:t>
            </a:r>
            <a:endParaRPr lang="ru-RU" dirty="0"/>
          </a:p>
          <a:p>
            <a:pPr lvl="2"/>
            <a:r>
              <a:rPr lang="en-AU" dirty="0"/>
              <a:t>Bullet</a:t>
            </a:r>
            <a:endParaRPr lang="ru-RU" dirty="0"/>
          </a:p>
          <a:p>
            <a:pPr lvl="3"/>
            <a:r>
              <a:rPr lang="en-AU" dirty="0"/>
              <a:t>Bullet</a:t>
            </a:r>
            <a:endParaRPr lang="ru-RU" dirty="0"/>
          </a:p>
          <a:p>
            <a:pPr lvl="4"/>
            <a:r>
              <a:rPr lang="en-AU" dirty="0"/>
              <a:t>Bullet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24293B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E3D3A474-A970-4111-AB00-CC07202BC5E5}" type="datetimeFigureOut">
              <a:rPr lang="ru-RU" smtClean="0"/>
              <a:pPr/>
              <a:t>11.11.2018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24293B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24293B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17101CDA-C83E-414C-808C-D7CCDDEE976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8" r:id="rId2"/>
    <p:sldLayoutId id="2147483907" r:id="rId3"/>
    <p:sldLayoutId id="2147483891" r:id="rId4"/>
    <p:sldLayoutId id="2147483902" r:id="rId5"/>
    <p:sldLayoutId id="2147483904" r:id="rId6"/>
    <p:sldLayoutId id="2147483895" r:id="rId7"/>
    <p:sldLayoutId id="214748390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24293B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24293B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24293B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24293B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24293B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24293B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BFDD05A-193B-8C4E-A6B0-3D73FCFB11A6}"/>
              </a:ext>
            </a:extLst>
          </p:cNvPr>
          <p:cNvSpPr txBox="1">
            <a:spLocks/>
          </p:cNvSpPr>
          <p:nvPr/>
        </p:nvSpPr>
        <p:spPr>
          <a:xfrm>
            <a:off x="591155" y="5018273"/>
            <a:ext cx="8696778" cy="142459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5200" spc="100" dirty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rPr>
              <a:t>Test data re-usability and sustainability</a:t>
            </a:r>
          </a:p>
          <a:p>
            <a:pPr>
              <a:lnSpc>
                <a:spcPct val="120000"/>
              </a:lnSpc>
            </a:pPr>
            <a:endParaRPr lang="en-AU" sz="3600" spc="100" dirty="0">
              <a:solidFill>
                <a:srgbClr val="3C5568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20000"/>
              </a:lnSpc>
            </a:pPr>
            <a:r>
              <a:rPr lang="en-AU" sz="3600" spc="100" dirty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rPr>
              <a:t>Rob Moore / Principal Consultant / @</a:t>
            </a:r>
            <a:r>
              <a:rPr lang="en-AU" sz="3600" spc="100" dirty="0" err="1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rPr>
              <a:t>robdmoore</a:t>
            </a:r>
            <a:endParaRPr lang="en-GB" sz="4600" spc="100" dirty="0">
              <a:solidFill>
                <a:srgbClr val="3C5568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BC119-2A7E-5F4A-BAA5-49E3AF9C67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8" r="34" b="21043"/>
          <a:stretch/>
        </p:blipFill>
        <p:spPr>
          <a:xfrm>
            <a:off x="0" y="-140277"/>
            <a:ext cx="12192000" cy="4710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ACF991-F74D-D245-8995-9B5CA8E90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16" y="5152450"/>
            <a:ext cx="2267806" cy="14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8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CF3-E62E-4B47-AA4C-662B8C5A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generation reuse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3C54-AA1E-4286-9F95-295776F34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63" y="2474634"/>
            <a:ext cx="10515599" cy="43325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AU" sz="4400" dirty="0">
                <a:solidFill>
                  <a:schemeClr val="accent1"/>
                </a:solidFill>
              </a:rPr>
              <a:t>These techniques are not just useful for unit tests.</a:t>
            </a:r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  <a:defRPr/>
            </a:pPr>
            <a:endParaRPr lang="en-AU" altLang="en-US" dirty="0"/>
          </a:p>
          <a:p>
            <a:pPr marL="0" indent="0">
              <a:buNone/>
              <a:defRPr/>
            </a:pPr>
            <a:r>
              <a:rPr lang="en-AU" altLang="en-US" dirty="0"/>
              <a:t>In reality you can </a:t>
            </a:r>
            <a:r>
              <a:rPr lang="en-AU" altLang="en-US" i="1" dirty="0"/>
              <a:t>also</a:t>
            </a:r>
            <a:r>
              <a:rPr lang="en-AU" altLang="en-US" dirty="0"/>
              <a:t> use it for:</a:t>
            </a:r>
            <a:endParaRPr lang="en-AU" dirty="0"/>
          </a:p>
          <a:p>
            <a:pPr lvl="1"/>
            <a:r>
              <a:rPr lang="en-AU" altLang="en-US" sz="3500" dirty="0"/>
              <a:t>Integration tests</a:t>
            </a:r>
          </a:p>
          <a:p>
            <a:pPr lvl="1"/>
            <a:r>
              <a:rPr lang="en-AU" altLang="en-US" sz="3500" dirty="0"/>
              <a:t>Automated UI tests</a:t>
            </a:r>
          </a:p>
          <a:p>
            <a:pPr lvl="1"/>
            <a:r>
              <a:rPr lang="en-AU" altLang="en-US" sz="3500" dirty="0"/>
              <a:t>Seeding for manual tests</a:t>
            </a:r>
          </a:p>
          <a:p>
            <a:pPr marL="457200" lvl="1" indent="0">
              <a:buNone/>
            </a:pPr>
            <a:endParaRPr lang="en-AU" altLang="en-US" sz="4400" dirty="0"/>
          </a:p>
          <a:p>
            <a:r>
              <a:rPr lang="en-AU" altLang="en-US" dirty="0"/>
              <a:t>It’s the same </a:t>
            </a:r>
            <a:r>
              <a:rPr lang="en-AU" altLang="en-US" b="1" dirty="0"/>
              <a:t>single infrastructure code  </a:t>
            </a:r>
            <a:r>
              <a:rPr lang="en-AU" altLang="en-US" dirty="0"/>
              <a:t>for all of them and is maintained </a:t>
            </a:r>
            <a:r>
              <a:rPr lang="en-AU" altLang="en-US" i="1" dirty="0"/>
              <a:t>without</a:t>
            </a:r>
            <a:r>
              <a:rPr lang="en-AU" altLang="en-US" dirty="0"/>
              <a:t> extra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271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1979D3-CB92-094E-A5EA-77D9EEE383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/>
              <a:t>Test structure</a:t>
            </a:r>
          </a:p>
        </p:txBody>
      </p:sp>
    </p:spTree>
    <p:extLst>
      <p:ext uri="{BB962C8B-B14F-4D97-AF65-F5344CB8AC3E}">
        <p14:creationId xmlns:p14="http://schemas.microsoft.com/office/powerpoint/2010/main" val="96616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CF3-E62E-4B47-AA4C-662B8C5A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structure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3C54-AA1E-4286-9F95-295776F34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63" y="2474634"/>
            <a:ext cx="10515599" cy="4065866"/>
          </a:xfrm>
        </p:spPr>
        <p:txBody>
          <a:bodyPr>
            <a:normAutofit fontScale="92500" lnSpcReduction="20000"/>
          </a:bodyPr>
          <a:lstStyle/>
          <a:p>
            <a:r>
              <a:rPr lang="en-AU" altLang="en-US" sz="4400" dirty="0"/>
              <a:t>The way tests are </a:t>
            </a:r>
            <a:r>
              <a:rPr lang="en-AU" altLang="en-US" sz="4400" i="1" dirty="0"/>
              <a:t>structured</a:t>
            </a:r>
            <a:r>
              <a:rPr lang="en-AU" altLang="en-US" sz="4400" dirty="0"/>
              <a:t> helps </a:t>
            </a:r>
            <a:r>
              <a:rPr lang="en-AU" altLang="en-US" sz="5400" b="1" dirty="0"/>
              <a:t>highlight</a:t>
            </a:r>
            <a:r>
              <a:rPr lang="en-AU" altLang="en-US" sz="5400" dirty="0"/>
              <a:t> </a:t>
            </a:r>
            <a:r>
              <a:rPr lang="en-AU" altLang="en-US" sz="4400" dirty="0"/>
              <a:t>or </a:t>
            </a:r>
            <a:r>
              <a:rPr lang="en-AU" altLang="en-US" sz="3600" dirty="0"/>
              <a:t>de-emphasise</a:t>
            </a:r>
            <a:r>
              <a:rPr lang="en-AU" altLang="en-US" sz="4400" dirty="0"/>
              <a:t> the data</a:t>
            </a:r>
          </a:p>
          <a:p>
            <a:endParaRPr lang="en-AU" altLang="en-US" sz="4400" dirty="0"/>
          </a:p>
          <a:p>
            <a:r>
              <a:rPr lang="en-AU" altLang="en-US" sz="4400" dirty="0"/>
              <a:t>This affects </a:t>
            </a:r>
            <a:r>
              <a:rPr lang="en-AU" altLang="en-US" sz="4400" b="1" dirty="0"/>
              <a:t>readability</a:t>
            </a:r>
            <a:r>
              <a:rPr lang="en-AU" altLang="en-US" sz="4400" dirty="0"/>
              <a:t> of the tests and </a:t>
            </a:r>
            <a:r>
              <a:rPr lang="en-AU" altLang="en-US" sz="5400" dirty="0"/>
              <a:t>helps</a:t>
            </a:r>
            <a:r>
              <a:rPr lang="en-AU" altLang="en-US" sz="4400" dirty="0"/>
              <a:t> or </a:t>
            </a:r>
            <a:r>
              <a:rPr lang="en-AU" altLang="en-US" sz="3600" dirty="0"/>
              <a:t>hinders</a:t>
            </a:r>
            <a:r>
              <a:rPr lang="en-AU" altLang="en-US" sz="4400" dirty="0"/>
              <a:t> </a:t>
            </a:r>
            <a:r>
              <a:rPr lang="en-AU" altLang="en-US" sz="4400" b="1" dirty="0"/>
              <a:t>clarity of intent</a:t>
            </a:r>
          </a:p>
          <a:p>
            <a:endParaRPr lang="en-AU" altLang="en-US" sz="4400" b="1" dirty="0"/>
          </a:p>
          <a:p>
            <a:r>
              <a:rPr lang="en-AU" altLang="en-US" sz="4400" dirty="0"/>
              <a:t>There are a number of patterns we can use…</a:t>
            </a:r>
            <a:endParaRPr lang="en-AU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0354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CF3-E62E-4B47-AA4C-662B8C5A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Derived values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3C54-AA1E-4286-9F95-295776F34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63" y="1843068"/>
            <a:ext cx="10515599" cy="49641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Showing a </a:t>
            </a:r>
            <a:r>
              <a:rPr lang="en-AU" i="1" dirty="0"/>
              <a:t>clear</a:t>
            </a:r>
            <a:r>
              <a:rPr lang="en-AU" dirty="0"/>
              <a:t> relationship between the </a:t>
            </a:r>
            <a:r>
              <a:rPr lang="en-AU" sz="4800" dirty="0"/>
              <a:t>test data </a:t>
            </a:r>
            <a:r>
              <a:rPr lang="en-AU" dirty="0"/>
              <a:t>and the </a:t>
            </a:r>
            <a:r>
              <a:rPr lang="en-AU" sz="4800" dirty="0"/>
              <a:t>assertions </a:t>
            </a:r>
            <a:r>
              <a:rPr lang="en-AU" dirty="0"/>
              <a:t>is important for </a:t>
            </a:r>
            <a:r>
              <a:rPr lang="en-AU" b="1" dirty="0"/>
              <a:t>readability</a:t>
            </a:r>
          </a:p>
          <a:p>
            <a:pPr lvl="1">
              <a:defRPr/>
            </a:pPr>
            <a:r>
              <a:rPr lang="en-AU" dirty="0">
                <a:solidFill>
                  <a:srgbClr val="00B050"/>
                </a:solidFill>
              </a:rPr>
              <a:t>Proximity</a:t>
            </a:r>
          </a:p>
          <a:p>
            <a:pPr lvl="1">
              <a:defRPr/>
            </a:pPr>
            <a:r>
              <a:rPr lang="en-AU" dirty="0">
                <a:solidFill>
                  <a:srgbClr val="00B050"/>
                </a:solidFill>
              </a:rPr>
              <a:t>Clarity of intent</a:t>
            </a:r>
          </a:p>
          <a:p>
            <a:pPr>
              <a:defRPr/>
            </a:pPr>
            <a:r>
              <a:rPr lang="en-AU" sz="4000" dirty="0"/>
              <a:t>Data-driven </a:t>
            </a:r>
            <a:r>
              <a:rPr lang="en-AU" dirty="0"/>
              <a:t>tests sometimes fulfil this</a:t>
            </a:r>
          </a:p>
          <a:p>
            <a:pPr>
              <a:defRPr/>
            </a:pPr>
            <a:r>
              <a:rPr lang="en-AU" sz="4000" dirty="0"/>
              <a:t>Derived values </a:t>
            </a:r>
            <a:r>
              <a:rPr lang="en-AU" dirty="0"/>
              <a:t>is the act of </a:t>
            </a:r>
            <a:r>
              <a:rPr lang="en-AU" i="1" dirty="0"/>
              <a:t>explicitly</a:t>
            </a:r>
            <a:r>
              <a:rPr lang="en-AU" dirty="0"/>
              <a:t> showing </a:t>
            </a:r>
            <a:r>
              <a:rPr lang="en-AU" b="1" dirty="0"/>
              <a:t>how</a:t>
            </a:r>
            <a:r>
              <a:rPr lang="en-AU" dirty="0"/>
              <a:t> the assertion is calculated</a:t>
            </a:r>
          </a:p>
          <a:p>
            <a:pPr lvl="1">
              <a:defRPr/>
            </a:pPr>
            <a:r>
              <a:rPr lang="en-AU" dirty="0">
                <a:solidFill>
                  <a:srgbClr val="FF0000"/>
                </a:solidFill>
              </a:rPr>
              <a:t>Try and </a:t>
            </a:r>
            <a:r>
              <a:rPr lang="en-AU" b="1" dirty="0">
                <a:solidFill>
                  <a:srgbClr val="FF0000"/>
                </a:solidFill>
              </a:rPr>
              <a:t>avoid simply copying the implementation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538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CF3-E62E-4B47-AA4C-662B8C5A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Anonymous values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3C54-AA1E-4286-9F95-295776F34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63" y="1843068"/>
            <a:ext cx="10515599" cy="49641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Some values are not important to the test</a:t>
            </a:r>
          </a:p>
          <a:p>
            <a:pPr lvl="1">
              <a:defRPr/>
            </a:pPr>
            <a:r>
              <a:rPr lang="en-AU" dirty="0">
                <a:solidFill>
                  <a:srgbClr val="C00000"/>
                </a:solidFill>
              </a:rPr>
              <a:t>Explicit values gives </a:t>
            </a:r>
            <a:r>
              <a:rPr lang="en-AU" sz="4000" dirty="0">
                <a:solidFill>
                  <a:srgbClr val="C00000"/>
                </a:solidFill>
              </a:rPr>
              <a:t>false importance</a:t>
            </a:r>
            <a:endParaRPr lang="en-AU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AU" sz="4400" dirty="0">
                <a:solidFill>
                  <a:srgbClr val="00B050"/>
                </a:solidFill>
              </a:rPr>
              <a:t>Instead, identify as an </a:t>
            </a:r>
            <a:r>
              <a:rPr lang="en-AU" sz="4400" b="1" dirty="0">
                <a:solidFill>
                  <a:srgbClr val="00B050"/>
                </a:solidFill>
              </a:rPr>
              <a:t>anonymous value</a:t>
            </a:r>
          </a:p>
        </p:txBody>
      </p:sp>
    </p:spTree>
    <p:extLst>
      <p:ext uri="{BB962C8B-B14F-4D97-AF65-F5344CB8AC3E}">
        <p14:creationId xmlns:p14="http://schemas.microsoft.com/office/powerpoint/2010/main" val="405970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CF3-E62E-4B47-AA4C-662B8C5A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Equivalence classes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3C54-AA1E-4286-9F95-295776F34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63" y="1843068"/>
            <a:ext cx="10515599" cy="4964132"/>
          </a:xfrm>
        </p:spPr>
        <p:txBody>
          <a:bodyPr>
            <a:normAutofit/>
          </a:bodyPr>
          <a:lstStyle/>
          <a:p>
            <a:r>
              <a:rPr lang="en-AU" altLang="en-US" dirty="0"/>
              <a:t>Specify an </a:t>
            </a:r>
            <a:r>
              <a:rPr lang="en-AU" altLang="en-US" i="1" dirty="0"/>
              <a:t>equivalence class</a:t>
            </a:r>
            <a:r>
              <a:rPr lang="en-AU" altLang="en-US" dirty="0"/>
              <a:t> for anonymous values</a:t>
            </a:r>
            <a:r>
              <a:rPr lang="en-AU" altLang="en-US" i="1" dirty="0"/>
              <a:t> </a:t>
            </a:r>
            <a:r>
              <a:rPr lang="en-AU" altLang="en-US" dirty="0"/>
              <a:t>to </a:t>
            </a:r>
            <a:r>
              <a:rPr lang="en-AU" altLang="en-US" sz="4400" dirty="0"/>
              <a:t>increase readability</a:t>
            </a:r>
            <a:endParaRPr lang="en-AU" altLang="en-US" dirty="0"/>
          </a:p>
          <a:p>
            <a:pPr lvl="1"/>
            <a:r>
              <a:rPr lang="en-AU" altLang="en-US" dirty="0"/>
              <a:t>This also helps with the goal of </a:t>
            </a:r>
            <a:r>
              <a:rPr lang="en-AU" altLang="en-US" dirty="0">
                <a:solidFill>
                  <a:srgbClr val="00B050"/>
                </a:solidFill>
              </a:rPr>
              <a:t>tests as </a:t>
            </a:r>
            <a:r>
              <a:rPr lang="en-AU" altLang="en-US" sz="4400" dirty="0">
                <a:solidFill>
                  <a:srgbClr val="00B050"/>
                </a:solidFill>
              </a:rPr>
              <a:t>documentation</a:t>
            </a:r>
            <a:endParaRPr lang="en-AU" altLang="en-US" dirty="0">
              <a:solidFill>
                <a:srgbClr val="00B050"/>
              </a:solidFill>
            </a:endParaRPr>
          </a:p>
          <a:p>
            <a:r>
              <a:rPr lang="en-AU" altLang="en-US" dirty="0"/>
              <a:t>It also allows us to make use of </a:t>
            </a:r>
            <a:r>
              <a:rPr lang="en-AU" altLang="en-US" i="1" dirty="0"/>
              <a:t>constrained non-determinism</a:t>
            </a:r>
          </a:p>
        </p:txBody>
      </p:sp>
    </p:spTree>
    <p:extLst>
      <p:ext uri="{BB962C8B-B14F-4D97-AF65-F5344CB8AC3E}">
        <p14:creationId xmlns:p14="http://schemas.microsoft.com/office/powerpoint/2010/main" val="258646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BFDD05A-193B-8C4E-A6B0-3D73FCFB11A6}"/>
              </a:ext>
            </a:extLst>
          </p:cNvPr>
          <p:cNvSpPr txBox="1">
            <a:spLocks/>
          </p:cNvSpPr>
          <p:nvPr/>
        </p:nvSpPr>
        <p:spPr>
          <a:xfrm>
            <a:off x="591155" y="5018273"/>
            <a:ext cx="8696778" cy="14245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5200" spc="100" dirty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rPr>
              <a:t>Thankyou!</a:t>
            </a:r>
          </a:p>
          <a:p>
            <a:pPr>
              <a:lnSpc>
                <a:spcPct val="120000"/>
              </a:lnSpc>
            </a:pPr>
            <a:r>
              <a:rPr lang="en-AU" sz="3600" spc="100" dirty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rPr>
              <a:t>Rob Moore / @</a:t>
            </a:r>
            <a:r>
              <a:rPr lang="en-AU" sz="3600" spc="100" dirty="0" err="1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rPr>
              <a:t>robdmoore</a:t>
            </a:r>
            <a:endParaRPr lang="en-GB" sz="3600" spc="100" dirty="0">
              <a:solidFill>
                <a:srgbClr val="3C5568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BC119-2A7E-5F4A-BAA5-49E3AF9C67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8" r="34" b="21043"/>
          <a:stretch/>
        </p:blipFill>
        <p:spPr>
          <a:xfrm>
            <a:off x="0" y="-140277"/>
            <a:ext cx="12192000" cy="4710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ACF991-F74D-D245-8995-9B5CA8E90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16" y="5152450"/>
            <a:ext cx="2267806" cy="14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0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596732" y="257379"/>
            <a:ext cx="6845416" cy="11773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5200" spc="100" dirty="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rPr>
              <a:t>Agenda</a:t>
            </a:r>
            <a:endParaRPr lang="ru-RU" sz="4000" b="1" spc="100" dirty="0">
              <a:solidFill>
                <a:srgbClr val="3C5568"/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8" name="Текст 11"/>
          <p:cNvSpPr txBox="1">
            <a:spLocks/>
          </p:cNvSpPr>
          <p:nvPr/>
        </p:nvSpPr>
        <p:spPr>
          <a:xfrm>
            <a:off x="1579549" y="1936014"/>
            <a:ext cx="2803693" cy="1571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sz="1600" dirty="0">
                <a:solidFill>
                  <a:srgbClr val="3C5568"/>
                </a:solidFill>
                <a:latin typeface="Segoe UI" charset="0"/>
                <a:ea typeface="Segoe UI" charset="0"/>
                <a:cs typeface="Segoe UI" charset="0"/>
              </a:rPr>
              <a:t>Properties of a good automated test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95325" y="1601089"/>
            <a:ext cx="720382" cy="669851"/>
            <a:chOff x="935665" y="3221665"/>
            <a:chExt cx="720382" cy="669851"/>
          </a:xfrm>
        </p:grpSpPr>
        <p:sp>
          <p:nvSpPr>
            <p:cNvPr id="9" name="Текст 11"/>
            <p:cNvSpPr txBox="1">
              <a:spLocks/>
            </p:cNvSpPr>
            <p:nvPr/>
          </p:nvSpPr>
          <p:spPr>
            <a:xfrm>
              <a:off x="970196" y="3329459"/>
              <a:ext cx="685851" cy="399957"/>
            </a:xfrm>
            <a:prstGeom prst="rect">
              <a:avLst/>
            </a:prstGeom>
            <a:ln>
              <a:noFill/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C5568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01</a:t>
              </a: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935665" y="3221665"/>
              <a:ext cx="669851" cy="669851"/>
            </a:xfrm>
            <a:prstGeom prst="rect">
              <a:avLst/>
            </a:prstGeom>
            <a:noFill/>
            <a:ln w="28575">
              <a:solidFill>
                <a:srgbClr val="3C5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3C5568"/>
                </a:solidFill>
              </a:endParaRPr>
            </a:p>
          </p:txBody>
        </p:sp>
      </p:grpSp>
      <p:sp>
        <p:nvSpPr>
          <p:cNvPr id="16" name="Текст 11"/>
          <p:cNvSpPr txBox="1">
            <a:spLocks/>
          </p:cNvSpPr>
          <p:nvPr/>
        </p:nvSpPr>
        <p:spPr>
          <a:xfrm>
            <a:off x="5481839" y="1936014"/>
            <a:ext cx="2803693" cy="1571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sz="1600" dirty="0">
                <a:solidFill>
                  <a:srgbClr val="3C5568"/>
                </a:solidFill>
                <a:latin typeface="Segoe UI" charset="0"/>
                <a:ea typeface="Segoe UI" charset="0"/>
                <a:cs typeface="Segoe UI" charset="0"/>
              </a:rPr>
              <a:t>Reuse of generated test data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4597615" y="1601089"/>
            <a:ext cx="706651" cy="669851"/>
            <a:chOff x="6252085" y="1910584"/>
            <a:chExt cx="706651" cy="669851"/>
          </a:xfrm>
        </p:grpSpPr>
        <p:sp>
          <p:nvSpPr>
            <p:cNvPr id="18" name="Текст 11"/>
            <p:cNvSpPr txBox="1">
              <a:spLocks/>
            </p:cNvSpPr>
            <p:nvPr/>
          </p:nvSpPr>
          <p:spPr>
            <a:xfrm>
              <a:off x="6272885" y="2018378"/>
              <a:ext cx="685851" cy="399957"/>
            </a:xfrm>
            <a:prstGeom prst="rect">
              <a:avLst/>
            </a:prstGeom>
            <a:ln>
              <a:noFill/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C5568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04</a:t>
              </a: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6252085" y="1910584"/>
              <a:ext cx="669851" cy="669851"/>
            </a:xfrm>
            <a:prstGeom prst="rect">
              <a:avLst/>
            </a:prstGeom>
            <a:noFill/>
            <a:ln w="28575">
              <a:solidFill>
                <a:srgbClr val="3C5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3C5568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8" name="Текст 11"/>
          <p:cNvSpPr txBox="1">
            <a:spLocks/>
          </p:cNvSpPr>
          <p:nvPr/>
        </p:nvSpPr>
        <p:spPr>
          <a:xfrm>
            <a:off x="1587356" y="3695330"/>
            <a:ext cx="2633919" cy="1571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sz="1600" dirty="0">
                <a:solidFill>
                  <a:srgbClr val="3C5568"/>
                </a:solidFill>
                <a:latin typeface="Segoe UI" charset="0"/>
                <a:ea typeface="Segoe UI" charset="0"/>
                <a:cs typeface="Segoe UI" charset="0"/>
              </a:rPr>
              <a:t>Problems we often have with automated tests</a:t>
            </a:r>
          </a:p>
        </p:txBody>
      </p:sp>
      <p:grpSp>
        <p:nvGrpSpPr>
          <p:cNvPr id="51" name="Группа 50"/>
          <p:cNvGrpSpPr/>
          <p:nvPr/>
        </p:nvGrpSpPr>
        <p:grpSpPr>
          <a:xfrm>
            <a:off x="703132" y="3360405"/>
            <a:ext cx="719081" cy="669851"/>
            <a:chOff x="2392327" y="4115068"/>
            <a:chExt cx="719081" cy="669851"/>
          </a:xfrm>
        </p:grpSpPr>
        <p:sp>
          <p:nvSpPr>
            <p:cNvPr id="30" name="Текст 11"/>
            <p:cNvSpPr txBox="1">
              <a:spLocks/>
            </p:cNvSpPr>
            <p:nvPr/>
          </p:nvSpPr>
          <p:spPr>
            <a:xfrm>
              <a:off x="2425557" y="4250014"/>
              <a:ext cx="685851" cy="399957"/>
            </a:xfrm>
            <a:prstGeom prst="rect">
              <a:avLst/>
            </a:prstGeom>
            <a:ln>
              <a:noFill/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C5568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392327" y="4115068"/>
              <a:ext cx="669851" cy="669851"/>
            </a:xfrm>
            <a:prstGeom prst="rect">
              <a:avLst/>
            </a:prstGeom>
            <a:noFill/>
            <a:ln w="28575">
              <a:solidFill>
                <a:srgbClr val="3C5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3C5568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4" name="Текст 11"/>
          <p:cNvSpPr txBox="1">
            <a:spLocks/>
          </p:cNvSpPr>
          <p:nvPr/>
        </p:nvSpPr>
        <p:spPr>
          <a:xfrm>
            <a:off x="5467221" y="3695330"/>
            <a:ext cx="2803693" cy="1571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sz="1600" dirty="0">
                <a:solidFill>
                  <a:srgbClr val="3C5568"/>
                </a:solidFill>
                <a:latin typeface="Segoe UI" charset="0"/>
                <a:ea typeface="Segoe UI" charset="0"/>
                <a:cs typeface="Segoe UI" charset="0"/>
              </a:rPr>
              <a:t>Test structure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4640147" y="3360405"/>
            <a:ext cx="719887" cy="669851"/>
            <a:chOff x="6294617" y="4115068"/>
            <a:chExt cx="719887" cy="669851"/>
          </a:xfrm>
        </p:grpSpPr>
        <p:sp>
          <p:nvSpPr>
            <p:cNvPr id="26" name="Текст 11"/>
            <p:cNvSpPr txBox="1">
              <a:spLocks/>
            </p:cNvSpPr>
            <p:nvPr/>
          </p:nvSpPr>
          <p:spPr>
            <a:xfrm>
              <a:off x="6328653" y="4248194"/>
              <a:ext cx="685851" cy="399957"/>
            </a:xfrm>
            <a:prstGeom prst="rect">
              <a:avLst/>
            </a:prstGeom>
            <a:ln>
              <a:noFill/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C5568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05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94617" y="4115068"/>
              <a:ext cx="669851" cy="669851"/>
            </a:xfrm>
            <a:prstGeom prst="rect">
              <a:avLst/>
            </a:prstGeom>
            <a:noFill/>
            <a:ln w="28575">
              <a:solidFill>
                <a:srgbClr val="3C5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3C5568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cxnSp>
        <p:nvCxnSpPr>
          <p:cNvPr id="33" name="Прямая соединительная линия 32"/>
          <p:cNvCxnSpPr/>
          <p:nvPr/>
        </p:nvCxnSpPr>
        <p:spPr>
          <a:xfrm>
            <a:off x="1669706" y="1767934"/>
            <a:ext cx="742857" cy="0"/>
          </a:xfrm>
          <a:prstGeom prst="line">
            <a:avLst/>
          </a:prstGeom>
          <a:ln w="19050">
            <a:solidFill>
              <a:srgbClr val="3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591023" y="1767934"/>
            <a:ext cx="742857" cy="0"/>
          </a:xfrm>
          <a:prstGeom prst="line">
            <a:avLst/>
          </a:prstGeom>
          <a:ln w="19050">
            <a:solidFill>
              <a:srgbClr val="3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1669817" y="3531325"/>
            <a:ext cx="742857" cy="0"/>
          </a:xfrm>
          <a:prstGeom prst="line">
            <a:avLst/>
          </a:prstGeom>
          <a:ln w="19050">
            <a:solidFill>
              <a:srgbClr val="3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5591023" y="3531325"/>
            <a:ext cx="742857" cy="0"/>
          </a:xfrm>
          <a:prstGeom prst="line">
            <a:avLst/>
          </a:prstGeom>
          <a:ln w="19050">
            <a:solidFill>
              <a:srgbClr val="3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Текст 11"/>
          <p:cNvSpPr txBox="1">
            <a:spLocks/>
          </p:cNvSpPr>
          <p:nvPr/>
        </p:nvSpPr>
        <p:spPr>
          <a:xfrm>
            <a:off x="1579549" y="5454646"/>
            <a:ext cx="2633919" cy="12944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sz="1600" dirty="0">
                <a:solidFill>
                  <a:srgbClr val="3C5568"/>
                </a:solidFill>
                <a:latin typeface="Segoe UI" charset="0"/>
                <a:ea typeface="Segoe UI" charset="0"/>
                <a:cs typeface="Segoe UI" charset="0"/>
              </a:rPr>
              <a:t>Generating data/objects for automated tests</a:t>
            </a:r>
          </a:p>
        </p:txBody>
      </p:sp>
      <p:grpSp>
        <p:nvGrpSpPr>
          <p:cNvPr id="25" name="Группа 50"/>
          <p:cNvGrpSpPr/>
          <p:nvPr/>
        </p:nvGrpSpPr>
        <p:grpSpPr>
          <a:xfrm>
            <a:off x="695325" y="5119721"/>
            <a:ext cx="719081" cy="669851"/>
            <a:chOff x="2392327" y="4115068"/>
            <a:chExt cx="719081" cy="669851"/>
          </a:xfrm>
        </p:grpSpPr>
        <p:sp>
          <p:nvSpPr>
            <p:cNvPr id="29" name="Текст 11"/>
            <p:cNvSpPr txBox="1">
              <a:spLocks/>
            </p:cNvSpPr>
            <p:nvPr/>
          </p:nvSpPr>
          <p:spPr>
            <a:xfrm>
              <a:off x="2425557" y="4250014"/>
              <a:ext cx="685851" cy="399957"/>
            </a:xfrm>
            <a:prstGeom prst="rect">
              <a:avLst/>
            </a:prstGeom>
            <a:ln>
              <a:noFill/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C5568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03</a:t>
              </a:r>
            </a:p>
          </p:txBody>
        </p:sp>
        <p:sp>
          <p:nvSpPr>
            <p:cNvPr id="32" name="Прямоугольник 30"/>
            <p:cNvSpPr/>
            <p:nvPr/>
          </p:nvSpPr>
          <p:spPr>
            <a:xfrm>
              <a:off x="2392327" y="4115068"/>
              <a:ext cx="669851" cy="669851"/>
            </a:xfrm>
            <a:prstGeom prst="rect">
              <a:avLst/>
            </a:prstGeom>
            <a:noFill/>
            <a:ln w="28575">
              <a:solidFill>
                <a:srgbClr val="3C5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3C5568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cxnSp>
        <p:nvCxnSpPr>
          <p:cNvPr id="38" name="Прямая соединительная линия 47"/>
          <p:cNvCxnSpPr/>
          <p:nvPr/>
        </p:nvCxnSpPr>
        <p:spPr>
          <a:xfrm>
            <a:off x="1662010" y="5290641"/>
            <a:ext cx="742857" cy="0"/>
          </a:xfrm>
          <a:prstGeom prst="line">
            <a:avLst/>
          </a:prstGeom>
          <a:ln w="19050">
            <a:solidFill>
              <a:srgbClr val="3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42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CF3-E62E-4B47-AA4C-662B8C5A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 of good tests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3C54-AA1E-4286-9F95-295776F34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Maintainability</a:t>
            </a:r>
          </a:p>
          <a:p>
            <a:r>
              <a:rPr lang="en-AU" dirty="0"/>
              <a:t>Tests as documentation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538C4C-BE56-4EE6-A94B-63A76EDF4991}"/>
              </a:ext>
            </a:extLst>
          </p:cNvPr>
          <p:cNvSpPr txBox="1">
            <a:spLocks/>
          </p:cNvSpPr>
          <p:nvPr/>
        </p:nvSpPr>
        <p:spPr>
          <a:xfrm>
            <a:off x="6365381" y="2474633"/>
            <a:ext cx="4735182" cy="353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3C5568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3600" dirty="0"/>
              <a:t>Readable</a:t>
            </a:r>
          </a:p>
          <a:p>
            <a:pPr lvl="1"/>
            <a:r>
              <a:rPr lang="en-AU" sz="3600" dirty="0"/>
              <a:t>Understandable</a:t>
            </a:r>
          </a:p>
          <a:p>
            <a:pPr lvl="1"/>
            <a:r>
              <a:rPr lang="en-AU" sz="3600" dirty="0"/>
              <a:t>Consistent</a:t>
            </a:r>
          </a:p>
          <a:p>
            <a:pPr lvl="1"/>
            <a:r>
              <a:rPr lang="en-AU" sz="3600" dirty="0"/>
              <a:t>Clear in intent</a:t>
            </a:r>
            <a:endParaRPr lang="en-GB" sz="3600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DB87D59-6B83-4298-89FD-0645BFA350B6}"/>
              </a:ext>
            </a:extLst>
          </p:cNvPr>
          <p:cNvSpPr/>
          <p:nvPr/>
        </p:nvSpPr>
        <p:spPr>
          <a:xfrm rot="5400000">
            <a:off x="4583663" y="2741011"/>
            <a:ext cx="1931113" cy="1398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CF3-E62E-4B47-AA4C-662B8C5A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problems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3C54-AA1E-4286-9F95-295776F34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63" y="2474634"/>
            <a:ext cx="10515599" cy="353985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AU" sz="4400" dirty="0">
                <a:solidFill>
                  <a:schemeClr val="accent1"/>
                </a:solidFill>
              </a:rPr>
              <a:t>Large</a:t>
            </a:r>
            <a:r>
              <a:rPr lang="en-AU" dirty="0">
                <a:solidFill>
                  <a:schemeClr val="accent1"/>
                </a:solidFill>
              </a:rPr>
              <a:t> projects have a tendency to end up with test projects where:</a:t>
            </a:r>
          </a:p>
          <a:p>
            <a:pPr marL="0" indent="0">
              <a:buNone/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Additions and modifications are </a:t>
            </a:r>
            <a:r>
              <a:rPr lang="en-AU" sz="4800" dirty="0"/>
              <a:t>tedious</a:t>
            </a:r>
            <a:endParaRPr lang="en-AU" dirty="0"/>
          </a:p>
          <a:p>
            <a:pPr>
              <a:defRPr/>
            </a:pPr>
            <a:r>
              <a:rPr lang="en-AU" dirty="0"/>
              <a:t>They are </a:t>
            </a:r>
            <a:r>
              <a:rPr lang="en-AU" sz="4800" dirty="0"/>
              <a:t>complex</a:t>
            </a:r>
            <a:r>
              <a:rPr lang="en-AU" dirty="0"/>
              <a:t> to understand and </a:t>
            </a:r>
            <a:r>
              <a:rPr lang="en-AU" i="1" dirty="0"/>
              <a:t>hard</a:t>
            </a:r>
            <a:r>
              <a:rPr lang="en-AU" dirty="0"/>
              <a:t> to maintain</a:t>
            </a:r>
          </a:p>
          <a:p>
            <a:pPr>
              <a:defRPr/>
            </a:pPr>
            <a:r>
              <a:rPr lang="en-AU" dirty="0"/>
              <a:t>There is a lot of </a:t>
            </a:r>
            <a:r>
              <a:rPr lang="en-AU" sz="4800" dirty="0"/>
              <a:t>repetition</a:t>
            </a:r>
            <a:r>
              <a:rPr lang="en-AU" dirty="0"/>
              <a:t> within and between tests</a:t>
            </a:r>
          </a:p>
        </p:txBody>
      </p:sp>
    </p:spTree>
    <p:extLst>
      <p:ext uri="{BB962C8B-B14F-4D97-AF65-F5344CB8AC3E}">
        <p14:creationId xmlns:p14="http://schemas.microsoft.com/office/powerpoint/2010/main" val="115462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1979D3-CB92-094E-A5EA-77D9EEE383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/>
              <a:t>Data/Object generation</a:t>
            </a:r>
          </a:p>
        </p:txBody>
      </p:sp>
    </p:spTree>
    <p:extLst>
      <p:ext uri="{BB962C8B-B14F-4D97-AF65-F5344CB8AC3E}">
        <p14:creationId xmlns:p14="http://schemas.microsoft.com/office/powerpoint/2010/main" val="41095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CF3-E62E-4B47-AA4C-662B8C5A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Data/Object generation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3C54-AA1E-4286-9F95-295776F34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63" y="2474634"/>
            <a:ext cx="10515599" cy="3539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altLang="en-US" sz="4400" dirty="0">
                <a:solidFill>
                  <a:schemeClr val="accent1"/>
                </a:solidFill>
              </a:rPr>
              <a:t>Consistency</a:t>
            </a:r>
            <a:endParaRPr lang="en-AU" altLang="en-US" dirty="0">
              <a:solidFill>
                <a:schemeClr val="accent1"/>
              </a:solidFill>
            </a:endParaRPr>
          </a:p>
          <a:p>
            <a:pPr lvl="1"/>
            <a:r>
              <a:rPr lang="en-AU" altLang="en-US" dirty="0"/>
              <a:t>Have a </a:t>
            </a:r>
            <a:r>
              <a:rPr lang="en-AU" altLang="en-US" i="1" dirty="0"/>
              <a:t>consistent</a:t>
            </a:r>
            <a:r>
              <a:rPr lang="en-AU" altLang="en-US" dirty="0"/>
              <a:t> way of constructing objects</a:t>
            </a:r>
          </a:p>
          <a:p>
            <a:pPr marL="0" indent="0">
              <a:buNone/>
            </a:pPr>
            <a:r>
              <a:rPr lang="en-AU" altLang="en-US" sz="4400" dirty="0">
                <a:solidFill>
                  <a:schemeClr val="accent1"/>
                </a:solidFill>
              </a:rPr>
              <a:t>Clarity of intent</a:t>
            </a:r>
          </a:p>
          <a:p>
            <a:pPr lvl="1"/>
            <a:r>
              <a:rPr lang="en-AU" altLang="en-US" dirty="0"/>
              <a:t>Only specify </a:t>
            </a:r>
            <a:r>
              <a:rPr lang="en-AU" altLang="en-US" i="1" dirty="0"/>
              <a:t>meaningful</a:t>
            </a:r>
            <a:r>
              <a:rPr lang="en-AU" altLang="en-US" dirty="0"/>
              <a:t> values for each test</a:t>
            </a:r>
          </a:p>
          <a:p>
            <a:pPr marL="0" indent="0">
              <a:buNone/>
            </a:pPr>
            <a:r>
              <a:rPr lang="en-AU" altLang="en-US" sz="4400" dirty="0">
                <a:solidFill>
                  <a:schemeClr val="accent1"/>
                </a:solidFill>
              </a:rPr>
              <a:t>Maintainability</a:t>
            </a:r>
            <a:endParaRPr lang="en-AU" altLang="en-US" dirty="0">
              <a:solidFill>
                <a:schemeClr val="accent1"/>
              </a:solidFill>
            </a:endParaRPr>
          </a:p>
          <a:p>
            <a:pPr lvl="1"/>
            <a:r>
              <a:rPr lang="en-AU" altLang="en-US" i="1" dirty="0"/>
              <a:t>Avoid</a:t>
            </a:r>
            <a:r>
              <a:rPr lang="en-AU" altLang="en-US" dirty="0"/>
              <a:t> constructor calls</a:t>
            </a:r>
          </a:p>
        </p:txBody>
      </p:sp>
    </p:spTree>
    <p:extLst>
      <p:ext uri="{BB962C8B-B14F-4D97-AF65-F5344CB8AC3E}">
        <p14:creationId xmlns:p14="http://schemas.microsoft.com/office/powerpoint/2010/main" val="343641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7E52C-5746-7045-AD9B-439B656DE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5" r="143" b="9770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8" name="Прямоугольник 26"/>
          <p:cNvSpPr/>
          <p:nvPr/>
        </p:nvSpPr>
        <p:spPr>
          <a:xfrm>
            <a:off x="6096001" y="-1"/>
            <a:ext cx="6096000" cy="6858002"/>
          </a:xfrm>
          <a:prstGeom prst="rect">
            <a:avLst/>
          </a:prstGeom>
          <a:solidFill>
            <a:srgbClr val="3C5568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548732" y="454564"/>
            <a:ext cx="5389811" cy="17504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spc="100" dirty="0" err="1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ObjectMother</a:t>
            </a:r>
            <a:r>
              <a:rPr lang="en-AU" sz="4800" spc="1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 pattern</a:t>
            </a:r>
            <a:endParaRPr lang="ru-RU" sz="4000" spc="10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B8A15-580C-4984-9EA8-54806F025EE5}"/>
              </a:ext>
            </a:extLst>
          </p:cNvPr>
          <p:cNvSpPr txBox="1"/>
          <p:nvPr/>
        </p:nvSpPr>
        <p:spPr>
          <a:xfrm>
            <a:off x="6548732" y="2597727"/>
            <a:ext cx="42160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Reduced ctor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Important values named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AF05F-CD6D-4CB3-86D9-797577455D35}"/>
              </a:ext>
            </a:extLst>
          </p:cNvPr>
          <p:cNvSpPr txBox="1"/>
          <p:nvPr/>
        </p:nvSpPr>
        <p:spPr>
          <a:xfrm>
            <a:off x="6548732" y="4727863"/>
            <a:ext cx="42160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Still lots of </a:t>
            </a:r>
            <a:r>
              <a:rPr lang="en-GB" sz="2800" dirty="0" err="1">
                <a:solidFill>
                  <a:schemeClr val="bg1"/>
                </a:solidFill>
              </a:rPr>
              <a:t>ctor</a:t>
            </a:r>
            <a:r>
              <a:rPr lang="en-GB" sz="2800" dirty="0">
                <a:solidFill>
                  <a:schemeClr val="bg1"/>
                </a:solidFill>
              </a:rPr>
              <a:t>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Loooong</a:t>
            </a:r>
            <a:r>
              <a:rPr lang="en-GB" sz="2800" dirty="0">
                <a:solidFill>
                  <a:schemeClr val="bg1"/>
                </a:solidFill>
              </a:rPr>
              <a:t> names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God objects (complex)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Data-driven tests harder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7A2F215-FEB5-4338-8C35-ABDA2608F732}"/>
              </a:ext>
            </a:extLst>
          </p:cNvPr>
          <p:cNvSpPr>
            <a:spLocks/>
          </p:cNvSpPr>
          <p:nvPr/>
        </p:nvSpPr>
        <p:spPr bwMode="auto">
          <a:xfrm>
            <a:off x="7076261" y="2023373"/>
            <a:ext cx="647004" cy="520197"/>
          </a:xfrm>
          <a:custGeom>
            <a:avLst/>
            <a:gdLst>
              <a:gd name="T0" fmla="*/ 356377 w 21335"/>
              <a:gd name="T1" fmla="*/ 290958 h 21422"/>
              <a:gd name="T2" fmla="*/ 356377 w 21335"/>
              <a:gd name="T3" fmla="*/ 290958 h 21422"/>
              <a:gd name="T4" fmla="*/ 356377 w 21335"/>
              <a:gd name="T5" fmla="*/ 290958 h 21422"/>
              <a:gd name="T6" fmla="*/ 356377 w 21335"/>
              <a:gd name="T7" fmla="*/ 290958 h 21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5" h="21422">
                <a:moveTo>
                  <a:pt x="19499" y="4188"/>
                </a:moveTo>
                <a:lnTo>
                  <a:pt x="17977" y="2290"/>
                </a:lnTo>
                <a:cubicBezTo>
                  <a:pt x="17713" y="1961"/>
                  <a:pt x="17284" y="1961"/>
                  <a:pt x="17018" y="2290"/>
                </a:cubicBezTo>
                <a:lnTo>
                  <a:pt x="8914" y="12399"/>
                </a:lnTo>
                <a:cubicBezTo>
                  <a:pt x="8384" y="13060"/>
                  <a:pt x="7524" y="13060"/>
                  <a:pt x="6996" y="12399"/>
                </a:cubicBezTo>
                <a:lnTo>
                  <a:pt x="4317" y="9058"/>
                </a:lnTo>
                <a:cubicBezTo>
                  <a:pt x="4051" y="8728"/>
                  <a:pt x="3622" y="8728"/>
                  <a:pt x="3358" y="9058"/>
                </a:cubicBezTo>
                <a:lnTo>
                  <a:pt x="1836" y="10956"/>
                </a:lnTo>
                <a:cubicBezTo>
                  <a:pt x="1572" y="11286"/>
                  <a:pt x="1572" y="11821"/>
                  <a:pt x="1836" y="12152"/>
                </a:cubicBezTo>
                <a:lnTo>
                  <a:pt x="7523" y="19246"/>
                </a:lnTo>
                <a:cubicBezTo>
                  <a:pt x="7788" y="19575"/>
                  <a:pt x="8218" y="19575"/>
                  <a:pt x="8482" y="19246"/>
                </a:cubicBezTo>
                <a:lnTo>
                  <a:pt x="10004" y="17348"/>
                </a:lnTo>
                <a:cubicBezTo>
                  <a:pt x="10076" y="17257"/>
                  <a:pt x="10125" y="17149"/>
                  <a:pt x="10158" y="17036"/>
                </a:cubicBezTo>
                <a:lnTo>
                  <a:pt x="19499" y="5385"/>
                </a:lnTo>
                <a:cubicBezTo>
                  <a:pt x="19763" y="5053"/>
                  <a:pt x="19763" y="4518"/>
                  <a:pt x="19499" y="4188"/>
                </a:cubicBezTo>
                <a:cubicBezTo>
                  <a:pt x="19499" y="4188"/>
                  <a:pt x="19499" y="4188"/>
                  <a:pt x="19499" y="4188"/>
                </a:cubicBezTo>
                <a:close/>
                <a:moveTo>
                  <a:pt x="20938" y="5983"/>
                </a:moveTo>
                <a:lnTo>
                  <a:pt x="8951" y="20934"/>
                </a:lnTo>
                <a:cubicBezTo>
                  <a:pt x="8675" y="21278"/>
                  <a:pt x="8314" y="21435"/>
                  <a:pt x="7955" y="21420"/>
                </a:cubicBezTo>
                <a:cubicBezTo>
                  <a:pt x="7597" y="21435"/>
                  <a:pt x="7233" y="21278"/>
                  <a:pt x="6958" y="20934"/>
                </a:cubicBezTo>
                <a:lnTo>
                  <a:pt x="397" y="12750"/>
                </a:lnTo>
                <a:cubicBezTo>
                  <a:pt x="-132" y="12090"/>
                  <a:pt x="-132" y="11019"/>
                  <a:pt x="397" y="10358"/>
                </a:cubicBezTo>
                <a:lnTo>
                  <a:pt x="2878" y="7263"/>
                </a:lnTo>
                <a:cubicBezTo>
                  <a:pt x="3408" y="6602"/>
                  <a:pt x="4267" y="6602"/>
                  <a:pt x="4797" y="7263"/>
                </a:cubicBezTo>
                <a:lnTo>
                  <a:pt x="7955" y="11203"/>
                </a:lnTo>
                <a:lnTo>
                  <a:pt x="16538" y="495"/>
                </a:lnTo>
                <a:cubicBezTo>
                  <a:pt x="17068" y="-165"/>
                  <a:pt x="17928" y="-165"/>
                  <a:pt x="18458" y="495"/>
                </a:cubicBezTo>
                <a:lnTo>
                  <a:pt x="20938" y="3590"/>
                </a:lnTo>
                <a:cubicBezTo>
                  <a:pt x="21468" y="4251"/>
                  <a:pt x="21468" y="5322"/>
                  <a:pt x="20938" y="5983"/>
                </a:cubicBezTo>
                <a:cubicBezTo>
                  <a:pt x="20938" y="5983"/>
                  <a:pt x="20938" y="5983"/>
                  <a:pt x="20938" y="5983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endParaRPr lang="id-ID" sz="1800">
              <a:solidFill>
                <a:schemeClr val="bg1"/>
              </a:solidFill>
            </a:endParaRP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58E9B82-B070-49A3-A88A-464A30F6818C}"/>
              </a:ext>
            </a:extLst>
          </p:cNvPr>
          <p:cNvSpPr/>
          <p:nvPr/>
        </p:nvSpPr>
        <p:spPr>
          <a:xfrm rot="2700000">
            <a:off x="7100152" y="4113996"/>
            <a:ext cx="599225" cy="599225"/>
          </a:xfrm>
          <a:prstGeom prst="plu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2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7E52C-5746-7045-AD9B-439B656DE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8" r="98" b="325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Прямоугольник 26"/>
          <p:cNvSpPr/>
          <p:nvPr/>
        </p:nvSpPr>
        <p:spPr>
          <a:xfrm>
            <a:off x="6096001" y="-1"/>
            <a:ext cx="6096000" cy="6858002"/>
          </a:xfrm>
          <a:prstGeom prst="rect">
            <a:avLst/>
          </a:prstGeom>
          <a:solidFill>
            <a:srgbClr val="3C5568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548732" y="454564"/>
            <a:ext cx="5389811" cy="17504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spc="100" dirty="0" err="1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TestDataBuilder</a:t>
            </a:r>
            <a:r>
              <a:rPr lang="en-AU" sz="4800" spc="1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 pattern</a:t>
            </a:r>
            <a:endParaRPr lang="ru-RU" sz="4000" spc="10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B8A15-580C-4984-9EA8-54806F025EE5}"/>
              </a:ext>
            </a:extLst>
          </p:cNvPr>
          <p:cNvSpPr txBox="1"/>
          <p:nvPr/>
        </p:nvSpPr>
        <p:spPr>
          <a:xfrm>
            <a:off x="6548732" y="2597727"/>
            <a:ext cx="34116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Only 1 </a:t>
            </a:r>
            <a:r>
              <a:rPr lang="en-GB" sz="2800" dirty="0" err="1">
                <a:solidFill>
                  <a:schemeClr val="bg1"/>
                </a:solidFill>
              </a:rPr>
              <a:t>ctor</a:t>
            </a:r>
            <a:r>
              <a:rPr lang="en-GB" sz="2800" dirty="0">
                <a:solidFill>
                  <a:schemeClr val="bg1"/>
                </a:solidFill>
              </a:rPr>
              <a:t> call </a:t>
            </a:r>
            <a:r>
              <a:rPr lang="en-GB" sz="2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Remove data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Non-</a:t>
            </a:r>
            <a:r>
              <a:rPr lang="en-GB" sz="2800" dirty="0" err="1">
                <a:solidFill>
                  <a:schemeClr val="bg1"/>
                </a:solidFill>
              </a:rPr>
              <a:t>ctor</a:t>
            </a:r>
            <a:r>
              <a:rPr lang="en-GB" sz="2800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Expressive (</a:t>
            </a:r>
            <a:r>
              <a:rPr lang="en-GB" sz="2800" dirty="0" err="1">
                <a:solidFill>
                  <a:schemeClr val="bg1"/>
                </a:solidFill>
              </a:rPr>
              <a:t>doco</a:t>
            </a:r>
            <a:r>
              <a:rPr lang="en-GB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AF05F-CD6D-4CB3-86D9-797577455D35}"/>
              </a:ext>
            </a:extLst>
          </p:cNvPr>
          <p:cNvSpPr txBox="1"/>
          <p:nvPr/>
        </p:nvSpPr>
        <p:spPr>
          <a:xfrm>
            <a:off x="6548732" y="5218059"/>
            <a:ext cx="39314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Noise/verbosity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Repetition across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Infrastructure code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7A2F215-FEB5-4338-8C35-ABDA2608F732}"/>
              </a:ext>
            </a:extLst>
          </p:cNvPr>
          <p:cNvSpPr>
            <a:spLocks/>
          </p:cNvSpPr>
          <p:nvPr/>
        </p:nvSpPr>
        <p:spPr bwMode="auto">
          <a:xfrm>
            <a:off x="7076261" y="2023373"/>
            <a:ext cx="647004" cy="520197"/>
          </a:xfrm>
          <a:custGeom>
            <a:avLst/>
            <a:gdLst>
              <a:gd name="T0" fmla="*/ 356377 w 21335"/>
              <a:gd name="T1" fmla="*/ 290958 h 21422"/>
              <a:gd name="T2" fmla="*/ 356377 w 21335"/>
              <a:gd name="T3" fmla="*/ 290958 h 21422"/>
              <a:gd name="T4" fmla="*/ 356377 w 21335"/>
              <a:gd name="T5" fmla="*/ 290958 h 21422"/>
              <a:gd name="T6" fmla="*/ 356377 w 21335"/>
              <a:gd name="T7" fmla="*/ 290958 h 21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5" h="21422">
                <a:moveTo>
                  <a:pt x="19499" y="4188"/>
                </a:moveTo>
                <a:lnTo>
                  <a:pt x="17977" y="2290"/>
                </a:lnTo>
                <a:cubicBezTo>
                  <a:pt x="17713" y="1961"/>
                  <a:pt x="17284" y="1961"/>
                  <a:pt x="17018" y="2290"/>
                </a:cubicBezTo>
                <a:lnTo>
                  <a:pt x="8914" y="12399"/>
                </a:lnTo>
                <a:cubicBezTo>
                  <a:pt x="8384" y="13060"/>
                  <a:pt x="7524" y="13060"/>
                  <a:pt x="6996" y="12399"/>
                </a:cubicBezTo>
                <a:lnTo>
                  <a:pt x="4317" y="9058"/>
                </a:lnTo>
                <a:cubicBezTo>
                  <a:pt x="4051" y="8728"/>
                  <a:pt x="3622" y="8728"/>
                  <a:pt x="3358" y="9058"/>
                </a:cubicBezTo>
                <a:lnTo>
                  <a:pt x="1836" y="10956"/>
                </a:lnTo>
                <a:cubicBezTo>
                  <a:pt x="1572" y="11286"/>
                  <a:pt x="1572" y="11821"/>
                  <a:pt x="1836" y="12152"/>
                </a:cubicBezTo>
                <a:lnTo>
                  <a:pt x="7523" y="19246"/>
                </a:lnTo>
                <a:cubicBezTo>
                  <a:pt x="7788" y="19575"/>
                  <a:pt x="8218" y="19575"/>
                  <a:pt x="8482" y="19246"/>
                </a:cubicBezTo>
                <a:lnTo>
                  <a:pt x="10004" y="17348"/>
                </a:lnTo>
                <a:cubicBezTo>
                  <a:pt x="10076" y="17257"/>
                  <a:pt x="10125" y="17149"/>
                  <a:pt x="10158" y="17036"/>
                </a:cubicBezTo>
                <a:lnTo>
                  <a:pt x="19499" y="5385"/>
                </a:lnTo>
                <a:cubicBezTo>
                  <a:pt x="19763" y="5053"/>
                  <a:pt x="19763" y="4518"/>
                  <a:pt x="19499" y="4188"/>
                </a:cubicBezTo>
                <a:cubicBezTo>
                  <a:pt x="19499" y="4188"/>
                  <a:pt x="19499" y="4188"/>
                  <a:pt x="19499" y="4188"/>
                </a:cubicBezTo>
                <a:close/>
                <a:moveTo>
                  <a:pt x="20938" y="5983"/>
                </a:moveTo>
                <a:lnTo>
                  <a:pt x="8951" y="20934"/>
                </a:lnTo>
                <a:cubicBezTo>
                  <a:pt x="8675" y="21278"/>
                  <a:pt x="8314" y="21435"/>
                  <a:pt x="7955" y="21420"/>
                </a:cubicBezTo>
                <a:cubicBezTo>
                  <a:pt x="7597" y="21435"/>
                  <a:pt x="7233" y="21278"/>
                  <a:pt x="6958" y="20934"/>
                </a:cubicBezTo>
                <a:lnTo>
                  <a:pt x="397" y="12750"/>
                </a:lnTo>
                <a:cubicBezTo>
                  <a:pt x="-132" y="12090"/>
                  <a:pt x="-132" y="11019"/>
                  <a:pt x="397" y="10358"/>
                </a:cubicBezTo>
                <a:lnTo>
                  <a:pt x="2878" y="7263"/>
                </a:lnTo>
                <a:cubicBezTo>
                  <a:pt x="3408" y="6602"/>
                  <a:pt x="4267" y="6602"/>
                  <a:pt x="4797" y="7263"/>
                </a:cubicBezTo>
                <a:lnTo>
                  <a:pt x="7955" y="11203"/>
                </a:lnTo>
                <a:lnTo>
                  <a:pt x="16538" y="495"/>
                </a:lnTo>
                <a:cubicBezTo>
                  <a:pt x="17068" y="-165"/>
                  <a:pt x="17928" y="-165"/>
                  <a:pt x="18458" y="495"/>
                </a:cubicBezTo>
                <a:lnTo>
                  <a:pt x="20938" y="3590"/>
                </a:lnTo>
                <a:cubicBezTo>
                  <a:pt x="21468" y="4251"/>
                  <a:pt x="21468" y="5322"/>
                  <a:pt x="20938" y="5983"/>
                </a:cubicBezTo>
                <a:cubicBezTo>
                  <a:pt x="20938" y="5983"/>
                  <a:pt x="20938" y="5983"/>
                  <a:pt x="20938" y="5983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endParaRPr lang="id-ID" sz="1800">
              <a:solidFill>
                <a:schemeClr val="bg1"/>
              </a:solidFill>
            </a:endParaRP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58E9B82-B070-49A3-A88A-464A30F6818C}"/>
              </a:ext>
            </a:extLst>
          </p:cNvPr>
          <p:cNvSpPr/>
          <p:nvPr/>
        </p:nvSpPr>
        <p:spPr>
          <a:xfrm rot="2700000">
            <a:off x="7100152" y="4604192"/>
            <a:ext cx="599225" cy="599225"/>
          </a:xfrm>
          <a:prstGeom prst="plu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0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7E52C-5746-7045-AD9B-439B656DE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8" r="98" b="325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Прямоугольник 26"/>
          <p:cNvSpPr/>
          <p:nvPr/>
        </p:nvSpPr>
        <p:spPr>
          <a:xfrm>
            <a:off x="6096001" y="-1"/>
            <a:ext cx="6096000" cy="6858002"/>
          </a:xfrm>
          <a:prstGeom prst="rect">
            <a:avLst/>
          </a:prstGeom>
          <a:solidFill>
            <a:srgbClr val="3C5568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548732" y="454564"/>
            <a:ext cx="5389811" cy="17504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spc="100" dirty="0" err="1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TestDataBuilderMother</a:t>
            </a:r>
            <a:r>
              <a:rPr lang="en-AU" sz="4000" spc="1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 pattern</a:t>
            </a:r>
            <a:endParaRPr lang="ru-RU" sz="3200" spc="10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B8A15-580C-4984-9EA8-54806F025EE5}"/>
              </a:ext>
            </a:extLst>
          </p:cNvPr>
          <p:cNvSpPr txBox="1"/>
          <p:nvPr/>
        </p:nvSpPr>
        <p:spPr>
          <a:xfrm>
            <a:off x="6548732" y="2352625"/>
            <a:ext cx="34116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Consistent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Only 1 </a:t>
            </a:r>
            <a:r>
              <a:rPr lang="en-GB" sz="2800" dirty="0" err="1">
                <a:solidFill>
                  <a:schemeClr val="bg1"/>
                </a:solidFill>
              </a:rPr>
              <a:t>ctor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>
                <a:solidFill>
                  <a:schemeClr val="bg1"/>
                </a:solidFill>
              </a:rPr>
              <a:t>call </a:t>
            </a:r>
            <a:r>
              <a:rPr lang="en-GB" sz="280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Remove data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Non-</a:t>
            </a:r>
            <a:r>
              <a:rPr lang="en-GB" sz="2800" dirty="0" err="1">
                <a:solidFill>
                  <a:schemeClr val="bg1"/>
                </a:solidFill>
              </a:rPr>
              <a:t>ctor</a:t>
            </a:r>
            <a:r>
              <a:rPr lang="en-GB" sz="2800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Expressive (</a:t>
            </a:r>
            <a:r>
              <a:rPr lang="en-GB" sz="2800" dirty="0" err="1">
                <a:solidFill>
                  <a:schemeClr val="bg1"/>
                </a:solidFill>
              </a:rPr>
              <a:t>doco</a:t>
            </a:r>
            <a:r>
              <a:rPr lang="en-GB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 repetition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 god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AF05F-CD6D-4CB3-86D9-797577455D35}"/>
              </a:ext>
            </a:extLst>
          </p:cNvPr>
          <p:cNvSpPr txBox="1"/>
          <p:nvPr/>
        </p:nvSpPr>
        <p:spPr>
          <a:xfrm>
            <a:off x="6548732" y="6226734"/>
            <a:ext cx="4308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More infrastructure code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7A2F215-FEB5-4338-8C35-ABDA2608F732}"/>
              </a:ext>
            </a:extLst>
          </p:cNvPr>
          <p:cNvSpPr>
            <a:spLocks/>
          </p:cNvSpPr>
          <p:nvPr/>
        </p:nvSpPr>
        <p:spPr bwMode="auto">
          <a:xfrm>
            <a:off x="7076261" y="1778271"/>
            <a:ext cx="647004" cy="520197"/>
          </a:xfrm>
          <a:custGeom>
            <a:avLst/>
            <a:gdLst>
              <a:gd name="T0" fmla="*/ 356377 w 21335"/>
              <a:gd name="T1" fmla="*/ 290958 h 21422"/>
              <a:gd name="T2" fmla="*/ 356377 w 21335"/>
              <a:gd name="T3" fmla="*/ 290958 h 21422"/>
              <a:gd name="T4" fmla="*/ 356377 w 21335"/>
              <a:gd name="T5" fmla="*/ 290958 h 21422"/>
              <a:gd name="T6" fmla="*/ 356377 w 21335"/>
              <a:gd name="T7" fmla="*/ 290958 h 21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5" h="21422">
                <a:moveTo>
                  <a:pt x="19499" y="4188"/>
                </a:moveTo>
                <a:lnTo>
                  <a:pt x="17977" y="2290"/>
                </a:lnTo>
                <a:cubicBezTo>
                  <a:pt x="17713" y="1961"/>
                  <a:pt x="17284" y="1961"/>
                  <a:pt x="17018" y="2290"/>
                </a:cubicBezTo>
                <a:lnTo>
                  <a:pt x="8914" y="12399"/>
                </a:lnTo>
                <a:cubicBezTo>
                  <a:pt x="8384" y="13060"/>
                  <a:pt x="7524" y="13060"/>
                  <a:pt x="6996" y="12399"/>
                </a:cubicBezTo>
                <a:lnTo>
                  <a:pt x="4317" y="9058"/>
                </a:lnTo>
                <a:cubicBezTo>
                  <a:pt x="4051" y="8728"/>
                  <a:pt x="3622" y="8728"/>
                  <a:pt x="3358" y="9058"/>
                </a:cubicBezTo>
                <a:lnTo>
                  <a:pt x="1836" y="10956"/>
                </a:lnTo>
                <a:cubicBezTo>
                  <a:pt x="1572" y="11286"/>
                  <a:pt x="1572" y="11821"/>
                  <a:pt x="1836" y="12152"/>
                </a:cubicBezTo>
                <a:lnTo>
                  <a:pt x="7523" y="19246"/>
                </a:lnTo>
                <a:cubicBezTo>
                  <a:pt x="7788" y="19575"/>
                  <a:pt x="8218" y="19575"/>
                  <a:pt x="8482" y="19246"/>
                </a:cubicBezTo>
                <a:lnTo>
                  <a:pt x="10004" y="17348"/>
                </a:lnTo>
                <a:cubicBezTo>
                  <a:pt x="10076" y="17257"/>
                  <a:pt x="10125" y="17149"/>
                  <a:pt x="10158" y="17036"/>
                </a:cubicBezTo>
                <a:lnTo>
                  <a:pt x="19499" y="5385"/>
                </a:lnTo>
                <a:cubicBezTo>
                  <a:pt x="19763" y="5053"/>
                  <a:pt x="19763" y="4518"/>
                  <a:pt x="19499" y="4188"/>
                </a:cubicBezTo>
                <a:cubicBezTo>
                  <a:pt x="19499" y="4188"/>
                  <a:pt x="19499" y="4188"/>
                  <a:pt x="19499" y="4188"/>
                </a:cubicBezTo>
                <a:close/>
                <a:moveTo>
                  <a:pt x="20938" y="5983"/>
                </a:moveTo>
                <a:lnTo>
                  <a:pt x="8951" y="20934"/>
                </a:lnTo>
                <a:cubicBezTo>
                  <a:pt x="8675" y="21278"/>
                  <a:pt x="8314" y="21435"/>
                  <a:pt x="7955" y="21420"/>
                </a:cubicBezTo>
                <a:cubicBezTo>
                  <a:pt x="7597" y="21435"/>
                  <a:pt x="7233" y="21278"/>
                  <a:pt x="6958" y="20934"/>
                </a:cubicBezTo>
                <a:lnTo>
                  <a:pt x="397" y="12750"/>
                </a:lnTo>
                <a:cubicBezTo>
                  <a:pt x="-132" y="12090"/>
                  <a:pt x="-132" y="11019"/>
                  <a:pt x="397" y="10358"/>
                </a:cubicBezTo>
                <a:lnTo>
                  <a:pt x="2878" y="7263"/>
                </a:lnTo>
                <a:cubicBezTo>
                  <a:pt x="3408" y="6602"/>
                  <a:pt x="4267" y="6602"/>
                  <a:pt x="4797" y="7263"/>
                </a:cubicBezTo>
                <a:lnTo>
                  <a:pt x="7955" y="11203"/>
                </a:lnTo>
                <a:lnTo>
                  <a:pt x="16538" y="495"/>
                </a:lnTo>
                <a:cubicBezTo>
                  <a:pt x="17068" y="-165"/>
                  <a:pt x="17928" y="-165"/>
                  <a:pt x="18458" y="495"/>
                </a:cubicBezTo>
                <a:lnTo>
                  <a:pt x="20938" y="3590"/>
                </a:lnTo>
                <a:cubicBezTo>
                  <a:pt x="21468" y="4251"/>
                  <a:pt x="21468" y="5322"/>
                  <a:pt x="20938" y="5983"/>
                </a:cubicBezTo>
                <a:cubicBezTo>
                  <a:pt x="20938" y="5983"/>
                  <a:pt x="20938" y="5983"/>
                  <a:pt x="20938" y="5983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endParaRPr lang="id-ID" sz="1800">
              <a:solidFill>
                <a:schemeClr val="bg1"/>
              </a:solidFill>
            </a:endParaRP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58E9B82-B070-49A3-A88A-464A30F6818C}"/>
              </a:ext>
            </a:extLst>
          </p:cNvPr>
          <p:cNvSpPr/>
          <p:nvPr/>
        </p:nvSpPr>
        <p:spPr>
          <a:xfrm rot="2700000">
            <a:off x="7100152" y="5612867"/>
            <a:ext cx="599225" cy="599225"/>
          </a:xfrm>
          <a:prstGeom prst="plu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2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  <p:bldP spid="4" grpId="0" animBg="1"/>
    </p:bldLst>
  </p:timing>
</p:sld>
</file>

<file path=ppt/theme/theme1.xml><?xml version="1.0" encoding="utf-8"?>
<a:theme xmlns:a="http://schemas.openxmlformats.org/drawingml/2006/main" name="Slide master">
  <a:themeElements>
    <a:clrScheme name="Custom 1">
      <a:dk1>
        <a:srgbClr val="3C5467"/>
      </a:dk1>
      <a:lt1>
        <a:srgbClr val="FEFFFE"/>
      </a:lt1>
      <a:dk2>
        <a:srgbClr val="3C5466"/>
      </a:dk2>
      <a:lt2>
        <a:srgbClr val="FEFFFE"/>
      </a:lt2>
      <a:accent1>
        <a:srgbClr val="FE0299"/>
      </a:accent1>
      <a:accent2>
        <a:srgbClr val="02AEEF"/>
      </a:accent2>
      <a:accent3>
        <a:srgbClr val="FAE91B"/>
      </a:accent3>
      <a:accent4>
        <a:srgbClr val="48B9A9"/>
      </a:accent4>
      <a:accent5>
        <a:srgbClr val="EAECF0"/>
      </a:accent5>
      <a:accent6>
        <a:srgbClr val="F6941D"/>
      </a:accent6>
      <a:hlink>
        <a:srgbClr val="FE0299"/>
      </a:hlink>
      <a:folHlink>
        <a:srgbClr val="FE3EB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Big Design - PowerPoint" id="{595928FD-F74A-C147-BDE1-5E5EDAAA2CAA}" vid="{60C32F7F-394B-1C46-B691-E0636C83847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79711059E8D46ADE79FA0C3FB19E4" ma:contentTypeVersion="5" ma:contentTypeDescription="Create a new document." ma:contentTypeScope="" ma:versionID="f3b94dc0a4633a2e37175a5112210c4f">
  <xsd:schema xmlns:xsd="http://www.w3.org/2001/XMLSchema" xmlns:xs="http://www.w3.org/2001/XMLSchema" xmlns:p="http://schemas.microsoft.com/office/2006/metadata/properties" xmlns:ns2="a0705aab-28ed-4f14-9e72-801ff7570ecf" xmlns:ns3="07d67780-9202-4eb1-b0c7-7e06f6421e1e" targetNamespace="http://schemas.microsoft.com/office/2006/metadata/properties" ma:root="true" ma:fieldsID="542db8d5993180f10b7e13357c64b77e" ns2:_="" ns3:_="">
    <xsd:import namespace="a0705aab-28ed-4f14-9e72-801ff7570ecf"/>
    <xsd:import namespace="07d67780-9202-4eb1-b0c7-7e06f6421e1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05aab-28ed-4f14-9e72-801ff7570e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67780-9202-4eb1-b0c7-7e06f6421e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DFF0F-BCB5-409C-B44A-C4B1FFBEA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05aab-28ed-4f14-9e72-801ff7570ecf"/>
    <ds:schemaRef ds:uri="07d67780-9202-4eb1-b0c7-7e06f6421e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E807FC-0536-4639-AB16-CCB2AF9697CF}">
  <ds:schemaRefs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7f0a59f-dbb0-4050-b7c6-7bbdc66782c4"/>
    <ds:schemaRef ds:uri="65cb062c-e7f0-41f3-99b0-a243d4bb1071"/>
  </ds:schemaRefs>
</ds:datastoreItem>
</file>

<file path=customXml/itemProps3.xml><?xml version="1.0" encoding="utf-8"?>
<ds:datastoreItem xmlns:ds="http://schemas.openxmlformats.org/officeDocument/2006/customXml" ds:itemID="{57E2EDD0-7069-49C7-8370-9701B70824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 Big Design - PowerPoint (3)</Template>
  <TotalTime>139</TotalTime>
  <Words>401</Words>
  <Application>Microsoft Office PowerPoint</Application>
  <PresentationFormat>Widescreen</PresentationFormat>
  <Paragraphs>101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MS PGothic</vt:lpstr>
      <vt:lpstr>Arial</vt:lpstr>
      <vt:lpstr>Avenir</vt:lpstr>
      <vt:lpstr>Calibri</vt:lpstr>
      <vt:lpstr>Lato</vt:lpstr>
      <vt:lpstr>Nixie</vt:lpstr>
      <vt:lpstr>Poppins SemiBold</vt:lpstr>
      <vt:lpstr>Roboto</vt:lpstr>
      <vt:lpstr>Segoe UI</vt:lpstr>
      <vt:lpstr>Segoe UI Light</vt:lpstr>
      <vt:lpstr>Wingdings</vt:lpstr>
      <vt:lpstr>Slide master</vt:lpstr>
      <vt:lpstr>PowerPoint Presentation</vt:lpstr>
      <vt:lpstr>PowerPoint Presentation</vt:lpstr>
      <vt:lpstr>Properties of good tests</vt:lpstr>
      <vt:lpstr>Common problems</vt:lpstr>
      <vt:lpstr>PowerPoint Presentation</vt:lpstr>
      <vt:lpstr>Data/Object generation</vt:lpstr>
      <vt:lpstr>PowerPoint Presentation</vt:lpstr>
      <vt:lpstr>PowerPoint Presentation</vt:lpstr>
      <vt:lpstr>PowerPoint Presentation</vt:lpstr>
      <vt:lpstr>Data generation reuse</vt:lpstr>
      <vt:lpstr>PowerPoint Presentation</vt:lpstr>
      <vt:lpstr>Test structure</vt:lpstr>
      <vt:lpstr>Derived values</vt:lpstr>
      <vt:lpstr>Anonymous values</vt:lpstr>
      <vt:lpstr>Equivalence classes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Moore</dc:creator>
  <cp:keywords/>
  <dc:description/>
  <cp:lastModifiedBy>Robert Moore</cp:lastModifiedBy>
  <cp:revision>23</cp:revision>
  <dcterms:created xsi:type="dcterms:W3CDTF">2018-11-09T05:43:24Z</dcterms:created>
  <dcterms:modified xsi:type="dcterms:W3CDTF">2018-11-11T01:20:27Z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0x010100E6C79711059E8D46ADE79FA0C3FB19E4</vt:lpwstr>
  </property>
</Properties>
</file>