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8735" y="9036359"/>
            <a:ext cx="21921612" cy="20781364"/>
          </a:xfrm>
        </p:spPr>
        <p:txBody>
          <a:bodyPr anchor="b"/>
          <a:lstStyle>
            <a:lvl1pPr>
              <a:defRPr sz="238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8735" y="29817708"/>
            <a:ext cx="21921612" cy="537649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29962553"/>
            <a:ext cx="21921608" cy="3537259"/>
          </a:xfrm>
        </p:spPr>
        <p:txBody>
          <a:bodyPr anchor="b">
            <a:normAutofit/>
          </a:bodyPr>
          <a:lstStyle>
            <a:lvl1pPr algn="l">
              <a:defRPr sz="7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8735" y="4280376"/>
            <a:ext cx="21921612" cy="227229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9" y="33499812"/>
            <a:ext cx="21921605" cy="3081471"/>
          </a:xfrm>
        </p:spPr>
        <p:txBody>
          <a:bodyPr>
            <a:normAutofit/>
          </a:bodyPr>
          <a:lstStyle>
            <a:lvl1pPr marL="0" indent="0">
              <a:buNone/>
              <a:defRPr sz="3973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0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5" y="9036350"/>
            <a:ext cx="21921612" cy="12365532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2828674"/>
            <a:ext cx="21921612" cy="14743518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1573" y="9036353"/>
            <a:ext cx="19869099" cy="14465456"/>
          </a:xfrm>
        </p:spPr>
        <p:txBody>
          <a:bodyPr/>
          <a:lstStyle>
            <a:lvl1pPr>
              <a:defRPr sz="158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815859" y="23501806"/>
            <a:ext cx="18044183" cy="21356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4635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5" y="27154344"/>
            <a:ext cx="21921612" cy="10463142"/>
          </a:xfrm>
        </p:spPr>
        <p:txBody>
          <a:bodyPr anchor="ctr">
            <a:normAutofit/>
          </a:bodyPr>
          <a:lstStyle>
            <a:lvl1pPr marL="0" indent="0">
              <a:buNone/>
              <a:defRPr sz="5960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233" y="6062013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75538" y="16313782"/>
            <a:ext cx="1991830" cy="630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4039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041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4" y="19499498"/>
            <a:ext cx="21921615" cy="10318216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none">
                <a:solidFill>
                  <a:schemeClr val="accent1"/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0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148" y="12365532"/>
            <a:ext cx="7319572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0621" y="16645908"/>
            <a:ext cx="7271097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46430" y="12365532"/>
            <a:ext cx="7293181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620215" y="16645908"/>
            <a:ext cx="7319394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12365532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7696687" y="16645908"/>
            <a:ext cx="7282930" cy="2240262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7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621" y="26532023"/>
            <a:ext cx="730264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20621" y="13792324"/>
            <a:ext cx="730264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20621" y="30128735"/>
            <a:ext cx="7302644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627" y="26532023"/>
            <a:ext cx="7278984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660624" y="13792324"/>
            <a:ext cx="7278984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657263" y="30128728"/>
            <a:ext cx="728862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696687" y="26532023"/>
            <a:ext cx="7282930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7696683" y="13792324"/>
            <a:ext cx="7282930" cy="95119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7696380" y="30128716"/>
            <a:ext cx="7292575" cy="4114285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9255176" y="13316726"/>
            <a:ext cx="0" cy="2473106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293126" y="13316726"/>
            <a:ext cx="0" cy="2475903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8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7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26421" y="2685156"/>
            <a:ext cx="4353198" cy="36363382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621" y="4825909"/>
            <a:ext cx="18437989" cy="34222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6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40" y="17861330"/>
            <a:ext cx="21921608" cy="11956387"/>
          </a:xfrm>
        </p:spPr>
        <p:txBody>
          <a:bodyPr anchor="b"/>
          <a:lstStyle>
            <a:lvl1pPr algn="l">
              <a:defRPr sz="1324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735" y="29817714"/>
            <a:ext cx="21921612" cy="5370131"/>
          </a:xfrm>
        </p:spPr>
        <p:txBody>
          <a:bodyPr anchor="t"/>
          <a:lstStyle>
            <a:lvl1pPr marL="0" indent="0" algn="l">
              <a:buNone/>
              <a:defRPr sz="6622" cap="all">
                <a:solidFill>
                  <a:schemeClr val="accent1"/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9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0465" y="12860955"/>
            <a:ext cx="10919846" cy="26187583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44916" y="12832975"/>
            <a:ext cx="10919853" cy="26215557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1889934"/>
            <a:ext cx="10919843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465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44919" y="11889934"/>
            <a:ext cx="10919846" cy="3596702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accent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44919" y="15694713"/>
            <a:ext cx="10919846" cy="23353815"/>
          </a:xfrm>
        </p:spPr>
        <p:txBody>
          <a:bodyPr>
            <a:normAutofit/>
          </a:bodyPr>
          <a:lstStyle>
            <a:lvl1pPr>
              <a:defRPr sz="5960"/>
            </a:lvl1pPr>
            <a:lvl2pPr>
              <a:defRPr sz="5297"/>
            </a:lvl2pPr>
            <a:lvl3pPr>
              <a:defRPr sz="4635"/>
            </a:lvl3pPr>
            <a:lvl4pPr>
              <a:defRPr sz="3973"/>
            </a:lvl4pPr>
            <a:lvl5pPr>
              <a:defRPr sz="3973"/>
            </a:lvl5pPr>
            <a:lvl6pPr>
              <a:defRPr sz="3973"/>
            </a:lvl6pPr>
            <a:lvl7pPr>
              <a:defRPr sz="3973"/>
            </a:lvl7pPr>
            <a:lvl8pPr>
              <a:defRPr sz="3973"/>
            </a:lvl8pPr>
            <a:lvl9pPr>
              <a:defRPr sz="39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4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0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732" y="9036350"/>
            <a:ext cx="8447731" cy="9036350"/>
          </a:xfrm>
        </p:spPr>
        <p:txBody>
          <a:bodyPr anchor="b"/>
          <a:lstStyle>
            <a:lvl1pPr algn="l">
              <a:defRPr sz="79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4271" y="9036350"/>
            <a:ext cx="12906078" cy="28535842"/>
          </a:xfrm>
        </p:spPr>
        <p:txBody>
          <a:bodyPr anchor="ctr">
            <a:normAutofit/>
          </a:bodyPr>
          <a:lstStyle>
            <a:lvl1pPr>
              <a:defRPr sz="6622"/>
            </a:lvl1pPr>
            <a:lvl2pPr>
              <a:defRPr sz="5960"/>
            </a:lvl2pPr>
            <a:lvl3pPr>
              <a:defRPr sz="5297"/>
            </a:lvl3pPr>
            <a:lvl4pPr>
              <a:defRPr sz="4635"/>
            </a:lvl4pPr>
            <a:lvl5pPr>
              <a:defRPr sz="4635"/>
            </a:lvl5pPr>
            <a:lvl6pPr>
              <a:defRPr sz="4635"/>
            </a:lvl6pPr>
            <a:lvl7pPr>
              <a:defRPr sz="4635"/>
            </a:lvl7pPr>
            <a:lvl8pPr>
              <a:defRPr sz="4635"/>
            </a:lvl8pPr>
            <a:lvl9pPr>
              <a:defRPr sz="46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19531208"/>
            <a:ext cx="8447731" cy="180726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133" y="11572819"/>
            <a:ext cx="12650013" cy="9829062"/>
          </a:xfrm>
        </p:spPr>
        <p:txBody>
          <a:bodyPr anchor="b">
            <a:normAutofit/>
          </a:bodyPr>
          <a:lstStyle>
            <a:lvl1pPr algn="l">
              <a:defRPr sz="1191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261631" y="7133961"/>
            <a:ext cx="7949313" cy="285358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8732" y="22828673"/>
            <a:ext cx="12630326" cy="8560753"/>
          </a:xfrm>
        </p:spPr>
        <p:txBody>
          <a:bodyPr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0857026" y="10463142"/>
            <a:ext cx="9334857" cy="1759710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8838679" y="-2853584"/>
            <a:ext cx="5298162" cy="998754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20857026" y="38047789"/>
            <a:ext cx="3279815" cy="61827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509845" y="16645908"/>
            <a:ext cx="13876139" cy="2615785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2780486" y="18072700"/>
            <a:ext cx="7821097" cy="1474351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25645344" y="0"/>
            <a:ext cx="2270641" cy="68621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844" y="2825610"/>
            <a:ext cx="23359923" cy="87413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0463" y="12813202"/>
            <a:ext cx="22221867" cy="261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23363968" y="11749201"/>
            <a:ext cx="6182760" cy="75707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97BBA7-8A50-44A2-8321-506C208AE67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4982624" y="20703163"/>
            <a:ext cx="24090661" cy="7570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4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14170" y="1845820"/>
            <a:ext cx="2081961" cy="47914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274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58D9-552C-47AC-A3C5-5B9DD8E7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2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1513743" rtl="0" eaLnBrk="1" latinLnBrk="0" hangingPunct="1">
        <a:spcBef>
          <a:spcPct val="0"/>
        </a:spcBef>
        <a:buNone/>
        <a:defRPr sz="13906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135308" indent="-1135308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6622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2459833" indent="-946090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9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378435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29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5298102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681184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8325589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9839333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1353076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2866820" indent="-756872" algn="l" defTabSz="1513743" rtl="0" eaLnBrk="1" latinLnBrk="0" hangingPunct="1">
        <a:spcBef>
          <a:spcPts val="3311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635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background&#10;&#10;Description automatically generated">
            <a:extLst>
              <a:ext uri="{FF2B5EF4-FFF2-40B4-BE49-F238E27FC236}">
                <a16:creationId xmlns:a16="http://schemas.microsoft.com/office/drawing/2014/main" id="{B2342B15-A3D3-9E21-E4B5-F0613356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0658"/>
            <a:ext cx="30275212" cy="70832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EF4C8-60AF-0A13-7828-6DCE00859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375" y="-2134579"/>
            <a:ext cx="27645360" cy="5536919"/>
          </a:xfrm>
        </p:spPr>
        <p:txBody>
          <a:bodyPr/>
          <a:lstStyle/>
          <a:p>
            <a:r>
              <a:rPr lang="en-US" sz="15000" dirty="0" err="1"/>
              <a:t>Detecție</a:t>
            </a:r>
            <a:r>
              <a:rPr lang="en-US" sz="15000" dirty="0"/>
              <a:t> de </a:t>
            </a:r>
            <a:r>
              <a:rPr lang="en-US" sz="15000" dirty="0" err="1"/>
              <a:t>persoane</a:t>
            </a:r>
            <a:r>
              <a:rPr lang="en-US" sz="15000" dirty="0"/>
              <a:t> 3D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B4E39-9165-9CA4-7594-79D04ED80D45}"/>
              </a:ext>
            </a:extLst>
          </p:cNvPr>
          <p:cNvSpPr txBox="1"/>
          <p:nvPr/>
        </p:nvSpPr>
        <p:spPr>
          <a:xfrm>
            <a:off x="243840" y="4280298"/>
            <a:ext cx="9326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Studenți</a:t>
            </a:r>
            <a:r>
              <a:rPr lang="en-US" sz="4800" dirty="0"/>
              <a:t>:</a:t>
            </a:r>
          </a:p>
          <a:p>
            <a:r>
              <a:rPr lang="en-US" sz="4800" dirty="0" err="1"/>
              <a:t>Slabu</a:t>
            </a:r>
            <a:r>
              <a:rPr lang="en-US" sz="4800" dirty="0"/>
              <a:t> George-Cristian</a:t>
            </a:r>
          </a:p>
          <a:p>
            <a:r>
              <a:rPr lang="en-US" sz="4800" dirty="0"/>
              <a:t>Grigoraș Robert-Constantin</a:t>
            </a:r>
          </a:p>
          <a:p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A0386-C478-A28A-1238-CF7B53A7A86C}"/>
              </a:ext>
            </a:extLst>
          </p:cNvPr>
          <p:cNvSpPr txBox="1"/>
          <p:nvPr/>
        </p:nvSpPr>
        <p:spPr>
          <a:xfrm>
            <a:off x="21552975" y="4464432"/>
            <a:ext cx="9296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				</a:t>
            </a:r>
            <a:r>
              <a:rPr lang="en-US" sz="4400" dirty="0" err="1"/>
              <a:t>Profesori</a:t>
            </a:r>
            <a:r>
              <a:rPr lang="en-US" sz="4400" dirty="0"/>
              <a:t> </a:t>
            </a:r>
            <a:r>
              <a:rPr lang="en-US" sz="4400" dirty="0" err="1"/>
              <a:t>coordonatori</a:t>
            </a:r>
            <a:r>
              <a:rPr lang="en-US" sz="4400" dirty="0"/>
              <a:t>:</a:t>
            </a:r>
          </a:p>
          <a:p>
            <a:r>
              <a:rPr lang="en-US" sz="4400" dirty="0"/>
              <a:t>		</a:t>
            </a:r>
            <a:r>
              <a:rPr lang="en-US" sz="4400" dirty="0" err="1"/>
              <a:t>ș.l</a:t>
            </a:r>
            <a:r>
              <a:rPr lang="en-US" sz="4400" dirty="0"/>
              <a:t>. </a:t>
            </a:r>
            <a:r>
              <a:rPr lang="en-US" sz="4400" dirty="0" err="1"/>
              <a:t>dr.ing</a:t>
            </a:r>
            <a:r>
              <a:rPr lang="en-US" sz="4400" dirty="0"/>
              <a:t>. </a:t>
            </a:r>
            <a:r>
              <a:rPr lang="en-US" sz="4400" dirty="0" err="1"/>
              <a:t>Zvorișteanu</a:t>
            </a:r>
            <a:r>
              <a:rPr lang="en-US" sz="4400" dirty="0"/>
              <a:t> Otilia	</a:t>
            </a:r>
          </a:p>
          <a:p>
            <a:r>
              <a:rPr lang="en-US" sz="4400" dirty="0" err="1"/>
              <a:t>ș.l</a:t>
            </a:r>
            <a:r>
              <a:rPr lang="en-US" sz="4400" dirty="0"/>
              <a:t>. </a:t>
            </a:r>
            <a:r>
              <a:rPr lang="en-US" sz="4400" dirty="0" err="1"/>
              <a:t>dr.ing</a:t>
            </a:r>
            <a:r>
              <a:rPr lang="en-US" sz="4400" dirty="0"/>
              <a:t>. </a:t>
            </a:r>
            <a:r>
              <a:rPr lang="en-US" sz="4400" dirty="0" err="1"/>
              <a:t>Achirei</a:t>
            </a:r>
            <a:r>
              <a:rPr lang="en-US" sz="4400" dirty="0"/>
              <a:t> </a:t>
            </a:r>
            <a:r>
              <a:rPr lang="en-US" sz="4400" dirty="0" err="1"/>
              <a:t>Ștefan</a:t>
            </a:r>
            <a:r>
              <a:rPr lang="en-US" sz="4400" dirty="0"/>
              <a:t>-Daniel	</a:t>
            </a:r>
          </a:p>
        </p:txBody>
      </p:sp>
      <p:pic>
        <p:nvPicPr>
          <p:cNvPr id="17" name="Picture 16" descr="A circular logo with numbers and letters&#10;&#10;Description automatically generated">
            <a:extLst>
              <a:ext uri="{FF2B5EF4-FFF2-40B4-BE49-F238E27FC236}">
                <a16:creationId xmlns:a16="http://schemas.microsoft.com/office/drawing/2014/main" id="{CFB6C86B-9FD0-459F-48C2-A242C256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562" y="3648921"/>
            <a:ext cx="3177064" cy="3177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EB678F-7BAF-9EA5-32F3-6796A1C59C47}"/>
              </a:ext>
            </a:extLst>
          </p:cNvPr>
          <p:cNvSpPr txBox="1"/>
          <p:nvPr/>
        </p:nvSpPr>
        <p:spPr>
          <a:xfrm>
            <a:off x="20789091" y="8252266"/>
            <a:ext cx="10824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/>
              <a:t>Output</a:t>
            </a:r>
          </a:p>
        </p:txBody>
      </p:sp>
      <p:pic>
        <p:nvPicPr>
          <p:cNvPr id="20" name="Picture 19" descr="A person sitting in a chair in a room with a person taking a picture&#10;&#10;Description automatically generated">
            <a:extLst>
              <a:ext uri="{FF2B5EF4-FFF2-40B4-BE49-F238E27FC236}">
                <a16:creationId xmlns:a16="http://schemas.microsoft.com/office/drawing/2014/main" id="{3D227CEA-35D0-E2A6-A5A4-D38C5AAB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7651" y="10100585"/>
            <a:ext cx="12260386" cy="75202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905956-7F24-2A70-9398-6ED4EABC9703}"/>
              </a:ext>
            </a:extLst>
          </p:cNvPr>
          <p:cNvSpPr txBox="1"/>
          <p:nvPr/>
        </p:nvSpPr>
        <p:spPr>
          <a:xfrm>
            <a:off x="19271780" y="30188672"/>
            <a:ext cx="108241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/>
              <a:t>Depth map</a:t>
            </a:r>
          </a:p>
        </p:txBody>
      </p:sp>
      <p:pic>
        <p:nvPicPr>
          <p:cNvPr id="23" name="Picture 2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9A2CF05-07D8-874A-CCE6-295FA92EF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8013" y="32342266"/>
            <a:ext cx="12260386" cy="76282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6C813C-F7B2-6A82-34CB-39D0DF07A6DB}"/>
              </a:ext>
            </a:extLst>
          </p:cNvPr>
          <p:cNvSpPr txBox="1"/>
          <p:nvPr/>
        </p:nvSpPr>
        <p:spPr>
          <a:xfrm>
            <a:off x="1584960" y="8469369"/>
            <a:ext cx="847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err="1"/>
              <a:t>Introducere</a:t>
            </a:r>
            <a:endParaRPr lang="en-US" sz="10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C8306-077D-9490-F45E-16DEDD20CA2E}"/>
              </a:ext>
            </a:extLst>
          </p:cNvPr>
          <p:cNvSpPr txBox="1"/>
          <p:nvPr/>
        </p:nvSpPr>
        <p:spPr>
          <a:xfrm>
            <a:off x="1584960" y="10781003"/>
            <a:ext cx="118026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	Prin </a:t>
            </a:r>
            <a:r>
              <a:rPr lang="en-US" sz="5400" dirty="0" err="1"/>
              <a:t>acest</a:t>
            </a:r>
            <a:r>
              <a:rPr lang="en-US" sz="5400" dirty="0"/>
              <a:t> </a:t>
            </a:r>
            <a:r>
              <a:rPr lang="en-US" sz="5400" dirty="0" err="1"/>
              <a:t>proiect</a:t>
            </a:r>
            <a:r>
              <a:rPr lang="en-US" sz="5400" dirty="0"/>
              <a:t> ne </a:t>
            </a:r>
            <a:r>
              <a:rPr lang="en-US" sz="5400" dirty="0" err="1"/>
              <a:t>dorim</a:t>
            </a:r>
            <a:r>
              <a:rPr lang="en-US" sz="5400" dirty="0"/>
              <a:t> </a:t>
            </a:r>
            <a:r>
              <a:rPr lang="en-US" sz="5400" dirty="0" err="1"/>
              <a:t>să</a:t>
            </a:r>
            <a:r>
              <a:rPr lang="en-US" sz="5400" dirty="0"/>
              <a:t> </a:t>
            </a:r>
            <a:r>
              <a:rPr lang="en-US" sz="5400" dirty="0" err="1"/>
              <a:t>oferim</a:t>
            </a:r>
            <a:r>
              <a:rPr lang="en-US" sz="5400" dirty="0"/>
              <a:t> o </a:t>
            </a:r>
            <a:r>
              <a:rPr lang="en-US" sz="5400" dirty="0" err="1"/>
              <a:t>modalitate</a:t>
            </a:r>
            <a:r>
              <a:rPr lang="en-US" sz="5400" dirty="0"/>
              <a:t> de a </a:t>
            </a:r>
            <a:r>
              <a:rPr lang="en-US" sz="5400" dirty="0" err="1"/>
              <a:t>detecta</a:t>
            </a:r>
            <a:r>
              <a:rPr lang="en-US" sz="5400" dirty="0"/>
              <a:t> </a:t>
            </a:r>
            <a:r>
              <a:rPr lang="en-US" sz="5400" dirty="0" err="1"/>
              <a:t>persoanele</a:t>
            </a:r>
            <a:r>
              <a:rPr lang="en-US" sz="5400" dirty="0"/>
              <a:t> </a:t>
            </a:r>
            <a:r>
              <a:rPr lang="en-US" sz="5400" dirty="0" err="1"/>
              <a:t>dintr</a:t>
            </a:r>
            <a:r>
              <a:rPr lang="en-US" sz="5400" dirty="0"/>
              <a:t>-o </a:t>
            </a:r>
            <a:r>
              <a:rPr lang="en-US" sz="5400" dirty="0" err="1"/>
              <a:t>încăpere</a:t>
            </a:r>
            <a:r>
              <a:rPr lang="en-US" sz="5400" dirty="0"/>
              <a:t>, </a:t>
            </a:r>
            <a:r>
              <a:rPr lang="en-US" sz="5400" dirty="0" err="1"/>
              <a:t>împreună</a:t>
            </a:r>
            <a:r>
              <a:rPr lang="en-US" sz="5400" dirty="0"/>
              <a:t> cu </a:t>
            </a:r>
            <a:r>
              <a:rPr lang="en-US" sz="5400" dirty="0" err="1"/>
              <a:t>viteza</a:t>
            </a:r>
            <a:r>
              <a:rPr lang="en-US" sz="5400" dirty="0"/>
              <a:t> </a:t>
            </a:r>
            <a:r>
              <a:rPr lang="en-US" sz="5400" dirty="0" err="1"/>
              <a:t>acestora</a:t>
            </a:r>
            <a:r>
              <a:rPr lang="en-US" sz="5400" dirty="0"/>
              <a:t> </a:t>
            </a:r>
            <a:r>
              <a:rPr lang="en-US" sz="5400" dirty="0" err="1"/>
              <a:t>și</a:t>
            </a:r>
            <a:r>
              <a:rPr lang="en-US" sz="5400" dirty="0"/>
              <a:t> </a:t>
            </a:r>
            <a:r>
              <a:rPr lang="en-US" sz="5400" dirty="0" err="1"/>
              <a:t>distanța</a:t>
            </a:r>
            <a:r>
              <a:rPr lang="en-US" sz="5400" dirty="0"/>
              <a:t> de la </a:t>
            </a:r>
            <a:r>
              <a:rPr lang="en-US" sz="5400" dirty="0" err="1"/>
              <a:t>cameră</a:t>
            </a:r>
            <a:r>
              <a:rPr lang="en-US" sz="5400" dirty="0"/>
              <a:t>.</a:t>
            </a:r>
          </a:p>
          <a:p>
            <a:endParaRPr 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B1651-86E0-2FC1-9808-50AE52F86454}"/>
              </a:ext>
            </a:extLst>
          </p:cNvPr>
          <p:cNvSpPr txBox="1"/>
          <p:nvPr/>
        </p:nvSpPr>
        <p:spPr>
          <a:xfrm>
            <a:off x="1573141" y="16040672"/>
            <a:ext cx="847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err="1"/>
              <a:t>Metodologie</a:t>
            </a:r>
            <a:endParaRPr lang="en-US" sz="10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3E1F76-2465-0B08-0264-3B894BA03002}"/>
              </a:ext>
            </a:extLst>
          </p:cNvPr>
          <p:cNvSpPr txBox="1"/>
          <p:nvPr/>
        </p:nvSpPr>
        <p:spPr>
          <a:xfrm>
            <a:off x="1584960" y="18619302"/>
            <a:ext cx="1180260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	</a:t>
            </a:r>
            <a:r>
              <a:rPr lang="en-US" sz="5400" dirty="0" err="1"/>
              <a:t>Aplicația</a:t>
            </a:r>
            <a:r>
              <a:rPr lang="en-US" sz="5400" dirty="0"/>
              <a:t> </a:t>
            </a:r>
            <a:r>
              <a:rPr lang="en-US" sz="5400" dirty="0" err="1"/>
              <a:t>este</a:t>
            </a:r>
            <a:r>
              <a:rPr lang="en-US" sz="5400" dirty="0"/>
              <a:t> </a:t>
            </a:r>
            <a:r>
              <a:rPr lang="en-US" sz="5400" dirty="0" err="1"/>
              <a:t>bazată</a:t>
            </a:r>
            <a:r>
              <a:rPr lang="en-US" sz="5400" dirty="0"/>
              <a:t> pe SDK-</a:t>
            </a:r>
            <a:r>
              <a:rPr lang="en-US" sz="5400" dirty="0" err="1"/>
              <a:t>ul</a:t>
            </a:r>
            <a:endParaRPr lang="en-US" sz="5400" dirty="0"/>
          </a:p>
          <a:p>
            <a:r>
              <a:rPr lang="en-US" sz="5400" dirty="0"/>
              <a:t>ZED, </a:t>
            </a:r>
            <a:r>
              <a:rPr lang="en-US" sz="5400" dirty="0" err="1"/>
              <a:t>folosind</a:t>
            </a:r>
            <a:r>
              <a:rPr lang="en-US" sz="5400" dirty="0"/>
              <a:t> camera ZED 2i </a:t>
            </a:r>
            <a:r>
              <a:rPr lang="en-US" sz="5400" dirty="0" err="1"/>
              <a:t>și</a:t>
            </a:r>
            <a:r>
              <a:rPr lang="en-US" sz="5400" dirty="0"/>
              <a:t> se </a:t>
            </a:r>
            <a:r>
              <a:rPr lang="en-US" sz="5400" dirty="0" err="1"/>
              <a:t>utilizează</a:t>
            </a:r>
            <a:r>
              <a:rPr lang="en-US" sz="5400" dirty="0"/>
              <a:t> </a:t>
            </a:r>
            <a:r>
              <a:rPr lang="en-US" sz="5400" dirty="0" err="1"/>
              <a:t>librăriile</a:t>
            </a:r>
            <a:r>
              <a:rPr lang="en-US" sz="5400" dirty="0"/>
              <a:t> din python OpenCV </a:t>
            </a:r>
            <a:r>
              <a:rPr lang="en-US" sz="5400" dirty="0" err="1"/>
              <a:t>și</a:t>
            </a:r>
            <a:r>
              <a:rPr lang="en-US" sz="5400" dirty="0"/>
              <a:t> OpenGL </a:t>
            </a:r>
            <a:r>
              <a:rPr lang="en-US" sz="5400" dirty="0" err="1"/>
              <a:t>pentru</a:t>
            </a:r>
            <a:r>
              <a:rPr lang="en-US" sz="5400" dirty="0"/>
              <a:t> a </a:t>
            </a:r>
            <a:r>
              <a:rPr lang="en-US" sz="5400" dirty="0" err="1"/>
              <a:t>afișa</a:t>
            </a:r>
            <a:r>
              <a:rPr lang="en-US" sz="5400" dirty="0"/>
              <a:t> </a:t>
            </a:r>
            <a:r>
              <a:rPr lang="en-US" sz="5400" dirty="0" err="1"/>
              <a:t>ferestrele</a:t>
            </a:r>
            <a:r>
              <a:rPr lang="en-US" sz="5400" dirty="0"/>
              <a:t> de output, </a:t>
            </a:r>
            <a:r>
              <a:rPr lang="en-US" sz="5400" dirty="0" err="1"/>
              <a:t>respectiv</a:t>
            </a:r>
            <a:r>
              <a:rPr lang="en-US" sz="5400" dirty="0"/>
              <a:t> un depth map, </a:t>
            </a:r>
            <a:r>
              <a:rPr lang="en-US" sz="5400" dirty="0" err="1"/>
              <a:t>în</a:t>
            </a:r>
            <a:r>
              <a:rPr lang="en-US" sz="5400" dirty="0"/>
              <a:t> final </a:t>
            </a:r>
            <a:r>
              <a:rPr lang="en-US" sz="5400" dirty="0" err="1"/>
              <a:t>utilizând</a:t>
            </a:r>
            <a:r>
              <a:rPr lang="en-US" sz="5400" dirty="0"/>
              <a:t> un model </a:t>
            </a:r>
            <a:r>
              <a:rPr lang="en-US" sz="5400" dirty="0" err="1"/>
              <a:t>antrenat</a:t>
            </a:r>
            <a:r>
              <a:rPr lang="en-US" sz="5400" dirty="0"/>
              <a:t> cu YOLOv8 </a:t>
            </a:r>
            <a:r>
              <a:rPr lang="en-US" sz="5400" dirty="0" err="1"/>
              <a:t>pentru</a:t>
            </a:r>
            <a:r>
              <a:rPr lang="en-US" sz="5400" dirty="0"/>
              <a:t> a </a:t>
            </a:r>
            <a:r>
              <a:rPr lang="en-US" sz="5400" dirty="0" err="1"/>
              <a:t>detecta</a:t>
            </a:r>
            <a:r>
              <a:rPr lang="en-US" sz="5400" dirty="0"/>
              <a:t> </a:t>
            </a:r>
            <a:r>
              <a:rPr lang="en-US" sz="5400" dirty="0" err="1"/>
              <a:t>persoanele</a:t>
            </a:r>
            <a:r>
              <a:rPr lang="en-US" sz="5400" dirty="0"/>
              <a:t> </a:t>
            </a:r>
            <a:r>
              <a:rPr lang="en-US" sz="5400" dirty="0" err="1"/>
              <a:t>prezente</a:t>
            </a:r>
            <a:r>
              <a:rPr lang="en-US" sz="5400" dirty="0"/>
              <a:t> </a:t>
            </a:r>
            <a:r>
              <a:rPr lang="en-US" sz="5400" dirty="0" err="1"/>
              <a:t>în</a:t>
            </a:r>
            <a:r>
              <a:rPr lang="en-US" sz="5400" dirty="0"/>
              <a:t> </a:t>
            </a:r>
            <a:r>
              <a:rPr lang="en-US" sz="5400" dirty="0" err="1"/>
              <a:t>cadru</a:t>
            </a:r>
            <a:r>
              <a:rPr lang="en-US" sz="5400" dirty="0"/>
              <a:t>. </a:t>
            </a:r>
          </a:p>
          <a:p>
            <a:endParaRPr lang="en-US" sz="5400" dirty="0"/>
          </a:p>
        </p:txBody>
      </p:sp>
      <p:pic>
        <p:nvPicPr>
          <p:cNvPr id="31" name="Picture 30" descr="A camera on top of a box&#10;&#10;Description automatically generated">
            <a:extLst>
              <a:ext uri="{FF2B5EF4-FFF2-40B4-BE49-F238E27FC236}">
                <a16:creationId xmlns:a16="http://schemas.microsoft.com/office/drawing/2014/main" id="{1E07EFB2-1420-BF56-A3DF-C09C66E4ED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094" y="19994648"/>
            <a:ext cx="16050123" cy="12058193"/>
          </a:xfrm>
          <a:prstGeom prst="rect">
            <a:avLst/>
          </a:prstGeom>
        </p:spPr>
      </p:pic>
      <p:pic>
        <p:nvPicPr>
          <p:cNvPr id="33" name="Picture 32" descr="A black and white rectangle with black text&#10;&#10;Description automatically generated">
            <a:extLst>
              <a:ext uri="{FF2B5EF4-FFF2-40B4-BE49-F238E27FC236}">
                <a16:creationId xmlns:a16="http://schemas.microsoft.com/office/drawing/2014/main" id="{99F3A24E-184D-8A77-B50E-C9B5974AC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41" y="26926874"/>
            <a:ext cx="11802603" cy="380860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63B7A6-E3FC-5779-75B0-425025FF1607}"/>
              </a:ext>
            </a:extLst>
          </p:cNvPr>
          <p:cNvSpPr txBox="1"/>
          <p:nvPr/>
        </p:nvSpPr>
        <p:spPr>
          <a:xfrm>
            <a:off x="1784598" y="31134782"/>
            <a:ext cx="8473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 err="1"/>
              <a:t>Concluzii</a:t>
            </a:r>
            <a:endParaRPr lang="en-US" sz="10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FBE399-4BE6-EBF5-137B-BB4B2DAF7EF4}"/>
              </a:ext>
            </a:extLst>
          </p:cNvPr>
          <p:cNvSpPr txBox="1"/>
          <p:nvPr/>
        </p:nvSpPr>
        <p:spPr>
          <a:xfrm>
            <a:off x="1784598" y="33165302"/>
            <a:ext cx="11802602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	 </a:t>
            </a:r>
            <a:r>
              <a:rPr lang="en-US" sz="5400" dirty="0" err="1"/>
              <a:t>Utilizându</a:t>
            </a:r>
            <a:r>
              <a:rPr lang="en-US" sz="5400" dirty="0"/>
              <a:t>-ne de </a:t>
            </a:r>
            <a:r>
              <a:rPr lang="en-US" sz="5400" dirty="0" err="1"/>
              <a:t>resursele</a:t>
            </a:r>
            <a:r>
              <a:rPr lang="en-US" sz="5400" dirty="0"/>
              <a:t> </a:t>
            </a:r>
            <a:r>
              <a:rPr lang="en-US" sz="5400" dirty="0" err="1"/>
              <a:t>puse</a:t>
            </a:r>
            <a:r>
              <a:rPr lang="en-US" sz="5400" dirty="0"/>
              <a:t> la </a:t>
            </a:r>
            <a:r>
              <a:rPr lang="en-US" sz="5400" dirty="0" err="1"/>
              <a:t>dispoziție</a:t>
            </a:r>
            <a:r>
              <a:rPr lang="en-US" sz="5400" dirty="0"/>
              <a:t>, am </a:t>
            </a:r>
            <a:r>
              <a:rPr lang="en-US" sz="5400" dirty="0" err="1"/>
              <a:t>reușit</a:t>
            </a:r>
            <a:r>
              <a:rPr lang="en-US" sz="5400" dirty="0"/>
              <a:t> </a:t>
            </a:r>
            <a:r>
              <a:rPr lang="en-US" sz="5400" dirty="0" err="1"/>
              <a:t>să</a:t>
            </a:r>
            <a:r>
              <a:rPr lang="en-US" sz="5400" dirty="0"/>
              <a:t> </a:t>
            </a:r>
            <a:r>
              <a:rPr lang="en-US" sz="5400" dirty="0" err="1"/>
              <a:t>antrenăm</a:t>
            </a:r>
            <a:r>
              <a:rPr lang="en-US" sz="5400" dirty="0"/>
              <a:t> un model YOLOv8 </a:t>
            </a:r>
            <a:r>
              <a:rPr lang="en-US" sz="5400" dirty="0" err="1"/>
              <a:t>și</a:t>
            </a:r>
            <a:r>
              <a:rPr lang="en-US" sz="5400" dirty="0"/>
              <a:t> </a:t>
            </a:r>
            <a:r>
              <a:rPr lang="en-US" sz="5400" dirty="0" err="1"/>
              <a:t>să</a:t>
            </a:r>
            <a:r>
              <a:rPr lang="en-US" sz="5400" dirty="0"/>
              <a:t> </a:t>
            </a:r>
            <a:r>
              <a:rPr lang="en-US" sz="5400" dirty="0" err="1"/>
              <a:t>realizăm</a:t>
            </a:r>
            <a:r>
              <a:rPr lang="en-US" sz="5400" dirty="0"/>
              <a:t> un program care </a:t>
            </a:r>
            <a:r>
              <a:rPr lang="en-US" sz="5400" dirty="0" err="1"/>
              <a:t>detectează</a:t>
            </a:r>
            <a:r>
              <a:rPr lang="en-US" sz="5400" dirty="0"/>
              <a:t> </a:t>
            </a:r>
            <a:r>
              <a:rPr lang="en-US" sz="5400" dirty="0" err="1"/>
              <a:t>în</a:t>
            </a:r>
            <a:r>
              <a:rPr lang="en-US" sz="5400" dirty="0"/>
              <a:t> mod </a:t>
            </a:r>
            <a:r>
              <a:rPr lang="en-US" sz="5400" dirty="0" err="1"/>
              <a:t>consecvent</a:t>
            </a:r>
            <a:r>
              <a:rPr lang="en-US" sz="5400" dirty="0"/>
              <a:t> </a:t>
            </a:r>
            <a:r>
              <a:rPr lang="en-US" sz="5400" dirty="0" err="1"/>
              <a:t>persoanele</a:t>
            </a:r>
            <a:r>
              <a:rPr lang="en-US" sz="5400" dirty="0"/>
              <a:t> </a:t>
            </a:r>
            <a:r>
              <a:rPr lang="en-US" sz="5400" dirty="0" err="1"/>
              <a:t>dintr</a:t>
            </a:r>
            <a:r>
              <a:rPr lang="en-US" sz="5400" dirty="0"/>
              <a:t>-o </a:t>
            </a:r>
            <a:r>
              <a:rPr lang="en-US" sz="5400" dirty="0" err="1"/>
              <a:t>încăpere</a:t>
            </a:r>
            <a:r>
              <a:rPr lang="en-US" sz="5400" dirty="0"/>
              <a:t> date </a:t>
            </a:r>
            <a:r>
              <a:rPr lang="en-US" sz="5400" dirty="0" err="1"/>
              <a:t>fiind</a:t>
            </a:r>
            <a:r>
              <a:rPr lang="en-US" sz="5400" dirty="0"/>
              <a:t> </a:t>
            </a:r>
            <a:r>
              <a:rPr lang="en-US" sz="5400" dirty="0" err="1"/>
              <a:t>condițiile</a:t>
            </a:r>
            <a:r>
              <a:rPr lang="en-US" sz="5400" dirty="0"/>
              <a:t> </a:t>
            </a:r>
            <a:r>
              <a:rPr lang="en-US" sz="5400" dirty="0" err="1"/>
              <a:t>potrivite</a:t>
            </a:r>
            <a:r>
              <a:rPr lang="en-US" sz="5400" dirty="0"/>
              <a:t>, precum </a:t>
            </a:r>
            <a:r>
              <a:rPr lang="en-US" sz="5400" dirty="0" err="1"/>
              <a:t>iluminarea</a:t>
            </a:r>
            <a:r>
              <a:rPr lang="en-US" sz="5400" dirty="0"/>
              <a:t> </a:t>
            </a:r>
            <a:r>
              <a:rPr lang="en-US" sz="5400" dirty="0" err="1"/>
              <a:t>sau</a:t>
            </a:r>
            <a:r>
              <a:rPr lang="en-US" sz="5400" dirty="0"/>
              <a:t> </a:t>
            </a:r>
            <a:r>
              <a:rPr lang="en-US" sz="5400" dirty="0" err="1"/>
              <a:t>distanța</a:t>
            </a:r>
            <a:r>
              <a:rPr lang="en-US" sz="5400" dirty="0"/>
              <a:t> </a:t>
            </a:r>
            <a:r>
              <a:rPr lang="en-US" sz="5400" dirty="0" err="1"/>
              <a:t>adecvată</a:t>
            </a:r>
            <a:r>
              <a:rPr lang="en-US" sz="5400" dirty="0"/>
              <a:t>. </a:t>
            </a:r>
            <a:r>
              <a:rPr lang="en-US" sz="5400" dirty="0" err="1"/>
              <a:t>Codul</a:t>
            </a:r>
            <a:r>
              <a:rPr lang="en-US" sz="5400" dirty="0"/>
              <a:t> </a:t>
            </a:r>
            <a:r>
              <a:rPr lang="en-US" sz="5400" dirty="0" err="1"/>
              <a:t>poate</a:t>
            </a:r>
            <a:endParaRPr lang="en-US" sz="5400" dirty="0"/>
          </a:p>
          <a:p>
            <a:r>
              <a:rPr lang="en-US" sz="5400" dirty="0"/>
              <a:t>fi </a:t>
            </a:r>
            <a:r>
              <a:rPr lang="en-US" sz="5400" dirty="0" err="1"/>
              <a:t>accesat</a:t>
            </a:r>
            <a:r>
              <a:rPr lang="en-US" sz="5400" dirty="0"/>
              <a:t> </a:t>
            </a:r>
            <a:r>
              <a:rPr lang="en-US" sz="5400" dirty="0" err="1"/>
              <a:t>prin</a:t>
            </a:r>
            <a:r>
              <a:rPr lang="en-US" sz="5400" dirty="0"/>
              <a:t> </a:t>
            </a:r>
            <a:r>
              <a:rPr lang="en-US" sz="5400" dirty="0" err="1"/>
              <a:t>codul</a:t>
            </a:r>
            <a:r>
              <a:rPr lang="en-US" sz="5400" dirty="0"/>
              <a:t> QR.</a:t>
            </a:r>
          </a:p>
        </p:txBody>
      </p:sp>
      <p:pic>
        <p:nvPicPr>
          <p:cNvPr id="41" name="Picture 40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46192828-1677-64EA-42F8-022A16034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041" y="19510171"/>
            <a:ext cx="3245606" cy="324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9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</TotalTime>
  <Words>171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Detecție de persoane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Robert-Constantin Grigoraș</dc:creator>
  <cp:lastModifiedBy>Robert-Constantin Grigoraș</cp:lastModifiedBy>
  <cp:revision>3</cp:revision>
  <dcterms:created xsi:type="dcterms:W3CDTF">2025-01-07T22:55:30Z</dcterms:created>
  <dcterms:modified xsi:type="dcterms:W3CDTF">2025-01-08T00:59:40Z</dcterms:modified>
</cp:coreProperties>
</file>