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59" r:id="rId4"/>
    <p:sldId id="258" r:id="rId5"/>
    <p:sldId id="261" r:id="rId6"/>
    <p:sldId id="278" r:id="rId7"/>
    <p:sldId id="260" r:id="rId8"/>
    <p:sldId id="262" r:id="rId9"/>
    <p:sldId id="264" r:id="rId10"/>
    <p:sldId id="263" r:id="rId11"/>
    <p:sldId id="265" r:id="rId12"/>
    <p:sldId id="266" r:id="rId13"/>
    <p:sldId id="267" r:id="rId14"/>
    <p:sldId id="268" r:id="rId15"/>
    <p:sldId id="269" r:id="rId16"/>
    <p:sldId id="270" r:id="rId17"/>
    <p:sldId id="271" r:id="rId18"/>
    <p:sldId id="272"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l Tecleyesus" initials="RT" lastIdx="1" clrIdx="0">
    <p:extLst>
      <p:ext uri="{19B8F6BF-5375-455C-9EA6-DF929625EA0E}">
        <p15:presenceInfo xmlns:p15="http://schemas.microsoft.com/office/powerpoint/2012/main" userId="543c4bb2f130b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0A0FC-BC4C-4F94-BEB9-3F8D77EF38E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7436030-907B-4383-B19F-834F0C9FC0AF}">
      <dgm:prSet/>
      <dgm:spPr/>
      <dgm:t>
        <a:bodyPr/>
        <a:lstStyle/>
        <a:p>
          <a:r>
            <a:rPr lang="en-US"/>
            <a:t>Vehicle</a:t>
          </a:r>
        </a:p>
      </dgm:t>
    </dgm:pt>
    <dgm:pt modelId="{17F2799F-3CED-44CD-B164-8A39700C471E}" type="parTrans" cxnId="{EE004EFD-D5A8-448D-A312-BB81437B27F0}">
      <dgm:prSet/>
      <dgm:spPr/>
      <dgm:t>
        <a:bodyPr/>
        <a:lstStyle/>
        <a:p>
          <a:endParaRPr lang="en-US"/>
        </a:p>
      </dgm:t>
    </dgm:pt>
    <dgm:pt modelId="{41BDB7EB-3BDF-4DB0-8E51-A4769F405D26}" type="sibTrans" cxnId="{EE004EFD-D5A8-448D-A312-BB81437B27F0}">
      <dgm:prSet/>
      <dgm:spPr/>
      <dgm:t>
        <a:bodyPr/>
        <a:lstStyle/>
        <a:p>
          <a:endParaRPr lang="en-US"/>
        </a:p>
      </dgm:t>
    </dgm:pt>
    <dgm:pt modelId="{B12873F1-FEA3-4BFD-8644-E2E58AE78894}">
      <dgm:prSet/>
      <dgm:spPr/>
      <dgm:t>
        <a:bodyPr/>
        <a:lstStyle/>
        <a:p>
          <a:r>
            <a:rPr lang="en-US"/>
            <a:t>Driver</a:t>
          </a:r>
        </a:p>
      </dgm:t>
    </dgm:pt>
    <dgm:pt modelId="{22301A8B-F1A2-47F1-AB8D-E907D361BDC6}" type="parTrans" cxnId="{78036B40-33DB-4C68-9261-B28AE8868C08}">
      <dgm:prSet/>
      <dgm:spPr/>
      <dgm:t>
        <a:bodyPr/>
        <a:lstStyle/>
        <a:p>
          <a:endParaRPr lang="en-US"/>
        </a:p>
      </dgm:t>
    </dgm:pt>
    <dgm:pt modelId="{858668C6-4A15-42CA-A206-6D3185194741}" type="sibTrans" cxnId="{78036B40-33DB-4C68-9261-B28AE8868C08}">
      <dgm:prSet/>
      <dgm:spPr/>
      <dgm:t>
        <a:bodyPr/>
        <a:lstStyle/>
        <a:p>
          <a:endParaRPr lang="en-US"/>
        </a:p>
      </dgm:t>
    </dgm:pt>
    <dgm:pt modelId="{D1740666-B6F6-4ED6-902E-626CD9540B40}">
      <dgm:prSet/>
      <dgm:spPr/>
      <dgm:t>
        <a:bodyPr/>
        <a:lstStyle/>
        <a:p>
          <a:r>
            <a:rPr lang="en-US"/>
            <a:t>Staff</a:t>
          </a:r>
        </a:p>
      </dgm:t>
    </dgm:pt>
    <dgm:pt modelId="{5B96BE29-7A1B-483E-BBA5-60DE6973704D}" type="parTrans" cxnId="{BC830009-0A4E-41DD-AEA6-CDE239B60643}">
      <dgm:prSet/>
      <dgm:spPr/>
      <dgm:t>
        <a:bodyPr/>
        <a:lstStyle/>
        <a:p>
          <a:endParaRPr lang="en-US"/>
        </a:p>
      </dgm:t>
    </dgm:pt>
    <dgm:pt modelId="{5DBD1E80-203E-4F31-89AB-76F2FD8A286D}" type="sibTrans" cxnId="{BC830009-0A4E-41DD-AEA6-CDE239B60643}">
      <dgm:prSet/>
      <dgm:spPr/>
      <dgm:t>
        <a:bodyPr/>
        <a:lstStyle/>
        <a:p>
          <a:endParaRPr lang="en-US"/>
        </a:p>
      </dgm:t>
    </dgm:pt>
    <dgm:pt modelId="{B2B31235-35B9-49B1-8A0C-EF73F610A296}">
      <dgm:prSet/>
      <dgm:spPr/>
      <dgm:t>
        <a:bodyPr/>
        <a:lstStyle/>
        <a:p>
          <a:r>
            <a:rPr lang="en-US"/>
            <a:t>Loads</a:t>
          </a:r>
        </a:p>
      </dgm:t>
    </dgm:pt>
    <dgm:pt modelId="{E0007D5B-6309-4A7B-8FE1-0AAB30CB8E76}" type="parTrans" cxnId="{3F970B9A-6991-4681-8714-EBF6EC243148}">
      <dgm:prSet/>
      <dgm:spPr/>
      <dgm:t>
        <a:bodyPr/>
        <a:lstStyle/>
        <a:p>
          <a:endParaRPr lang="en-US"/>
        </a:p>
      </dgm:t>
    </dgm:pt>
    <dgm:pt modelId="{FEF8A546-520C-4B8F-9746-68271CEB8F25}" type="sibTrans" cxnId="{3F970B9A-6991-4681-8714-EBF6EC243148}">
      <dgm:prSet/>
      <dgm:spPr/>
      <dgm:t>
        <a:bodyPr/>
        <a:lstStyle/>
        <a:p>
          <a:endParaRPr lang="en-US"/>
        </a:p>
      </dgm:t>
    </dgm:pt>
    <dgm:pt modelId="{43311417-A3C3-4FDD-A130-D8EFF4A7B01B}">
      <dgm:prSet/>
      <dgm:spPr/>
      <dgm:t>
        <a:bodyPr/>
        <a:lstStyle/>
        <a:p>
          <a:r>
            <a:rPr lang="en-US"/>
            <a:t>Paystub</a:t>
          </a:r>
        </a:p>
      </dgm:t>
    </dgm:pt>
    <dgm:pt modelId="{6BF26D34-19B0-47B9-82BC-85A046D24FA4}" type="parTrans" cxnId="{8666A099-E7AC-4EB8-9F04-90FC0FFFD14E}">
      <dgm:prSet/>
      <dgm:spPr/>
      <dgm:t>
        <a:bodyPr/>
        <a:lstStyle/>
        <a:p>
          <a:endParaRPr lang="en-US"/>
        </a:p>
      </dgm:t>
    </dgm:pt>
    <dgm:pt modelId="{3BA18E06-D089-4D3E-81F1-32F2724F82FB}" type="sibTrans" cxnId="{8666A099-E7AC-4EB8-9F04-90FC0FFFD14E}">
      <dgm:prSet/>
      <dgm:spPr/>
      <dgm:t>
        <a:bodyPr/>
        <a:lstStyle/>
        <a:p>
          <a:endParaRPr lang="en-US"/>
        </a:p>
      </dgm:t>
    </dgm:pt>
    <dgm:pt modelId="{1D0A3E45-EB48-4FFE-8DD0-DECDE6975505}">
      <dgm:prSet/>
      <dgm:spPr/>
      <dgm:t>
        <a:bodyPr/>
        <a:lstStyle/>
        <a:p>
          <a:r>
            <a:rPr lang="en-US"/>
            <a:t>Expenses</a:t>
          </a:r>
        </a:p>
      </dgm:t>
    </dgm:pt>
    <dgm:pt modelId="{376A614F-BA5B-4889-B681-99A37C565FA6}" type="parTrans" cxnId="{8E42938E-DA52-4F13-8B3F-632FA9226C1A}">
      <dgm:prSet/>
      <dgm:spPr/>
      <dgm:t>
        <a:bodyPr/>
        <a:lstStyle/>
        <a:p>
          <a:endParaRPr lang="en-US"/>
        </a:p>
      </dgm:t>
    </dgm:pt>
    <dgm:pt modelId="{C6535218-F894-4D04-BC0A-DA41B42AAB87}" type="sibTrans" cxnId="{8E42938E-DA52-4F13-8B3F-632FA9226C1A}">
      <dgm:prSet/>
      <dgm:spPr/>
      <dgm:t>
        <a:bodyPr/>
        <a:lstStyle/>
        <a:p>
          <a:endParaRPr lang="en-US"/>
        </a:p>
      </dgm:t>
    </dgm:pt>
    <dgm:pt modelId="{DFEDF447-F0CA-45CA-AADE-38ACC8FF2B03}">
      <dgm:prSet/>
      <dgm:spPr/>
      <dgm:t>
        <a:bodyPr/>
        <a:lstStyle/>
        <a:p>
          <a:r>
            <a:rPr lang="en-US"/>
            <a:t>Booking</a:t>
          </a:r>
        </a:p>
      </dgm:t>
    </dgm:pt>
    <dgm:pt modelId="{EB79BD10-EC04-47C5-A34D-08C2291535F4}" type="parTrans" cxnId="{2B98ABA1-551A-4B35-9CD9-7940D6C0D8B9}">
      <dgm:prSet/>
      <dgm:spPr/>
      <dgm:t>
        <a:bodyPr/>
        <a:lstStyle/>
        <a:p>
          <a:endParaRPr lang="en-US"/>
        </a:p>
      </dgm:t>
    </dgm:pt>
    <dgm:pt modelId="{9F05464C-3DD2-4B92-BDD0-B2F84AA63F41}" type="sibTrans" cxnId="{2B98ABA1-551A-4B35-9CD9-7940D6C0D8B9}">
      <dgm:prSet/>
      <dgm:spPr/>
      <dgm:t>
        <a:bodyPr/>
        <a:lstStyle/>
        <a:p>
          <a:endParaRPr lang="en-US"/>
        </a:p>
      </dgm:t>
    </dgm:pt>
    <dgm:pt modelId="{C44B1C17-A1FA-41E0-A4C6-5C36BAC20DDD}">
      <dgm:prSet/>
      <dgm:spPr/>
      <dgm:t>
        <a:bodyPr/>
        <a:lstStyle/>
        <a:p>
          <a:r>
            <a:rPr lang="en-US"/>
            <a:t>Classification</a:t>
          </a:r>
        </a:p>
      </dgm:t>
    </dgm:pt>
    <dgm:pt modelId="{4BFCE7A7-3B39-4A20-9AF0-26859BB36EA1}" type="parTrans" cxnId="{EA795FEC-738F-48E1-AF69-1EBABEC1FC25}">
      <dgm:prSet/>
      <dgm:spPr/>
      <dgm:t>
        <a:bodyPr/>
        <a:lstStyle/>
        <a:p>
          <a:endParaRPr lang="en-US"/>
        </a:p>
      </dgm:t>
    </dgm:pt>
    <dgm:pt modelId="{F7F94350-BCCE-46C9-BD79-A15CE8BE0B71}" type="sibTrans" cxnId="{EA795FEC-738F-48E1-AF69-1EBABEC1FC25}">
      <dgm:prSet/>
      <dgm:spPr/>
      <dgm:t>
        <a:bodyPr/>
        <a:lstStyle/>
        <a:p>
          <a:endParaRPr lang="en-US"/>
        </a:p>
      </dgm:t>
    </dgm:pt>
    <dgm:pt modelId="{D1FFE2E8-318D-479C-A550-A3E4936F3171}" type="pres">
      <dgm:prSet presAssocID="{E690A0FC-BC4C-4F94-BEB9-3F8D77EF38E0}" presName="linear" presStyleCnt="0">
        <dgm:presLayoutVars>
          <dgm:animLvl val="lvl"/>
          <dgm:resizeHandles val="exact"/>
        </dgm:presLayoutVars>
      </dgm:prSet>
      <dgm:spPr/>
    </dgm:pt>
    <dgm:pt modelId="{701076CC-93DC-4AA7-B9B6-F8286D570C12}" type="pres">
      <dgm:prSet presAssocID="{67436030-907B-4383-B19F-834F0C9FC0AF}" presName="parentText" presStyleLbl="node1" presStyleIdx="0" presStyleCnt="8">
        <dgm:presLayoutVars>
          <dgm:chMax val="0"/>
          <dgm:bulletEnabled val="1"/>
        </dgm:presLayoutVars>
      </dgm:prSet>
      <dgm:spPr/>
    </dgm:pt>
    <dgm:pt modelId="{7A1ECD53-5F0B-402A-8142-9C85AD7653E3}" type="pres">
      <dgm:prSet presAssocID="{41BDB7EB-3BDF-4DB0-8E51-A4769F405D26}" presName="spacer" presStyleCnt="0"/>
      <dgm:spPr/>
    </dgm:pt>
    <dgm:pt modelId="{C396650E-69FB-4D05-98DA-EDD6B67B8C72}" type="pres">
      <dgm:prSet presAssocID="{B12873F1-FEA3-4BFD-8644-E2E58AE78894}" presName="parentText" presStyleLbl="node1" presStyleIdx="1" presStyleCnt="8">
        <dgm:presLayoutVars>
          <dgm:chMax val="0"/>
          <dgm:bulletEnabled val="1"/>
        </dgm:presLayoutVars>
      </dgm:prSet>
      <dgm:spPr/>
    </dgm:pt>
    <dgm:pt modelId="{3EDDD3A4-0DB9-46D7-941D-1A902EBA6288}" type="pres">
      <dgm:prSet presAssocID="{858668C6-4A15-42CA-A206-6D3185194741}" presName="spacer" presStyleCnt="0"/>
      <dgm:spPr/>
    </dgm:pt>
    <dgm:pt modelId="{302F0600-35A7-4E55-9855-51F242BBA2BC}" type="pres">
      <dgm:prSet presAssocID="{D1740666-B6F6-4ED6-902E-626CD9540B40}" presName="parentText" presStyleLbl="node1" presStyleIdx="2" presStyleCnt="8">
        <dgm:presLayoutVars>
          <dgm:chMax val="0"/>
          <dgm:bulletEnabled val="1"/>
        </dgm:presLayoutVars>
      </dgm:prSet>
      <dgm:spPr/>
    </dgm:pt>
    <dgm:pt modelId="{F607DD51-0FB6-45E6-A5E1-889542808684}" type="pres">
      <dgm:prSet presAssocID="{5DBD1E80-203E-4F31-89AB-76F2FD8A286D}" presName="spacer" presStyleCnt="0"/>
      <dgm:spPr/>
    </dgm:pt>
    <dgm:pt modelId="{546EBF6C-0949-4389-B244-E3BAEAA9EF4A}" type="pres">
      <dgm:prSet presAssocID="{B2B31235-35B9-49B1-8A0C-EF73F610A296}" presName="parentText" presStyleLbl="node1" presStyleIdx="3" presStyleCnt="8">
        <dgm:presLayoutVars>
          <dgm:chMax val="0"/>
          <dgm:bulletEnabled val="1"/>
        </dgm:presLayoutVars>
      </dgm:prSet>
      <dgm:spPr/>
    </dgm:pt>
    <dgm:pt modelId="{937405D9-128D-493F-8430-829E33DEF4F5}" type="pres">
      <dgm:prSet presAssocID="{FEF8A546-520C-4B8F-9746-68271CEB8F25}" presName="spacer" presStyleCnt="0"/>
      <dgm:spPr/>
    </dgm:pt>
    <dgm:pt modelId="{F0690C38-E589-49ED-8000-2767C8E13879}" type="pres">
      <dgm:prSet presAssocID="{43311417-A3C3-4FDD-A130-D8EFF4A7B01B}" presName="parentText" presStyleLbl="node1" presStyleIdx="4" presStyleCnt="8">
        <dgm:presLayoutVars>
          <dgm:chMax val="0"/>
          <dgm:bulletEnabled val="1"/>
        </dgm:presLayoutVars>
      </dgm:prSet>
      <dgm:spPr/>
    </dgm:pt>
    <dgm:pt modelId="{12588E11-DF2D-4DC8-88F8-FD35A6DDAEAD}" type="pres">
      <dgm:prSet presAssocID="{3BA18E06-D089-4D3E-81F1-32F2724F82FB}" presName="spacer" presStyleCnt="0"/>
      <dgm:spPr/>
    </dgm:pt>
    <dgm:pt modelId="{BD46EB10-4623-47A3-B875-3EB8B49D3962}" type="pres">
      <dgm:prSet presAssocID="{1D0A3E45-EB48-4FFE-8DD0-DECDE6975505}" presName="parentText" presStyleLbl="node1" presStyleIdx="5" presStyleCnt="8">
        <dgm:presLayoutVars>
          <dgm:chMax val="0"/>
          <dgm:bulletEnabled val="1"/>
        </dgm:presLayoutVars>
      </dgm:prSet>
      <dgm:spPr/>
    </dgm:pt>
    <dgm:pt modelId="{429A6295-018B-48F4-975E-000C1FDE2F81}" type="pres">
      <dgm:prSet presAssocID="{C6535218-F894-4D04-BC0A-DA41B42AAB87}" presName="spacer" presStyleCnt="0"/>
      <dgm:spPr/>
    </dgm:pt>
    <dgm:pt modelId="{F1D108A5-2322-43EE-834F-9C96475D3B4C}" type="pres">
      <dgm:prSet presAssocID="{DFEDF447-F0CA-45CA-AADE-38ACC8FF2B03}" presName="parentText" presStyleLbl="node1" presStyleIdx="6" presStyleCnt="8">
        <dgm:presLayoutVars>
          <dgm:chMax val="0"/>
          <dgm:bulletEnabled val="1"/>
        </dgm:presLayoutVars>
      </dgm:prSet>
      <dgm:spPr/>
    </dgm:pt>
    <dgm:pt modelId="{6AA83D0E-B9D8-4247-9D9C-5494CEFC7244}" type="pres">
      <dgm:prSet presAssocID="{9F05464C-3DD2-4B92-BDD0-B2F84AA63F41}" presName="spacer" presStyleCnt="0"/>
      <dgm:spPr/>
    </dgm:pt>
    <dgm:pt modelId="{DDF4D486-7514-4F9B-A22C-8140913BBE86}" type="pres">
      <dgm:prSet presAssocID="{C44B1C17-A1FA-41E0-A4C6-5C36BAC20DDD}" presName="parentText" presStyleLbl="node1" presStyleIdx="7" presStyleCnt="8">
        <dgm:presLayoutVars>
          <dgm:chMax val="0"/>
          <dgm:bulletEnabled val="1"/>
        </dgm:presLayoutVars>
      </dgm:prSet>
      <dgm:spPr/>
    </dgm:pt>
  </dgm:ptLst>
  <dgm:cxnLst>
    <dgm:cxn modelId="{BC830009-0A4E-41DD-AEA6-CDE239B60643}" srcId="{E690A0FC-BC4C-4F94-BEB9-3F8D77EF38E0}" destId="{D1740666-B6F6-4ED6-902E-626CD9540B40}" srcOrd="2" destOrd="0" parTransId="{5B96BE29-7A1B-483E-BBA5-60DE6973704D}" sibTransId="{5DBD1E80-203E-4F31-89AB-76F2FD8A286D}"/>
    <dgm:cxn modelId="{C788C611-D410-433F-959F-6EB688E8558C}" type="presOf" srcId="{67436030-907B-4383-B19F-834F0C9FC0AF}" destId="{701076CC-93DC-4AA7-B9B6-F8286D570C12}" srcOrd="0" destOrd="0" presId="urn:microsoft.com/office/officeart/2005/8/layout/vList2"/>
    <dgm:cxn modelId="{78036B40-33DB-4C68-9261-B28AE8868C08}" srcId="{E690A0FC-BC4C-4F94-BEB9-3F8D77EF38E0}" destId="{B12873F1-FEA3-4BFD-8644-E2E58AE78894}" srcOrd="1" destOrd="0" parTransId="{22301A8B-F1A2-47F1-AB8D-E907D361BDC6}" sibTransId="{858668C6-4A15-42CA-A206-6D3185194741}"/>
    <dgm:cxn modelId="{2DA8556C-D736-4833-874F-7701DEAE498B}" type="presOf" srcId="{B12873F1-FEA3-4BFD-8644-E2E58AE78894}" destId="{C396650E-69FB-4D05-98DA-EDD6B67B8C72}" srcOrd="0" destOrd="0" presId="urn:microsoft.com/office/officeart/2005/8/layout/vList2"/>
    <dgm:cxn modelId="{4F94C96C-10B3-48D6-AFA3-1680AC1840BE}" type="presOf" srcId="{D1740666-B6F6-4ED6-902E-626CD9540B40}" destId="{302F0600-35A7-4E55-9855-51F242BBA2BC}" srcOrd="0" destOrd="0" presId="urn:microsoft.com/office/officeart/2005/8/layout/vList2"/>
    <dgm:cxn modelId="{72FF434D-0AEC-4D12-830B-43D5BB01A9C8}" type="presOf" srcId="{1D0A3E45-EB48-4FFE-8DD0-DECDE6975505}" destId="{BD46EB10-4623-47A3-B875-3EB8B49D3962}" srcOrd="0" destOrd="0" presId="urn:microsoft.com/office/officeart/2005/8/layout/vList2"/>
    <dgm:cxn modelId="{DD62BB81-6116-4C0E-BA6E-C84B4778733C}" type="presOf" srcId="{DFEDF447-F0CA-45CA-AADE-38ACC8FF2B03}" destId="{F1D108A5-2322-43EE-834F-9C96475D3B4C}" srcOrd="0" destOrd="0" presId="urn:microsoft.com/office/officeart/2005/8/layout/vList2"/>
    <dgm:cxn modelId="{C5C2D188-7C5F-405C-9105-924732512B6A}" type="presOf" srcId="{B2B31235-35B9-49B1-8A0C-EF73F610A296}" destId="{546EBF6C-0949-4389-B244-E3BAEAA9EF4A}" srcOrd="0" destOrd="0" presId="urn:microsoft.com/office/officeart/2005/8/layout/vList2"/>
    <dgm:cxn modelId="{8E42938E-DA52-4F13-8B3F-632FA9226C1A}" srcId="{E690A0FC-BC4C-4F94-BEB9-3F8D77EF38E0}" destId="{1D0A3E45-EB48-4FFE-8DD0-DECDE6975505}" srcOrd="5" destOrd="0" parTransId="{376A614F-BA5B-4889-B681-99A37C565FA6}" sibTransId="{C6535218-F894-4D04-BC0A-DA41B42AAB87}"/>
    <dgm:cxn modelId="{8666A099-E7AC-4EB8-9F04-90FC0FFFD14E}" srcId="{E690A0FC-BC4C-4F94-BEB9-3F8D77EF38E0}" destId="{43311417-A3C3-4FDD-A130-D8EFF4A7B01B}" srcOrd="4" destOrd="0" parTransId="{6BF26D34-19B0-47B9-82BC-85A046D24FA4}" sibTransId="{3BA18E06-D089-4D3E-81F1-32F2724F82FB}"/>
    <dgm:cxn modelId="{3F970B9A-6991-4681-8714-EBF6EC243148}" srcId="{E690A0FC-BC4C-4F94-BEB9-3F8D77EF38E0}" destId="{B2B31235-35B9-49B1-8A0C-EF73F610A296}" srcOrd="3" destOrd="0" parTransId="{E0007D5B-6309-4A7B-8FE1-0AAB30CB8E76}" sibTransId="{FEF8A546-520C-4B8F-9746-68271CEB8F25}"/>
    <dgm:cxn modelId="{2B98ABA1-551A-4B35-9CD9-7940D6C0D8B9}" srcId="{E690A0FC-BC4C-4F94-BEB9-3F8D77EF38E0}" destId="{DFEDF447-F0CA-45CA-AADE-38ACC8FF2B03}" srcOrd="6" destOrd="0" parTransId="{EB79BD10-EC04-47C5-A34D-08C2291535F4}" sibTransId="{9F05464C-3DD2-4B92-BDD0-B2F84AA63F41}"/>
    <dgm:cxn modelId="{F68831A8-0537-4039-82C6-549D340E82CF}" type="presOf" srcId="{C44B1C17-A1FA-41E0-A4C6-5C36BAC20DDD}" destId="{DDF4D486-7514-4F9B-A22C-8140913BBE86}" srcOrd="0" destOrd="0" presId="urn:microsoft.com/office/officeart/2005/8/layout/vList2"/>
    <dgm:cxn modelId="{007B06C8-DB6E-4428-A555-EA9F0D09C760}" type="presOf" srcId="{E690A0FC-BC4C-4F94-BEB9-3F8D77EF38E0}" destId="{D1FFE2E8-318D-479C-A550-A3E4936F3171}" srcOrd="0" destOrd="0" presId="urn:microsoft.com/office/officeart/2005/8/layout/vList2"/>
    <dgm:cxn modelId="{EA795FEC-738F-48E1-AF69-1EBABEC1FC25}" srcId="{E690A0FC-BC4C-4F94-BEB9-3F8D77EF38E0}" destId="{C44B1C17-A1FA-41E0-A4C6-5C36BAC20DDD}" srcOrd="7" destOrd="0" parTransId="{4BFCE7A7-3B39-4A20-9AF0-26859BB36EA1}" sibTransId="{F7F94350-BCCE-46C9-BD79-A15CE8BE0B71}"/>
    <dgm:cxn modelId="{B08400F3-CECD-4667-8A8A-57C3AAC2546A}" type="presOf" srcId="{43311417-A3C3-4FDD-A130-D8EFF4A7B01B}" destId="{F0690C38-E589-49ED-8000-2767C8E13879}" srcOrd="0" destOrd="0" presId="urn:microsoft.com/office/officeart/2005/8/layout/vList2"/>
    <dgm:cxn modelId="{EE004EFD-D5A8-448D-A312-BB81437B27F0}" srcId="{E690A0FC-BC4C-4F94-BEB9-3F8D77EF38E0}" destId="{67436030-907B-4383-B19F-834F0C9FC0AF}" srcOrd="0" destOrd="0" parTransId="{17F2799F-3CED-44CD-B164-8A39700C471E}" sibTransId="{41BDB7EB-3BDF-4DB0-8E51-A4769F405D26}"/>
    <dgm:cxn modelId="{A77C7F88-3FFB-42D0-A2E7-D444A98049CD}" type="presParOf" srcId="{D1FFE2E8-318D-479C-A550-A3E4936F3171}" destId="{701076CC-93DC-4AA7-B9B6-F8286D570C12}" srcOrd="0" destOrd="0" presId="urn:microsoft.com/office/officeart/2005/8/layout/vList2"/>
    <dgm:cxn modelId="{BC368683-27AC-4B10-9DDE-D5B84F9C458D}" type="presParOf" srcId="{D1FFE2E8-318D-479C-A550-A3E4936F3171}" destId="{7A1ECD53-5F0B-402A-8142-9C85AD7653E3}" srcOrd="1" destOrd="0" presId="urn:microsoft.com/office/officeart/2005/8/layout/vList2"/>
    <dgm:cxn modelId="{8C9D5CF6-4911-4EB4-BE45-22AADEA905D4}" type="presParOf" srcId="{D1FFE2E8-318D-479C-A550-A3E4936F3171}" destId="{C396650E-69FB-4D05-98DA-EDD6B67B8C72}" srcOrd="2" destOrd="0" presId="urn:microsoft.com/office/officeart/2005/8/layout/vList2"/>
    <dgm:cxn modelId="{33B26502-7E54-43EE-A2C2-17DA25CBA0DC}" type="presParOf" srcId="{D1FFE2E8-318D-479C-A550-A3E4936F3171}" destId="{3EDDD3A4-0DB9-46D7-941D-1A902EBA6288}" srcOrd="3" destOrd="0" presId="urn:microsoft.com/office/officeart/2005/8/layout/vList2"/>
    <dgm:cxn modelId="{CD2776C3-A573-4060-8BA2-FD4546293768}" type="presParOf" srcId="{D1FFE2E8-318D-479C-A550-A3E4936F3171}" destId="{302F0600-35A7-4E55-9855-51F242BBA2BC}" srcOrd="4" destOrd="0" presId="urn:microsoft.com/office/officeart/2005/8/layout/vList2"/>
    <dgm:cxn modelId="{BFBED7F2-573C-4102-92CC-49FFBC442468}" type="presParOf" srcId="{D1FFE2E8-318D-479C-A550-A3E4936F3171}" destId="{F607DD51-0FB6-45E6-A5E1-889542808684}" srcOrd="5" destOrd="0" presId="urn:microsoft.com/office/officeart/2005/8/layout/vList2"/>
    <dgm:cxn modelId="{4D8D79BF-664E-4B5E-9E4D-90348846B08F}" type="presParOf" srcId="{D1FFE2E8-318D-479C-A550-A3E4936F3171}" destId="{546EBF6C-0949-4389-B244-E3BAEAA9EF4A}" srcOrd="6" destOrd="0" presId="urn:microsoft.com/office/officeart/2005/8/layout/vList2"/>
    <dgm:cxn modelId="{0F3FF051-7D9E-4490-962E-DA4889131FE8}" type="presParOf" srcId="{D1FFE2E8-318D-479C-A550-A3E4936F3171}" destId="{937405D9-128D-493F-8430-829E33DEF4F5}" srcOrd="7" destOrd="0" presId="urn:microsoft.com/office/officeart/2005/8/layout/vList2"/>
    <dgm:cxn modelId="{B1E04A05-7370-41AF-83B1-AD02972F9FE6}" type="presParOf" srcId="{D1FFE2E8-318D-479C-A550-A3E4936F3171}" destId="{F0690C38-E589-49ED-8000-2767C8E13879}" srcOrd="8" destOrd="0" presId="urn:microsoft.com/office/officeart/2005/8/layout/vList2"/>
    <dgm:cxn modelId="{A2FF3ACF-F7FC-4393-87BC-956CB1461D21}" type="presParOf" srcId="{D1FFE2E8-318D-479C-A550-A3E4936F3171}" destId="{12588E11-DF2D-4DC8-88F8-FD35A6DDAEAD}" srcOrd="9" destOrd="0" presId="urn:microsoft.com/office/officeart/2005/8/layout/vList2"/>
    <dgm:cxn modelId="{A45E089F-640B-4376-9E28-214E6516024F}" type="presParOf" srcId="{D1FFE2E8-318D-479C-A550-A3E4936F3171}" destId="{BD46EB10-4623-47A3-B875-3EB8B49D3962}" srcOrd="10" destOrd="0" presId="urn:microsoft.com/office/officeart/2005/8/layout/vList2"/>
    <dgm:cxn modelId="{A2F56CEC-69AE-43A8-B233-8ABFBAD60C13}" type="presParOf" srcId="{D1FFE2E8-318D-479C-A550-A3E4936F3171}" destId="{429A6295-018B-48F4-975E-000C1FDE2F81}" srcOrd="11" destOrd="0" presId="urn:microsoft.com/office/officeart/2005/8/layout/vList2"/>
    <dgm:cxn modelId="{30A33113-E3D7-421E-9F87-F6FA9FB3DE22}" type="presParOf" srcId="{D1FFE2E8-318D-479C-A550-A3E4936F3171}" destId="{F1D108A5-2322-43EE-834F-9C96475D3B4C}" srcOrd="12" destOrd="0" presId="urn:microsoft.com/office/officeart/2005/8/layout/vList2"/>
    <dgm:cxn modelId="{F1C0D773-E196-4163-82E3-3D7A3212C68D}" type="presParOf" srcId="{D1FFE2E8-318D-479C-A550-A3E4936F3171}" destId="{6AA83D0E-B9D8-4247-9D9C-5494CEFC7244}" srcOrd="13" destOrd="0" presId="urn:microsoft.com/office/officeart/2005/8/layout/vList2"/>
    <dgm:cxn modelId="{F3C3FCCC-983D-4570-AE74-DADDB61156DF}" type="presParOf" srcId="{D1FFE2E8-318D-479C-A550-A3E4936F3171}" destId="{DDF4D486-7514-4F9B-A22C-8140913BBE8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076CC-93DC-4AA7-B9B6-F8286D570C12}">
      <dsp:nvSpPr>
        <dsp:cNvPr id="0" name=""/>
        <dsp:cNvSpPr/>
      </dsp:nvSpPr>
      <dsp:spPr>
        <a:xfrm>
          <a:off x="0" y="87909"/>
          <a:ext cx="6832212" cy="57563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Vehicle</a:t>
          </a:r>
        </a:p>
      </dsp:txBody>
      <dsp:txXfrm>
        <a:off x="28100" y="116009"/>
        <a:ext cx="6776012" cy="519439"/>
      </dsp:txXfrm>
    </dsp:sp>
    <dsp:sp modelId="{C396650E-69FB-4D05-98DA-EDD6B67B8C72}">
      <dsp:nvSpPr>
        <dsp:cNvPr id="0" name=""/>
        <dsp:cNvSpPr/>
      </dsp:nvSpPr>
      <dsp:spPr>
        <a:xfrm>
          <a:off x="0" y="732669"/>
          <a:ext cx="6832212" cy="575639"/>
        </a:xfrm>
        <a:prstGeom prst="roundRect">
          <a:avLst/>
        </a:prstGeom>
        <a:gradFill rotWithShape="0">
          <a:gsLst>
            <a:gs pos="0">
              <a:schemeClr val="accent2">
                <a:hueOff val="127084"/>
                <a:satOff val="-2840"/>
                <a:lumOff val="-2689"/>
                <a:alphaOff val="0"/>
                <a:tint val="96000"/>
                <a:lumMod val="104000"/>
              </a:schemeClr>
            </a:gs>
            <a:gs pos="100000">
              <a:schemeClr val="accent2">
                <a:hueOff val="127084"/>
                <a:satOff val="-2840"/>
                <a:lumOff val="-268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Driver</a:t>
          </a:r>
        </a:p>
      </dsp:txBody>
      <dsp:txXfrm>
        <a:off x="28100" y="760769"/>
        <a:ext cx="6776012" cy="519439"/>
      </dsp:txXfrm>
    </dsp:sp>
    <dsp:sp modelId="{302F0600-35A7-4E55-9855-51F242BBA2BC}">
      <dsp:nvSpPr>
        <dsp:cNvPr id="0" name=""/>
        <dsp:cNvSpPr/>
      </dsp:nvSpPr>
      <dsp:spPr>
        <a:xfrm>
          <a:off x="0" y="1377429"/>
          <a:ext cx="6832212" cy="575639"/>
        </a:xfrm>
        <a:prstGeom prst="roundRect">
          <a:avLst/>
        </a:prstGeom>
        <a:gradFill rotWithShape="0">
          <a:gsLst>
            <a:gs pos="0">
              <a:schemeClr val="accent2">
                <a:hueOff val="254167"/>
                <a:satOff val="-5681"/>
                <a:lumOff val="-5378"/>
                <a:alphaOff val="0"/>
                <a:tint val="96000"/>
                <a:lumMod val="104000"/>
              </a:schemeClr>
            </a:gs>
            <a:gs pos="100000">
              <a:schemeClr val="accent2">
                <a:hueOff val="254167"/>
                <a:satOff val="-5681"/>
                <a:lumOff val="-537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Staff</a:t>
          </a:r>
        </a:p>
      </dsp:txBody>
      <dsp:txXfrm>
        <a:off x="28100" y="1405529"/>
        <a:ext cx="6776012" cy="519439"/>
      </dsp:txXfrm>
    </dsp:sp>
    <dsp:sp modelId="{546EBF6C-0949-4389-B244-E3BAEAA9EF4A}">
      <dsp:nvSpPr>
        <dsp:cNvPr id="0" name=""/>
        <dsp:cNvSpPr/>
      </dsp:nvSpPr>
      <dsp:spPr>
        <a:xfrm>
          <a:off x="0" y="2022189"/>
          <a:ext cx="6832212" cy="575639"/>
        </a:xfrm>
        <a:prstGeom prst="roundRect">
          <a:avLst/>
        </a:prstGeom>
        <a:gradFill rotWithShape="0">
          <a:gsLst>
            <a:gs pos="0">
              <a:schemeClr val="accent2">
                <a:hueOff val="381251"/>
                <a:satOff val="-8521"/>
                <a:lumOff val="-8067"/>
                <a:alphaOff val="0"/>
                <a:tint val="96000"/>
                <a:lumMod val="104000"/>
              </a:schemeClr>
            </a:gs>
            <a:gs pos="100000">
              <a:schemeClr val="accent2">
                <a:hueOff val="381251"/>
                <a:satOff val="-8521"/>
                <a:lumOff val="-806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Loads</a:t>
          </a:r>
        </a:p>
      </dsp:txBody>
      <dsp:txXfrm>
        <a:off x="28100" y="2050289"/>
        <a:ext cx="6776012" cy="519439"/>
      </dsp:txXfrm>
    </dsp:sp>
    <dsp:sp modelId="{F0690C38-E589-49ED-8000-2767C8E13879}">
      <dsp:nvSpPr>
        <dsp:cNvPr id="0" name=""/>
        <dsp:cNvSpPr/>
      </dsp:nvSpPr>
      <dsp:spPr>
        <a:xfrm>
          <a:off x="0" y="2666949"/>
          <a:ext cx="6832212" cy="575639"/>
        </a:xfrm>
        <a:prstGeom prst="roundRect">
          <a:avLst/>
        </a:prstGeom>
        <a:gradFill rotWithShape="0">
          <a:gsLst>
            <a:gs pos="0">
              <a:schemeClr val="accent2">
                <a:hueOff val="508335"/>
                <a:satOff val="-11362"/>
                <a:lumOff val="-10756"/>
                <a:alphaOff val="0"/>
                <a:tint val="96000"/>
                <a:lumMod val="104000"/>
              </a:schemeClr>
            </a:gs>
            <a:gs pos="100000">
              <a:schemeClr val="accent2">
                <a:hueOff val="508335"/>
                <a:satOff val="-11362"/>
                <a:lumOff val="-1075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Paystub</a:t>
          </a:r>
        </a:p>
      </dsp:txBody>
      <dsp:txXfrm>
        <a:off x="28100" y="2695049"/>
        <a:ext cx="6776012" cy="519439"/>
      </dsp:txXfrm>
    </dsp:sp>
    <dsp:sp modelId="{BD46EB10-4623-47A3-B875-3EB8B49D3962}">
      <dsp:nvSpPr>
        <dsp:cNvPr id="0" name=""/>
        <dsp:cNvSpPr/>
      </dsp:nvSpPr>
      <dsp:spPr>
        <a:xfrm>
          <a:off x="0" y="3311709"/>
          <a:ext cx="6832212" cy="575639"/>
        </a:xfrm>
        <a:prstGeom prst="roundRect">
          <a:avLst/>
        </a:prstGeom>
        <a:gradFill rotWithShape="0">
          <a:gsLst>
            <a:gs pos="0">
              <a:schemeClr val="accent2">
                <a:hueOff val="635418"/>
                <a:satOff val="-14202"/>
                <a:lumOff val="-13445"/>
                <a:alphaOff val="0"/>
                <a:tint val="96000"/>
                <a:lumMod val="104000"/>
              </a:schemeClr>
            </a:gs>
            <a:gs pos="100000">
              <a:schemeClr val="accent2">
                <a:hueOff val="635418"/>
                <a:satOff val="-14202"/>
                <a:lumOff val="-1344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Expenses</a:t>
          </a:r>
        </a:p>
      </dsp:txBody>
      <dsp:txXfrm>
        <a:off x="28100" y="3339809"/>
        <a:ext cx="6776012" cy="519439"/>
      </dsp:txXfrm>
    </dsp:sp>
    <dsp:sp modelId="{F1D108A5-2322-43EE-834F-9C96475D3B4C}">
      <dsp:nvSpPr>
        <dsp:cNvPr id="0" name=""/>
        <dsp:cNvSpPr/>
      </dsp:nvSpPr>
      <dsp:spPr>
        <a:xfrm>
          <a:off x="0" y="3956469"/>
          <a:ext cx="6832212" cy="575639"/>
        </a:xfrm>
        <a:prstGeom prst="roundRect">
          <a:avLst/>
        </a:prstGeom>
        <a:gradFill rotWithShape="0">
          <a:gsLst>
            <a:gs pos="0">
              <a:schemeClr val="accent2">
                <a:hueOff val="762502"/>
                <a:satOff val="-17043"/>
                <a:lumOff val="-16134"/>
                <a:alphaOff val="0"/>
                <a:tint val="96000"/>
                <a:lumMod val="104000"/>
              </a:schemeClr>
            </a:gs>
            <a:gs pos="100000">
              <a:schemeClr val="accent2">
                <a:hueOff val="762502"/>
                <a:satOff val="-17043"/>
                <a:lumOff val="-1613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Booking</a:t>
          </a:r>
        </a:p>
      </dsp:txBody>
      <dsp:txXfrm>
        <a:off x="28100" y="3984569"/>
        <a:ext cx="6776012" cy="519439"/>
      </dsp:txXfrm>
    </dsp:sp>
    <dsp:sp modelId="{DDF4D486-7514-4F9B-A22C-8140913BBE86}">
      <dsp:nvSpPr>
        <dsp:cNvPr id="0" name=""/>
        <dsp:cNvSpPr/>
      </dsp:nvSpPr>
      <dsp:spPr>
        <a:xfrm>
          <a:off x="0" y="4601229"/>
          <a:ext cx="6832212" cy="575639"/>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Classification</a:t>
          </a:r>
        </a:p>
      </dsp:txBody>
      <dsp:txXfrm>
        <a:off x="28100" y="4629329"/>
        <a:ext cx="6776012"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881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556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0259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800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5692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03614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0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320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3438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14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939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547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452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7601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849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099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7/31/2020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7059264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F7B934-EC6C-4CA9-9A8F-C616A84D2C92}"/>
              </a:ext>
            </a:extLst>
          </p:cNvPr>
          <p:cNvPicPr>
            <a:picLocks noChangeAspect="1"/>
          </p:cNvPicPr>
          <p:nvPr/>
        </p:nvPicPr>
        <p:blipFill rotWithShape="1">
          <a:blip r:embed="rId2">
            <a:duotone>
              <a:schemeClr val="bg2">
                <a:shade val="45000"/>
                <a:satMod val="135000"/>
              </a:schemeClr>
              <a:prstClr val="white"/>
            </a:duotone>
            <a:alphaModFix amt="40000"/>
          </a:blip>
          <a:srcRect t="15011" b="719"/>
          <a:stretch/>
        </p:blipFill>
        <p:spPr>
          <a:xfrm>
            <a:off x="20" y="10"/>
            <a:ext cx="12191980" cy="6857990"/>
          </a:xfrm>
          <a:prstGeom prst="rect">
            <a:avLst/>
          </a:prstGeom>
        </p:spPr>
      </p:pic>
      <p:sp>
        <p:nvSpPr>
          <p:cNvPr id="2" name="Title 1">
            <a:extLst>
              <a:ext uri="{FF2B5EF4-FFF2-40B4-BE49-F238E27FC236}">
                <a16:creationId xmlns:a16="http://schemas.microsoft.com/office/drawing/2014/main" id="{0DF3C07B-6C3F-4AB8-8732-9EE868D94E18}"/>
              </a:ext>
            </a:extLst>
          </p:cNvPr>
          <p:cNvSpPr>
            <a:spLocks noGrp="1"/>
          </p:cNvSpPr>
          <p:nvPr>
            <p:ph type="ctrTitle"/>
          </p:nvPr>
        </p:nvSpPr>
        <p:spPr>
          <a:xfrm>
            <a:off x="1790701" y="514350"/>
            <a:ext cx="9713912" cy="6231890"/>
          </a:xfrm>
        </p:spPr>
        <p:txBody>
          <a:bodyPr>
            <a:normAutofit/>
          </a:bodyPr>
          <a:lstStyle/>
          <a:p>
            <a:pPr algn="ctr"/>
            <a:r>
              <a:rPr lang="en-US" sz="3600" b="1" dirty="0">
                <a:solidFill>
                  <a:srgbClr val="002060"/>
                </a:solidFill>
                <a:latin typeface="Algerian" panose="04020705040A02060702" pitchFamily="82" charset="0"/>
              </a:rPr>
              <a:t>Software Requirement</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Specification</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for</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Trucking Company Management System</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CS 425 Software Engineering</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July 2020</a:t>
            </a:r>
            <a:br>
              <a:rPr lang="en-US" sz="3600" b="1" dirty="0">
                <a:solidFill>
                  <a:srgbClr val="002060"/>
                </a:solidFill>
                <a:latin typeface="Algerian" panose="04020705040A02060702" pitchFamily="82" charset="0"/>
              </a:rPr>
            </a:br>
            <a:r>
              <a:rPr lang="en-US" sz="3600" b="1" i="1" dirty="0">
                <a:solidFill>
                  <a:srgbClr val="002060"/>
                </a:solidFill>
                <a:latin typeface="Algerian" panose="04020705040A02060702" pitchFamily="82" charset="0"/>
              </a:rPr>
              <a:t>Robel Tecleyesus</a:t>
            </a:r>
            <a:br>
              <a:rPr lang="en-US" sz="3600" b="1" i="1" dirty="0">
                <a:solidFill>
                  <a:srgbClr val="002060"/>
                </a:solidFill>
                <a:latin typeface="Algerian" panose="04020705040A02060702" pitchFamily="82" charset="0"/>
              </a:rPr>
            </a:br>
            <a:r>
              <a:rPr lang="en-US" sz="3600" b="1" i="1" dirty="0">
                <a:solidFill>
                  <a:srgbClr val="002060"/>
                </a:solidFill>
                <a:latin typeface="Algerian" panose="04020705040A02060702" pitchFamily="82" charset="0"/>
              </a:rPr>
              <a:t>110467</a:t>
            </a:r>
            <a:r>
              <a:rPr lang="en-US" sz="3600" dirty="0">
                <a:solidFill>
                  <a:srgbClr val="002060"/>
                </a:solidFill>
                <a:latin typeface="Algerian" panose="04020705040A02060702" pitchFamily="82" charset="0"/>
              </a:rPr>
              <a:t> </a:t>
            </a:r>
            <a:br>
              <a:rPr lang="en-US" sz="3600" dirty="0">
                <a:solidFill>
                  <a:srgbClr val="002060"/>
                </a:solidFill>
                <a:latin typeface="Algerian" panose="04020705040A02060702" pitchFamily="82" charset="0"/>
              </a:rPr>
            </a:br>
            <a:endParaRPr lang="en-US" sz="36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0280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74B1-5158-4940-BE03-F9C75BF17A70}"/>
              </a:ext>
            </a:extLst>
          </p:cNvPr>
          <p:cNvSpPr>
            <a:spLocks noGrp="1"/>
          </p:cNvSpPr>
          <p:nvPr>
            <p:ph type="title"/>
          </p:nvPr>
        </p:nvSpPr>
        <p:spPr/>
        <p:txBody>
          <a:bodyPr/>
          <a:lstStyle/>
          <a:p>
            <a:r>
              <a:rPr lang="en-US" dirty="0"/>
              <a:t>Glossary</a:t>
            </a:r>
          </a:p>
        </p:txBody>
      </p:sp>
      <p:pic>
        <p:nvPicPr>
          <p:cNvPr id="5" name="Content Placeholder 4" descr="A screenshot of a cell phone&#10;&#10;Description automatically generated">
            <a:extLst>
              <a:ext uri="{FF2B5EF4-FFF2-40B4-BE49-F238E27FC236}">
                <a16:creationId xmlns:a16="http://schemas.microsoft.com/office/drawing/2014/main" id="{5DF76B86-4A2D-41AE-89BB-3E781EB1D4B4}"/>
              </a:ext>
            </a:extLst>
          </p:cNvPr>
          <p:cNvPicPr>
            <a:picLocks noGrp="1" noChangeAspect="1"/>
          </p:cNvPicPr>
          <p:nvPr>
            <p:ph idx="1"/>
          </p:nvPr>
        </p:nvPicPr>
        <p:blipFill>
          <a:blip r:embed="rId2"/>
          <a:stretch>
            <a:fillRect/>
          </a:stretch>
        </p:blipFill>
        <p:spPr>
          <a:xfrm>
            <a:off x="3394076" y="2261234"/>
            <a:ext cx="6283324" cy="3972655"/>
          </a:xfrm>
        </p:spPr>
      </p:pic>
    </p:spTree>
    <p:extLst>
      <p:ext uri="{BB962C8B-B14F-4D97-AF65-F5344CB8AC3E}">
        <p14:creationId xmlns:p14="http://schemas.microsoft.com/office/powerpoint/2010/main" val="397380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0E4A-A351-4F48-841F-A62A85327E6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3. System Architecture Analysis</a:t>
            </a:r>
            <a:endParaRPr lang="en-US" dirty="0"/>
          </a:p>
        </p:txBody>
      </p:sp>
      <p:sp>
        <p:nvSpPr>
          <p:cNvPr id="3" name="Content Placeholder 2">
            <a:extLst>
              <a:ext uri="{FF2B5EF4-FFF2-40B4-BE49-F238E27FC236}">
                <a16:creationId xmlns:a16="http://schemas.microsoft.com/office/drawing/2014/main" id="{5E5203E6-9B53-4A8F-9EA8-42D6CF32803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Content</a:t>
            </a:r>
          </a:p>
          <a:p>
            <a:pPr lvl="1"/>
            <a:r>
              <a:rPr lang="en-US" sz="2400" dirty="0">
                <a:latin typeface="Times New Roman" panose="02020603050405020304" pitchFamily="18" charset="0"/>
                <a:cs typeface="Times New Roman" panose="02020603050405020304" pitchFamily="18" charset="0"/>
              </a:rPr>
              <a:t>System Architecture Analysis Diagram</a:t>
            </a:r>
          </a:p>
          <a:p>
            <a:pPr lvl="1"/>
            <a:r>
              <a:rPr lang="en-US" sz="2400" dirty="0">
                <a:latin typeface="Times New Roman" panose="02020603050405020304" pitchFamily="18" charset="0"/>
                <a:cs typeface="Times New Roman" panose="02020603050405020304" pitchFamily="18" charset="0"/>
              </a:rPr>
              <a:t>Key Abstractions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212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5" dur="1000"/>
                                        <p:tgtEl>
                                          <p:spTgt spid="3">
                                            <p:txEl>
                                              <p:pRg st="0" end="0"/>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1000"/>
                                        <p:tgtEl>
                                          <p:spTgt spid="3">
                                            <p:txEl>
                                              <p:pRg st="1" end="1"/>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9F3-0895-4083-A3E2-51144B1E648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System Architecture Analysis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07E9D46C-7CC8-4768-AB6E-36F70B13F3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49312" y="1539874"/>
            <a:ext cx="8489808" cy="4694015"/>
          </a:xfrm>
          <a:prstGeom prst="rect">
            <a:avLst/>
          </a:prstGeom>
        </p:spPr>
      </p:pic>
    </p:spTree>
    <p:extLst>
      <p:ext uri="{BB962C8B-B14F-4D97-AF65-F5344CB8AC3E}">
        <p14:creationId xmlns:p14="http://schemas.microsoft.com/office/powerpoint/2010/main" val="622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26876-7067-4081-AD87-665D01AC03D8}"/>
              </a:ext>
            </a:extLst>
          </p:cNvPr>
          <p:cNvSpPr>
            <a:spLocks noGrp="1"/>
          </p:cNvSpPr>
          <p:nvPr>
            <p:ph type="title"/>
          </p:nvPr>
        </p:nvSpPr>
        <p:spPr>
          <a:xfrm>
            <a:off x="1259893" y="3101093"/>
            <a:ext cx="2454052" cy="3029344"/>
          </a:xfrm>
        </p:spPr>
        <p:txBody>
          <a:bodyPr>
            <a:normAutofit/>
          </a:bodyPr>
          <a:lstStyle/>
          <a:p>
            <a:r>
              <a:rPr lang="en-US" sz="3200" u="sng" dirty="0">
                <a:solidFill>
                  <a:schemeClr val="bg1"/>
                </a:solidFill>
                <a:latin typeface="Times New Roman" panose="02020603050405020304" pitchFamily="18" charset="0"/>
                <a:cs typeface="Times New Roman" panose="02020603050405020304" pitchFamily="18" charset="0"/>
              </a:rPr>
              <a:t>Key Abstractions</a:t>
            </a:r>
            <a:endParaRPr lang="en-US" sz="3200" dirty="0">
              <a:solidFill>
                <a:schemeClr val="bg1"/>
              </a:solidFill>
            </a:endParaRP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515299-A63F-40FD-8712-B8EB42E9C5BE}"/>
              </a:ext>
            </a:extLst>
          </p:cNvPr>
          <p:cNvGraphicFramePr>
            <a:graphicFrameLocks noGrp="1"/>
          </p:cNvGraphicFramePr>
          <p:nvPr>
            <p:ph idx="1"/>
            <p:extLst>
              <p:ext uri="{D42A27DB-BD31-4B8C-83A1-F6EECF244321}">
                <p14:modId xmlns:p14="http://schemas.microsoft.com/office/powerpoint/2010/main" val="39677366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02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3A83-4A50-4543-B8C5-EECFEE648F4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4. Use Case Analysis</a:t>
            </a:r>
            <a:endParaRPr lang="en-US" dirty="0"/>
          </a:p>
        </p:txBody>
      </p:sp>
      <p:sp>
        <p:nvSpPr>
          <p:cNvPr id="3" name="Content Placeholder 2">
            <a:extLst>
              <a:ext uri="{FF2B5EF4-FFF2-40B4-BE49-F238E27FC236}">
                <a16:creationId xmlns:a16="http://schemas.microsoft.com/office/drawing/2014/main" id="{7BBD5A74-8008-4D4B-883F-72CC004FCE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Content</a:t>
            </a:r>
          </a:p>
          <a:p>
            <a:pPr lvl="1"/>
            <a:r>
              <a:rPr lang="en-US" sz="2400" dirty="0">
                <a:latin typeface="Times New Roman" panose="02020603050405020304" pitchFamily="18" charset="0"/>
                <a:cs typeface="Times New Roman" panose="02020603050405020304" pitchFamily="18" charset="0"/>
              </a:rPr>
              <a:t>Sequence Diagram</a:t>
            </a:r>
          </a:p>
          <a:p>
            <a:pPr lvl="2"/>
            <a:r>
              <a:rPr lang="en-US" sz="2200" dirty="0">
                <a:latin typeface="Times New Roman" panose="02020603050405020304" pitchFamily="18" charset="0"/>
                <a:cs typeface="Times New Roman" panose="02020603050405020304" pitchFamily="18" charset="0"/>
              </a:rPr>
              <a:t>Register a Load : Use Case Sequence Diagram</a:t>
            </a:r>
          </a:p>
          <a:p>
            <a:pPr lvl="2"/>
            <a:r>
              <a:rPr lang="en-US" sz="2200" dirty="0">
                <a:latin typeface="Times New Roman" panose="02020603050405020304" pitchFamily="18" charset="0"/>
                <a:cs typeface="Times New Roman" panose="02020603050405020304" pitchFamily="18" charset="0"/>
              </a:rPr>
              <a:t>Searching  Loads : Use Case Sequence Diagram</a:t>
            </a:r>
          </a:p>
          <a:p>
            <a:pPr lvl="2"/>
            <a:r>
              <a:rPr lang="en-US" sz="2200" dirty="0">
                <a:latin typeface="Times New Roman" panose="02020603050405020304" pitchFamily="18" charset="0"/>
                <a:cs typeface="Times New Roman" panose="02020603050405020304" pitchFamily="18" charset="0"/>
              </a:rPr>
              <a:t>Cancel booked Loads :Use Case Sequence Diagram</a:t>
            </a: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Collaboration Diagram</a:t>
            </a:r>
          </a:p>
          <a:p>
            <a:pPr lvl="1"/>
            <a:r>
              <a:rPr lang="en-US" sz="2400" dirty="0" err="1">
                <a:latin typeface="Times New Roman" panose="02020603050405020304" pitchFamily="18" charset="0"/>
                <a:cs typeface="Times New Roman" panose="02020603050405020304" pitchFamily="18" charset="0"/>
              </a:rPr>
              <a:t>VOPC</a:t>
            </a:r>
            <a:r>
              <a:rPr lang="en-US" sz="2400" dirty="0">
                <a:latin typeface="Times New Roman" panose="02020603050405020304" pitchFamily="18" charset="0"/>
                <a:cs typeface="Times New Roman" panose="02020603050405020304" pitchFamily="18" charset="0"/>
              </a:rPr>
              <a:t> Diagram</a:t>
            </a:r>
          </a:p>
          <a:p>
            <a:endParaRPr lang="en-US" dirty="0"/>
          </a:p>
        </p:txBody>
      </p:sp>
    </p:spTree>
    <p:extLst>
      <p:ext uri="{BB962C8B-B14F-4D97-AF65-F5344CB8AC3E}">
        <p14:creationId xmlns:p14="http://schemas.microsoft.com/office/powerpoint/2010/main" val="21674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0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0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0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0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10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1000"/>
                                        <p:tgtEl>
                                          <p:spTgt spid="3">
                                            <p:txEl>
                                              <p:pRg st="5" end="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8F4B-2C30-4071-8603-40915370D80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Register a Load: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2542CD6-75F3-4CBF-8AA6-6D4ED4CA928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5040" y="1564640"/>
            <a:ext cx="8637003" cy="4815840"/>
          </a:xfrm>
          <a:prstGeom prst="rect">
            <a:avLst/>
          </a:prstGeom>
        </p:spPr>
      </p:pic>
    </p:spTree>
    <p:extLst>
      <p:ext uri="{BB962C8B-B14F-4D97-AF65-F5344CB8AC3E}">
        <p14:creationId xmlns:p14="http://schemas.microsoft.com/office/powerpoint/2010/main" val="25518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250" fill="hold"/>
                                        <p:tgtEl>
                                          <p:spTgt spid="4"/>
                                        </p:tgtEl>
                                        <p:attrNameLst>
                                          <p:attrName>ppt_w</p:attrName>
                                        </p:attrNameLst>
                                      </p:cBhvr>
                                      <p:tavLst>
                                        <p:tav tm="0">
                                          <p:val>
                                            <p:fltVal val="0"/>
                                          </p:val>
                                        </p:tav>
                                        <p:tav tm="100000">
                                          <p:val>
                                            <p:strVal val="#ppt_w"/>
                                          </p:val>
                                        </p:tav>
                                      </p:tavLst>
                                    </p:anim>
                                    <p:anim calcmode="lin" valueType="num">
                                      <p:cBhvr>
                                        <p:cTn id="14" dur="1250" fill="hold"/>
                                        <p:tgtEl>
                                          <p:spTgt spid="4"/>
                                        </p:tgtEl>
                                        <p:attrNameLst>
                                          <p:attrName>ppt_h</p:attrName>
                                        </p:attrNameLst>
                                      </p:cBhvr>
                                      <p:tavLst>
                                        <p:tav tm="0">
                                          <p:val>
                                            <p:fltVal val="0"/>
                                          </p:val>
                                        </p:tav>
                                        <p:tav tm="100000">
                                          <p:val>
                                            <p:strVal val="#ppt_h"/>
                                          </p:val>
                                        </p:tav>
                                      </p:tavLst>
                                    </p:anim>
                                    <p:animEffect transition="in" filter="fade">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DFF4-AAA2-42E7-BB58-0EC3E3F2A6B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Search Loads: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E94B230B-052B-4302-8E6A-5B587BC97F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7920" y="1595120"/>
            <a:ext cx="8351520" cy="5008880"/>
          </a:xfrm>
          <a:prstGeom prst="rect">
            <a:avLst/>
          </a:prstGeom>
        </p:spPr>
      </p:pic>
    </p:spTree>
    <p:extLst>
      <p:ext uri="{BB962C8B-B14F-4D97-AF65-F5344CB8AC3E}">
        <p14:creationId xmlns:p14="http://schemas.microsoft.com/office/powerpoint/2010/main" val="41986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250" fill="hold"/>
                                        <p:tgtEl>
                                          <p:spTgt spid="4"/>
                                        </p:tgtEl>
                                        <p:attrNameLst>
                                          <p:attrName>ppt_w</p:attrName>
                                        </p:attrNameLst>
                                      </p:cBhvr>
                                      <p:tavLst>
                                        <p:tav tm="0">
                                          <p:val>
                                            <p:fltVal val="0"/>
                                          </p:val>
                                        </p:tav>
                                        <p:tav tm="100000">
                                          <p:val>
                                            <p:strVal val="#ppt_w"/>
                                          </p:val>
                                        </p:tav>
                                      </p:tavLst>
                                    </p:anim>
                                    <p:anim calcmode="lin" valueType="num">
                                      <p:cBhvr>
                                        <p:cTn id="13" dur="1250" fill="hold"/>
                                        <p:tgtEl>
                                          <p:spTgt spid="4"/>
                                        </p:tgtEl>
                                        <p:attrNameLst>
                                          <p:attrName>ppt_h</p:attrName>
                                        </p:attrNameLst>
                                      </p:cBhvr>
                                      <p:tavLst>
                                        <p:tav tm="0">
                                          <p:val>
                                            <p:fltVal val="0"/>
                                          </p:val>
                                        </p:tav>
                                        <p:tav tm="100000">
                                          <p:val>
                                            <p:strVal val="#ppt_h"/>
                                          </p:val>
                                        </p:tav>
                                      </p:tavLst>
                                    </p:anim>
                                    <p:anim calcmode="lin" valueType="num">
                                      <p:cBhvr>
                                        <p:cTn id="14" dur="1250" fill="hold"/>
                                        <p:tgtEl>
                                          <p:spTgt spid="4"/>
                                        </p:tgtEl>
                                        <p:attrNameLst>
                                          <p:attrName>style.rotation</p:attrName>
                                        </p:attrNameLst>
                                      </p:cBhvr>
                                      <p:tavLst>
                                        <p:tav tm="0">
                                          <p:val>
                                            <p:fltVal val="90"/>
                                          </p:val>
                                        </p:tav>
                                        <p:tav tm="100000">
                                          <p:val>
                                            <p:fltVal val="0"/>
                                          </p:val>
                                        </p:tav>
                                      </p:tavLst>
                                    </p:anim>
                                    <p:animEffect transition="in" filter="fade">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F29A-0A44-4E50-A452-84A08130130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Cancel Load: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07EA54BA-E006-4D37-AA7A-573630704DD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28240" y="1534160"/>
            <a:ext cx="8361680" cy="4897120"/>
          </a:xfrm>
          <a:prstGeom prst="rect">
            <a:avLst/>
          </a:prstGeom>
        </p:spPr>
      </p:pic>
    </p:spTree>
    <p:extLst>
      <p:ext uri="{BB962C8B-B14F-4D97-AF65-F5344CB8AC3E}">
        <p14:creationId xmlns:p14="http://schemas.microsoft.com/office/powerpoint/2010/main" val="25997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 calcmode="lin" valueType="num">
                                      <p:cBhvr>
                                        <p:cTn id="9" dur="1250" fill="hold"/>
                                        <p:tgtEl>
                                          <p:spTgt spid="4"/>
                                        </p:tgtEl>
                                        <p:attrNameLst>
                                          <p:attrName>style.rotation</p:attrName>
                                        </p:attrNameLst>
                                      </p:cBhvr>
                                      <p:tavLst>
                                        <p:tav tm="0">
                                          <p:val>
                                            <p:fltVal val="90"/>
                                          </p:val>
                                        </p:tav>
                                        <p:tav tm="100000">
                                          <p:val>
                                            <p:fltVal val="0"/>
                                          </p:val>
                                        </p:tav>
                                      </p:tavLst>
                                    </p:anim>
                                    <p:animEffect transition="in" filter="fade">
                                      <p:cBhvr>
                                        <p:cTn id="10" dur="1250"/>
                                        <p:tgtEl>
                                          <p:spTgt spid="4"/>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8C26-6805-4E4A-9577-70AD07597003}"/>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Booking Load Collaboration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17E87454-5CA7-4509-A92D-9885AE59857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55520" y="1513840"/>
            <a:ext cx="8520283" cy="4815840"/>
          </a:xfrm>
          <a:prstGeom prst="rect">
            <a:avLst/>
          </a:prstGeom>
        </p:spPr>
      </p:pic>
    </p:spTree>
    <p:extLst>
      <p:ext uri="{BB962C8B-B14F-4D97-AF65-F5344CB8AC3E}">
        <p14:creationId xmlns:p14="http://schemas.microsoft.com/office/powerpoint/2010/main" val="21256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250" fill="hold"/>
                                        <p:tgtEl>
                                          <p:spTgt spid="4"/>
                                        </p:tgtEl>
                                        <p:attrNameLst>
                                          <p:attrName>ppt_w</p:attrName>
                                        </p:attrNameLst>
                                      </p:cBhvr>
                                      <p:tavLst>
                                        <p:tav tm="0">
                                          <p:val>
                                            <p:fltVal val="0"/>
                                          </p:val>
                                        </p:tav>
                                        <p:tav tm="100000">
                                          <p:val>
                                            <p:strVal val="#ppt_w"/>
                                          </p:val>
                                        </p:tav>
                                      </p:tavLst>
                                    </p:anim>
                                    <p:anim calcmode="lin" valueType="num">
                                      <p:cBhvr>
                                        <p:cTn id="13" dur="1250" fill="hold"/>
                                        <p:tgtEl>
                                          <p:spTgt spid="4"/>
                                        </p:tgtEl>
                                        <p:attrNameLst>
                                          <p:attrName>ppt_h</p:attrName>
                                        </p:attrNameLst>
                                      </p:cBhvr>
                                      <p:tavLst>
                                        <p:tav tm="0">
                                          <p:val>
                                            <p:fltVal val="0"/>
                                          </p:val>
                                        </p:tav>
                                        <p:tav tm="100000">
                                          <p:val>
                                            <p:strVal val="#ppt_h"/>
                                          </p:val>
                                        </p:tav>
                                      </p:tavLst>
                                    </p:anim>
                                    <p:anim calcmode="lin" valueType="num">
                                      <p:cBhvr>
                                        <p:cTn id="14" dur="1250" fill="hold"/>
                                        <p:tgtEl>
                                          <p:spTgt spid="4"/>
                                        </p:tgtEl>
                                        <p:attrNameLst>
                                          <p:attrName>style.rotation</p:attrName>
                                        </p:attrNameLst>
                                      </p:cBhvr>
                                      <p:tavLst>
                                        <p:tav tm="0">
                                          <p:val>
                                            <p:fltVal val="90"/>
                                          </p:val>
                                        </p:tav>
                                        <p:tav tm="100000">
                                          <p:val>
                                            <p:fltVal val="0"/>
                                          </p:val>
                                        </p:tav>
                                      </p:tavLst>
                                    </p:anim>
                                    <p:animEffect transition="in" filter="fade">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3D84-7EDF-4F6B-9081-4406EF3CC9BE}"/>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VOPC</a:t>
            </a:r>
            <a:r>
              <a:rPr lang="en-US" u="sng" dirty="0">
                <a:latin typeface="Times New Roman" panose="02020603050405020304" pitchFamily="18" charset="0"/>
                <a:cs typeface="Times New Roman" panose="02020603050405020304" pitchFamily="18" charset="0"/>
              </a:rPr>
              <a:t>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501D4410-4053-4C6A-A986-BE655EDFCE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06320" y="1564640"/>
            <a:ext cx="7945120" cy="4669250"/>
          </a:xfrm>
          <a:prstGeom prst="rect">
            <a:avLst/>
          </a:prstGeom>
        </p:spPr>
      </p:pic>
    </p:spTree>
    <p:extLst>
      <p:ext uri="{BB962C8B-B14F-4D97-AF65-F5344CB8AC3E}">
        <p14:creationId xmlns:p14="http://schemas.microsoft.com/office/powerpoint/2010/main" val="16966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04341DEF-81B7-4EEC-8909-6F2B6087D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9A5AC064-ADE7-4B0C-8245-B2F1EB5B8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E37B7EBB-C9FD-4E5D-BD7F-BB6092F9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 name="Freeform 12">
              <a:extLst>
                <a:ext uri="{FF2B5EF4-FFF2-40B4-BE49-F238E27FC236}">
                  <a16:creationId xmlns:a16="http://schemas.microsoft.com/office/drawing/2014/main" id="{C8B2AE09-B233-4FDA-B631-5206203CA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88F32931-9845-458F-B8F8-8E78CCEE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148BE82D-39C4-48EF-997D-8BFA63F38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852DC9DE-9D71-4A37-B4FA-E422171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F47E097E-D860-4834-88D3-8BC8D6507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16A387B9-DEF4-466D-9126-83B19CE7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154CD8CA-8183-40A6-AEF0-5DBAB801B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5A88D6FA-1489-4872-9E82-BAE278A57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67DE90D4-F72A-4FE4-862E-C424D270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5A3D158C-2B8A-4243-A03E-63081E204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E3129423-824E-4B81-A87E-447D1E3A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2" name="Group 31">
            <a:extLst>
              <a:ext uri="{FF2B5EF4-FFF2-40B4-BE49-F238E27FC236}">
                <a16:creationId xmlns:a16="http://schemas.microsoft.com/office/drawing/2014/main" id="{A49E48F8-A2B8-4478-8AC8-5E209D09A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0847DF35-E732-4994-9178-C716F67A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4587982D-A0D3-4EE2-8CEF-37993A51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BB673465-572A-42D0-BD59-7EC8540B5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A4FC5299-7FE6-4E03-8940-7DE35873E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86E2AF04-90CB-449E-AB7A-D10235983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C11C6385-7122-4AD4-AE84-D76BCB361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D487FA13-07EC-4E0F-B832-08E2BCC2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9F4E74A1-DFE6-4E08-8F2F-B4BBEA92F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13CC4D3F-FA7A-4C14-BDC3-BC2BB704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1B592E45-964E-4F95-9828-EFC8B12D5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BCE85C42-D558-4570-A659-2A22AE3F6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9EAFB9C6-4F7C-4206-9FAC-19FA84406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5720AAE-64E8-4A15-911E-657CF2C4CD91}"/>
              </a:ext>
            </a:extLst>
          </p:cNvPr>
          <p:cNvSpPr>
            <a:spLocks noGrp="1"/>
          </p:cNvSpPr>
          <p:nvPr>
            <p:ph type="title"/>
          </p:nvPr>
        </p:nvSpPr>
        <p:spPr>
          <a:xfrm>
            <a:off x="4659520" y="624110"/>
            <a:ext cx="6845092" cy="1280890"/>
          </a:xfrm>
        </p:spPr>
        <p:txBody>
          <a:bodyPr>
            <a:normAutofit/>
          </a:bodyPr>
          <a:lstStyle/>
          <a:p>
            <a:r>
              <a:rPr lang="en-US" u="sng" dirty="0">
                <a:solidFill>
                  <a:srgbClr val="FF0000"/>
                </a:solidFill>
                <a:latin typeface="Times New Roman" panose="02020603050405020304" pitchFamily="18" charset="0"/>
                <a:cs typeface="Times New Roman" panose="02020603050405020304" pitchFamily="18" charset="0"/>
              </a:rPr>
              <a:t>Title and Content Layout</a:t>
            </a:r>
            <a:endParaRPr lang="en-US" dirty="0">
              <a:solidFill>
                <a:srgbClr val="FF0000"/>
              </a:solidFill>
            </a:endParaRPr>
          </a:p>
        </p:txBody>
      </p:sp>
      <p:sp>
        <p:nvSpPr>
          <p:cNvPr id="46" name="Rectangle 45">
            <a:extLst>
              <a:ext uri="{FF2B5EF4-FFF2-40B4-BE49-F238E27FC236}">
                <a16:creationId xmlns:a16="http://schemas.microsoft.com/office/drawing/2014/main" id="{911A4BE3-B040-48E2-8AC0-783C1FA5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11">
            <a:extLst>
              <a:ext uri="{FF2B5EF4-FFF2-40B4-BE49-F238E27FC236}">
                <a16:creationId xmlns:a16="http://schemas.microsoft.com/office/drawing/2014/main" id="{2B22D258-32DB-4A09-A867-02C497F2B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A86FEC51-9CF1-4824-829E-7FBAB180786F}"/>
              </a:ext>
            </a:extLst>
          </p:cNvPr>
          <p:cNvPicPr>
            <a:picLocks noChangeAspect="1"/>
          </p:cNvPicPr>
          <p:nvPr/>
        </p:nvPicPr>
        <p:blipFill rotWithShape="1">
          <a:blip r:embed="rId2"/>
          <a:srcRect l="68820" r="4700"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38B9845-895E-401D-8C7D-A9A11A7CA504}"/>
              </a:ext>
            </a:extLst>
          </p:cNvPr>
          <p:cNvSpPr>
            <a:spLocks noGrp="1"/>
          </p:cNvSpPr>
          <p:nvPr>
            <p:ph idx="1"/>
          </p:nvPr>
        </p:nvSpPr>
        <p:spPr>
          <a:xfrm>
            <a:off x="4656667" y="1410942"/>
            <a:ext cx="6847944" cy="5118946"/>
          </a:xfrm>
        </p:spPr>
        <p:txBody>
          <a:bodyPr>
            <a:normAutofit lnSpcReduction="10000"/>
          </a:bodyPr>
          <a:lstStyle/>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Vision Document</a:t>
            </a:r>
          </a:p>
          <a:p>
            <a:pPr marL="754062" lvl="1" indent="-514350">
              <a:lnSpc>
                <a:spcPct val="90000"/>
              </a:lnSpc>
            </a:pPr>
            <a:r>
              <a:rPr lang="en-US" sz="1800" dirty="0">
                <a:solidFill>
                  <a:srgbClr val="002060"/>
                </a:solidFill>
                <a:latin typeface="Times New Roman" panose="02020603050405020304" pitchFamily="18" charset="0"/>
                <a:cs typeface="Times New Roman" panose="02020603050405020304" pitchFamily="18" charset="0"/>
              </a:rPr>
              <a:t>Introduction </a:t>
            </a:r>
          </a:p>
          <a:p>
            <a:pPr marL="754062" lvl="1" indent="-514350">
              <a:lnSpc>
                <a:spcPct val="90000"/>
              </a:lnSpc>
            </a:pPr>
            <a:r>
              <a:rPr lang="en-US" sz="1800" dirty="0">
                <a:solidFill>
                  <a:srgbClr val="002060"/>
                </a:solidFill>
                <a:latin typeface="Times New Roman" panose="02020603050405020304" pitchFamily="18" charset="0"/>
                <a:cs typeface="Times New Roman" panose="02020603050405020304" pitchFamily="18" charset="0"/>
              </a:rPr>
              <a:t>Problem Statement</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Software Requirements Specification</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Use Case Model</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Supplementary Specifications</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Glossary</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System Architecture Analysis</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System Architecture Analysis Diagram</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Key Abstractions</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Use Case Analysis</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Sequence Diagram</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Collaboration Diagram</a:t>
            </a:r>
          </a:p>
          <a:p>
            <a:pPr lvl="1">
              <a:lnSpc>
                <a:spcPct val="90000"/>
              </a:lnSpc>
            </a:pPr>
            <a:r>
              <a:rPr lang="en-US" sz="1800" dirty="0" err="1">
                <a:solidFill>
                  <a:srgbClr val="002060"/>
                </a:solidFill>
                <a:latin typeface="Times New Roman" panose="02020603050405020304" pitchFamily="18" charset="0"/>
                <a:cs typeface="Times New Roman" panose="02020603050405020304" pitchFamily="18" charset="0"/>
              </a:rPr>
              <a:t>VOPC</a:t>
            </a:r>
            <a:r>
              <a:rPr lang="en-US" sz="1800" dirty="0">
                <a:solidFill>
                  <a:srgbClr val="002060"/>
                </a:solidFill>
                <a:latin typeface="Times New Roman" panose="02020603050405020304" pitchFamily="18" charset="0"/>
                <a:cs typeface="Times New Roman" panose="02020603050405020304" pitchFamily="18" charset="0"/>
              </a:rPr>
              <a:t> Diagram</a:t>
            </a:r>
          </a:p>
          <a:p>
            <a:pPr lvl="1">
              <a:lnSpc>
                <a:spcPct val="90000"/>
              </a:lnSpc>
            </a:pPr>
            <a:endParaRPr lang="en-US" sz="1100" dirty="0">
              <a:latin typeface="Times New Roman" panose="02020603050405020304" pitchFamily="18" charset="0"/>
              <a:cs typeface="Times New Roman" panose="02020603050405020304" pitchFamily="18" charset="0"/>
            </a:endParaRPr>
          </a:p>
          <a:p>
            <a:pPr marL="514350" indent="-514350">
              <a:lnSpc>
                <a:spcPct val="90000"/>
              </a:lnSpc>
              <a:buFont typeface="+mj-lt"/>
              <a:buAutoNum type="arabicPeriod"/>
            </a:pPr>
            <a:endParaRPr lang="en-US" sz="1100" dirty="0">
              <a:latin typeface="Times New Roman" panose="02020603050405020304" pitchFamily="18" charset="0"/>
              <a:cs typeface="Times New Roman" panose="02020603050405020304" pitchFamily="18" charset="0"/>
            </a:endParaRPr>
          </a:p>
          <a:p>
            <a:pPr>
              <a:lnSpc>
                <a:spcPct val="90000"/>
              </a:lnSpc>
            </a:pPr>
            <a:endParaRPr lang="en-US" sz="1100" dirty="0"/>
          </a:p>
        </p:txBody>
      </p:sp>
    </p:spTree>
    <p:extLst>
      <p:ext uri="{BB962C8B-B14F-4D97-AF65-F5344CB8AC3E}">
        <p14:creationId xmlns:p14="http://schemas.microsoft.com/office/powerpoint/2010/main" val="34732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3" end="3"/>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p:cTn id="5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5" end="5"/>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p:cTn id="5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6" end="6"/>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p:cTn id="6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7" end="7"/>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9" end="9"/>
                                            </p:txEl>
                                          </p:spTgt>
                                        </p:tgtEl>
                                      </p:cBhvr>
                                    </p:animEffect>
                                  </p:childTnLst>
                                </p:cTn>
                              </p:par>
                              <p:par>
                                <p:cTn id="81" presetID="31" presetClass="entr" presetSubtype="0" fill="hold" nodeType="with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 calcmode="lin" valueType="num">
                                      <p:cBhvr>
                                        <p:cTn id="83"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4"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5"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6" dur="1000"/>
                                        <p:tgtEl>
                                          <p:spTgt spid="3">
                                            <p:txEl>
                                              <p:pRg st="10" end="10"/>
                                            </p:txEl>
                                          </p:spTgt>
                                        </p:tgtEl>
                                      </p:cBhvr>
                                    </p:animEffect>
                                  </p:childTnLst>
                                </p:cTn>
                              </p:par>
                              <p:par>
                                <p:cTn id="87" presetID="31" presetClass="entr" presetSubtype="0" fill="hold"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 calcmode="lin" valueType="num">
                                      <p:cBhvr>
                                        <p:cTn id="89"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11" end="11"/>
                                            </p:txEl>
                                          </p:spTgt>
                                        </p:tgtEl>
                                      </p:cBhvr>
                                    </p:animEffect>
                                  </p:childTnLst>
                                </p:cTn>
                              </p:par>
                              <p:par>
                                <p:cTn id="93" presetID="31" presetClass="entr" presetSubtype="0" fill="hold" nodeType="with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 calcmode="lin" valueType="num">
                                      <p:cBhvr>
                                        <p:cTn id="95"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96"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97"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98" dur="1000"/>
                                        <p:tgtEl>
                                          <p:spTgt spid="3">
                                            <p:txEl>
                                              <p:pRg st="12" end="12"/>
                                            </p:txEl>
                                          </p:spTgt>
                                        </p:tgtEl>
                                      </p:cBhvr>
                                    </p:animEffect>
                                  </p:childTnLst>
                                </p:cTn>
                              </p:par>
                              <p:par>
                                <p:cTn id="99" presetID="31" presetClass="entr" presetSubtype="0" fill="hold" nodeType="withEffect">
                                  <p:stCondLst>
                                    <p:cond delay="0"/>
                                  </p:stCondLst>
                                  <p:childTnLst>
                                    <p:set>
                                      <p:cBhvr>
                                        <p:cTn id="100" dur="1" fill="hold">
                                          <p:stCondLst>
                                            <p:cond delay="0"/>
                                          </p:stCondLst>
                                        </p:cTn>
                                        <p:tgtEl>
                                          <p:spTgt spid="3">
                                            <p:txEl>
                                              <p:pRg st="13" end="13"/>
                                            </p:txEl>
                                          </p:spTgt>
                                        </p:tgtEl>
                                        <p:attrNameLst>
                                          <p:attrName>style.visibility</p:attrName>
                                        </p:attrNameLst>
                                      </p:cBhvr>
                                      <p:to>
                                        <p:strVal val="visible"/>
                                      </p:to>
                                    </p:set>
                                    <p:anim calcmode="lin" valueType="num">
                                      <p:cBhvr>
                                        <p:cTn id="101"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102"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103"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104"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6"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7"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8"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9"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0"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1"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2"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3"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4"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5"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6"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7"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9" name="Group 148">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50"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1"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2"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3"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4"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5"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6"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7"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8"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9"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0"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1"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3" name="Rectangle 162">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5"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7" name="Rectangle 166">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9" name="Rectangle 168">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rgbClr val="9A9836">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DA90B1-6E5C-4A9F-BB74-998791B39675}"/>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Thank You</a:t>
            </a:r>
          </a:p>
        </p:txBody>
      </p:sp>
      <p:sp>
        <p:nvSpPr>
          <p:cNvPr id="171"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6" name="Picture 2" descr="Yellow Emoji Birthday Party Happy Face Symbol Classic Round ...">
            <a:extLst>
              <a:ext uri="{FF2B5EF4-FFF2-40B4-BE49-F238E27FC236}">
                <a16:creationId xmlns:a16="http://schemas.microsoft.com/office/drawing/2014/main" id="{D8739978-B563-4C3C-8594-2E9C1507E3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4022" y="967417"/>
            <a:ext cx="5469457" cy="49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403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04341DEF-81B7-4EEC-8909-6F2B6087D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5" name="Group 17">
            <a:extLst>
              <a:ext uri="{FF2B5EF4-FFF2-40B4-BE49-F238E27FC236}">
                <a16:creationId xmlns:a16="http://schemas.microsoft.com/office/drawing/2014/main" id="{9A5AC064-ADE7-4B0C-8245-B2F1EB5B8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E37B7EBB-C9FD-4E5D-BD7F-BB6092F9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C8B2AE09-B233-4FDA-B631-5206203CA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88F32931-9845-458F-B8F8-8E78CCEE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148BE82D-39C4-48EF-997D-8BFA63F38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852DC9DE-9D71-4A37-B4FA-E422171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F47E097E-D860-4834-88D3-8BC8D6507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16A387B9-DEF4-466D-9126-83B19CE7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154CD8CA-8183-40A6-AEF0-5DBAB801B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5A88D6FA-1489-4872-9E82-BAE278A57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67DE90D4-F72A-4FE4-862E-C424D270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5A3D158C-2B8A-4243-A03E-63081E204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E3129423-824E-4B81-A87E-447D1E3A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2" name="Group 31">
            <a:extLst>
              <a:ext uri="{FF2B5EF4-FFF2-40B4-BE49-F238E27FC236}">
                <a16:creationId xmlns:a16="http://schemas.microsoft.com/office/drawing/2014/main" id="{A49E48F8-A2B8-4478-8AC8-5E209D09A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0847DF35-E732-4994-9178-C716F67A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4587982D-A0D3-4EE2-8CEF-37993A51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BB673465-572A-42D0-BD59-7EC8540B5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A4FC5299-7FE6-4E03-8940-7DE35873E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86E2AF04-90CB-449E-AB7A-D10235983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C11C6385-7122-4AD4-AE84-D76BCB361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D487FA13-07EC-4E0F-B832-08E2BCC2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9F4E74A1-DFE6-4E08-8F2F-B4BBEA92F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13CC4D3F-FA7A-4C14-BDC3-BC2BB704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1B592E45-964E-4F95-9828-EFC8B12D5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BCE85C42-D558-4570-A659-2A22AE3F6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9EAFB9C6-4F7C-4206-9FAC-19FA84406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63215A2-3AF8-44C8-92BE-C9584C6149C0}"/>
              </a:ext>
            </a:extLst>
          </p:cNvPr>
          <p:cNvSpPr>
            <a:spLocks noGrp="1"/>
          </p:cNvSpPr>
          <p:nvPr>
            <p:ph type="title"/>
          </p:nvPr>
        </p:nvSpPr>
        <p:spPr>
          <a:xfrm>
            <a:off x="4659520" y="624110"/>
            <a:ext cx="6845092" cy="1280890"/>
          </a:xfrm>
        </p:spPr>
        <p:txBody>
          <a:bodyPr>
            <a:normAutofit/>
          </a:bodyPr>
          <a:lstStyle/>
          <a:p>
            <a:r>
              <a:rPr lang="en-US" u="sng" dirty="0">
                <a:latin typeface="Times New Roman" panose="02020603050405020304" pitchFamily="18" charset="0"/>
                <a:cs typeface="Times New Roman" panose="02020603050405020304" pitchFamily="18" charset="0"/>
              </a:rPr>
              <a:t>1. Vision Document</a:t>
            </a:r>
            <a:endParaRPr lang="en-US" dirty="0"/>
          </a:p>
        </p:txBody>
      </p:sp>
      <p:sp>
        <p:nvSpPr>
          <p:cNvPr id="46" name="Rectangle 45">
            <a:extLst>
              <a:ext uri="{FF2B5EF4-FFF2-40B4-BE49-F238E27FC236}">
                <a16:creationId xmlns:a16="http://schemas.microsoft.com/office/drawing/2014/main" id="{911A4BE3-B040-48E2-8AC0-783C1FA5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11">
            <a:extLst>
              <a:ext uri="{FF2B5EF4-FFF2-40B4-BE49-F238E27FC236}">
                <a16:creationId xmlns:a16="http://schemas.microsoft.com/office/drawing/2014/main" id="{2B22D258-32DB-4A09-A867-02C497F2B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70C7F41C-C0FE-44CE-8EC3-6E04B46189A7}"/>
              </a:ext>
            </a:extLst>
          </p:cNvPr>
          <p:cNvPicPr>
            <a:picLocks noChangeAspect="1"/>
          </p:cNvPicPr>
          <p:nvPr/>
        </p:nvPicPr>
        <p:blipFill rotWithShape="1">
          <a:blip r:embed="rId2"/>
          <a:srcRect l="52086" r="20641" b="-1"/>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18CBF169-3734-47D9-84AA-D4985F4EDA02}"/>
              </a:ext>
            </a:extLst>
          </p:cNvPr>
          <p:cNvSpPr>
            <a:spLocks noGrp="1"/>
          </p:cNvSpPr>
          <p:nvPr>
            <p:ph idx="1"/>
          </p:nvPr>
        </p:nvSpPr>
        <p:spPr>
          <a:xfrm>
            <a:off x="4656667" y="2133600"/>
            <a:ext cx="6847944" cy="3777622"/>
          </a:xfrm>
        </p:spPr>
        <p:txBody>
          <a:bodyPr>
            <a:normAutofit/>
          </a:bodyPr>
          <a:lstStyle/>
          <a:p>
            <a:r>
              <a:rPr lang="en-US" dirty="0">
                <a:latin typeface="Times New Roman" panose="02020603050405020304" pitchFamily="18" charset="0"/>
                <a:cs typeface="Times New Roman" panose="02020603050405020304" pitchFamily="18" charset="0"/>
              </a:rPr>
              <a:t>Contents</a:t>
            </a:r>
          </a:p>
          <a:p>
            <a:pPr marL="754062" lvl="1" indent="-514350"/>
            <a:r>
              <a:rPr lang="en-US" dirty="0">
                <a:latin typeface="Times New Roman" panose="02020603050405020304" pitchFamily="18" charset="0"/>
                <a:cs typeface="Times New Roman" panose="02020603050405020304" pitchFamily="18" charset="0"/>
              </a:rPr>
              <a:t>Introduction </a:t>
            </a:r>
          </a:p>
          <a:p>
            <a:pPr marL="754062" lvl="1" indent="-514350"/>
            <a:r>
              <a:rPr lang="en-US" dirty="0">
                <a:latin typeface="Times New Roman" panose="02020603050405020304" pitchFamily="18" charset="0"/>
                <a:cs typeface="Times New Roman" panose="02020603050405020304" pitchFamily="18" charset="0"/>
              </a:rPr>
              <a:t>Problem Statement</a:t>
            </a:r>
          </a:p>
          <a:p>
            <a:endParaRPr lang="en-US" dirty="0"/>
          </a:p>
        </p:txBody>
      </p:sp>
    </p:spTree>
    <p:extLst>
      <p:ext uri="{BB962C8B-B14F-4D97-AF65-F5344CB8AC3E}">
        <p14:creationId xmlns:p14="http://schemas.microsoft.com/office/powerpoint/2010/main" val="4135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B91A8-724A-4D06-ABB2-B6E1168F9D7F}"/>
              </a:ext>
            </a:extLst>
          </p:cNvPr>
          <p:cNvSpPr>
            <a:spLocks noGrp="1"/>
          </p:cNvSpPr>
          <p:nvPr>
            <p:ph type="title"/>
          </p:nvPr>
        </p:nvSpPr>
        <p:spPr>
          <a:xfrm>
            <a:off x="3373062" y="228600"/>
            <a:ext cx="8131550" cy="706394"/>
          </a:xfrm>
        </p:spPr>
        <p:txBody>
          <a:bodyPr>
            <a:normAutofit/>
          </a:bodyPr>
          <a:lstStyle/>
          <a:p>
            <a:r>
              <a:rPr lang="en-US" dirty="0"/>
              <a:t>Introduction</a:t>
            </a:r>
          </a:p>
        </p:txBody>
      </p:sp>
      <p:sp>
        <p:nvSpPr>
          <p:cNvPr id="36" name="Rectangle 3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2" name="Group 51">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3"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4"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5"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6"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7"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8"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9"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0"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1"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2"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3"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4"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6"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2988C2F-8C60-4DC1-AEA4-71E9A1C9AA88}"/>
              </a:ext>
            </a:extLst>
          </p:cNvPr>
          <p:cNvSpPr>
            <a:spLocks noGrp="1"/>
          </p:cNvSpPr>
          <p:nvPr>
            <p:ph idx="1"/>
          </p:nvPr>
        </p:nvSpPr>
        <p:spPr>
          <a:xfrm>
            <a:off x="3373062" y="934994"/>
            <a:ext cx="8131550" cy="5568802"/>
          </a:xfrm>
        </p:spPr>
        <p:txBody>
          <a:bodyPr>
            <a:noAutofit/>
          </a:bodyPr>
          <a:lstStyle/>
          <a:p>
            <a:r>
              <a:rPr lang="en-US" sz="1600" b="1" dirty="0">
                <a:solidFill>
                  <a:srgbClr val="002060"/>
                </a:solidFill>
                <a:latin typeface="Times New Roman" panose="02020603050405020304" pitchFamily="18" charset="0"/>
                <a:cs typeface="Times New Roman" panose="02020603050405020304" pitchFamily="18" charset="0"/>
              </a:rPr>
              <a:t>Trucking companies are the ones that physically take goods from one place to another on behalf of a shipper.</a:t>
            </a:r>
          </a:p>
          <a:p>
            <a:r>
              <a:rPr lang="en-US" sz="1600" b="1" dirty="0">
                <a:solidFill>
                  <a:srgbClr val="002060"/>
                </a:solidFill>
                <a:latin typeface="Times New Roman" panose="02020603050405020304" pitchFamily="18" charset="0"/>
                <a:cs typeface="Times New Roman" panose="02020603050405020304" pitchFamily="18" charset="0"/>
              </a:rPr>
              <a:t>Usually the Company owner manage the company by him/herself via a</a:t>
            </a:r>
            <a:br>
              <a:rPr lang="en-US" sz="1600" b="1" dirty="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manual process.</a:t>
            </a:r>
          </a:p>
          <a:p>
            <a:r>
              <a:rPr lang="en-US" sz="1600" b="1" dirty="0">
                <a:solidFill>
                  <a:srgbClr val="002060"/>
                </a:solidFill>
                <a:latin typeface="Times New Roman" panose="02020603050405020304" pitchFamily="18" charset="0"/>
                <a:cs typeface="Times New Roman" panose="02020603050405020304" pitchFamily="18" charset="0"/>
              </a:rPr>
              <a:t>All the tasks like hiring a driver, viewing available shipments, listing available</a:t>
            </a:r>
            <a:br>
              <a:rPr lang="en-US" sz="1600" b="1" dirty="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trucks, payments, filling up and sending/emailing documents, advertising were done by a single person.</a:t>
            </a:r>
          </a:p>
          <a:p>
            <a:r>
              <a:rPr lang="en-US" sz="1600" b="1" dirty="0">
                <a:solidFill>
                  <a:srgbClr val="002060"/>
                </a:solidFill>
                <a:latin typeface="Times New Roman" panose="02020603050405020304" pitchFamily="18" charset="0"/>
                <a:cs typeface="Times New Roman" panose="02020603050405020304" pitchFamily="18" charset="0"/>
              </a:rPr>
              <a:t>Company growth/expansion  is leading the company to request for an automated system to run their business.</a:t>
            </a:r>
          </a:p>
          <a:p>
            <a:r>
              <a:rPr lang="en-US" sz="1600" b="1" dirty="0">
                <a:solidFill>
                  <a:srgbClr val="002060"/>
                </a:solidFill>
                <a:latin typeface="Times New Roman" panose="02020603050405020304" pitchFamily="18" charset="0"/>
                <a:cs typeface="Times New Roman" panose="02020603050405020304" pitchFamily="18" charset="0"/>
              </a:rPr>
              <a:t> things like employee management, maintenance, and payments are becoming out of control and it is requiring hiring more office workers to handle the job for you. And increasing number of employees is causing the company to spend more money.</a:t>
            </a:r>
          </a:p>
          <a:p>
            <a:r>
              <a:rPr lang="en-US" sz="1600" b="1" dirty="0">
                <a:solidFill>
                  <a:srgbClr val="002060"/>
                </a:solidFill>
                <a:latin typeface="Times New Roman" panose="02020603050405020304" pitchFamily="18" charset="0"/>
                <a:cs typeface="Times New Roman" panose="02020603050405020304" pitchFamily="18" charset="0"/>
              </a:rPr>
              <a:t> Some task to be handled to search available loads from Brokers website and post it as available loads for their own drivers.</a:t>
            </a:r>
          </a:p>
          <a:p>
            <a:r>
              <a:rPr lang="en-US" sz="1600" b="1" dirty="0">
                <a:solidFill>
                  <a:srgbClr val="002060"/>
                </a:solidFill>
                <a:latin typeface="Times New Roman" panose="02020603050405020304" pitchFamily="18" charset="0"/>
                <a:cs typeface="Times New Roman" panose="02020603050405020304" pitchFamily="18" charset="0"/>
              </a:rPr>
              <a:t>To hire drivers, approve drivers and give access to the website</a:t>
            </a:r>
          </a:p>
          <a:p>
            <a:r>
              <a:rPr lang="en-US" sz="1600" b="1" dirty="0">
                <a:solidFill>
                  <a:srgbClr val="002060"/>
                </a:solidFill>
                <a:latin typeface="Times New Roman" panose="02020603050405020304" pitchFamily="18" charset="0"/>
                <a:cs typeface="Times New Roman" panose="02020603050405020304" pitchFamily="18" charset="0"/>
              </a:rPr>
              <a:t>To let new drivers to apply for job opening and sign contract prior to start working.</a:t>
            </a:r>
          </a:p>
          <a:p>
            <a:r>
              <a:rPr lang="en-US" sz="1600" b="1" dirty="0">
                <a:solidFill>
                  <a:srgbClr val="002060"/>
                </a:solidFill>
                <a:latin typeface="Times New Roman" panose="02020603050405020304" pitchFamily="18" charset="0"/>
                <a:cs typeface="Times New Roman" panose="02020603050405020304" pitchFamily="18" charset="0"/>
              </a:rPr>
              <a:t>To Maintain budgets and optimize expenses</a:t>
            </a:r>
          </a:p>
          <a:p>
            <a:pPr marL="0" indent="0">
              <a:buNone/>
            </a:pPr>
            <a:br>
              <a:rPr lang="en-US" sz="1400" b="1" dirty="0">
                <a:solidFill>
                  <a:srgbClr val="002060"/>
                </a:solidFill>
                <a:latin typeface="Times New Roman" panose="02020603050405020304" pitchFamily="18" charset="0"/>
                <a:cs typeface="Times New Roman" panose="02020603050405020304" pitchFamily="18" charset="0"/>
              </a:rPr>
            </a:br>
            <a:endParaRPr lang="en-US" sz="1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6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250"/>
                                        <p:tgtEl>
                                          <p:spTgt spid="3">
                                            <p:txEl>
                                              <p:pRg st="0" end="0"/>
                                            </p:txEl>
                                          </p:spTgt>
                                        </p:tgtEl>
                                      </p:cBhvr>
                                    </p:animEffect>
                                    <p:anim calcmode="lin" valueType="num">
                                      <p:cBhvr>
                                        <p:cTn id="13" dur="2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25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250"/>
                                        <p:tgtEl>
                                          <p:spTgt spid="3">
                                            <p:txEl>
                                              <p:pRg st="1" end="1"/>
                                            </p:txEl>
                                          </p:spTgt>
                                        </p:tgtEl>
                                      </p:cBhvr>
                                    </p:animEffect>
                                    <p:anim calcmode="lin" valueType="num">
                                      <p:cBhvr>
                                        <p:cTn id="18" dur="2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225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250"/>
                                        <p:tgtEl>
                                          <p:spTgt spid="3">
                                            <p:txEl>
                                              <p:pRg st="2" end="2"/>
                                            </p:txEl>
                                          </p:spTgt>
                                        </p:tgtEl>
                                      </p:cBhvr>
                                    </p:animEffect>
                                    <p:anim calcmode="lin" valueType="num">
                                      <p:cBhvr>
                                        <p:cTn id="23" dur="2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225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250"/>
                                        <p:tgtEl>
                                          <p:spTgt spid="3">
                                            <p:txEl>
                                              <p:pRg st="3" end="3"/>
                                            </p:txEl>
                                          </p:spTgt>
                                        </p:tgtEl>
                                      </p:cBhvr>
                                    </p:animEffect>
                                    <p:anim calcmode="lin" valueType="num">
                                      <p:cBhvr>
                                        <p:cTn id="28" dur="2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225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250"/>
                                        <p:tgtEl>
                                          <p:spTgt spid="3">
                                            <p:txEl>
                                              <p:pRg st="4" end="4"/>
                                            </p:txEl>
                                          </p:spTgt>
                                        </p:tgtEl>
                                      </p:cBhvr>
                                    </p:animEffect>
                                    <p:anim calcmode="lin" valueType="num">
                                      <p:cBhvr>
                                        <p:cTn id="33" dur="2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225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250"/>
                                        <p:tgtEl>
                                          <p:spTgt spid="3">
                                            <p:txEl>
                                              <p:pRg st="5" end="5"/>
                                            </p:txEl>
                                          </p:spTgt>
                                        </p:tgtEl>
                                      </p:cBhvr>
                                    </p:animEffect>
                                    <p:anim calcmode="lin" valueType="num">
                                      <p:cBhvr>
                                        <p:cTn id="38" dur="2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225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250"/>
                                        <p:tgtEl>
                                          <p:spTgt spid="3">
                                            <p:txEl>
                                              <p:pRg st="6" end="6"/>
                                            </p:txEl>
                                          </p:spTgt>
                                        </p:tgtEl>
                                      </p:cBhvr>
                                    </p:animEffect>
                                    <p:anim calcmode="lin" valueType="num">
                                      <p:cBhvr>
                                        <p:cTn id="43" dur="2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225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250"/>
                                        <p:tgtEl>
                                          <p:spTgt spid="3">
                                            <p:txEl>
                                              <p:pRg st="7" end="7"/>
                                            </p:txEl>
                                          </p:spTgt>
                                        </p:tgtEl>
                                      </p:cBhvr>
                                    </p:animEffect>
                                    <p:anim calcmode="lin" valueType="num">
                                      <p:cBhvr>
                                        <p:cTn id="48" dur="2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225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2250"/>
                                        <p:tgtEl>
                                          <p:spTgt spid="3">
                                            <p:txEl>
                                              <p:pRg st="8" end="8"/>
                                            </p:txEl>
                                          </p:spTgt>
                                        </p:tgtEl>
                                      </p:cBhvr>
                                    </p:animEffect>
                                    <p:anim calcmode="lin" valueType="num">
                                      <p:cBhvr>
                                        <p:cTn id="53" dur="2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225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2250"/>
                                        <p:tgtEl>
                                          <p:spTgt spid="3">
                                            <p:txEl>
                                              <p:pRg st="9" end="9"/>
                                            </p:txEl>
                                          </p:spTgt>
                                        </p:tgtEl>
                                      </p:cBhvr>
                                    </p:animEffect>
                                    <p:anim calcmode="lin" valueType="num">
                                      <p:cBhvr>
                                        <p:cTn id="58" dur="2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2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CFA9-A8EA-4CDB-A7D1-92E6B3592A0B}"/>
              </a:ext>
            </a:extLst>
          </p:cNvPr>
          <p:cNvSpPr>
            <a:spLocks noGrp="1"/>
          </p:cNvSpPr>
          <p:nvPr>
            <p:ph type="title"/>
          </p:nvPr>
        </p:nvSpPr>
        <p:spPr/>
        <p:txBody>
          <a:bodyPr/>
          <a:lstStyle/>
          <a:p>
            <a:r>
              <a:rPr lang="en-US" dirty="0"/>
              <a:t>Problem Statement</a:t>
            </a:r>
          </a:p>
        </p:txBody>
      </p:sp>
      <p:pic>
        <p:nvPicPr>
          <p:cNvPr id="5" name="Content Placeholder 4" descr="A screenshot of a social media post&#10;&#10;Description automatically generated">
            <a:extLst>
              <a:ext uri="{FF2B5EF4-FFF2-40B4-BE49-F238E27FC236}">
                <a16:creationId xmlns:a16="http://schemas.microsoft.com/office/drawing/2014/main" id="{71BC0740-5B48-49D6-9C03-543E5FFEBD20}"/>
              </a:ext>
            </a:extLst>
          </p:cNvPr>
          <p:cNvPicPr>
            <a:picLocks noGrp="1" noChangeAspect="1"/>
          </p:cNvPicPr>
          <p:nvPr>
            <p:ph idx="1"/>
          </p:nvPr>
        </p:nvPicPr>
        <p:blipFill>
          <a:blip r:embed="rId2"/>
          <a:stretch>
            <a:fillRect/>
          </a:stretch>
        </p:blipFill>
        <p:spPr>
          <a:xfrm>
            <a:off x="2519680" y="1554480"/>
            <a:ext cx="7515061" cy="4679410"/>
          </a:xfrm>
        </p:spPr>
      </p:pic>
    </p:spTree>
    <p:extLst>
      <p:ext uri="{BB962C8B-B14F-4D97-AF65-F5344CB8AC3E}">
        <p14:creationId xmlns:p14="http://schemas.microsoft.com/office/powerpoint/2010/main" val="6845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3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500" fill="hold"/>
                                        <p:tgtEl>
                                          <p:spTgt spid="5"/>
                                        </p:tgtEl>
                                        <p:attrNameLst>
                                          <p:attrName>ppt_w</p:attrName>
                                        </p:attrNameLst>
                                      </p:cBhvr>
                                      <p:tavLst>
                                        <p:tav tm="0">
                                          <p:val>
                                            <p:fltVal val="0"/>
                                          </p:val>
                                        </p:tav>
                                        <p:tav tm="100000">
                                          <p:val>
                                            <p:strVal val="#ppt_w"/>
                                          </p:val>
                                        </p:tav>
                                      </p:tavLst>
                                    </p:anim>
                                    <p:anim calcmode="lin" valueType="num">
                                      <p:cBhvr>
                                        <p:cTn id="13" dur="1500" fill="hold"/>
                                        <p:tgtEl>
                                          <p:spTgt spid="5"/>
                                        </p:tgtEl>
                                        <p:attrNameLst>
                                          <p:attrName>ppt_h</p:attrName>
                                        </p:attrNameLst>
                                      </p:cBhvr>
                                      <p:tavLst>
                                        <p:tav tm="0">
                                          <p:val>
                                            <p:fltVal val="0"/>
                                          </p:val>
                                        </p:tav>
                                        <p:tav tm="100000">
                                          <p:val>
                                            <p:strVal val="#ppt_h"/>
                                          </p:val>
                                        </p:tav>
                                      </p:tavLst>
                                    </p:anim>
                                    <p:anim calcmode="lin" valueType="num">
                                      <p:cBhvr>
                                        <p:cTn id="14" dur="1500" fill="hold"/>
                                        <p:tgtEl>
                                          <p:spTgt spid="5"/>
                                        </p:tgtEl>
                                        <p:attrNameLst>
                                          <p:attrName>style.rotation</p:attrName>
                                        </p:attrNameLst>
                                      </p:cBhvr>
                                      <p:tavLst>
                                        <p:tav tm="0">
                                          <p:val>
                                            <p:fltVal val="90"/>
                                          </p:val>
                                        </p:tav>
                                        <p:tav tm="100000">
                                          <p:val>
                                            <p:fltVal val="0"/>
                                          </p:val>
                                        </p:tav>
                                      </p:tavLst>
                                    </p:anim>
                                    <p:animEffect transition="in" filter="fade">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91F2-4C27-4805-B5DD-BE3EAF3E43CE}"/>
              </a:ext>
            </a:extLst>
          </p:cNvPr>
          <p:cNvSpPr>
            <a:spLocks noGrp="1"/>
          </p:cNvSpPr>
          <p:nvPr>
            <p:ph type="title"/>
          </p:nvPr>
        </p:nvSpPr>
        <p:spPr>
          <a:xfrm>
            <a:off x="2592925" y="323166"/>
            <a:ext cx="3599153" cy="646331"/>
          </a:xfrm>
        </p:spPr>
        <p:txBody>
          <a:bodyPr/>
          <a:lstStyle/>
          <a:p>
            <a:r>
              <a:rPr lang="en-US" dirty="0" err="1"/>
              <a:t>StakeHolders</a:t>
            </a:r>
            <a:endParaRPr lang="en-US" dirty="0"/>
          </a:p>
        </p:txBody>
      </p:sp>
      <p:graphicFrame>
        <p:nvGraphicFramePr>
          <p:cNvPr id="4" name="Content Placeholder 3">
            <a:extLst>
              <a:ext uri="{FF2B5EF4-FFF2-40B4-BE49-F238E27FC236}">
                <a16:creationId xmlns:a16="http://schemas.microsoft.com/office/drawing/2014/main" id="{B5970F39-534E-4569-B119-CB672097D1DF}"/>
              </a:ext>
            </a:extLst>
          </p:cNvPr>
          <p:cNvGraphicFramePr>
            <a:graphicFrameLocks noGrp="1"/>
          </p:cNvGraphicFramePr>
          <p:nvPr>
            <p:ph idx="1"/>
            <p:extLst>
              <p:ext uri="{D42A27DB-BD31-4B8C-83A1-F6EECF244321}">
                <p14:modId xmlns:p14="http://schemas.microsoft.com/office/powerpoint/2010/main" val="3172879155"/>
              </p:ext>
            </p:extLst>
          </p:nvPr>
        </p:nvGraphicFramePr>
        <p:xfrm>
          <a:off x="2592925" y="1231509"/>
          <a:ext cx="6303528" cy="3677740"/>
        </p:xfrm>
        <a:graphic>
          <a:graphicData uri="http://schemas.openxmlformats.org/drawingml/2006/table">
            <a:tbl>
              <a:tblPr/>
              <a:tblGrid>
                <a:gridCol w="2101176">
                  <a:extLst>
                    <a:ext uri="{9D8B030D-6E8A-4147-A177-3AD203B41FA5}">
                      <a16:colId xmlns:a16="http://schemas.microsoft.com/office/drawing/2014/main" val="463804823"/>
                    </a:ext>
                  </a:extLst>
                </a:gridCol>
                <a:gridCol w="2101176">
                  <a:extLst>
                    <a:ext uri="{9D8B030D-6E8A-4147-A177-3AD203B41FA5}">
                      <a16:colId xmlns:a16="http://schemas.microsoft.com/office/drawing/2014/main" val="2017376540"/>
                    </a:ext>
                  </a:extLst>
                </a:gridCol>
                <a:gridCol w="2101176">
                  <a:extLst>
                    <a:ext uri="{9D8B030D-6E8A-4147-A177-3AD203B41FA5}">
                      <a16:colId xmlns:a16="http://schemas.microsoft.com/office/drawing/2014/main" val="1459178533"/>
                    </a:ext>
                  </a:extLst>
                </a:gridCol>
              </a:tblGrid>
              <a:tr h="212705">
                <a:tc>
                  <a:txBody>
                    <a:bodyPr/>
                    <a:lstStyle/>
                    <a:p>
                      <a:r>
                        <a:rPr lang="en-US" sz="1200" b="1" i="0">
                          <a:solidFill>
                            <a:srgbClr val="000000"/>
                          </a:solidFill>
                          <a:effectLst/>
                          <a:latin typeface="TimesNewRomanPS-BoldMT"/>
                        </a:rPr>
                        <a:t>Name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TimesNewRomanPS-BoldMT"/>
                        </a:rPr>
                        <a:t>Description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1" i="0">
                          <a:solidFill>
                            <a:srgbClr val="000000"/>
                          </a:solidFill>
                          <a:effectLst/>
                          <a:latin typeface="TimesNewRomanPS-BoldMT"/>
                        </a:rPr>
                        <a:t>Responsibility</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264377"/>
                  </a:ext>
                </a:extLst>
              </a:tr>
              <a:tr h="2432916">
                <a:tc>
                  <a:txBody>
                    <a:bodyPr/>
                    <a:lstStyle/>
                    <a:p>
                      <a:r>
                        <a:rPr lang="en-US" sz="1200" b="0" i="0">
                          <a:solidFill>
                            <a:srgbClr val="000000"/>
                          </a:solidFill>
                          <a:effectLst/>
                          <a:latin typeface="TimesNewRomanPSMT"/>
                        </a:rPr>
                        <a:t>Staff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TimesNewRomanPSMT"/>
                        </a:rPr>
                        <a:t>System administrators and</a:t>
                      </a:r>
                      <a:br>
                        <a:rPr lang="en-US" sz="1200" b="0" i="0" dirty="0">
                          <a:solidFill>
                            <a:srgbClr val="000000"/>
                          </a:solidFill>
                          <a:effectLst/>
                          <a:latin typeface="TimesNewRomanPSMT"/>
                        </a:rPr>
                      </a:br>
                      <a:r>
                        <a:rPr lang="en-US" sz="1200" b="0" i="0" dirty="0">
                          <a:solidFill>
                            <a:srgbClr val="000000"/>
                          </a:solidFill>
                          <a:effectLst/>
                          <a:latin typeface="TimesNewRomanPSMT"/>
                        </a:rPr>
                        <a:t>Office managers who has</a:t>
                      </a:r>
                      <a:br>
                        <a:rPr lang="en-US" sz="1200" b="0" i="0" dirty="0">
                          <a:solidFill>
                            <a:srgbClr val="000000"/>
                          </a:solidFill>
                          <a:effectLst/>
                          <a:latin typeface="TimesNewRomanPSMT"/>
                        </a:rPr>
                      </a:br>
                      <a:r>
                        <a:rPr lang="en-US" sz="1200" b="0" i="0" dirty="0">
                          <a:solidFill>
                            <a:srgbClr val="000000"/>
                          </a:solidFill>
                          <a:effectLst/>
                          <a:latin typeface="TimesNewRomanPSMT"/>
                        </a:rPr>
                        <a:t>Ability to bid hot shots loads</a:t>
                      </a:r>
                      <a:br>
                        <a:rPr lang="en-US" sz="1200" b="0" i="0" dirty="0">
                          <a:solidFill>
                            <a:srgbClr val="000000"/>
                          </a:solidFill>
                          <a:effectLst/>
                          <a:latin typeface="TimesNewRomanPSMT"/>
                        </a:rPr>
                      </a:br>
                      <a:r>
                        <a:rPr lang="en-US" sz="1200" b="0" i="0" dirty="0">
                          <a:solidFill>
                            <a:srgbClr val="000000"/>
                          </a:solidFill>
                          <a:effectLst/>
                          <a:latin typeface="TimesNewRomanPSMT"/>
                        </a:rPr>
                        <a:t>for straight trucks via load</a:t>
                      </a:r>
                      <a:br>
                        <a:rPr lang="en-US" sz="1200" b="0" i="0" dirty="0">
                          <a:solidFill>
                            <a:srgbClr val="000000"/>
                          </a:solidFill>
                          <a:effectLst/>
                          <a:latin typeface="TimesNewRomanPSMT"/>
                        </a:rPr>
                      </a:br>
                      <a:r>
                        <a:rPr lang="en-US" sz="1200" b="0" i="0" dirty="0">
                          <a:solidFill>
                            <a:srgbClr val="000000"/>
                          </a:solidFill>
                          <a:effectLst/>
                          <a:latin typeface="TimesNewRomanPSMT"/>
                        </a:rPr>
                        <a:t>board and also has Ability to</a:t>
                      </a:r>
                      <a:br>
                        <a:rPr lang="en-US" sz="1200" b="0" i="0" dirty="0">
                          <a:solidFill>
                            <a:srgbClr val="000000"/>
                          </a:solidFill>
                          <a:effectLst/>
                          <a:latin typeface="TimesNewRomanPSMT"/>
                        </a:rPr>
                      </a:br>
                      <a:r>
                        <a:rPr lang="en-US" sz="1200" b="0" i="0" dirty="0">
                          <a:solidFill>
                            <a:srgbClr val="000000"/>
                          </a:solidFill>
                          <a:effectLst/>
                          <a:latin typeface="TimesNewRomanPSMT"/>
                        </a:rPr>
                        <a:t>pre plan loads for drivers.</a:t>
                      </a:r>
                      <a:br>
                        <a:rPr lang="en-US" sz="1200" b="0" i="0" dirty="0">
                          <a:solidFill>
                            <a:srgbClr val="000000"/>
                          </a:solidFill>
                          <a:effectLst/>
                          <a:latin typeface="TimesNewRomanPSMT"/>
                        </a:rPr>
                      </a:br>
                      <a:r>
                        <a:rPr lang="en-US" sz="1200" b="0" i="0" dirty="0">
                          <a:solidFill>
                            <a:srgbClr val="000000"/>
                          </a:solidFill>
                          <a:effectLst/>
                          <a:latin typeface="TimesNewRomanPSMT"/>
                        </a:rPr>
                        <a:t>Manage payments and file</a:t>
                      </a:r>
                      <a:br>
                        <a:rPr lang="en-US" sz="1200" b="0" i="0" dirty="0">
                          <a:solidFill>
                            <a:srgbClr val="000000"/>
                          </a:solidFill>
                          <a:effectLst/>
                          <a:latin typeface="TimesNewRomanPSMT"/>
                        </a:rPr>
                      </a:br>
                      <a:r>
                        <a:rPr lang="en-US" sz="1200" b="0" i="0" dirty="0">
                          <a:solidFill>
                            <a:srgbClr val="000000"/>
                          </a:solidFill>
                          <a:effectLst/>
                          <a:latin typeface="TimesNewRomanPSMT"/>
                        </a:rPr>
                        <a:t>contract forms</a:t>
                      </a:r>
                      <a:endParaRPr lang="en-US" sz="1700" dirty="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TimesNewRomanPSMT"/>
                        </a:rPr>
                        <a:t>Include:</a:t>
                      </a:r>
                      <a:br>
                        <a:rPr lang="en-US" sz="1200" b="0" i="0">
                          <a:solidFill>
                            <a:srgbClr val="000000"/>
                          </a:solidFill>
                          <a:effectLst/>
                          <a:latin typeface="TimesNewRomanPSMT"/>
                        </a:rPr>
                      </a:br>
                      <a:r>
                        <a:rPr lang="en-US" sz="1200" b="0" i="0">
                          <a:solidFill>
                            <a:srgbClr val="000000"/>
                          </a:solidFill>
                          <a:effectLst/>
                          <a:latin typeface="TimesNewRomanPSMT"/>
                        </a:rPr>
                        <a:t>-Update changes to the</a:t>
                      </a:r>
                      <a:br>
                        <a:rPr lang="en-US" sz="1200" b="0" i="0">
                          <a:solidFill>
                            <a:srgbClr val="000000"/>
                          </a:solidFill>
                          <a:effectLst/>
                          <a:latin typeface="TimesNewRomanPSMT"/>
                        </a:rPr>
                      </a:br>
                      <a:r>
                        <a:rPr lang="en-US" sz="1200" b="0" i="0">
                          <a:solidFill>
                            <a:srgbClr val="000000"/>
                          </a:solidFill>
                          <a:effectLst/>
                          <a:latin typeface="TimesNewRomanPSMT"/>
                        </a:rPr>
                        <a:t>system</a:t>
                      </a:r>
                      <a:br>
                        <a:rPr lang="en-US" sz="1200" b="0" i="0">
                          <a:solidFill>
                            <a:srgbClr val="000000"/>
                          </a:solidFill>
                          <a:effectLst/>
                          <a:latin typeface="TimesNewRomanPSMT"/>
                        </a:rPr>
                      </a:br>
                      <a:r>
                        <a:rPr lang="en-US" sz="1200" b="0" i="0">
                          <a:solidFill>
                            <a:srgbClr val="000000"/>
                          </a:solidFill>
                          <a:effectLst/>
                          <a:latin typeface="TimesNewRomanPSMT"/>
                        </a:rPr>
                        <a:t>-Hire Drivers</a:t>
                      </a:r>
                      <a:br>
                        <a:rPr lang="en-US" sz="1200" b="0" i="0">
                          <a:solidFill>
                            <a:srgbClr val="000000"/>
                          </a:solidFill>
                          <a:effectLst/>
                          <a:latin typeface="TimesNewRomanPSMT"/>
                        </a:rPr>
                      </a:br>
                      <a:r>
                        <a:rPr lang="en-US" sz="1200" b="0" i="0">
                          <a:solidFill>
                            <a:srgbClr val="000000"/>
                          </a:solidFill>
                          <a:effectLst/>
                          <a:latin typeface="TimesNewRomanPSMT"/>
                        </a:rPr>
                        <a:t>- Give access to the website</a:t>
                      </a:r>
                      <a:br>
                        <a:rPr lang="en-US" sz="1200" b="0" i="0">
                          <a:solidFill>
                            <a:srgbClr val="000000"/>
                          </a:solidFill>
                          <a:effectLst/>
                          <a:latin typeface="TimesNewRomanPSMT"/>
                        </a:rPr>
                      </a:br>
                      <a:r>
                        <a:rPr lang="en-US" sz="1200" b="0" i="0">
                          <a:solidFill>
                            <a:srgbClr val="000000"/>
                          </a:solidFill>
                          <a:effectLst/>
                          <a:latin typeface="TimesNewRomanPSMT"/>
                        </a:rPr>
                        <a:t>- Feed initial data to the</a:t>
                      </a:r>
                      <a:br>
                        <a:rPr lang="en-US" sz="1200" b="0" i="0">
                          <a:solidFill>
                            <a:srgbClr val="000000"/>
                          </a:solidFill>
                          <a:effectLst/>
                          <a:latin typeface="TimesNewRomanPSMT"/>
                        </a:rPr>
                      </a:br>
                      <a:r>
                        <a:rPr lang="en-US" sz="1200" b="0" i="0">
                          <a:solidFill>
                            <a:srgbClr val="000000"/>
                          </a:solidFill>
                          <a:effectLst/>
                          <a:latin typeface="TimesNewRomanPSMT"/>
                        </a:rPr>
                        <a:t>system</a:t>
                      </a:r>
                      <a:br>
                        <a:rPr lang="en-US" sz="1200" b="0" i="0">
                          <a:solidFill>
                            <a:srgbClr val="000000"/>
                          </a:solidFill>
                          <a:effectLst/>
                          <a:latin typeface="TimesNewRomanPSMT"/>
                        </a:rPr>
                      </a:br>
                      <a:r>
                        <a:rPr lang="en-US" sz="1200" b="0" i="0">
                          <a:solidFill>
                            <a:srgbClr val="000000"/>
                          </a:solidFill>
                          <a:effectLst/>
                          <a:latin typeface="TimesNewRomanPSMT"/>
                        </a:rPr>
                        <a:t>- update payments and</a:t>
                      </a:r>
                      <a:br>
                        <a:rPr lang="en-US" sz="1200" b="0" i="0">
                          <a:solidFill>
                            <a:srgbClr val="000000"/>
                          </a:solidFill>
                          <a:effectLst/>
                          <a:latin typeface="TimesNewRomanPSMT"/>
                        </a:rPr>
                      </a:br>
                      <a:r>
                        <a:rPr lang="en-US" sz="1200" b="0" i="0">
                          <a:solidFill>
                            <a:srgbClr val="000000"/>
                          </a:solidFill>
                          <a:effectLst/>
                          <a:latin typeface="TimesNewRomanPSMT"/>
                        </a:rPr>
                        <a:t>manage expenses</a:t>
                      </a:r>
                      <a:br>
                        <a:rPr lang="en-US" sz="1200" b="0" i="0">
                          <a:solidFill>
                            <a:srgbClr val="000000"/>
                          </a:solidFill>
                          <a:effectLst/>
                          <a:latin typeface="TimesNewRomanPSMT"/>
                        </a:rPr>
                      </a:br>
                      <a:r>
                        <a:rPr lang="en-US" sz="1200" b="0" i="0">
                          <a:solidFill>
                            <a:srgbClr val="000000"/>
                          </a:solidFill>
                          <a:effectLst/>
                          <a:latin typeface="TimesNewRomanPSMT"/>
                        </a:rPr>
                        <a:t>- Track available loads and</a:t>
                      </a:r>
                      <a:br>
                        <a:rPr lang="en-US" sz="1200" b="0" i="0">
                          <a:solidFill>
                            <a:srgbClr val="000000"/>
                          </a:solidFill>
                          <a:effectLst/>
                          <a:latin typeface="TimesNewRomanPSMT"/>
                        </a:rPr>
                      </a:br>
                      <a:r>
                        <a:rPr lang="en-US" sz="1200" b="0" i="0">
                          <a:solidFill>
                            <a:srgbClr val="000000"/>
                          </a:solidFill>
                          <a:effectLst/>
                          <a:latin typeface="TimesNewRomanPSMT"/>
                        </a:rPr>
                        <a:t>assign to drivers</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420416"/>
                  </a:ext>
                </a:extLst>
              </a:tr>
              <a:tr h="625607">
                <a:tc>
                  <a:txBody>
                    <a:bodyPr/>
                    <a:lstStyle/>
                    <a:p>
                      <a:r>
                        <a:rPr lang="en-US" sz="1200" b="0" i="0">
                          <a:solidFill>
                            <a:srgbClr val="000000"/>
                          </a:solidFill>
                          <a:effectLst/>
                          <a:latin typeface="TimesNewRomanPSMT"/>
                        </a:rPr>
                        <a:t>Drivers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TimesNewRomanPSMT"/>
                        </a:rPr>
                        <a:t>People who Pick up goods</a:t>
                      </a:r>
                      <a:br>
                        <a:rPr lang="en-US" sz="1200" b="0" i="0" dirty="0">
                          <a:solidFill>
                            <a:srgbClr val="000000"/>
                          </a:solidFill>
                          <a:effectLst/>
                          <a:latin typeface="TimesNewRomanPSMT"/>
                        </a:rPr>
                      </a:br>
                      <a:r>
                        <a:rPr lang="en-US" sz="1200" b="0" i="0" dirty="0">
                          <a:solidFill>
                            <a:srgbClr val="000000"/>
                          </a:solidFill>
                          <a:effectLst/>
                          <a:latin typeface="TimesNewRomanPSMT"/>
                        </a:rPr>
                        <a:t>and materials</a:t>
                      </a:r>
                      <a:endParaRPr lang="en-US" sz="1700" dirty="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TimesNewRomanPSMT"/>
                        </a:rPr>
                        <a:t>- Planning routes and meeting</a:t>
                      </a:r>
                      <a:br>
                        <a:rPr lang="en-US" sz="1200" b="0" i="0">
                          <a:solidFill>
                            <a:srgbClr val="000000"/>
                          </a:solidFill>
                          <a:effectLst/>
                          <a:latin typeface="TimesNewRomanPSMT"/>
                        </a:rPr>
                      </a:br>
                      <a:r>
                        <a:rPr lang="en-US" sz="1200" b="0" i="0">
                          <a:solidFill>
                            <a:srgbClr val="000000"/>
                          </a:solidFill>
                          <a:effectLst/>
                          <a:latin typeface="TimesNewRomanPSMT"/>
                        </a:rPr>
                        <a:t>delivery schedules</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03336"/>
                  </a:ext>
                </a:extLst>
              </a:tr>
              <a:tr h="347559">
                <a:tc>
                  <a:txBody>
                    <a:bodyPr/>
                    <a:lstStyle/>
                    <a:p>
                      <a:r>
                        <a:rPr lang="en-US" sz="1200" b="0" i="0">
                          <a:solidFill>
                            <a:srgbClr val="000000"/>
                          </a:solidFill>
                          <a:effectLst/>
                          <a:latin typeface="TimesNewRomanPSMT"/>
                        </a:rPr>
                        <a:t>Developers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TimesNewRomanPSMT"/>
                        </a:rPr>
                        <a:t>Application Developers </a:t>
                      </a:r>
                      <a:endParaRPr lang="en-US" sz="170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TimesNewRomanPSMT"/>
                        </a:rPr>
                        <a:t>- Develop system features</a:t>
                      </a:r>
                      <a:endParaRPr lang="en-US" sz="1700" dirty="0">
                        <a:effectLst/>
                      </a:endParaRPr>
                    </a:p>
                  </a:txBody>
                  <a:tcPr marL="88778" marR="88778" marT="44389" marB="443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3975808"/>
                  </a:ext>
                </a:extLst>
              </a:tr>
            </a:tbl>
          </a:graphicData>
        </a:graphic>
      </p:graphicFrame>
      <p:sp>
        <p:nvSpPr>
          <p:cNvPr id="5" name="Rectangle 1">
            <a:extLst>
              <a:ext uri="{FF2B5EF4-FFF2-40B4-BE49-F238E27FC236}">
                <a16:creationId xmlns:a16="http://schemas.microsoft.com/office/drawing/2014/main" id="{5D275509-9892-4734-8CFE-C29773C014E8}"/>
              </a:ext>
            </a:extLst>
          </p:cNvPr>
          <p:cNvSpPr>
            <a:spLocks noChangeArrowheads="1"/>
          </p:cNvSpPr>
          <p:nvPr/>
        </p:nvSpPr>
        <p:spPr bwMode="auto">
          <a:xfrm>
            <a:off x="-5388968" y="-323165"/>
            <a:ext cx="175809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8BBA0756-82BF-4434-87AC-AFA5D2EF29F9}"/>
              </a:ext>
            </a:extLst>
          </p:cNvPr>
          <p:cNvGraphicFramePr>
            <a:graphicFrameLocks noGrp="1"/>
          </p:cNvGraphicFramePr>
          <p:nvPr>
            <p:extLst>
              <p:ext uri="{D42A27DB-BD31-4B8C-83A1-F6EECF244321}">
                <p14:modId xmlns:p14="http://schemas.microsoft.com/office/powerpoint/2010/main" val="3993943612"/>
              </p:ext>
            </p:extLst>
          </p:nvPr>
        </p:nvGraphicFramePr>
        <p:xfrm>
          <a:off x="2592925" y="4909249"/>
          <a:ext cx="6303528" cy="1353057"/>
        </p:xfrm>
        <a:graphic>
          <a:graphicData uri="http://schemas.openxmlformats.org/drawingml/2006/table">
            <a:tbl>
              <a:tblPr/>
              <a:tblGrid>
                <a:gridCol w="2101176">
                  <a:extLst>
                    <a:ext uri="{9D8B030D-6E8A-4147-A177-3AD203B41FA5}">
                      <a16:colId xmlns:a16="http://schemas.microsoft.com/office/drawing/2014/main" val="1944393388"/>
                    </a:ext>
                  </a:extLst>
                </a:gridCol>
                <a:gridCol w="2101176">
                  <a:extLst>
                    <a:ext uri="{9D8B030D-6E8A-4147-A177-3AD203B41FA5}">
                      <a16:colId xmlns:a16="http://schemas.microsoft.com/office/drawing/2014/main" val="664428491"/>
                    </a:ext>
                  </a:extLst>
                </a:gridCol>
                <a:gridCol w="2101176">
                  <a:extLst>
                    <a:ext uri="{9D8B030D-6E8A-4147-A177-3AD203B41FA5}">
                      <a16:colId xmlns:a16="http://schemas.microsoft.com/office/drawing/2014/main" val="4227777373"/>
                    </a:ext>
                  </a:extLst>
                </a:gridCol>
              </a:tblGrid>
              <a:tr h="621537">
                <a:tc>
                  <a:txBody>
                    <a:bodyPr/>
                    <a:lstStyle/>
                    <a:p>
                      <a:endParaRPr lang="en-US"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NewRomanPSMT"/>
                        </a:rPr>
                        <a:t>- Fix bugs</a:t>
                      </a:r>
                      <a:br>
                        <a:rPr lang="en-US" sz="1200" b="0" i="0" dirty="0">
                          <a:solidFill>
                            <a:srgbClr val="000000"/>
                          </a:solidFill>
                          <a:effectLst/>
                          <a:latin typeface="TimesNewRomanPSMT"/>
                        </a:rPr>
                      </a:br>
                      <a:r>
                        <a:rPr lang="en-US" sz="1200" b="0" i="0" dirty="0">
                          <a:solidFill>
                            <a:srgbClr val="000000"/>
                          </a:solidFill>
                          <a:effectLst/>
                          <a:latin typeface="TimesNewRomanPSMT"/>
                        </a:rPr>
                        <a:t>- Maintain system availability</a:t>
                      </a:r>
                      <a:endParaRPr lang="en-US" sz="1200" dirty="0">
                        <a:effectLst/>
                      </a:endParaRPr>
                    </a:p>
                    <a:p>
                      <a:endParaRPr lang="en-US" dirty="0"/>
                    </a:p>
                  </a:txBody>
                  <a:tcPr>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339251"/>
                  </a:ext>
                </a:extLst>
              </a:tr>
              <a:tr h="621537">
                <a:tc>
                  <a:txBody>
                    <a:bodyPr/>
                    <a:lstStyle/>
                    <a:p>
                      <a:r>
                        <a:rPr lang="en-US" sz="1200" b="0" i="0">
                          <a:solidFill>
                            <a:srgbClr val="000000"/>
                          </a:solidFill>
                          <a:effectLst/>
                          <a:latin typeface="TimesNewRomanPSMT"/>
                        </a:rPr>
                        <a:t>Tester </a:t>
                      </a:r>
                      <a:endParaRPr lang="en-US">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TimesNewRomanPSMT"/>
                        </a:rPr>
                        <a:t>Testers are JUnit tool to test</a:t>
                      </a:r>
                      <a:br>
                        <a:rPr lang="en-US" sz="1200" b="0" i="0">
                          <a:solidFill>
                            <a:srgbClr val="000000"/>
                          </a:solidFill>
                          <a:effectLst/>
                          <a:latin typeface="TimesNewRomanPSMT"/>
                        </a:rPr>
                      </a:br>
                      <a:r>
                        <a:rPr lang="en-US" sz="1200" b="0" i="0">
                          <a:solidFill>
                            <a:srgbClr val="000000"/>
                          </a:solidFill>
                          <a:effectLst/>
                          <a:latin typeface="TimesNewRomanPSMT"/>
                        </a:rPr>
                        <a:t>system or integration test.</a:t>
                      </a:r>
                      <a:endParaRPr lang="en-US">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TimesNewRomanPSMT"/>
                        </a:rPr>
                        <a:t>- Responsible for integrity</a:t>
                      </a:r>
                      <a:br>
                        <a:rPr lang="en-US" sz="1200" b="0" i="0" dirty="0">
                          <a:solidFill>
                            <a:srgbClr val="000000"/>
                          </a:solidFill>
                          <a:effectLst/>
                          <a:latin typeface="TimesNewRomanPSMT"/>
                        </a:rPr>
                      </a:br>
                      <a:r>
                        <a:rPr lang="en-US" sz="1200" b="0" i="0" dirty="0">
                          <a:solidFill>
                            <a:srgbClr val="000000"/>
                          </a:solidFill>
                          <a:effectLst/>
                          <a:latin typeface="TimesNewRomanPSMT"/>
                        </a:rPr>
                        <a:t>testing</a:t>
                      </a:r>
                      <a:endParaRPr lang="en-US"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9742683"/>
                  </a:ext>
                </a:extLst>
              </a:tr>
            </a:tbl>
          </a:graphicData>
        </a:graphic>
      </p:graphicFrame>
      <p:sp>
        <p:nvSpPr>
          <p:cNvPr id="7" name="Rectangle 2">
            <a:extLst>
              <a:ext uri="{FF2B5EF4-FFF2-40B4-BE49-F238E27FC236}">
                <a16:creationId xmlns:a16="http://schemas.microsoft.com/office/drawing/2014/main" id="{4C3693D2-C323-4820-9EE5-39CD37B0102F}"/>
              </a:ext>
            </a:extLst>
          </p:cNvPr>
          <p:cNvSpPr>
            <a:spLocks noChangeArrowheads="1"/>
          </p:cNvSpPr>
          <p:nvPr/>
        </p:nvSpPr>
        <p:spPr bwMode="auto">
          <a:xfrm>
            <a:off x="3562350" y="4630471"/>
            <a:ext cx="170691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115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389E-D460-4B5E-B227-90ED17D2D329}"/>
              </a:ext>
            </a:extLst>
          </p:cNvPr>
          <p:cNvSpPr>
            <a:spLocks noGrp="1"/>
          </p:cNvSpPr>
          <p:nvPr>
            <p:ph type="title"/>
          </p:nvPr>
        </p:nvSpPr>
        <p:spPr>
          <a:xfrm>
            <a:off x="1687669" y="624110"/>
            <a:ext cx="4137059" cy="1280890"/>
          </a:xfrm>
        </p:spPr>
        <p:txBody>
          <a:bodyPr>
            <a:normAutofit/>
          </a:bodyPr>
          <a:lstStyle/>
          <a:p>
            <a:pPr>
              <a:lnSpc>
                <a:spcPct val="90000"/>
              </a:lnSpc>
            </a:pPr>
            <a:r>
              <a:rPr lang="en-US" sz="2700" u="sng" dirty="0">
                <a:latin typeface="Times New Roman" panose="02020603050405020304" pitchFamily="18" charset="0"/>
                <a:cs typeface="Times New Roman" panose="02020603050405020304" pitchFamily="18" charset="0"/>
              </a:rPr>
              <a:t>2. Software Requirements Specification</a:t>
            </a:r>
            <a:endParaRPr lang="en-US" sz="2700" dirty="0"/>
          </a:p>
        </p:txBody>
      </p:sp>
      <p:sp>
        <p:nvSpPr>
          <p:cNvPr id="3" name="Content Placeholder 2">
            <a:extLst>
              <a:ext uri="{FF2B5EF4-FFF2-40B4-BE49-F238E27FC236}">
                <a16:creationId xmlns:a16="http://schemas.microsoft.com/office/drawing/2014/main" id="{8F6F94A1-C1C3-4211-B710-DAEEE9B09669}"/>
              </a:ext>
            </a:extLst>
          </p:cNvPr>
          <p:cNvSpPr>
            <a:spLocks noGrp="1"/>
          </p:cNvSpPr>
          <p:nvPr>
            <p:ph idx="1"/>
          </p:nvPr>
        </p:nvSpPr>
        <p:spPr>
          <a:xfrm>
            <a:off x="1683956" y="2133600"/>
            <a:ext cx="4140772" cy="3777622"/>
          </a:xfrm>
        </p:spPr>
        <p:txBody>
          <a:bodyPr>
            <a:normAutofit/>
          </a:bodyPr>
          <a:lstStyle/>
          <a:p>
            <a:r>
              <a:rPr lang="en-US" sz="1600" dirty="0">
                <a:solidFill>
                  <a:srgbClr val="000000"/>
                </a:solidFill>
                <a:latin typeface="Times New Roman" panose="02020603050405020304" pitchFamily="18" charset="0"/>
                <a:cs typeface="Times New Roman" panose="02020603050405020304" pitchFamily="18" charset="0"/>
              </a:rPr>
              <a:t>Content</a:t>
            </a:r>
          </a:p>
          <a:p>
            <a:pPr lvl="1"/>
            <a:r>
              <a:rPr lang="en-US" dirty="0">
                <a:solidFill>
                  <a:srgbClr val="000000"/>
                </a:solidFill>
                <a:latin typeface="Times New Roman" panose="02020603050405020304" pitchFamily="18" charset="0"/>
                <a:cs typeface="Times New Roman" panose="02020603050405020304" pitchFamily="18" charset="0"/>
              </a:rPr>
              <a:t>Use Case Model</a:t>
            </a:r>
          </a:p>
          <a:p>
            <a:pPr lvl="2"/>
            <a:r>
              <a:rPr lang="en-US" sz="1600" dirty="0">
                <a:solidFill>
                  <a:srgbClr val="000000"/>
                </a:solidFill>
                <a:latin typeface="Times New Roman" panose="02020603050405020304" pitchFamily="18" charset="0"/>
                <a:cs typeface="Times New Roman" panose="02020603050405020304" pitchFamily="18" charset="0"/>
              </a:rPr>
              <a:t>Use Case Diagram</a:t>
            </a:r>
          </a:p>
          <a:p>
            <a:pPr lvl="2"/>
            <a:r>
              <a:rPr lang="en-US" sz="1600" dirty="0">
                <a:solidFill>
                  <a:srgbClr val="000000"/>
                </a:solidFill>
                <a:latin typeface="Times New Roman" panose="02020603050405020304" pitchFamily="18" charset="0"/>
                <a:cs typeface="Times New Roman" panose="02020603050405020304" pitchFamily="18" charset="0"/>
              </a:rPr>
              <a:t>Use Case Description</a:t>
            </a:r>
          </a:p>
          <a:p>
            <a:pPr lvl="1"/>
            <a:r>
              <a:rPr lang="en-US" dirty="0">
                <a:solidFill>
                  <a:srgbClr val="000000"/>
                </a:solidFill>
                <a:latin typeface="Times New Roman" panose="02020603050405020304" pitchFamily="18" charset="0"/>
                <a:cs typeface="Times New Roman" panose="02020603050405020304" pitchFamily="18" charset="0"/>
              </a:rPr>
              <a:t>Supplementary Specifications</a:t>
            </a:r>
          </a:p>
          <a:p>
            <a:pPr lvl="1"/>
            <a:r>
              <a:rPr lang="en-US" dirty="0">
                <a:solidFill>
                  <a:srgbClr val="000000"/>
                </a:solidFill>
                <a:latin typeface="Times New Roman" panose="02020603050405020304" pitchFamily="18" charset="0"/>
                <a:cs typeface="Times New Roman" panose="02020603050405020304" pitchFamily="18" charset="0"/>
              </a:rPr>
              <a:t>Glossary</a:t>
            </a: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dirty="0">
              <a:solidFill>
                <a:srgbClr val="000000"/>
              </a:solidFill>
            </a:endParaRPr>
          </a:p>
        </p:txBody>
      </p:sp>
      <p:pic>
        <p:nvPicPr>
          <p:cNvPr id="9" name="Graphic 6" descr="Gears">
            <a:extLst>
              <a:ext uri="{FF2B5EF4-FFF2-40B4-BE49-F238E27FC236}">
                <a16:creationId xmlns:a16="http://schemas.microsoft.com/office/drawing/2014/main" id="{FC629846-71DF-43CB-AE58-6DA96F5022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350748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25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25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25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25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25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25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25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25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25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25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125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25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25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1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382C-5554-414E-8619-80289A75DD6D}"/>
              </a:ext>
            </a:extLst>
          </p:cNvPr>
          <p:cNvSpPr>
            <a:spLocks noGrp="1"/>
          </p:cNvSpPr>
          <p:nvPr>
            <p:ph type="title"/>
          </p:nvPr>
        </p:nvSpPr>
        <p:spPr/>
        <p:txBody>
          <a:bodyPr/>
          <a:lstStyle/>
          <a:p>
            <a:r>
              <a:rPr lang="en-US" dirty="0"/>
              <a:t>Use Case Diagram</a:t>
            </a:r>
          </a:p>
        </p:txBody>
      </p:sp>
      <p:pic>
        <p:nvPicPr>
          <p:cNvPr id="5" name="Content Placeholder 4" descr="A close up of a map&#10;&#10;Description automatically generated">
            <a:extLst>
              <a:ext uri="{FF2B5EF4-FFF2-40B4-BE49-F238E27FC236}">
                <a16:creationId xmlns:a16="http://schemas.microsoft.com/office/drawing/2014/main" id="{8C4E760D-5399-4826-AD35-A07B518668F3}"/>
              </a:ext>
            </a:extLst>
          </p:cNvPr>
          <p:cNvPicPr>
            <a:picLocks noGrp="1" noChangeAspect="1"/>
          </p:cNvPicPr>
          <p:nvPr>
            <p:ph idx="1"/>
          </p:nvPr>
        </p:nvPicPr>
        <p:blipFill rotWithShape="1">
          <a:blip r:embed="rId2"/>
          <a:srcRect t="2183" r="4474"/>
          <a:stretch/>
        </p:blipFill>
        <p:spPr>
          <a:xfrm>
            <a:off x="2987040" y="1371600"/>
            <a:ext cx="8026400" cy="5090160"/>
          </a:xfrm>
        </p:spPr>
      </p:pic>
    </p:spTree>
    <p:extLst>
      <p:ext uri="{BB962C8B-B14F-4D97-AF65-F5344CB8AC3E}">
        <p14:creationId xmlns:p14="http://schemas.microsoft.com/office/powerpoint/2010/main" val="87689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500" fill="hold"/>
                                        <p:tgtEl>
                                          <p:spTgt spid="5"/>
                                        </p:tgtEl>
                                        <p:attrNameLst>
                                          <p:attrName>ppt_w</p:attrName>
                                        </p:attrNameLst>
                                      </p:cBhvr>
                                      <p:tavLst>
                                        <p:tav tm="0">
                                          <p:val>
                                            <p:fltVal val="0"/>
                                          </p:val>
                                        </p:tav>
                                        <p:tav tm="100000">
                                          <p:val>
                                            <p:strVal val="#ppt_w"/>
                                          </p:val>
                                        </p:tav>
                                      </p:tavLst>
                                    </p:anim>
                                    <p:anim calcmode="lin" valueType="num">
                                      <p:cBhvr>
                                        <p:cTn id="14" dur="1500" fill="hold"/>
                                        <p:tgtEl>
                                          <p:spTgt spid="5"/>
                                        </p:tgtEl>
                                        <p:attrNameLst>
                                          <p:attrName>ppt_h</p:attrName>
                                        </p:attrNameLst>
                                      </p:cBhvr>
                                      <p:tavLst>
                                        <p:tav tm="0">
                                          <p:val>
                                            <p:fltVal val="0"/>
                                          </p:val>
                                        </p:tav>
                                        <p:tav tm="100000">
                                          <p:val>
                                            <p:strVal val="#ppt_h"/>
                                          </p:val>
                                        </p:tav>
                                      </p:tavLst>
                                    </p:anim>
                                    <p:animEffect transition="in" filter="fade">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7C29-81B9-4091-8C67-96E83290B0B1}"/>
              </a:ext>
            </a:extLst>
          </p:cNvPr>
          <p:cNvSpPr>
            <a:spLocks noGrp="1"/>
          </p:cNvSpPr>
          <p:nvPr>
            <p:ph type="title"/>
          </p:nvPr>
        </p:nvSpPr>
        <p:spPr/>
        <p:txBody>
          <a:bodyPr/>
          <a:lstStyle/>
          <a:p>
            <a:r>
              <a:rPr lang="en-US" dirty="0"/>
              <a:t>Use Case Description</a:t>
            </a:r>
          </a:p>
        </p:txBody>
      </p:sp>
      <p:pic>
        <p:nvPicPr>
          <p:cNvPr id="5" name="Content Placeholder 4" descr="A screenshot of a cell phone&#10;&#10;Description automatically generated">
            <a:extLst>
              <a:ext uri="{FF2B5EF4-FFF2-40B4-BE49-F238E27FC236}">
                <a16:creationId xmlns:a16="http://schemas.microsoft.com/office/drawing/2014/main" id="{379C4CEE-CB66-4D1A-9B3F-B0CE21811B3A}"/>
              </a:ext>
            </a:extLst>
          </p:cNvPr>
          <p:cNvPicPr>
            <a:picLocks noGrp="1" noChangeAspect="1"/>
          </p:cNvPicPr>
          <p:nvPr>
            <p:ph idx="1"/>
          </p:nvPr>
        </p:nvPicPr>
        <p:blipFill>
          <a:blip r:embed="rId2"/>
          <a:stretch>
            <a:fillRect/>
          </a:stretch>
        </p:blipFill>
        <p:spPr>
          <a:xfrm>
            <a:off x="2592925" y="1596930"/>
            <a:ext cx="7648355" cy="4946109"/>
          </a:xfrm>
        </p:spPr>
      </p:pic>
    </p:spTree>
    <p:extLst>
      <p:ext uri="{BB962C8B-B14F-4D97-AF65-F5344CB8AC3E}">
        <p14:creationId xmlns:p14="http://schemas.microsoft.com/office/powerpoint/2010/main" val="327748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500" fill="hold"/>
                                        <p:tgtEl>
                                          <p:spTgt spid="5"/>
                                        </p:tgtEl>
                                        <p:attrNameLst>
                                          <p:attrName>ppt_w</p:attrName>
                                        </p:attrNameLst>
                                      </p:cBhvr>
                                      <p:tavLst>
                                        <p:tav tm="0">
                                          <p:val>
                                            <p:fltVal val="0"/>
                                          </p:val>
                                        </p:tav>
                                        <p:tav tm="100000">
                                          <p:val>
                                            <p:strVal val="#ppt_w"/>
                                          </p:val>
                                        </p:tav>
                                      </p:tavLst>
                                    </p:anim>
                                    <p:anim calcmode="lin" valueType="num">
                                      <p:cBhvr>
                                        <p:cTn id="14" dur="1500" fill="hold"/>
                                        <p:tgtEl>
                                          <p:spTgt spid="5"/>
                                        </p:tgtEl>
                                        <p:attrNameLst>
                                          <p:attrName>ppt_h</p:attrName>
                                        </p:attrNameLst>
                                      </p:cBhvr>
                                      <p:tavLst>
                                        <p:tav tm="0">
                                          <p:val>
                                            <p:fltVal val="0"/>
                                          </p:val>
                                        </p:tav>
                                        <p:tav tm="100000">
                                          <p:val>
                                            <p:strVal val="#ppt_h"/>
                                          </p:val>
                                        </p:tav>
                                      </p:tavLst>
                                    </p:anim>
                                    <p:animEffect transition="in" filter="fade">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1055</TotalTime>
  <Words>532</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Arial</vt:lpstr>
      <vt:lpstr>Century Gothic</vt:lpstr>
      <vt:lpstr>Times New Roman</vt:lpstr>
      <vt:lpstr>TimesNewRomanPS-BoldMT</vt:lpstr>
      <vt:lpstr>TimesNewRomanPSMT</vt:lpstr>
      <vt:lpstr>Wingdings 3</vt:lpstr>
      <vt:lpstr>Wisp</vt:lpstr>
      <vt:lpstr>Software Requirement Specification for Trucking Company Management System CS 425 Software Engineering July 2020 Robel Tecleyesus 110467  </vt:lpstr>
      <vt:lpstr>Title and Content Layout</vt:lpstr>
      <vt:lpstr>1. Vision Document</vt:lpstr>
      <vt:lpstr>Introduction</vt:lpstr>
      <vt:lpstr>Problem Statement</vt:lpstr>
      <vt:lpstr>StakeHolders</vt:lpstr>
      <vt:lpstr>2. Software Requirements Specification</vt:lpstr>
      <vt:lpstr>Use Case Diagram</vt:lpstr>
      <vt:lpstr>Use Case Description</vt:lpstr>
      <vt:lpstr>Glossary</vt:lpstr>
      <vt:lpstr>3. System Architecture Analysis</vt:lpstr>
      <vt:lpstr>System Architecture Analysis Diagram</vt:lpstr>
      <vt:lpstr>Key Abstractions</vt:lpstr>
      <vt:lpstr>4. Use Case Analysis</vt:lpstr>
      <vt:lpstr>Register a Load: Use Case Sequence Diagram</vt:lpstr>
      <vt:lpstr>Search Loads: Use Case Sequence Diagram</vt:lpstr>
      <vt:lpstr>Cancel Load: Use Case Sequence Diagram</vt:lpstr>
      <vt:lpstr>Booking Load Collaboration Diagram</vt:lpstr>
      <vt:lpstr>VOPC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 for Trucking Company Management System CS 425 Software Engineering July 2020 Robel Tecleyesus 110467  </dc:title>
  <dc:creator>Robel Tecleyesus</dc:creator>
  <cp:lastModifiedBy>Robel Tecleyesus</cp:lastModifiedBy>
  <cp:revision>40</cp:revision>
  <dcterms:created xsi:type="dcterms:W3CDTF">2020-08-01T03:54:52Z</dcterms:created>
  <dcterms:modified xsi:type="dcterms:W3CDTF">2020-08-01T21:30:19Z</dcterms:modified>
</cp:coreProperties>
</file>