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7" r:id="rId5"/>
    <p:sldId id="258" r:id="rId6"/>
    <p:sldId id="259" r:id="rId7"/>
    <p:sldId id="261" r:id="rId8"/>
    <p:sldId id="260" r:id="rId9"/>
    <p:sldId id="298" r:id="rId10"/>
    <p:sldId id="262" r:id="rId11"/>
    <p:sldId id="270" r:id="rId12"/>
    <p:sldId id="271" r:id="rId13"/>
    <p:sldId id="272" r:id="rId14"/>
    <p:sldId id="273" r:id="rId15"/>
    <p:sldId id="274" r:id="rId16"/>
    <p:sldId id="275" r:id="rId17"/>
    <p:sldId id="278" r:id="rId18"/>
    <p:sldId id="279" r:id="rId19"/>
    <p:sldId id="277" r:id="rId20"/>
    <p:sldId id="276" r:id="rId21"/>
    <p:sldId id="264" r:id="rId22"/>
    <p:sldId id="291" r:id="rId23"/>
    <p:sldId id="265" r:id="rId24"/>
    <p:sldId id="292" r:id="rId25"/>
    <p:sldId id="293" r:id="rId26"/>
    <p:sldId id="294" r:id="rId27"/>
    <p:sldId id="267" r:id="rId28"/>
    <p:sldId id="295" r:id="rId29"/>
    <p:sldId id="296"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97A96-0B0D-4850-9C67-78F013DF83A2}" type="datetimeFigureOut">
              <a:rPr lang="en-GB" smtClean="0"/>
              <a:t>25/09/2021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A3CEB-00F6-4CE3-BE81-3A8BBD8ABD07}" type="slidenum">
              <a:rPr lang="en-GB" smtClean="0"/>
              <a:t>‹#›</a:t>
            </a:fld>
            <a:endParaRPr lang="en-GB"/>
          </a:p>
        </p:txBody>
      </p:sp>
    </p:spTree>
    <p:extLst>
      <p:ext uri="{BB962C8B-B14F-4D97-AF65-F5344CB8AC3E}">
        <p14:creationId xmlns:p14="http://schemas.microsoft.com/office/powerpoint/2010/main" val="64542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A3CEB-00F6-4CE3-BE81-3A8BBD8ABD07}" type="slidenum">
              <a:rPr lang="en-GB" smtClean="0"/>
              <a:t>5</a:t>
            </a:fld>
            <a:endParaRPr lang="en-GB"/>
          </a:p>
        </p:txBody>
      </p:sp>
    </p:spTree>
    <p:extLst>
      <p:ext uri="{BB962C8B-B14F-4D97-AF65-F5344CB8AC3E}">
        <p14:creationId xmlns:p14="http://schemas.microsoft.com/office/powerpoint/2010/main" val="346505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A3CEB-00F6-4CE3-BE81-3A8BBD8ABD07}" type="slidenum">
              <a:rPr lang="en-GB" smtClean="0"/>
              <a:t>6</a:t>
            </a:fld>
            <a:endParaRPr lang="en-GB"/>
          </a:p>
        </p:txBody>
      </p:sp>
    </p:spTree>
    <p:extLst>
      <p:ext uri="{BB962C8B-B14F-4D97-AF65-F5344CB8AC3E}">
        <p14:creationId xmlns:p14="http://schemas.microsoft.com/office/powerpoint/2010/main" val="21077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789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A3CEB-00F6-4CE3-BE81-3A8BBD8ABD07}" type="slidenum">
              <a:rPr lang="en-GB" smtClean="0"/>
              <a:t>24</a:t>
            </a:fld>
            <a:endParaRPr lang="en-GB"/>
          </a:p>
        </p:txBody>
      </p:sp>
    </p:spTree>
    <p:extLst>
      <p:ext uri="{BB962C8B-B14F-4D97-AF65-F5344CB8AC3E}">
        <p14:creationId xmlns:p14="http://schemas.microsoft.com/office/powerpoint/2010/main" val="288878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A3CEB-00F6-4CE3-BE81-3A8BBD8ABD07}" type="slidenum">
              <a:rPr lang="en-GB" smtClean="0"/>
              <a:t>25</a:t>
            </a:fld>
            <a:endParaRPr lang="en-GB"/>
          </a:p>
        </p:txBody>
      </p:sp>
    </p:spTree>
    <p:extLst>
      <p:ext uri="{BB962C8B-B14F-4D97-AF65-F5344CB8AC3E}">
        <p14:creationId xmlns:p14="http://schemas.microsoft.com/office/powerpoint/2010/main" val="170528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A3CEB-00F6-4CE3-BE81-3A8BBD8ABD07}" type="slidenum">
              <a:rPr lang="en-GB" smtClean="0"/>
              <a:t>26</a:t>
            </a:fld>
            <a:endParaRPr lang="en-GB"/>
          </a:p>
        </p:txBody>
      </p:sp>
    </p:spTree>
    <p:extLst>
      <p:ext uri="{BB962C8B-B14F-4D97-AF65-F5344CB8AC3E}">
        <p14:creationId xmlns:p14="http://schemas.microsoft.com/office/powerpoint/2010/main" val="377426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8A3CEB-00F6-4CE3-BE81-3A8BBD8ABD07}" type="slidenum">
              <a:rPr lang="en-GB" smtClean="0"/>
              <a:t>27</a:t>
            </a:fld>
            <a:endParaRPr lang="en-GB"/>
          </a:p>
        </p:txBody>
      </p:sp>
    </p:spTree>
    <p:extLst>
      <p:ext uri="{BB962C8B-B14F-4D97-AF65-F5344CB8AC3E}">
        <p14:creationId xmlns:p14="http://schemas.microsoft.com/office/powerpoint/2010/main" val="80001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file:////var/folders/d0/hfr1kwqj39gczmzyw9rmjnr80000gn/T/com.microsoft.Word/WebArchiveCopyPasteTempFiles/kafka_data_streaming_spark.p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Twitter streaming and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ROBEL TEFERI</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Architecture</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A5EFAE6E-DC48-4628-AE0C-2566E6DFA55A}"/>
              </a:ext>
            </a:extLst>
          </p:cNvPr>
          <p:cNvSpPr txBox="1"/>
          <p:nvPr/>
        </p:nvSpPr>
        <p:spPr>
          <a:xfrm>
            <a:off x="463066" y="2005012"/>
            <a:ext cx="5767907" cy="212365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800" b="1" dirty="0">
                <a:solidFill>
                  <a:schemeClr val="bg2">
                    <a:lumMod val="25000"/>
                  </a:schemeClr>
                </a:solidFill>
              </a:rPr>
              <a:t>Producer</a:t>
            </a:r>
            <a:r>
              <a:rPr lang="en-US" sz="2800" dirty="0">
                <a:solidFill>
                  <a:schemeClr val="bg2">
                    <a:lumMod val="50000"/>
                  </a:schemeClr>
                </a:solidFill>
              </a:rPr>
              <a:t> send data to the cluster</a:t>
            </a:r>
          </a:p>
          <a:p>
            <a:pPr marL="285750" indent="-285750">
              <a:spcAft>
                <a:spcPts val="1200"/>
              </a:spcAft>
              <a:buFont typeface="Arial" panose="020B0604020202020204" pitchFamily="34" charset="0"/>
              <a:buChar char="•"/>
            </a:pPr>
            <a:r>
              <a:rPr lang="en-US" sz="2800" b="1" dirty="0">
                <a:solidFill>
                  <a:schemeClr val="bg2">
                    <a:lumMod val="25000"/>
                  </a:schemeClr>
                </a:solidFill>
              </a:rPr>
              <a:t>Consumers</a:t>
            </a:r>
            <a:r>
              <a:rPr lang="en-US" sz="2800" dirty="0">
                <a:solidFill>
                  <a:schemeClr val="bg2">
                    <a:lumMod val="50000"/>
                  </a:schemeClr>
                </a:solidFill>
              </a:rPr>
              <a:t> read data </a:t>
            </a:r>
          </a:p>
          <a:p>
            <a:pPr marL="285750" indent="-285750">
              <a:spcAft>
                <a:spcPts val="1200"/>
              </a:spcAft>
              <a:buFont typeface="Arial" panose="020B0604020202020204" pitchFamily="34" charset="0"/>
              <a:buChar char="•"/>
            </a:pPr>
            <a:r>
              <a:rPr lang="en-US" sz="2800" b="1" dirty="0">
                <a:solidFill>
                  <a:schemeClr val="bg2">
                    <a:lumMod val="25000"/>
                  </a:schemeClr>
                </a:solidFill>
              </a:rPr>
              <a:t>Brokers</a:t>
            </a:r>
            <a:r>
              <a:rPr lang="en-US" sz="2800" b="1" dirty="0">
                <a:solidFill>
                  <a:schemeClr val="bg2">
                    <a:lumMod val="50000"/>
                  </a:schemeClr>
                </a:solidFill>
              </a:rPr>
              <a:t> </a:t>
            </a:r>
            <a:r>
              <a:rPr lang="en-US" sz="2800" dirty="0">
                <a:solidFill>
                  <a:schemeClr val="bg2">
                    <a:lumMod val="50000"/>
                  </a:schemeClr>
                </a:solidFill>
              </a:rPr>
              <a:t>are the main component for storage and messaging </a:t>
            </a:r>
          </a:p>
        </p:txBody>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8533447" y="890587"/>
            <a:ext cx="2867025" cy="1114425"/>
          </a:xfrm>
          <a:prstGeom prst="rect">
            <a:avLst/>
          </a:prstGeom>
        </p:spPr>
      </p:pic>
      <p:pic>
        <p:nvPicPr>
          <p:cNvPr id="5" name="Picture 4">
            <a:extLst>
              <a:ext uri="{FF2B5EF4-FFF2-40B4-BE49-F238E27FC236}">
                <a16:creationId xmlns:a16="http://schemas.microsoft.com/office/drawing/2014/main" id="{0A30DBC3-35B4-463C-8841-EED58D2296F8}"/>
              </a:ext>
            </a:extLst>
          </p:cNvPr>
          <p:cNvPicPr>
            <a:picLocks noChangeAspect="1"/>
          </p:cNvPicPr>
          <p:nvPr/>
        </p:nvPicPr>
        <p:blipFill>
          <a:blip r:embed="rId3"/>
          <a:stretch>
            <a:fillRect/>
          </a:stretch>
        </p:blipFill>
        <p:spPr>
          <a:xfrm>
            <a:off x="6439711" y="2533428"/>
            <a:ext cx="5543550" cy="2895600"/>
          </a:xfrm>
          <a:prstGeom prst="rect">
            <a:avLst/>
          </a:prstGeom>
        </p:spPr>
      </p:pic>
    </p:spTree>
    <p:extLst>
      <p:ext uri="{BB962C8B-B14F-4D97-AF65-F5344CB8AC3E}">
        <p14:creationId xmlns:p14="http://schemas.microsoft.com/office/powerpoint/2010/main" val="209350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Architecture</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A5EFAE6E-DC48-4628-AE0C-2566E6DFA55A}"/>
              </a:ext>
            </a:extLst>
          </p:cNvPr>
          <p:cNvSpPr txBox="1"/>
          <p:nvPr/>
        </p:nvSpPr>
        <p:spPr>
          <a:xfrm>
            <a:off x="660400" y="1821782"/>
            <a:ext cx="5779311" cy="3139321"/>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800" dirty="0"/>
              <a:t>Basic unit in Kafka is a message</a:t>
            </a:r>
          </a:p>
          <a:p>
            <a:pPr marL="285750" indent="-285750">
              <a:spcAft>
                <a:spcPts val="1200"/>
              </a:spcAft>
              <a:buFont typeface="Arial" panose="020B0604020202020204" pitchFamily="34" charset="0"/>
              <a:buChar char="•"/>
            </a:pPr>
            <a:r>
              <a:rPr lang="en-US" sz="2800" dirty="0"/>
              <a:t> Producers write messages to Brokers</a:t>
            </a:r>
          </a:p>
          <a:p>
            <a:pPr marL="285750" indent="-285750">
              <a:spcAft>
                <a:spcPts val="1200"/>
              </a:spcAft>
              <a:buFont typeface="Arial" panose="020B0604020202020204" pitchFamily="34" charset="0"/>
              <a:buChar char="•"/>
            </a:pPr>
            <a:r>
              <a:rPr lang="en-US" sz="2800" dirty="0"/>
              <a:t> Consumers read messages from Brokers </a:t>
            </a:r>
          </a:p>
          <a:p>
            <a:pPr marL="285750" indent="-285750">
              <a:spcAft>
                <a:spcPts val="1200"/>
              </a:spcAft>
              <a:buFont typeface="Arial" panose="020B0604020202020204" pitchFamily="34" charset="0"/>
              <a:buChar char="•"/>
            </a:pPr>
            <a:r>
              <a:rPr lang="en-US" sz="2800" dirty="0"/>
              <a:t>A message is a key-value pair</a:t>
            </a:r>
            <a:endParaRPr lang="en-GB" sz="2800" dirty="0"/>
          </a:p>
        </p:txBody>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8533447" y="890587"/>
            <a:ext cx="2867025" cy="1114425"/>
          </a:xfrm>
          <a:prstGeom prst="rect">
            <a:avLst/>
          </a:prstGeom>
        </p:spPr>
      </p:pic>
      <p:pic>
        <p:nvPicPr>
          <p:cNvPr id="8" name="Picture 7">
            <a:extLst>
              <a:ext uri="{FF2B5EF4-FFF2-40B4-BE49-F238E27FC236}">
                <a16:creationId xmlns:a16="http://schemas.microsoft.com/office/drawing/2014/main" id="{A056A60A-B544-4E76-A17E-117ECE9E8838}"/>
              </a:ext>
            </a:extLst>
          </p:cNvPr>
          <p:cNvPicPr>
            <a:picLocks noChangeAspect="1"/>
          </p:cNvPicPr>
          <p:nvPr/>
        </p:nvPicPr>
        <p:blipFill>
          <a:blip r:embed="rId3"/>
          <a:stretch>
            <a:fillRect/>
          </a:stretch>
        </p:blipFill>
        <p:spPr>
          <a:xfrm>
            <a:off x="6367462" y="1895474"/>
            <a:ext cx="5774014" cy="3667125"/>
          </a:xfrm>
          <a:prstGeom prst="rect">
            <a:avLst/>
          </a:prstGeom>
        </p:spPr>
      </p:pic>
    </p:spTree>
    <p:extLst>
      <p:ext uri="{BB962C8B-B14F-4D97-AF65-F5344CB8AC3E}">
        <p14:creationId xmlns:p14="http://schemas.microsoft.com/office/powerpoint/2010/main" val="284207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Architecture</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A5EFAE6E-DC48-4628-AE0C-2566E6DFA55A}"/>
              </a:ext>
            </a:extLst>
          </p:cNvPr>
          <p:cNvSpPr txBox="1"/>
          <p:nvPr/>
        </p:nvSpPr>
        <p:spPr>
          <a:xfrm>
            <a:off x="660400" y="1821782"/>
            <a:ext cx="7873047" cy="3600986"/>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400" dirty="0"/>
              <a:t>Kafka maintains streams of messages in Topics</a:t>
            </a:r>
          </a:p>
          <a:p>
            <a:pPr lvl="1">
              <a:spcAft>
                <a:spcPts val="1200"/>
              </a:spcAft>
            </a:pPr>
            <a:r>
              <a:rPr lang="en-US" sz="2400" dirty="0"/>
              <a:t>– Logical representation </a:t>
            </a:r>
          </a:p>
          <a:p>
            <a:pPr lvl="1">
              <a:spcAft>
                <a:spcPts val="1200"/>
              </a:spcAft>
            </a:pPr>
            <a:r>
              <a:rPr lang="en-US" sz="2400" dirty="0"/>
              <a:t>– Categorize messages in groups</a:t>
            </a:r>
          </a:p>
          <a:p>
            <a:pPr marL="457200" indent="-457200">
              <a:spcAft>
                <a:spcPts val="1200"/>
              </a:spcAft>
              <a:buFont typeface="Arial" panose="020B0604020202020204" pitchFamily="34" charset="0"/>
              <a:buChar char="•"/>
            </a:pPr>
            <a:r>
              <a:rPr lang="en-US" sz="2400" dirty="0"/>
              <a:t>Developer decides which Topics exist </a:t>
            </a:r>
          </a:p>
          <a:p>
            <a:pPr>
              <a:spcAft>
                <a:spcPts val="1200"/>
              </a:spcAft>
            </a:pPr>
            <a:r>
              <a:rPr lang="en-US" sz="2400" dirty="0"/>
              <a:t>       – Topic is auto created on first use </a:t>
            </a:r>
          </a:p>
          <a:p>
            <a:pPr marL="457200" indent="-457200">
              <a:spcAft>
                <a:spcPts val="1200"/>
              </a:spcAft>
              <a:buFont typeface="Arial" panose="020B0604020202020204" pitchFamily="34" charset="0"/>
              <a:buChar char="•"/>
            </a:pPr>
            <a:r>
              <a:rPr lang="en-US" sz="2400" dirty="0"/>
              <a:t>No limit in number of Topics </a:t>
            </a:r>
          </a:p>
          <a:p>
            <a:pPr marL="457200" indent="-457200">
              <a:spcAft>
                <a:spcPts val="1200"/>
              </a:spcAft>
              <a:buFont typeface="Arial" panose="020B0604020202020204" pitchFamily="34" charset="0"/>
              <a:buChar char="•"/>
            </a:pPr>
            <a:r>
              <a:rPr lang="en-US" sz="2400" dirty="0"/>
              <a:t>One or more Producer can write to the same Topic</a:t>
            </a:r>
            <a:endParaRPr lang="en-GB" sz="2400" dirty="0"/>
          </a:p>
        </p:txBody>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8533447" y="890587"/>
            <a:ext cx="2867025" cy="1114425"/>
          </a:xfrm>
          <a:prstGeom prst="rect">
            <a:avLst/>
          </a:prstGeom>
        </p:spPr>
      </p:pic>
    </p:spTree>
    <p:extLst>
      <p:ext uri="{BB962C8B-B14F-4D97-AF65-F5344CB8AC3E}">
        <p14:creationId xmlns:p14="http://schemas.microsoft.com/office/powerpoint/2010/main" val="166777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Producers</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A5EFAE6E-DC48-4628-AE0C-2566E6DFA55A}"/>
              </a:ext>
            </a:extLst>
          </p:cNvPr>
          <p:cNvSpPr txBox="1"/>
          <p:nvPr/>
        </p:nvSpPr>
        <p:spPr>
          <a:xfrm>
            <a:off x="581192" y="1447799"/>
            <a:ext cx="11179110" cy="461664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Producers write data as messages to the Kafka cluster</a:t>
            </a:r>
          </a:p>
          <a:p>
            <a:pPr marL="285750" indent="-285750">
              <a:spcAft>
                <a:spcPts val="1200"/>
              </a:spcAft>
              <a:buFont typeface="Arial" panose="020B0604020202020204" pitchFamily="34" charset="0"/>
              <a:buChar char="•"/>
            </a:pPr>
            <a:r>
              <a:rPr lang="en-US" sz="2000" dirty="0"/>
              <a:t> Can be written in any language</a:t>
            </a:r>
          </a:p>
          <a:p>
            <a:pPr marL="285750" indent="-285750">
              <a:spcAft>
                <a:spcPts val="1200"/>
              </a:spcAft>
              <a:buFont typeface="Arial" panose="020B0604020202020204" pitchFamily="34" charset="0"/>
              <a:buChar char="•"/>
            </a:pPr>
            <a:r>
              <a:rPr lang="en-US" sz="2000" dirty="0"/>
              <a:t> A command line tool exists to send messages to the cluster </a:t>
            </a:r>
          </a:p>
          <a:p>
            <a:pPr>
              <a:spcAft>
                <a:spcPts val="1200"/>
              </a:spcAft>
            </a:pPr>
            <a:r>
              <a:rPr lang="en-US" sz="2000" dirty="0"/>
              <a:t>	– For testing, debugging, et</a:t>
            </a:r>
          </a:p>
          <a:p>
            <a:pPr marL="342900" indent="-342900">
              <a:spcAft>
                <a:spcPts val="1200"/>
              </a:spcAft>
              <a:buFont typeface="Arial" panose="020B0604020202020204" pitchFamily="34" charset="0"/>
              <a:buChar char="•"/>
            </a:pPr>
            <a:r>
              <a:rPr lang="en-US" sz="2000" dirty="0"/>
              <a:t>Producers use a partitioning strategy to assign each message to a Partition</a:t>
            </a:r>
          </a:p>
          <a:p>
            <a:pPr>
              <a:spcAft>
                <a:spcPts val="1200"/>
              </a:spcAft>
            </a:pPr>
            <a:r>
              <a:rPr lang="en-US" sz="2000" dirty="0"/>
              <a:t>      – Default is hash key of message key</a:t>
            </a:r>
          </a:p>
          <a:p>
            <a:pPr marL="342900" indent="-342900">
              <a:spcAft>
                <a:spcPts val="1200"/>
              </a:spcAft>
              <a:buFont typeface="Arial" panose="020B0604020202020204" pitchFamily="34" charset="0"/>
              <a:buChar char="•"/>
            </a:pPr>
            <a:r>
              <a:rPr lang="en-US" sz="2000" dirty="0"/>
              <a:t>Partitioning is used for </a:t>
            </a:r>
          </a:p>
          <a:p>
            <a:pPr lvl="1">
              <a:spcAft>
                <a:spcPts val="1200"/>
              </a:spcAft>
            </a:pPr>
            <a:r>
              <a:rPr lang="en-US" sz="2000" dirty="0"/>
              <a:t>– Load balancing a share load across brokers </a:t>
            </a:r>
          </a:p>
          <a:p>
            <a:pPr lvl="1">
              <a:spcAft>
                <a:spcPts val="1200"/>
              </a:spcAft>
            </a:pPr>
            <a:r>
              <a:rPr lang="en-US" sz="2000" dirty="0"/>
              <a:t>– semantic </a:t>
            </a:r>
            <a:r>
              <a:rPr lang="en-US" sz="2000" dirty="0" err="1"/>
              <a:t>partioning</a:t>
            </a:r>
            <a:r>
              <a:rPr lang="en-US" sz="2000" dirty="0"/>
              <a:t> a user-specified key allows locality-sensitive message processing</a:t>
            </a:r>
          </a:p>
          <a:p>
            <a:pPr>
              <a:spcAft>
                <a:spcPts val="1200"/>
              </a:spcAft>
            </a:pPr>
            <a:endParaRPr lang="en-GB" sz="2400" dirty="0"/>
          </a:p>
        </p:txBody>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8533447" y="890587"/>
            <a:ext cx="2867025" cy="1114425"/>
          </a:xfrm>
          <a:prstGeom prst="rect">
            <a:avLst/>
          </a:prstGeom>
        </p:spPr>
      </p:pic>
      <p:sp>
        <p:nvSpPr>
          <p:cNvPr id="10" name="Rectangle 9">
            <a:extLst>
              <a:ext uri="{FF2B5EF4-FFF2-40B4-BE49-F238E27FC236}">
                <a16:creationId xmlns:a16="http://schemas.microsoft.com/office/drawing/2014/main" id="{0CF609A8-D976-4ACF-BDBC-7AB74424740A}"/>
              </a:ext>
            </a:extLst>
          </p:cNvPr>
          <p:cNvSpPr/>
          <p:nvPr/>
        </p:nvSpPr>
        <p:spPr>
          <a:xfrm>
            <a:off x="912326" y="5750719"/>
            <a:ext cx="9453984" cy="43338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50000"/>
                  </a:schemeClr>
                </a:solidFill>
                <a:latin typeface="Abadi Extra Light" panose="020B0204020104020204" pitchFamily="34" charset="0"/>
              </a:rPr>
              <a:t>kafka</a:t>
            </a:r>
            <a:r>
              <a:rPr lang="en-US" dirty="0">
                <a:solidFill>
                  <a:schemeClr val="bg2">
                    <a:lumMod val="50000"/>
                  </a:schemeClr>
                </a:solidFill>
                <a:latin typeface="Abadi Extra Light" panose="020B0204020104020204" pitchFamily="34" charset="0"/>
              </a:rPr>
              <a:t>-console-producer --broker-list localhost:9092 --topic test</a:t>
            </a:r>
            <a:r>
              <a:rPr lang="en-GB" dirty="0">
                <a:solidFill>
                  <a:schemeClr val="bg2">
                    <a:lumMod val="50000"/>
                  </a:schemeClr>
                </a:solidFill>
                <a:latin typeface="Abadi Extra Light" panose="020B0204020104020204" pitchFamily="34" charset="0"/>
              </a:rPr>
              <a:t> </a:t>
            </a:r>
          </a:p>
        </p:txBody>
      </p:sp>
    </p:spTree>
    <p:extLst>
      <p:ext uri="{BB962C8B-B14F-4D97-AF65-F5344CB8AC3E}">
        <p14:creationId xmlns:p14="http://schemas.microsoft.com/office/powerpoint/2010/main" val="481550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Producers</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8533447" y="890587"/>
            <a:ext cx="2867025" cy="1114425"/>
          </a:xfrm>
          <a:prstGeom prst="rect">
            <a:avLst/>
          </a:prstGeom>
        </p:spPr>
      </p:pic>
      <p:pic>
        <p:nvPicPr>
          <p:cNvPr id="4" name="Picture 3">
            <a:extLst>
              <a:ext uri="{FF2B5EF4-FFF2-40B4-BE49-F238E27FC236}">
                <a16:creationId xmlns:a16="http://schemas.microsoft.com/office/drawing/2014/main" id="{87565B47-0D90-4318-9F3F-4E695A0A68BE}"/>
              </a:ext>
            </a:extLst>
          </p:cNvPr>
          <p:cNvPicPr>
            <a:picLocks noChangeAspect="1"/>
          </p:cNvPicPr>
          <p:nvPr/>
        </p:nvPicPr>
        <p:blipFill>
          <a:blip r:embed="rId3"/>
          <a:stretch>
            <a:fillRect/>
          </a:stretch>
        </p:blipFill>
        <p:spPr>
          <a:xfrm>
            <a:off x="169546" y="2014724"/>
            <a:ext cx="6328926" cy="4042346"/>
          </a:xfrm>
          <a:prstGeom prst="rect">
            <a:avLst/>
          </a:prstGeom>
        </p:spPr>
      </p:pic>
      <p:pic>
        <p:nvPicPr>
          <p:cNvPr id="7" name="Picture 6">
            <a:extLst>
              <a:ext uri="{FF2B5EF4-FFF2-40B4-BE49-F238E27FC236}">
                <a16:creationId xmlns:a16="http://schemas.microsoft.com/office/drawing/2014/main" id="{00348C0B-E726-444F-ABF5-218722D88976}"/>
              </a:ext>
            </a:extLst>
          </p:cNvPr>
          <p:cNvPicPr>
            <a:picLocks noChangeAspect="1"/>
          </p:cNvPicPr>
          <p:nvPr/>
        </p:nvPicPr>
        <p:blipFill rotWithShape="1">
          <a:blip r:embed="rId4"/>
          <a:srcRect r="20066"/>
          <a:stretch/>
        </p:blipFill>
        <p:spPr>
          <a:xfrm>
            <a:off x="6356826" y="2343402"/>
            <a:ext cx="5787958" cy="4254733"/>
          </a:xfrm>
          <a:prstGeom prst="rect">
            <a:avLst/>
          </a:prstGeom>
        </p:spPr>
      </p:pic>
    </p:spTree>
    <p:extLst>
      <p:ext uri="{BB962C8B-B14F-4D97-AF65-F5344CB8AC3E}">
        <p14:creationId xmlns:p14="http://schemas.microsoft.com/office/powerpoint/2010/main" val="76448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Producers</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8533447" y="890587"/>
            <a:ext cx="2867025" cy="1114425"/>
          </a:xfrm>
          <a:prstGeom prst="rect">
            <a:avLst/>
          </a:prstGeom>
        </p:spPr>
      </p:pic>
      <p:pic>
        <p:nvPicPr>
          <p:cNvPr id="5" name="Picture 4">
            <a:extLst>
              <a:ext uri="{FF2B5EF4-FFF2-40B4-BE49-F238E27FC236}">
                <a16:creationId xmlns:a16="http://schemas.microsoft.com/office/drawing/2014/main" id="{C0FAB6DE-5218-4F15-B296-1B8F06523436}"/>
              </a:ext>
            </a:extLst>
          </p:cNvPr>
          <p:cNvPicPr>
            <a:picLocks noChangeAspect="1"/>
          </p:cNvPicPr>
          <p:nvPr/>
        </p:nvPicPr>
        <p:blipFill rotWithShape="1">
          <a:blip r:embed="rId3"/>
          <a:srcRect t="3188" r="14148" b="-3188"/>
          <a:stretch/>
        </p:blipFill>
        <p:spPr>
          <a:xfrm>
            <a:off x="47216" y="2339845"/>
            <a:ext cx="6361987" cy="2800350"/>
          </a:xfrm>
          <a:prstGeom prst="rect">
            <a:avLst/>
          </a:prstGeom>
        </p:spPr>
      </p:pic>
      <p:pic>
        <p:nvPicPr>
          <p:cNvPr id="10" name="Picture 9">
            <a:extLst>
              <a:ext uri="{FF2B5EF4-FFF2-40B4-BE49-F238E27FC236}">
                <a16:creationId xmlns:a16="http://schemas.microsoft.com/office/drawing/2014/main" id="{2F252108-0F0D-4B26-8CA4-97A6A71FD434}"/>
              </a:ext>
            </a:extLst>
          </p:cNvPr>
          <p:cNvPicPr>
            <a:picLocks noChangeAspect="1"/>
          </p:cNvPicPr>
          <p:nvPr/>
        </p:nvPicPr>
        <p:blipFill>
          <a:blip r:embed="rId4"/>
          <a:stretch>
            <a:fillRect/>
          </a:stretch>
        </p:blipFill>
        <p:spPr>
          <a:xfrm>
            <a:off x="6347612" y="2005012"/>
            <a:ext cx="5797172" cy="4276725"/>
          </a:xfrm>
          <a:prstGeom prst="rect">
            <a:avLst/>
          </a:prstGeom>
        </p:spPr>
      </p:pic>
    </p:spTree>
    <p:extLst>
      <p:ext uri="{BB962C8B-B14F-4D97-AF65-F5344CB8AC3E}">
        <p14:creationId xmlns:p14="http://schemas.microsoft.com/office/powerpoint/2010/main" val="199575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Brokers</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8533447" y="890587"/>
            <a:ext cx="2867025" cy="1114425"/>
          </a:xfrm>
          <a:prstGeom prst="rect">
            <a:avLst/>
          </a:prstGeom>
        </p:spPr>
      </p:pic>
      <p:pic>
        <p:nvPicPr>
          <p:cNvPr id="4" name="Picture 3">
            <a:extLst>
              <a:ext uri="{FF2B5EF4-FFF2-40B4-BE49-F238E27FC236}">
                <a16:creationId xmlns:a16="http://schemas.microsoft.com/office/drawing/2014/main" id="{A425FA9F-BD7F-4871-B41D-F96AB112B034}"/>
              </a:ext>
            </a:extLst>
          </p:cNvPr>
          <p:cNvPicPr>
            <a:picLocks noChangeAspect="1"/>
          </p:cNvPicPr>
          <p:nvPr/>
        </p:nvPicPr>
        <p:blipFill rotWithShape="1">
          <a:blip r:embed="rId3"/>
          <a:srcRect l="12055" t="-313" r="5328"/>
          <a:stretch/>
        </p:blipFill>
        <p:spPr>
          <a:xfrm>
            <a:off x="7212005" y="2171646"/>
            <a:ext cx="4888026" cy="3587827"/>
          </a:xfrm>
          <a:prstGeom prst="rect">
            <a:avLst/>
          </a:prstGeom>
        </p:spPr>
      </p:pic>
      <p:sp>
        <p:nvSpPr>
          <p:cNvPr id="16" name="TextBox 15">
            <a:extLst>
              <a:ext uri="{FF2B5EF4-FFF2-40B4-BE49-F238E27FC236}">
                <a16:creationId xmlns:a16="http://schemas.microsoft.com/office/drawing/2014/main" id="{A5EFAE6E-DC48-4628-AE0C-2566E6DFA55A}"/>
              </a:ext>
            </a:extLst>
          </p:cNvPr>
          <p:cNvSpPr txBox="1"/>
          <p:nvPr/>
        </p:nvSpPr>
        <p:spPr>
          <a:xfrm>
            <a:off x="791528" y="1623006"/>
            <a:ext cx="6537465" cy="449353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dirty="0"/>
              <a:t>Receive and store the messages send by Producers </a:t>
            </a:r>
          </a:p>
          <a:p>
            <a:pPr marL="285750" indent="-285750">
              <a:spcAft>
                <a:spcPts val="1200"/>
              </a:spcAft>
              <a:buFont typeface="Arial" panose="020B0604020202020204" pitchFamily="34" charset="0"/>
              <a:buChar char="•"/>
            </a:pPr>
            <a:r>
              <a:rPr lang="en-US" dirty="0"/>
              <a:t>A Kafka cluster has typically 3 or more brokers </a:t>
            </a:r>
          </a:p>
          <a:p>
            <a:pPr marL="742950" lvl="1" indent="-285750">
              <a:spcAft>
                <a:spcPts val="1200"/>
              </a:spcAft>
              <a:buFont typeface="Arial" panose="020B0604020202020204" pitchFamily="34" charset="0"/>
              <a:buChar char="•"/>
            </a:pPr>
            <a:r>
              <a:rPr lang="en-US" dirty="0"/>
              <a:t>Each can handle hundreds of thousands, or millions, of messages per second</a:t>
            </a:r>
          </a:p>
          <a:p>
            <a:pPr marL="285750" indent="-285750">
              <a:spcAft>
                <a:spcPts val="1200"/>
              </a:spcAft>
              <a:buFont typeface="Arial" panose="020B0604020202020204" pitchFamily="34" charset="0"/>
              <a:buChar char="•"/>
            </a:pPr>
            <a:r>
              <a:rPr lang="en-US" dirty="0"/>
              <a:t>Messages in a Topic are spread across Partitions in different Brokers</a:t>
            </a:r>
          </a:p>
          <a:p>
            <a:pPr marL="285750" indent="-285750">
              <a:spcAft>
                <a:spcPts val="1200"/>
              </a:spcAft>
              <a:buFont typeface="Arial" panose="020B0604020202020204" pitchFamily="34" charset="0"/>
              <a:buChar char="•"/>
            </a:pPr>
            <a:r>
              <a:rPr lang="en-US" dirty="0"/>
              <a:t> Each Partition is stored on the Broker’s disk as one or more log files </a:t>
            </a:r>
          </a:p>
          <a:p>
            <a:pPr marL="742950" lvl="1" indent="-285750">
              <a:spcAft>
                <a:spcPts val="1200"/>
              </a:spcAft>
              <a:buFont typeface="Arial" panose="020B0604020202020204" pitchFamily="34" charset="0"/>
              <a:buChar char="•"/>
            </a:pPr>
            <a:r>
              <a:rPr lang="en-US" dirty="0"/>
              <a:t> Do not get messed up with log4j logfiles </a:t>
            </a:r>
          </a:p>
          <a:p>
            <a:pPr marL="285750" indent="-285750">
              <a:spcAft>
                <a:spcPts val="1200"/>
              </a:spcAft>
              <a:buFont typeface="Arial" panose="020B0604020202020204" pitchFamily="34" charset="0"/>
              <a:buChar char="•"/>
            </a:pPr>
            <a:r>
              <a:rPr lang="en-US" dirty="0"/>
              <a:t>Each message in the log is identified by its offset number </a:t>
            </a:r>
          </a:p>
          <a:p>
            <a:pPr marL="285750" indent="-285750">
              <a:spcAft>
                <a:spcPts val="1200"/>
              </a:spcAft>
              <a:buFont typeface="Arial" panose="020B0604020202020204" pitchFamily="34" charset="0"/>
              <a:buChar char="•"/>
            </a:pPr>
            <a:r>
              <a:rPr lang="en-US" dirty="0"/>
              <a:t>Retention policy for messages to manage log file growth – Per Topic</a:t>
            </a:r>
            <a:endParaRPr lang="en-GB" dirty="0"/>
          </a:p>
        </p:txBody>
      </p:sp>
    </p:spTree>
    <p:extLst>
      <p:ext uri="{BB962C8B-B14F-4D97-AF65-F5344CB8AC3E}">
        <p14:creationId xmlns:p14="http://schemas.microsoft.com/office/powerpoint/2010/main" val="162013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 Consumer</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A5EFAE6E-DC48-4628-AE0C-2566E6DFA55A}"/>
              </a:ext>
            </a:extLst>
          </p:cNvPr>
          <p:cNvSpPr txBox="1"/>
          <p:nvPr/>
        </p:nvSpPr>
        <p:spPr>
          <a:xfrm>
            <a:off x="694715" y="1723072"/>
            <a:ext cx="11179110" cy="3077766"/>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400" dirty="0"/>
              <a:t>Consumers pull messages from one or more Topics in the cluster </a:t>
            </a:r>
          </a:p>
          <a:p>
            <a:pPr>
              <a:spcAft>
                <a:spcPts val="1200"/>
              </a:spcAft>
            </a:pPr>
            <a:r>
              <a:rPr lang="en-US" sz="2400" dirty="0"/>
              <a:t> – Consumer will retrieve messages as they are written to the topic </a:t>
            </a:r>
          </a:p>
          <a:p>
            <a:pPr marL="342900" indent="-342900">
              <a:spcAft>
                <a:spcPts val="1200"/>
              </a:spcAft>
              <a:buFont typeface="Arial" panose="020B0604020202020204" pitchFamily="34" charset="0"/>
              <a:buChar char="•"/>
            </a:pPr>
            <a:r>
              <a:rPr lang="en-US" sz="2400" dirty="0"/>
              <a:t>The Consumer Offset keeps track of the latest message read </a:t>
            </a:r>
          </a:p>
          <a:p>
            <a:pPr>
              <a:spcAft>
                <a:spcPts val="1200"/>
              </a:spcAft>
            </a:pPr>
            <a:r>
              <a:rPr lang="en-US" sz="2400" dirty="0"/>
              <a:t>– Consumer Offset can be changed (if necessary) to reread messages</a:t>
            </a:r>
          </a:p>
          <a:p>
            <a:pPr marL="342900" indent="-342900">
              <a:spcAft>
                <a:spcPts val="1200"/>
              </a:spcAft>
              <a:buFont typeface="Arial" panose="020B0604020202020204" pitchFamily="34" charset="0"/>
              <a:buChar char="•"/>
            </a:pPr>
            <a:r>
              <a:rPr lang="en-US" sz="2400" dirty="0"/>
              <a:t>The Consumer Offset is stored in a special Kafka </a:t>
            </a:r>
          </a:p>
          <a:p>
            <a:pPr marL="342900" indent="-342900">
              <a:spcAft>
                <a:spcPts val="1200"/>
              </a:spcAft>
              <a:buFont typeface="Arial" panose="020B0604020202020204" pitchFamily="34" charset="0"/>
              <a:buChar char="•"/>
            </a:pPr>
            <a:r>
              <a:rPr lang="en-US" sz="2400" dirty="0"/>
              <a:t>Topic A command-line Consumer tool exists to read messages from the cluster</a:t>
            </a:r>
            <a:endParaRPr lang="en-GB" sz="2800" dirty="0"/>
          </a:p>
        </p:txBody>
      </p:sp>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2"/>
          <a:stretch>
            <a:fillRect/>
          </a:stretch>
        </p:blipFill>
        <p:spPr>
          <a:xfrm>
            <a:off x="9165887" y="608647"/>
            <a:ext cx="2867025" cy="1114425"/>
          </a:xfrm>
          <a:prstGeom prst="rect">
            <a:avLst/>
          </a:prstGeom>
        </p:spPr>
      </p:pic>
      <p:sp>
        <p:nvSpPr>
          <p:cNvPr id="18" name="Rectangle 17">
            <a:extLst>
              <a:ext uri="{FF2B5EF4-FFF2-40B4-BE49-F238E27FC236}">
                <a16:creationId xmlns:a16="http://schemas.microsoft.com/office/drawing/2014/main" id="{49D72D64-F2E0-43D5-9564-968580064E00}"/>
              </a:ext>
            </a:extLst>
          </p:cNvPr>
          <p:cNvSpPr/>
          <p:nvPr/>
        </p:nvSpPr>
        <p:spPr>
          <a:xfrm>
            <a:off x="828351" y="5036673"/>
            <a:ext cx="9453984" cy="135745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bg2">
                    <a:lumMod val="50000"/>
                  </a:schemeClr>
                </a:solidFill>
                <a:latin typeface="Abadi Extra Light" panose="020B0204020104020204" pitchFamily="34" charset="0"/>
              </a:rPr>
              <a:t>kafka</a:t>
            </a:r>
            <a:r>
              <a:rPr lang="en-GB" dirty="0">
                <a:solidFill>
                  <a:schemeClr val="bg2">
                    <a:lumMod val="50000"/>
                  </a:schemeClr>
                </a:solidFill>
                <a:latin typeface="Abadi Extra Light" panose="020B0204020104020204" pitchFamily="34" charset="0"/>
              </a:rPr>
              <a:t>-console-consumer --zookeeper localhost:2181 --topic test --from-beginning </a:t>
            </a:r>
          </a:p>
          <a:p>
            <a:pPr algn="ctr"/>
            <a:r>
              <a:rPr lang="en-GB" dirty="0" err="1">
                <a:solidFill>
                  <a:schemeClr val="bg2">
                    <a:lumMod val="50000"/>
                  </a:schemeClr>
                </a:solidFill>
                <a:latin typeface="Abadi Extra Light" panose="020B0204020104020204" pitchFamily="34" charset="0"/>
              </a:rPr>
              <a:t>kafka</a:t>
            </a:r>
            <a:r>
              <a:rPr lang="en-GB" dirty="0">
                <a:solidFill>
                  <a:schemeClr val="bg2">
                    <a:lumMod val="50000"/>
                  </a:schemeClr>
                </a:solidFill>
                <a:latin typeface="Abadi Extra Light" panose="020B0204020104020204" pitchFamily="34" charset="0"/>
              </a:rPr>
              <a:t>-console-consumer --bootstrap-server localhost:9092 --from-beginning --topic test</a:t>
            </a:r>
          </a:p>
        </p:txBody>
      </p:sp>
    </p:spTree>
    <p:extLst>
      <p:ext uri="{BB962C8B-B14F-4D97-AF65-F5344CB8AC3E}">
        <p14:creationId xmlns:p14="http://schemas.microsoft.com/office/powerpoint/2010/main" val="274570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609906" y="702155"/>
            <a:ext cx="3568661" cy="1269713"/>
          </a:xfrm>
        </p:spPr>
        <p:txBody>
          <a:bodyPr>
            <a:normAutofit/>
          </a:bodyPr>
          <a:lstStyle/>
          <a:p>
            <a:r>
              <a:rPr lang="en-US" dirty="0"/>
              <a:t>Kafka as stream-processing</a:t>
            </a:r>
            <a:endParaRPr lang="en-GB" u="sng" dirty="0"/>
          </a:p>
        </p:txBody>
      </p:sp>
      <p:sp>
        <p:nvSpPr>
          <p:cNvPr id="42" name="Rectangle 3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6">
            <a:extLst>
              <a:ext uri="{FF2B5EF4-FFF2-40B4-BE49-F238E27FC236}">
                <a16:creationId xmlns:a16="http://schemas.microsoft.com/office/drawing/2014/main" id="{ADD553A1-DB9F-4B68-9987-91817DB5AE0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4654296" y="1099275"/>
            <a:ext cx="6735272" cy="447895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2504905-2C81-4D41-ABBA-007B8E7D5D5B}"/>
              </a:ext>
            </a:extLst>
          </p:cNvPr>
          <p:cNvSpPr/>
          <p:nvPr/>
        </p:nvSpPr>
        <p:spPr>
          <a:xfrm>
            <a:off x="6573777" y="5868308"/>
            <a:ext cx="5739522" cy="954107"/>
          </a:xfrm>
          <a:prstGeom prst="rect">
            <a:avLst/>
          </a:prstGeom>
        </p:spPr>
        <p:txBody>
          <a:bodyPr wrap="square">
            <a:spAutoFit/>
          </a:bodyPr>
          <a:lstStyle/>
          <a:p>
            <a:r>
              <a:rPr lang="en-US" sz="2800" dirty="0">
                <a:solidFill>
                  <a:srgbClr val="29A7DE"/>
                </a:solidFill>
                <a:latin typeface="Cordia New" panose="020B0502040204020203" pitchFamily="34" charset="-34"/>
                <a:cs typeface="Cordia New" panose="020B0502040204020203" pitchFamily="34" charset="-34"/>
              </a:rPr>
              <a:t>End-to-End Data Streaming Pipeline</a:t>
            </a:r>
            <a:endParaRPr lang="en-US" sz="2800" b="0" i="0" u="none" strike="noStrike" dirty="0">
              <a:solidFill>
                <a:srgbClr val="29A7DE"/>
              </a:solidFill>
              <a:effectLst/>
              <a:latin typeface="Cordia New" panose="020B0502040204020203" pitchFamily="34" charset="-34"/>
              <a:cs typeface="Cordia New" panose="020B0502040204020203" pitchFamily="34" charset="-34"/>
            </a:endParaRPr>
          </a:p>
        </p:txBody>
      </p:sp>
    </p:spTree>
    <p:extLst>
      <p:ext uri="{BB962C8B-B14F-4D97-AF65-F5344CB8AC3E}">
        <p14:creationId xmlns:p14="http://schemas.microsoft.com/office/powerpoint/2010/main" val="18055631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408640" y="328984"/>
            <a:ext cx="7474172" cy="1325563"/>
          </a:xfrm>
          <a:prstGeom prst="rect">
            <a:avLst/>
          </a:prstGeom>
        </p:spPr>
        <p:txBody>
          <a:bodyPr spcFirstLastPara="1" lIns="91425" tIns="45700" rIns="91425" bIns="45700" anchorCtr="0">
            <a:normAutofit/>
          </a:bodyPr>
          <a:lstStyle/>
          <a:p>
            <a:pPr marL="0" lvl="0" indent="0" rtl="0">
              <a:spcBef>
                <a:spcPts val="0"/>
              </a:spcBef>
              <a:spcAft>
                <a:spcPts val="0"/>
              </a:spcAft>
              <a:buClr>
                <a:srgbClr val="3F3F3F"/>
              </a:buClr>
              <a:buSzPts val="4000"/>
              <a:buFont typeface="Open Sans"/>
              <a:buNone/>
            </a:pPr>
            <a:r>
              <a:rPr lang="en-US" b="1" dirty="0"/>
              <a:t>Spark SQL</a:t>
            </a:r>
          </a:p>
        </p:txBody>
      </p:sp>
      <p:sp>
        <p:nvSpPr>
          <p:cNvPr id="108" name="Google Shape;108;p2"/>
          <p:cNvSpPr txBox="1">
            <a:spLocks noGrp="1"/>
          </p:cNvSpPr>
          <p:nvPr>
            <p:ph type="body" idx="1"/>
          </p:nvPr>
        </p:nvSpPr>
        <p:spPr>
          <a:xfrm>
            <a:off x="1117707" y="1953127"/>
            <a:ext cx="9939069" cy="4277309"/>
          </a:xfrm>
          <a:prstGeom prst="rect">
            <a:avLst/>
          </a:prstGeom>
        </p:spPr>
        <p:txBody>
          <a:bodyPr spcFirstLastPara="1" lIns="0" tIns="45700" rIns="0" bIns="45700" anchor="ctr" anchorCtr="0">
            <a:normAutofit/>
          </a:bodyPr>
          <a:lstStyle/>
          <a:p>
            <a:pPr marL="0" lvl="0" indent="0">
              <a:spcBef>
                <a:spcPts val="1400"/>
              </a:spcBef>
              <a:buNone/>
            </a:pPr>
            <a:r>
              <a:rPr lang="en-US" sz="2400" dirty="0"/>
              <a:t>It is Spark module for structured data processing</a:t>
            </a:r>
          </a:p>
          <a:p>
            <a:pPr marL="91440" lvl="0" indent="-114300">
              <a:spcBef>
                <a:spcPts val="1400"/>
              </a:spcBef>
            </a:pPr>
            <a:r>
              <a:rPr lang="en-US" sz="2400" dirty="0"/>
              <a:t> It  provides programming abstraction called Data frames. </a:t>
            </a:r>
          </a:p>
          <a:p>
            <a:pPr marL="91440" lvl="0" indent="-114300">
              <a:spcBef>
                <a:spcPts val="1400"/>
              </a:spcBef>
            </a:pPr>
            <a:r>
              <a:rPr lang="en-US" sz="2400" dirty="0"/>
              <a:t> It integrates relational data processing with  the functional programming API of Spark. </a:t>
            </a:r>
          </a:p>
          <a:p>
            <a:pPr marL="91440" indent="-114300">
              <a:spcBef>
                <a:spcPts val="1400"/>
              </a:spcBef>
            </a:pPr>
            <a:r>
              <a:rPr lang="en-US" sz="2400" b="1" dirty="0"/>
              <a:t>We can run queries either from terminal using spark-shell or from Eclipse or other IDEs</a:t>
            </a:r>
            <a:r>
              <a:rPr lang="en-US" sz="2400" dirty="0"/>
              <a:t>.</a:t>
            </a:r>
          </a:p>
          <a:p>
            <a:pPr marL="91440" lvl="0" indent="-114300">
              <a:spcBef>
                <a:spcPts val="1400"/>
              </a:spcBef>
            </a:pPr>
            <a:endParaRPr lang="en-US" sz="2400" dirty="0"/>
          </a:p>
        </p:txBody>
      </p:sp>
    </p:spTree>
    <p:extLst>
      <p:ext uri="{BB962C8B-B14F-4D97-AF65-F5344CB8AC3E}">
        <p14:creationId xmlns:p14="http://schemas.microsoft.com/office/powerpoint/2010/main" val="115483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6F4EE454-8AF0-4F97-B687-0200DFB5A125}"/>
              </a:ext>
            </a:extLst>
          </p:cNvPr>
          <p:cNvSpPr>
            <a:spLocks noGrp="1"/>
          </p:cNvSpPr>
          <p:nvPr>
            <p:ph idx="1"/>
          </p:nvPr>
        </p:nvSpPr>
        <p:spPr>
          <a:xfrm>
            <a:off x="581192" y="1766932"/>
            <a:ext cx="11029615" cy="3634486"/>
          </a:xfrm>
        </p:spPr>
        <p:txBody>
          <a:bodyPr/>
          <a:lstStyle/>
          <a:p>
            <a:r>
              <a:rPr lang="en-GB" dirty="0"/>
              <a:t>Introduction</a:t>
            </a:r>
          </a:p>
          <a:p>
            <a:r>
              <a:rPr lang="en-GB" dirty="0"/>
              <a:t>Software's and Tools Utilized</a:t>
            </a:r>
          </a:p>
          <a:p>
            <a:r>
              <a:rPr lang="en-GB" dirty="0"/>
              <a:t>Kafka Streaming Process</a:t>
            </a:r>
          </a:p>
          <a:p>
            <a:r>
              <a:rPr lang="en-GB" dirty="0"/>
              <a:t>Storing Streaming data ( In Hive)</a:t>
            </a:r>
          </a:p>
          <a:p>
            <a:r>
              <a:rPr lang="en-GB" dirty="0"/>
              <a:t>Spark SQL</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601255" y="702155"/>
            <a:ext cx="3409783" cy="1300365"/>
          </a:xfrm>
        </p:spPr>
        <p:txBody>
          <a:bodyPr>
            <a:normAutofit/>
          </a:bodyPr>
          <a:lstStyle/>
          <a:p>
            <a:r>
              <a:rPr lang="en-GB" u="sng" dirty="0">
                <a:solidFill>
                  <a:srgbClr val="FFFFFF"/>
                </a:solidFill>
              </a:rPr>
              <a:t>Process </a:t>
            </a:r>
          </a:p>
        </p:txBody>
      </p:sp>
      <p:sp>
        <p:nvSpPr>
          <p:cNvPr id="3" name="Content Placeholder 2">
            <a:extLst>
              <a:ext uri="{FF2B5EF4-FFF2-40B4-BE49-F238E27FC236}">
                <a16:creationId xmlns:a16="http://schemas.microsoft.com/office/drawing/2014/main" id="{4CB6A227-8C26-4690-95C9-4FDBF38C07DE}"/>
              </a:ext>
            </a:extLst>
          </p:cNvPr>
          <p:cNvSpPr>
            <a:spLocks noGrp="1"/>
          </p:cNvSpPr>
          <p:nvPr>
            <p:ph idx="1"/>
          </p:nvPr>
        </p:nvSpPr>
        <p:spPr>
          <a:xfrm>
            <a:off x="507949" y="2187972"/>
            <a:ext cx="3409782" cy="3823607"/>
          </a:xfrm>
        </p:spPr>
        <p:txBody>
          <a:bodyPr>
            <a:normAutofit/>
          </a:bodyPr>
          <a:lstStyle/>
          <a:p>
            <a:pPr algn="just"/>
            <a:r>
              <a:rPr lang="en-US" b="1" dirty="0">
                <a:solidFill>
                  <a:srgbClr val="FFFFFF"/>
                </a:solidFill>
              </a:rPr>
              <a:t>The picture depicts the end to end data streaming pipeline what shows how data is consumed from twitter and processed, stored in HDFS cluster and further used to analyses and visualize the outputs in different formants.</a:t>
            </a:r>
            <a:endParaRPr lang="en-US" dirty="0">
              <a:solidFill>
                <a:srgbClr val="FFFFFF"/>
              </a:solidFill>
            </a:endParaRPr>
          </a:p>
          <a:p>
            <a:pPr marL="2271400" lvl="7" indent="0" algn="just">
              <a:buNone/>
            </a:pPr>
            <a:endParaRPr lang="en-GB" dirty="0">
              <a:solidFill>
                <a:srgbClr val="FFFFFF"/>
              </a:solidFill>
            </a:endParaRPr>
          </a:p>
        </p:txBody>
      </p:sp>
      <p:pic>
        <p:nvPicPr>
          <p:cNvPr id="8" name="Picture 7" descr="Diagram&#10;&#10;Description automatically generated">
            <a:extLst>
              <a:ext uri="{FF2B5EF4-FFF2-40B4-BE49-F238E27FC236}">
                <a16:creationId xmlns:a16="http://schemas.microsoft.com/office/drawing/2014/main" id="{7600F0E7-131C-408E-975A-AE104CACBF50}"/>
              </a:ext>
            </a:extLst>
          </p:cNvPr>
          <p:cNvPicPr>
            <a:picLocks noChangeAspect="1"/>
          </p:cNvPicPr>
          <p:nvPr/>
        </p:nvPicPr>
        <p:blipFill>
          <a:blip r:embed="rId2"/>
          <a:stretch>
            <a:fillRect/>
          </a:stretch>
        </p:blipFill>
        <p:spPr>
          <a:xfrm>
            <a:off x="4443809" y="1461343"/>
            <a:ext cx="7454236" cy="4193007"/>
          </a:xfrm>
          <a:prstGeom prst="rect">
            <a:avLst/>
          </a:prstGeom>
        </p:spPr>
      </p:pic>
    </p:spTree>
    <p:extLst>
      <p:ext uri="{BB962C8B-B14F-4D97-AF65-F5344CB8AC3E}">
        <p14:creationId xmlns:p14="http://schemas.microsoft.com/office/powerpoint/2010/main" val="186783505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SPARK STREAMING</a:t>
            </a:r>
            <a:endParaRPr lang="en-GB" u="sng" dirty="0"/>
          </a:p>
        </p:txBody>
      </p:sp>
      <p:pic>
        <p:nvPicPr>
          <p:cNvPr id="8" name="Picture 7">
            <a:extLst>
              <a:ext uri="{FF2B5EF4-FFF2-40B4-BE49-F238E27FC236}">
                <a16:creationId xmlns:a16="http://schemas.microsoft.com/office/drawing/2014/main" id="{B3A62911-6BD8-468C-BE7C-840DEA295A4D}"/>
              </a:ext>
            </a:extLst>
          </p:cNvPr>
          <p:cNvPicPr>
            <a:picLocks noChangeAspect="1"/>
          </p:cNvPicPr>
          <p:nvPr/>
        </p:nvPicPr>
        <p:blipFill rotWithShape="1">
          <a:blip r:embed="rId2"/>
          <a:srcRect r="5256"/>
          <a:stretch/>
        </p:blipFill>
        <p:spPr>
          <a:xfrm>
            <a:off x="5264912" y="1293366"/>
            <a:ext cx="6927088" cy="5072338"/>
          </a:xfrm>
          <a:prstGeom prst="rect">
            <a:avLst/>
          </a:prstGeom>
        </p:spPr>
      </p:pic>
      <p:pic>
        <p:nvPicPr>
          <p:cNvPr id="14" name="Picture 13">
            <a:extLst>
              <a:ext uri="{FF2B5EF4-FFF2-40B4-BE49-F238E27FC236}">
                <a16:creationId xmlns:a16="http://schemas.microsoft.com/office/drawing/2014/main" id="{A714857C-D979-46DD-94F1-3EBD9B4E858D}"/>
              </a:ext>
            </a:extLst>
          </p:cNvPr>
          <p:cNvPicPr>
            <a:picLocks noChangeAspect="1"/>
          </p:cNvPicPr>
          <p:nvPr/>
        </p:nvPicPr>
        <p:blipFill>
          <a:blip r:embed="rId3"/>
          <a:stretch>
            <a:fillRect/>
          </a:stretch>
        </p:blipFill>
        <p:spPr>
          <a:xfrm>
            <a:off x="120073" y="1293366"/>
            <a:ext cx="5018516" cy="4517486"/>
          </a:xfrm>
          <a:prstGeom prst="rect">
            <a:avLst/>
          </a:prstGeom>
        </p:spPr>
      </p:pic>
    </p:spTree>
    <p:extLst>
      <p:ext uri="{BB962C8B-B14F-4D97-AF65-F5344CB8AC3E}">
        <p14:creationId xmlns:p14="http://schemas.microsoft.com/office/powerpoint/2010/main" val="348199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SPARK STREAMING</a:t>
            </a:r>
            <a:endParaRPr lang="en-GB" u="sng" dirty="0"/>
          </a:p>
        </p:txBody>
      </p:sp>
      <p:pic>
        <p:nvPicPr>
          <p:cNvPr id="5" name="Picture 4">
            <a:extLst>
              <a:ext uri="{FF2B5EF4-FFF2-40B4-BE49-F238E27FC236}">
                <a16:creationId xmlns:a16="http://schemas.microsoft.com/office/drawing/2014/main" id="{038007DD-73E7-432D-AAA8-44EAE3156AE2}"/>
              </a:ext>
            </a:extLst>
          </p:cNvPr>
          <p:cNvPicPr>
            <a:picLocks noChangeAspect="1"/>
          </p:cNvPicPr>
          <p:nvPr/>
        </p:nvPicPr>
        <p:blipFill>
          <a:blip r:embed="rId2"/>
          <a:stretch>
            <a:fillRect/>
          </a:stretch>
        </p:blipFill>
        <p:spPr>
          <a:xfrm>
            <a:off x="1321076" y="1962150"/>
            <a:ext cx="7581900" cy="2933700"/>
          </a:xfrm>
          <a:prstGeom prst="rect">
            <a:avLst/>
          </a:prstGeom>
        </p:spPr>
      </p:pic>
    </p:spTree>
    <p:extLst>
      <p:ext uri="{BB962C8B-B14F-4D97-AF65-F5344CB8AC3E}">
        <p14:creationId xmlns:p14="http://schemas.microsoft.com/office/powerpoint/2010/main" val="390793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3" name="Rectangle 2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algn="ctr"/>
            <a:r>
              <a:rPr lang="en-US" sz="3600" dirty="0">
                <a:solidFill>
                  <a:srgbClr val="FFFFFF"/>
                </a:solidFill>
              </a:rPr>
              <a:t>Data Visualization  tableau</a:t>
            </a:r>
            <a:br>
              <a:rPr lang="en-US" sz="3600" dirty="0">
                <a:solidFill>
                  <a:srgbClr val="FFFFFF"/>
                </a:solidFill>
              </a:rPr>
            </a:br>
            <a:br>
              <a:rPr lang="en-US" sz="3600" dirty="0">
                <a:solidFill>
                  <a:srgbClr val="FFFFFF"/>
                </a:solidFill>
              </a:rPr>
            </a:br>
            <a:endParaRPr lang="en-US" sz="3600" u="sng" dirty="0">
              <a:solidFill>
                <a:srgbClr val="FFFFFF"/>
              </a:solidFill>
            </a:endParaRPr>
          </a:p>
        </p:txBody>
      </p:sp>
      <p:pic>
        <p:nvPicPr>
          <p:cNvPr id="4" name="Picture 3" descr="Diagram&#10;&#10;Description automatically generated">
            <a:extLst>
              <a:ext uri="{FF2B5EF4-FFF2-40B4-BE49-F238E27FC236}">
                <a16:creationId xmlns:a16="http://schemas.microsoft.com/office/drawing/2014/main" id="{AF7B0BDA-708F-4B98-8A19-30BBD999B06C}"/>
              </a:ext>
            </a:extLst>
          </p:cNvPr>
          <p:cNvPicPr>
            <a:picLocks noChangeAspect="1"/>
          </p:cNvPicPr>
          <p:nvPr/>
        </p:nvPicPr>
        <p:blipFill>
          <a:blip r:embed="rId2"/>
          <a:stretch>
            <a:fillRect/>
          </a:stretch>
        </p:blipFill>
        <p:spPr>
          <a:xfrm>
            <a:off x="4765053" y="1514527"/>
            <a:ext cx="6764864" cy="3805236"/>
          </a:xfrm>
          <a:prstGeom prst="rect">
            <a:avLst/>
          </a:prstGeom>
        </p:spPr>
      </p:pic>
    </p:spTree>
    <p:extLst>
      <p:ext uri="{BB962C8B-B14F-4D97-AF65-F5344CB8AC3E}">
        <p14:creationId xmlns:p14="http://schemas.microsoft.com/office/powerpoint/2010/main" val="3164836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54B162D-1BD7-41E0-844F-F94AE2CE2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264404B-1C0F-4383-8FC3-A3E3264AA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619F5C88-C232-4D01-8DB1-8A0C673D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 name="Picture 19" descr="A close up of a map&#10;&#10;Description automatically generated">
            <a:extLst>
              <a:ext uri="{FF2B5EF4-FFF2-40B4-BE49-F238E27FC236}">
                <a16:creationId xmlns:a16="http://schemas.microsoft.com/office/drawing/2014/main" id="{E5AA9944-EDD0-4AA7-8919-06BE2D09C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366" y="1099310"/>
            <a:ext cx="6815441" cy="4770808"/>
          </a:xfrm>
          <a:prstGeom prst="rect">
            <a:avLst/>
          </a:prstGeom>
        </p:spPr>
      </p:pic>
      <p:sp>
        <p:nvSpPr>
          <p:cNvPr id="39" name="Rectangle 38">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94815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F6FDC-C9A2-466A-8EDE-54E5A562E1AD}"/>
              </a:ext>
            </a:extLst>
          </p:cNvPr>
          <p:cNvPicPr>
            <a:picLocks noChangeAspect="1"/>
          </p:cNvPicPr>
          <p:nvPr/>
        </p:nvPicPr>
        <p:blipFill>
          <a:blip r:embed="rId3"/>
          <a:stretch>
            <a:fillRect/>
          </a:stretch>
        </p:blipFill>
        <p:spPr>
          <a:xfrm>
            <a:off x="2752104" y="2321201"/>
            <a:ext cx="5972175" cy="3448050"/>
          </a:xfrm>
          <a:prstGeom prst="rect">
            <a:avLst/>
          </a:prstGeom>
        </p:spPr>
      </p:pic>
      <p:sp>
        <p:nvSpPr>
          <p:cNvPr id="13" name="Title 1">
            <a:extLst>
              <a:ext uri="{FF2B5EF4-FFF2-40B4-BE49-F238E27FC236}">
                <a16:creationId xmlns:a16="http://schemas.microsoft.com/office/drawing/2014/main" id="{AF7DE53F-1213-404B-9005-123CE67466BF}"/>
              </a:ext>
            </a:extLst>
          </p:cNvPr>
          <p:cNvSpPr>
            <a:spLocks noGrp="1"/>
          </p:cNvSpPr>
          <p:nvPr>
            <p:ph type="title"/>
          </p:nvPr>
        </p:nvSpPr>
        <p:spPr>
          <a:xfrm>
            <a:off x="690523" y="1217958"/>
            <a:ext cx="3568661" cy="492436"/>
          </a:xfrm>
        </p:spPr>
        <p:txBody>
          <a:bodyPr anchor="ctr">
            <a:normAutofit fontScale="90000"/>
          </a:bodyPr>
          <a:lstStyle/>
          <a:p>
            <a:r>
              <a:rPr lang="en-GB" dirty="0"/>
              <a:t>SPARK STREAMING</a:t>
            </a:r>
            <a:endParaRPr lang="en-GB" u="sng" dirty="0"/>
          </a:p>
        </p:txBody>
      </p:sp>
    </p:spTree>
    <p:extLst>
      <p:ext uri="{BB962C8B-B14F-4D97-AF65-F5344CB8AC3E}">
        <p14:creationId xmlns:p14="http://schemas.microsoft.com/office/powerpoint/2010/main" val="2103494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D3DF8C-68F8-4950-B278-5C390E794286}"/>
              </a:ext>
            </a:extLst>
          </p:cNvPr>
          <p:cNvPicPr>
            <a:picLocks noChangeAspect="1"/>
          </p:cNvPicPr>
          <p:nvPr/>
        </p:nvPicPr>
        <p:blipFill>
          <a:blip r:embed="rId3"/>
          <a:stretch>
            <a:fillRect/>
          </a:stretch>
        </p:blipFill>
        <p:spPr>
          <a:xfrm>
            <a:off x="285807" y="1361662"/>
            <a:ext cx="10121084" cy="4947822"/>
          </a:xfrm>
          <a:prstGeom prst="rect">
            <a:avLst/>
          </a:prstGeom>
        </p:spPr>
      </p:pic>
    </p:spTree>
    <p:extLst>
      <p:ext uri="{BB962C8B-B14F-4D97-AF65-F5344CB8AC3E}">
        <p14:creationId xmlns:p14="http://schemas.microsoft.com/office/powerpoint/2010/main" val="351294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54CB75-8146-4EB0-8F8E-FAF44FB60367}"/>
              </a:ext>
            </a:extLst>
          </p:cNvPr>
          <p:cNvPicPr>
            <a:picLocks noChangeAspect="1"/>
          </p:cNvPicPr>
          <p:nvPr/>
        </p:nvPicPr>
        <p:blipFill>
          <a:blip r:embed="rId3"/>
          <a:stretch>
            <a:fillRect/>
          </a:stretch>
        </p:blipFill>
        <p:spPr>
          <a:xfrm>
            <a:off x="1079327" y="1351722"/>
            <a:ext cx="10033345" cy="4714875"/>
          </a:xfrm>
          <a:prstGeom prst="rect">
            <a:avLst/>
          </a:prstGeom>
        </p:spPr>
      </p:pic>
    </p:spTree>
    <p:extLst>
      <p:ext uri="{BB962C8B-B14F-4D97-AF65-F5344CB8AC3E}">
        <p14:creationId xmlns:p14="http://schemas.microsoft.com/office/powerpoint/2010/main" val="412294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p:txBody>
          <a:bodyPr/>
          <a:lstStyle/>
          <a:p>
            <a:pPr algn="ctr"/>
            <a:r>
              <a:rPr lang="en-GB" u="sng" dirty="0">
                <a:solidFill>
                  <a:srgbClr val="C00000"/>
                </a:solidFill>
              </a:rPr>
              <a:t>introduction</a:t>
            </a:r>
          </a:p>
        </p:txBody>
      </p:sp>
      <p:sp>
        <p:nvSpPr>
          <p:cNvPr id="3" name="Content Placeholder 2">
            <a:extLst>
              <a:ext uri="{FF2B5EF4-FFF2-40B4-BE49-F238E27FC236}">
                <a16:creationId xmlns:a16="http://schemas.microsoft.com/office/drawing/2014/main" id="{4CB6A227-8C26-4690-95C9-4FDBF38C07DE}"/>
              </a:ext>
            </a:extLst>
          </p:cNvPr>
          <p:cNvSpPr>
            <a:spLocks noGrp="1"/>
          </p:cNvSpPr>
          <p:nvPr>
            <p:ph idx="1"/>
          </p:nvPr>
        </p:nvSpPr>
        <p:spPr>
          <a:xfrm>
            <a:off x="581193" y="1992994"/>
            <a:ext cx="11029615" cy="3634486"/>
          </a:xfrm>
          <a:solidFill>
            <a:schemeClr val="accent2">
              <a:lumMod val="20000"/>
              <a:lumOff val="80000"/>
            </a:schemeClr>
          </a:solidFill>
        </p:spPr>
        <p:txBody>
          <a:bodyPr>
            <a:normAutofit lnSpcReduction="10000"/>
          </a:bodyPr>
          <a:lstStyle/>
          <a:p>
            <a:pPr algn="just"/>
            <a:r>
              <a:rPr lang="en-GB" sz="2000" dirty="0"/>
              <a:t>Twitter is a communication medium where people of common interest could share information which is caped to not more than 140 characters. Twitter allows users to follow each other and approve or disapprove once idea. </a:t>
            </a:r>
          </a:p>
          <a:p>
            <a:pPr algn="just"/>
            <a:r>
              <a:rPr lang="en-GB" sz="2000" dirty="0"/>
              <a:t>The aim of this project is to analyse and store real time data that is consumed from twitter in real-time. A pipeline will be created which will contains a producer to publish the tweets into Kafka and a consumer will subscribe to Kafka to implement the analysis and store them in HDFS for further use.</a:t>
            </a:r>
          </a:p>
          <a:p>
            <a:pPr algn="just"/>
            <a:r>
              <a:rPr lang="en-GB" sz="2000" dirty="0"/>
              <a:t>The data consumed will also be used to create visualization using tools that enable to break it down to be easy enough to be understood by the business who have no technical knowledge of the tools or process.</a:t>
            </a:r>
          </a:p>
        </p:txBody>
      </p:sp>
    </p:spTree>
    <p:extLst>
      <p:ext uri="{BB962C8B-B14F-4D97-AF65-F5344CB8AC3E}">
        <p14:creationId xmlns:p14="http://schemas.microsoft.com/office/powerpoint/2010/main" val="365091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6A227-8C26-4690-95C9-4FDBF38C07DE}"/>
              </a:ext>
            </a:extLst>
          </p:cNvPr>
          <p:cNvSpPr>
            <a:spLocks noGrp="1"/>
          </p:cNvSpPr>
          <p:nvPr>
            <p:ph idx="1"/>
          </p:nvPr>
        </p:nvSpPr>
        <p:spPr>
          <a:xfrm>
            <a:off x="0" y="0"/>
            <a:ext cx="12192000" cy="6858000"/>
          </a:xfrm>
          <a:solidFill>
            <a:schemeClr val="bg1">
              <a:lumMod val="95000"/>
            </a:schemeClr>
          </a:solidFill>
          <a:ln>
            <a:solidFill>
              <a:schemeClr val="bg1">
                <a:lumMod val="95000"/>
              </a:schemeClr>
            </a:solidFill>
          </a:ln>
        </p:spPr>
        <p:txBody>
          <a:bodyPr>
            <a:normAutofit/>
          </a:bodyPr>
          <a:lstStyle/>
          <a:p>
            <a:pPr marL="2271400" lvl="7" indent="0" algn="just">
              <a:buNone/>
            </a:pPr>
            <a:endParaRPr lang="en-GB" sz="2400" dirty="0"/>
          </a:p>
          <a:p>
            <a:pPr marL="2271400" lvl="7" indent="0" algn="just">
              <a:buNone/>
            </a:pPr>
            <a:endParaRPr lang="en-GB" sz="2400" dirty="0"/>
          </a:p>
          <a:p>
            <a:pPr marL="2271400" lvl="7" indent="0" algn="just">
              <a:buNone/>
            </a:pPr>
            <a:endParaRPr lang="en-GB" sz="2400" dirty="0"/>
          </a:p>
          <a:p>
            <a:pPr marL="2271400" lvl="7" indent="0" algn="just">
              <a:buNone/>
            </a:pPr>
            <a:r>
              <a:rPr lang="en-GB" sz="2400" dirty="0"/>
              <a:t>Tools Utilized to create this project are : </a:t>
            </a:r>
          </a:p>
          <a:p>
            <a:pPr lvl="8" algn="just"/>
            <a:r>
              <a:rPr lang="en-GB" sz="2400" dirty="0"/>
              <a:t>Twitter API</a:t>
            </a:r>
          </a:p>
          <a:p>
            <a:pPr lvl="8" algn="just"/>
            <a:r>
              <a:rPr lang="en-GB" sz="2400" dirty="0"/>
              <a:t>Hive</a:t>
            </a:r>
          </a:p>
          <a:p>
            <a:pPr lvl="8" algn="just"/>
            <a:r>
              <a:rPr lang="en-GB" sz="2400" dirty="0"/>
              <a:t>Spark SQL</a:t>
            </a:r>
          </a:p>
          <a:p>
            <a:pPr lvl="8" algn="just"/>
            <a:r>
              <a:rPr lang="en-GB" sz="2400" dirty="0"/>
              <a:t>SPARK Streaming</a:t>
            </a:r>
          </a:p>
          <a:p>
            <a:pPr lvl="8" algn="just"/>
            <a:r>
              <a:rPr lang="en-GB" sz="2400" dirty="0"/>
              <a:t>KAFKA </a:t>
            </a:r>
          </a:p>
          <a:p>
            <a:pPr lvl="8" algn="just"/>
            <a:r>
              <a:rPr lang="en-GB" sz="2400" dirty="0"/>
              <a:t>Tableau</a:t>
            </a:r>
            <a:endParaRPr lang="en-GB" sz="1500" dirty="0"/>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p:txBody>
          <a:bodyPr/>
          <a:lstStyle/>
          <a:p>
            <a:r>
              <a:rPr lang="en-GB" u="sng" dirty="0">
                <a:solidFill>
                  <a:srgbClr val="C00000"/>
                </a:solidFill>
              </a:rPr>
              <a:t>Tools</a:t>
            </a:r>
          </a:p>
        </p:txBody>
      </p:sp>
    </p:spTree>
    <p:extLst>
      <p:ext uri="{BB962C8B-B14F-4D97-AF65-F5344CB8AC3E}">
        <p14:creationId xmlns:p14="http://schemas.microsoft.com/office/powerpoint/2010/main" val="285254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9535276-DF31-4921-B2A3-A698A6C6B516}"/>
              </a:ext>
            </a:extLst>
          </p:cNvPr>
          <p:cNvSpPr txBox="1">
            <a:spLocks/>
          </p:cNvSpPr>
          <p:nvPr/>
        </p:nvSpPr>
        <p:spPr>
          <a:xfrm>
            <a:off x="1" y="0"/>
            <a:ext cx="12192000" cy="6858000"/>
          </a:xfrm>
          <a:prstGeom prst="rect">
            <a:avLst/>
          </a:prstGeom>
          <a:solidFill>
            <a:schemeClr val="accent2">
              <a:lumMod val="20000"/>
              <a:lumOff val="80000"/>
            </a:schemeClr>
          </a:solidFill>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3" algn="just"/>
            <a:endParaRPr lang="en-GB" sz="2600" dirty="0"/>
          </a:p>
          <a:p>
            <a:pPr marL="324000" lvl="1" indent="0" algn="just">
              <a:buFont typeface="Wingdings 2" panose="05020102010507070707" pitchFamily="18" charset="2"/>
              <a:buNone/>
            </a:pPr>
            <a:endParaRPr lang="en-GB" sz="2000" dirty="0"/>
          </a:p>
          <a:p>
            <a:pPr marL="324000" lvl="1" indent="0" algn="just">
              <a:buFont typeface="Wingdings 2" panose="05020102010507070707" pitchFamily="18" charset="2"/>
              <a:buNone/>
            </a:pPr>
            <a:endParaRPr lang="en-GB" sz="2000" dirty="0"/>
          </a:p>
          <a:p>
            <a:pPr marL="324000" lvl="1" indent="0" algn="just">
              <a:buFont typeface="Wingdings 2" panose="05020102010507070707" pitchFamily="18" charset="2"/>
              <a:buNone/>
            </a:pPr>
            <a:endParaRPr lang="en-GB" sz="2000" dirty="0"/>
          </a:p>
          <a:p>
            <a:pPr marL="324000" lvl="1" indent="0" algn="just">
              <a:buFont typeface="Wingdings 2" panose="05020102010507070707" pitchFamily="18" charset="2"/>
              <a:buNone/>
            </a:pPr>
            <a:endParaRPr lang="en-GB" sz="2000" dirty="0"/>
          </a:p>
        </p:txBody>
      </p:sp>
      <p:sp>
        <p:nvSpPr>
          <p:cNvPr id="3" name="Content Placeholder 2">
            <a:extLst>
              <a:ext uri="{FF2B5EF4-FFF2-40B4-BE49-F238E27FC236}">
                <a16:creationId xmlns:a16="http://schemas.microsoft.com/office/drawing/2014/main" id="{4CB6A227-8C26-4690-95C9-4FDBF38C07DE}"/>
              </a:ext>
            </a:extLst>
          </p:cNvPr>
          <p:cNvSpPr>
            <a:spLocks noGrp="1"/>
          </p:cNvSpPr>
          <p:nvPr>
            <p:ph idx="1"/>
          </p:nvPr>
        </p:nvSpPr>
        <p:spPr>
          <a:xfrm>
            <a:off x="581192" y="1267326"/>
            <a:ext cx="10630147" cy="4989443"/>
          </a:xfrm>
          <a:solidFill>
            <a:schemeClr val="accent2">
              <a:lumMod val="20000"/>
              <a:lumOff val="80000"/>
            </a:schemeClr>
          </a:solidFill>
        </p:spPr>
        <p:txBody>
          <a:bodyPr>
            <a:normAutofit/>
          </a:bodyPr>
          <a:lstStyle/>
          <a:p>
            <a:pPr lvl="3" algn="just"/>
            <a:endParaRPr lang="en-GB" sz="2600" dirty="0"/>
          </a:p>
          <a:p>
            <a:pPr lvl="3" algn="just"/>
            <a:endParaRPr lang="en-GB" sz="2600" dirty="0"/>
          </a:p>
          <a:p>
            <a:pPr lvl="3" algn="just"/>
            <a:r>
              <a:rPr lang="en-GB" sz="2600" dirty="0"/>
              <a:t>Step 1</a:t>
            </a:r>
          </a:p>
          <a:p>
            <a:pPr lvl="4" algn="just"/>
            <a:r>
              <a:rPr lang="en-GB" sz="2100" dirty="0"/>
              <a:t>Twitter requires any user to open a developers account in order to utilize their APIs. They also require to have an account  with them prior opening a developers account.</a:t>
            </a:r>
          </a:p>
          <a:p>
            <a:pPr lvl="3" algn="just"/>
            <a:r>
              <a:rPr lang="en-GB" sz="2600" dirty="0"/>
              <a:t>Step 2</a:t>
            </a:r>
          </a:p>
          <a:p>
            <a:pPr lvl="4" algn="just"/>
            <a:r>
              <a:rPr lang="en-GB" sz="2100" dirty="0"/>
              <a:t>Following step 1, to have an access to real-time data, it is required to open or create a twitter App. The procedure is self explanatory in the twitter and could be opened by following the step by step guide provided by Twitter.</a:t>
            </a:r>
          </a:p>
          <a:p>
            <a:pPr marL="324000" lvl="1" indent="0" algn="just">
              <a:buNone/>
            </a:pPr>
            <a:endParaRPr lang="en-GB" sz="2000" dirty="0"/>
          </a:p>
          <a:p>
            <a:pPr marL="324000" lvl="1" indent="0" algn="just">
              <a:buNone/>
            </a:pPr>
            <a:endParaRPr lang="en-GB" sz="2000" dirty="0"/>
          </a:p>
          <a:p>
            <a:pPr marL="324000" lvl="1" indent="0" algn="just">
              <a:buNone/>
            </a:pPr>
            <a:endParaRPr lang="en-GB" sz="2000" dirty="0"/>
          </a:p>
          <a:p>
            <a:pPr marL="324000" lvl="1" indent="0" algn="just">
              <a:buNone/>
            </a:pPr>
            <a:endParaRPr lang="en-GB" sz="2000" dirty="0"/>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702156"/>
            <a:ext cx="11029616" cy="565170"/>
          </a:xfrm>
        </p:spPr>
        <p:txBody>
          <a:bodyPr/>
          <a:lstStyle/>
          <a:p>
            <a:pPr algn="ctr"/>
            <a:r>
              <a:rPr lang="en-GB" u="sng" dirty="0">
                <a:solidFill>
                  <a:srgbClr val="C00000"/>
                </a:solidFill>
              </a:rPr>
              <a:t>Prerequisite</a:t>
            </a:r>
          </a:p>
        </p:txBody>
      </p:sp>
    </p:spTree>
    <p:extLst>
      <p:ext uri="{BB962C8B-B14F-4D97-AF65-F5344CB8AC3E}">
        <p14:creationId xmlns:p14="http://schemas.microsoft.com/office/powerpoint/2010/main" val="16248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9535276-DF31-4921-B2A3-A698A6C6B516}"/>
              </a:ext>
            </a:extLst>
          </p:cNvPr>
          <p:cNvSpPr txBox="1">
            <a:spLocks/>
          </p:cNvSpPr>
          <p:nvPr/>
        </p:nvSpPr>
        <p:spPr>
          <a:xfrm>
            <a:off x="0" y="-1"/>
            <a:ext cx="12192000" cy="6858000"/>
          </a:xfrm>
          <a:prstGeom prst="rect">
            <a:avLst/>
          </a:prstGeom>
          <a:solidFill>
            <a:schemeClr val="accent2">
              <a:lumMod val="20000"/>
              <a:lumOff val="80000"/>
            </a:schemeClr>
          </a:solidFill>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3" algn="just"/>
            <a:endParaRPr lang="en-GB" sz="2600" dirty="0"/>
          </a:p>
          <a:p>
            <a:pPr marL="324000" lvl="1" indent="0" algn="just">
              <a:buFont typeface="Wingdings 2" panose="05020102010507070707" pitchFamily="18" charset="2"/>
              <a:buNone/>
            </a:pPr>
            <a:endParaRPr lang="en-GB" sz="2000" dirty="0"/>
          </a:p>
          <a:p>
            <a:pPr marL="324000" lvl="1" indent="0" algn="just">
              <a:buFont typeface="Wingdings 2" panose="05020102010507070707" pitchFamily="18" charset="2"/>
              <a:buNone/>
            </a:pPr>
            <a:endParaRPr lang="en-GB" sz="2000" dirty="0"/>
          </a:p>
          <a:p>
            <a:pPr marL="324000" lvl="1" indent="0" algn="just">
              <a:buFont typeface="Wingdings 2" panose="05020102010507070707" pitchFamily="18" charset="2"/>
              <a:buNone/>
            </a:pPr>
            <a:endParaRPr lang="en-GB" sz="2000" dirty="0"/>
          </a:p>
          <a:p>
            <a:pPr marL="324000" lvl="1" indent="0" algn="just">
              <a:buFont typeface="Wingdings 2" panose="05020102010507070707" pitchFamily="18" charset="2"/>
              <a:buNone/>
            </a:pPr>
            <a:endParaRPr lang="en-GB" sz="2000" dirty="0"/>
          </a:p>
        </p:txBody>
      </p:sp>
      <p:sp>
        <p:nvSpPr>
          <p:cNvPr id="3" name="Content Placeholder 2">
            <a:extLst>
              <a:ext uri="{FF2B5EF4-FFF2-40B4-BE49-F238E27FC236}">
                <a16:creationId xmlns:a16="http://schemas.microsoft.com/office/drawing/2014/main" id="{4CB6A227-8C26-4690-95C9-4FDBF38C07DE}"/>
              </a:ext>
            </a:extLst>
          </p:cNvPr>
          <p:cNvSpPr>
            <a:spLocks noGrp="1"/>
          </p:cNvSpPr>
          <p:nvPr>
            <p:ph idx="1"/>
          </p:nvPr>
        </p:nvSpPr>
        <p:spPr>
          <a:xfrm>
            <a:off x="372471" y="402622"/>
            <a:ext cx="10630147" cy="4989443"/>
          </a:xfrm>
          <a:solidFill>
            <a:schemeClr val="accent2">
              <a:lumMod val="20000"/>
              <a:lumOff val="80000"/>
            </a:schemeClr>
          </a:solidFill>
        </p:spPr>
        <p:txBody>
          <a:bodyPr>
            <a:normAutofit fontScale="92500" lnSpcReduction="10000"/>
          </a:bodyPr>
          <a:lstStyle/>
          <a:p>
            <a:pPr lvl="3" algn="just"/>
            <a:endParaRPr lang="en-GB" sz="2600" dirty="0"/>
          </a:p>
          <a:p>
            <a:pPr lvl="3" algn="just"/>
            <a:endParaRPr lang="en-GB" sz="2600" dirty="0"/>
          </a:p>
          <a:p>
            <a:pPr lvl="3" algn="just"/>
            <a:r>
              <a:rPr lang="en-GB" sz="2600" dirty="0"/>
              <a:t>Step 1</a:t>
            </a:r>
          </a:p>
          <a:p>
            <a:pPr lvl="4" algn="just"/>
            <a:r>
              <a:rPr lang="en-GB" sz="2100" dirty="0"/>
              <a:t>Install Kafka into the VM</a:t>
            </a:r>
          </a:p>
          <a:p>
            <a:pPr lvl="3" algn="just"/>
            <a:r>
              <a:rPr lang="en-GB" sz="2600" dirty="0"/>
              <a:t>Step 2</a:t>
            </a:r>
          </a:p>
          <a:p>
            <a:pPr lvl="4" algn="just"/>
            <a:r>
              <a:rPr lang="en-GB" sz="2100" dirty="0"/>
              <a:t>Run zookeeper and </a:t>
            </a:r>
            <a:r>
              <a:rPr lang="en-GB" sz="2100" dirty="0" err="1"/>
              <a:t>kafka</a:t>
            </a:r>
            <a:r>
              <a:rPr lang="en-GB" sz="2100" dirty="0"/>
              <a:t> server </a:t>
            </a:r>
          </a:p>
          <a:p>
            <a:pPr marL="1368000" lvl="4" indent="0" algn="just">
              <a:buNone/>
            </a:pPr>
            <a:endParaRPr lang="en-GB" sz="2100" dirty="0"/>
          </a:p>
          <a:p>
            <a:pPr lvl="4" algn="just"/>
            <a:endParaRPr lang="en-GB" sz="2100" dirty="0"/>
          </a:p>
          <a:p>
            <a:pPr lvl="5" algn="just"/>
            <a:r>
              <a:rPr lang="en-GB" sz="2200" dirty="0"/>
              <a:t>Create a topic –</a:t>
            </a:r>
          </a:p>
          <a:p>
            <a:pPr marL="1671400" lvl="5" indent="0" algn="just">
              <a:buNone/>
            </a:pPr>
            <a:r>
              <a:rPr lang="en-GB" sz="2200" dirty="0"/>
              <a:t> </a:t>
            </a:r>
          </a:p>
          <a:p>
            <a:pPr lvl="5" algn="just"/>
            <a:r>
              <a:rPr lang="en-GB" sz="2200" dirty="0"/>
              <a:t>Check list of topics created</a:t>
            </a:r>
          </a:p>
          <a:p>
            <a:pPr marL="1671400" lvl="5" indent="0" algn="just">
              <a:buNone/>
            </a:pPr>
            <a:endParaRPr lang="en-GB" sz="2200" dirty="0"/>
          </a:p>
          <a:p>
            <a:pPr lvl="5" algn="just"/>
            <a:endParaRPr lang="en-GB" sz="2200" dirty="0"/>
          </a:p>
          <a:p>
            <a:pPr marL="324000" lvl="1" indent="0" algn="just">
              <a:buNone/>
            </a:pPr>
            <a:endParaRPr lang="en-GB" sz="2000" dirty="0"/>
          </a:p>
          <a:p>
            <a:pPr marL="324000" lvl="1" indent="0" algn="just">
              <a:buNone/>
            </a:pPr>
            <a:endParaRPr lang="en-GB" sz="2000" dirty="0"/>
          </a:p>
          <a:p>
            <a:pPr marL="324000" lvl="1" indent="0" algn="just">
              <a:buNone/>
            </a:pPr>
            <a:endParaRPr lang="en-GB" sz="2000" dirty="0"/>
          </a:p>
          <a:p>
            <a:pPr marL="324000" lvl="1" indent="0" algn="just">
              <a:buNone/>
            </a:pPr>
            <a:endParaRPr lang="en-GB" sz="2000" dirty="0"/>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702156"/>
            <a:ext cx="11029616" cy="565170"/>
          </a:xfrm>
        </p:spPr>
        <p:txBody>
          <a:bodyPr/>
          <a:lstStyle/>
          <a:p>
            <a:pPr algn="ctr"/>
            <a:r>
              <a:rPr lang="en-GB" u="sng" dirty="0">
                <a:solidFill>
                  <a:srgbClr val="C00000"/>
                </a:solidFill>
              </a:rPr>
              <a:t>Prerequisite</a:t>
            </a:r>
          </a:p>
        </p:txBody>
      </p:sp>
      <p:sp>
        <p:nvSpPr>
          <p:cNvPr id="5" name="Rectangle 4">
            <a:extLst>
              <a:ext uri="{FF2B5EF4-FFF2-40B4-BE49-F238E27FC236}">
                <a16:creationId xmlns:a16="http://schemas.microsoft.com/office/drawing/2014/main" id="{715BCF96-CFD0-46F3-92EB-89F1109EA52C}"/>
              </a:ext>
            </a:extLst>
          </p:cNvPr>
          <p:cNvSpPr/>
          <p:nvPr/>
        </p:nvSpPr>
        <p:spPr>
          <a:xfrm>
            <a:off x="2323147" y="2084713"/>
            <a:ext cx="8199782" cy="292271"/>
          </a:xfrm>
          <a:prstGeom prst="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2">
                    <a:lumMod val="50000"/>
                  </a:schemeClr>
                </a:solidFill>
                <a:latin typeface="Abadi Extra Light" panose="020B0204020104020204" pitchFamily="34" charset="0"/>
              </a:rPr>
              <a:t>bin/zookeeper-server-</a:t>
            </a:r>
            <a:r>
              <a:rPr lang="en-US" sz="1400" dirty="0" err="1">
                <a:solidFill>
                  <a:schemeClr val="bg2">
                    <a:lumMod val="50000"/>
                  </a:schemeClr>
                </a:solidFill>
                <a:latin typeface="Abadi Extra Light" panose="020B0204020104020204" pitchFamily="34" charset="0"/>
              </a:rPr>
              <a:t>start.sh</a:t>
            </a:r>
            <a:r>
              <a:rPr lang="en-US" sz="1400" dirty="0">
                <a:solidFill>
                  <a:schemeClr val="bg2">
                    <a:lumMod val="50000"/>
                  </a:schemeClr>
                </a:solidFill>
                <a:latin typeface="Abadi Extra Light" panose="020B0204020104020204" pitchFamily="34" charset="0"/>
              </a:rPr>
              <a:t> -daemon config/</a:t>
            </a:r>
            <a:r>
              <a:rPr lang="en-US" sz="1400" dirty="0" err="1">
                <a:solidFill>
                  <a:schemeClr val="bg2">
                    <a:lumMod val="50000"/>
                  </a:schemeClr>
                </a:solidFill>
                <a:latin typeface="Abadi Extra Light" panose="020B0204020104020204" pitchFamily="34" charset="0"/>
              </a:rPr>
              <a:t>zookeeper.properties</a:t>
            </a:r>
            <a:endParaRPr lang="en-GB" sz="1400" dirty="0">
              <a:solidFill>
                <a:schemeClr val="bg2">
                  <a:lumMod val="50000"/>
                </a:schemeClr>
              </a:solidFill>
              <a:latin typeface="Abadi Extra Light" panose="020B0204020104020204" pitchFamily="34" charset="0"/>
            </a:endParaRPr>
          </a:p>
        </p:txBody>
      </p:sp>
      <p:sp>
        <p:nvSpPr>
          <p:cNvPr id="6" name="Rectangle 5">
            <a:extLst>
              <a:ext uri="{FF2B5EF4-FFF2-40B4-BE49-F238E27FC236}">
                <a16:creationId xmlns:a16="http://schemas.microsoft.com/office/drawing/2014/main" id="{2B94F016-043E-4D62-A9C5-0FD74E01C3BB}"/>
              </a:ext>
            </a:extLst>
          </p:cNvPr>
          <p:cNvSpPr/>
          <p:nvPr/>
        </p:nvSpPr>
        <p:spPr>
          <a:xfrm>
            <a:off x="2323147" y="2436109"/>
            <a:ext cx="8199782" cy="292271"/>
          </a:xfrm>
          <a:prstGeom prst="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2">
                    <a:lumMod val="50000"/>
                  </a:schemeClr>
                </a:solidFill>
                <a:latin typeface="Abadi Extra Light" panose="020B0204020104020204" pitchFamily="34" charset="0"/>
              </a:rPr>
              <a:t>bin/</a:t>
            </a:r>
            <a:r>
              <a:rPr lang="en-US" sz="1400" dirty="0" err="1">
                <a:solidFill>
                  <a:schemeClr val="bg2">
                    <a:lumMod val="50000"/>
                  </a:schemeClr>
                </a:solidFill>
                <a:latin typeface="Abadi Extra Light" panose="020B0204020104020204" pitchFamily="34" charset="0"/>
              </a:rPr>
              <a:t>kafka</a:t>
            </a:r>
            <a:r>
              <a:rPr lang="en-US" sz="1400" dirty="0">
                <a:solidFill>
                  <a:schemeClr val="bg2">
                    <a:lumMod val="50000"/>
                  </a:schemeClr>
                </a:solidFill>
                <a:latin typeface="Abadi Extra Light" panose="020B0204020104020204" pitchFamily="34" charset="0"/>
              </a:rPr>
              <a:t>-server-</a:t>
            </a:r>
            <a:r>
              <a:rPr lang="en-US" sz="1400" dirty="0" err="1">
                <a:solidFill>
                  <a:schemeClr val="bg2">
                    <a:lumMod val="50000"/>
                  </a:schemeClr>
                </a:solidFill>
                <a:latin typeface="Abadi Extra Light" panose="020B0204020104020204" pitchFamily="34" charset="0"/>
              </a:rPr>
              <a:t>start.sh</a:t>
            </a:r>
            <a:r>
              <a:rPr lang="en-US" sz="1400" dirty="0">
                <a:solidFill>
                  <a:schemeClr val="bg2">
                    <a:lumMod val="50000"/>
                  </a:schemeClr>
                </a:solidFill>
                <a:latin typeface="Abadi Extra Light" panose="020B0204020104020204" pitchFamily="34" charset="0"/>
              </a:rPr>
              <a:t> config/</a:t>
            </a:r>
            <a:r>
              <a:rPr lang="en-US" sz="1400" dirty="0" err="1">
                <a:solidFill>
                  <a:schemeClr val="bg2">
                    <a:lumMod val="50000"/>
                  </a:schemeClr>
                </a:solidFill>
                <a:latin typeface="Abadi Extra Light" panose="020B0204020104020204" pitchFamily="34" charset="0"/>
              </a:rPr>
              <a:t>server.properties</a:t>
            </a:r>
            <a:endParaRPr lang="en-GB" sz="1400" dirty="0">
              <a:solidFill>
                <a:schemeClr val="bg2">
                  <a:lumMod val="50000"/>
                </a:schemeClr>
              </a:solidFill>
              <a:latin typeface="Abadi Extra Light" panose="020B0204020104020204" pitchFamily="34" charset="0"/>
            </a:endParaRPr>
          </a:p>
        </p:txBody>
      </p:sp>
      <p:sp>
        <p:nvSpPr>
          <p:cNvPr id="7" name="Rectangle 6">
            <a:extLst>
              <a:ext uri="{FF2B5EF4-FFF2-40B4-BE49-F238E27FC236}">
                <a16:creationId xmlns:a16="http://schemas.microsoft.com/office/drawing/2014/main" id="{12CDC417-0E85-4FA1-B028-D35FDBEA9D78}"/>
              </a:ext>
            </a:extLst>
          </p:cNvPr>
          <p:cNvSpPr/>
          <p:nvPr/>
        </p:nvSpPr>
        <p:spPr>
          <a:xfrm>
            <a:off x="2326462" y="3282864"/>
            <a:ext cx="8199782" cy="292271"/>
          </a:xfrm>
          <a:prstGeom prst="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2">
                    <a:lumMod val="50000"/>
                  </a:schemeClr>
                </a:solidFill>
                <a:latin typeface="Abadi Extra Light" panose="020B0204020104020204" pitchFamily="34" charset="0"/>
              </a:rPr>
              <a:t>./</a:t>
            </a:r>
            <a:r>
              <a:rPr lang="en-US" sz="1400" dirty="0" err="1">
                <a:solidFill>
                  <a:schemeClr val="bg2">
                    <a:lumMod val="50000"/>
                  </a:schemeClr>
                </a:solidFill>
                <a:latin typeface="Abadi Extra Light" panose="020B0204020104020204" pitchFamily="34" charset="0"/>
              </a:rPr>
              <a:t>kafka-topics.sh</a:t>
            </a:r>
            <a:r>
              <a:rPr lang="en-US" sz="1400" dirty="0">
                <a:solidFill>
                  <a:schemeClr val="bg2">
                    <a:lumMod val="50000"/>
                  </a:schemeClr>
                </a:solidFill>
                <a:latin typeface="Abadi Extra Light" panose="020B0204020104020204" pitchFamily="34" charset="0"/>
              </a:rPr>
              <a:t> --create --zookeeper localhost:2181 --replication-factor 1 --partitions 1 –topic </a:t>
            </a:r>
            <a:r>
              <a:rPr lang="en-US" sz="1400" dirty="0" err="1">
                <a:solidFill>
                  <a:schemeClr val="bg2">
                    <a:lumMod val="50000"/>
                  </a:schemeClr>
                </a:solidFill>
                <a:latin typeface="Abadi Extra Light" panose="020B0204020104020204" pitchFamily="34" charset="0"/>
              </a:rPr>
              <a:t>RobelBDTProj</a:t>
            </a:r>
            <a:endParaRPr lang="en-GB" sz="1400" dirty="0">
              <a:solidFill>
                <a:schemeClr val="bg2">
                  <a:lumMod val="50000"/>
                </a:schemeClr>
              </a:solidFill>
              <a:latin typeface="Abadi Extra Light" panose="020B0204020104020204" pitchFamily="34" charset="0"/>
            </a:endParaRPr>
          </a:p>
        </p:txBody>
      </p:sp>
      <p:sp>
        <p:nvSpPr>
          <p:cNvPr id="8" name="Rectangle 7">
            <a:extLst>
              <a:ext uri="{FF2B5EF4-FFF2-40B4-BE49-F238E27FC236}">
                <a16:creationId xmlns:a16="http://schemas.microsoft.com/office/drawing/2014/main" id="{616A23BF-C11E-4DC5-A3EF-5DBBB6515B82}"/>
              </a:ext>
            </a:extLst>
          </p:cNvPr>
          <p:cNvSpPr/>
          <p:nvPr/>
        </p:nvSpPr>
        <p:spPr>
          <a:xfrm>
            <a:off x="2333087" y="4187043"/>
            <a:ext cx="8199782" cy="292271"/>
          </a:xfrm>
          <a:prstGeom prst="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400" dirty="0">
                <a:solidFill>
                  <a:schemeClr val="bg2">
                    <a:lumMod val="50000"/>
                  </a:schemeClr>
                </a:solidFill>
                <a:latin typeface="Abadi Extra Light" panose="020B0204020104020204" pitchFamily="34" charset="0"/>
              </a:rPr>
              <a:t>./</a:t>
            </a:r>
            <a:r>
              <a:rPr lang="en-GB" sz="1400" dirty="0" err="1">
                <a:solidFill>
                  <a:schemeClr val="bg2">
                    <a:lumMod val="50000"/>
                  </a:schemeClr>
                </a:solidFill>
                <a:latin typeface="Abadi Extra Light" panose="020B0204020104020204" pitchFamily="34" charset="0"/>
              </a:rPr>
              <a:t>kafka-topics.sh</a:t>
            </a:r>
            <a:r>
              <a:rPr lang="en-GB" sz="1400" dirty="0">
                <a:solidFill>
                  <a:schemeClr val="bg2">
                    <a:lumMod val="50000"/>
                  </a:schemeClr>
                </a:solidFill>
                <a:latin typeface="Abadi Extra Light" panose="020B0204020104020204" pitchFamily="34" charset="0"/>
              </a:rPr>
              <a:t> --list --zookeeper localhost:2181</a:t>
            </a:r>
          </a:p>
        </p:txBody>
      </p:sp>
    </p:spTree>
    <p:extLst>
      <p:ext uri="{BB962C8B-B14F-4D97-AF65-F5344CB8AC3E}">
        <p14:creationId xmlns:p14="http://schemas.microsoft.com/office/powerpoint/2010/main" val="106534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u="sng" dirty="0"/>
              <a:t>KAFKA</a:t>
            </a:r>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A5EFAE6E-DC48-4628-AE0C-2566E6DFA55A}"/>
              </a:ext>
            </a:extLst>
          </p:cNvPr>
          <p:cNvSpPr txBox="1"/>
          <p:nvPr/>
        </p:nvSpPr>
        <p:spPr>
          <a:xfrm>
            <a:off x="1634978" y="2123340"/>
            <a:ext cx="8287233" cy="2308324"/>
          </a:xfrm>
          <a:prstGeom prst="rect">
            <a:avLst/>
          </a:prstGeom>
          <a:noFill/>
        </p:spPr>
        <p:txBody>
          <a:bodyPr wrap="square">
            <a:spAutoFit/>
          </a:bodyPr>
          <a:lstStyle/>
          <a:p>
            <a:pPr marL="285750" indent="-285750">
              <a:buFont typeface="Arial" panose="020B0604020202020204" pitchFamily="34" charset="0"/>
              <a:buChar char="•"/>
            </a:pPr>
            <a:r>
              <a:rPr lang="en-US" sz="3600" dirty="0"/>
              <a:t>Overview</a:t>
            </a:r>
          </a:p>
          <a:p>
            <a:pPr marL="285750" indent="-285750">
              <a:buFont typeface="Arial" panose="020B0604020202020204" pitchFamily="34" charset="0"/>
              <a:buChar char="•"/>
            </a:pPr>
            <a:r>
              <a:rPr lang="en-US" sz="3600" dirty="0"/>
              <a:t>Architecture</a:t>
            </a:r>
          </a:p>
          <a:p>
            <a:pPr marL="285750" indent="-285750">
              <a:buFont typeface="Arial" panose="020B0604020202020204" pitchFamily="34" charset="0"/>
              <a:buChar char="•"/>
            </a:pPr>
            <a:r>
              <a:rPr lang="en-US" sz="3600" dirty="0"/>
              <a:t>Kafka Connect </a:t>
            </a:r>
          </a:p>
          <a:p>
            <a:pPr marL="285750" indent="-285750">
              <a:buFont typeface="Arial" panose="020B0604020202020204" pitchFamily="34" charset="0"/>
              <a:buChar char="•"/>
            </a:pPr>
            <a:r>
              <a:rPr lang="en-US" sz="3600" dirty="0"/>
              <a:t>Kafka Stream</a:t>
            </a:r>
          </a:p>
        </p:txBody>
      </p:sp>
      <p:pic>
        <p:nvPicPr>
          <p:cNvPr id="14" name="Picture 13">
            <a:extLst>
              <a:ext uri="{FF2B5EF4-FFF2-40B4-BE49-F238E27FC236}">
                <a16:creationId xmlns:a16="http://schemas.microsoft.com/office/drawing/2014/main" id="{07FFFE55-6F45-469A-B030-0E96B410FCE3}"/>
              </a:ext>
            </a:extLst>
          </p:cNvPr>
          <p:cNvPicPr>
            <a:picLocks noChangeAspect="1"/>
          </p:cNvPicPr>
          <p:nvPr/>
        </p:nvPicPr>
        <p:blipFill>
          <a:blip r:embed="rId2"/>
          <a:stretch>
            <a:fillRect/>
          </a:stretch>
        </p:blipFill>
        <p:spPr>
          <a:xfrm>
            <a:off x="0" y="736153"/>
            <a:ext cx="2867025" cy="1114425"/>
          </a:xfrm>
          <a:prstGeom prst="rect">
            <a:avLst/>
          </a:prstGeom>
        </p:spPr>
      </p:pic>
    </p:spTree>
    <p:extLst>
      <p:ext uri="{BB962C8B-B14F-4D97-AF65-F5344CB8AC3E}">
        <p14:creationId xmlns:p14="http://schemas.microsoft.com/office/powerpoint/2010/main" val="362020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4602822" y="938022"/>
            <a:ext cx="6658013" cy="1188720"/>
          </a:xfrm>
        </p:spPr>
        <p:txBody>
          <a:bodyPr vert="horz" lIns="91440" tIns="45720" rIns="91440" bIns="45720" rtlCol="0" anchor="b">
            <a:normAutofit/>
          </a:bodyPr>
          <a:lstStyle/>
          <a:p>
            <a:r>
              <a:rPr lang="en-US" u="sng">
                <a:solidFill>
                  <a:srgbClr val="FFFFFF"/>
                </a:solidFill>
              </a:rPr>
              <a:t>KAFKA</a:t>
            </a:r>
          </a:p>
        </p:txBody>
      </p:sp>
      <p:sp>
        <p:nvSpPr>
          <p:cNvPr id="25" name="Rectangle 24">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2B520710-005A-489F-90FF-6DDB6E349C67}"/>
              </a:ext>
            </a:extLst>
          </p:cNvPr>
          <p:cNvPicPr>
            <a:picLocks noChangeAspect="1"/>
          </p:cNvPicPr>
          <p:nvPr/>
        </p:nvPicPr>
        <p:blipFill>
          <a:blip r:embed="rId2"/>
          <a:stretch>
            <a:fillRect/>
          </a:stretch>
        </p:blipFill>
        <p:spPr>
          <a:xfrm>
            <a:off x="774700" y="1552286"/>
            <a:ext cx="3053422" cy="4047559"/>
          </a:xfrm>
          <a:prstGeom prst="rect">
            <a:avLst/>
          </a:prstGeom>
        </p:spPr>
      </p:pic>
      <p:sp>
        <p:nvSpPr>
          <p:cNvPr id="16" name="TextBox 15">
            <a:extLst>
              <a:ext uri="{FF2B5EF4-FFF2-40B4-BE49-F238E27FC236}">
                <a16:creationId xmlns:a16="http://schemas.microsoft.com/office/drawing/2014/main" id="{A5EFAE6E-DC48-4628-AE0C-2566E6DFA55A}"/>
              </a:ext>
            </a:extLst>
          </p:cNvPr>
          <p:cNvSpPr txBox="1"/>
          <p:nvPr/>
        </p:nvSpPr>
        <p:spPr>
          <a:xfrm>
            <a:off x="4602822" y="2340864"/>
            <a:ext cx="6658013" cy="3793237"/>
          </a:xfrm>
          <a:prstGeom prst="rect">
            <a:avLst/>
          </a:prstGeom>
        </p:spPr>
        <p:txBody>
          <a:bodyPr vert="horz" lIns="91440" tIns="45720" rIns="91440" bIns="45720" rtlCol="0" anchor="ctr">
            <a:normAutofit/>
          </a:bodyPr>
          <a:lstStyle/>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400" dirty="0">
                <a:solidFill>
                  <a:srgbClr val="FFFFFF"/>
                </a:solidFill>
              </a:rPr>
              <a:t>Kafka was designed to solve both problems </a:t>
            </a:r>
          </a:p>
          <a:p>
            <a:pPr lvl="1" defTabSz="457200">
              <a:spcBef>
                <a:spcPct val="20000"/>
              </a:spcBef>
              <a:spcAft>
                <a:spcPts val="600"/>
              </a:spcAft>
              <a:buClr>
                <a:schemeClr val="accent1"/>
              </a:buClr>
              <a:buSzPct val="92000"/>
              <a:buFont typeface="Wingdings 2" panose="05020102010507070707" pitchFamily="18" charset="2"/>
              <a:buChar char=""/>
            </a:pPr>
            <a:r>
              <a:rPr lang="en-US" sz="2400" dirty="0">
                <a:solidFill>
                  <a:srgbClr val="FFFFFF"/>
                </a:solidFill>
              </a:rPr>
              <a:t>– Simplifying data pipelines </a:t>
            </a:r>
          </a:p>
          <a:p>
            <a:pPr lvl="1" defTabSz="457200">
              <a:spcBef>
                <a:spcPct val="20000"/>
              </a:spcBef>
              <a:spcAft>
                <a:spcPts val="600"/>
              </a:spcAft>
              <a:buClr>
                <a:schemeClr val="accent1"/>
              </a:buClr>
              <a:buSzPct val="92000"/>
              <a:buFont typeface="Wingdings 2" panose="05020102010507070707" pitchFamily="18" charset="2"/>
              <a:buChar char=""/>
            </a:pPr>
            <a:r>
              <a:rPr lang="en-US" sz="2400" dirty="0">
                <a:solidFill>
                  <a:srgbClr val="FFFFFF"/>
                </a:solidFill>
              </a:rPr>
              <a:t>– Handling streaming data</a:t>
            </a:r>
          </a:p>
          <a:p>
            <a:pPr lvl="1" defTabSz="457200">
              <a:spcBef>
                <a:spcPct val="20000"/>
              </a:spcBef>
              <a:spcAft>
                <a:spcPts val="600"/>
              </a:spcAft>
              <a:buClr>
                <a:schemeClr val="accent1"/>
              </a:buClr>
              <a:buSzPct val="92000"/>
              <a:buFont typeface="Wingdings 2" panose="05020102010507070707" pitchFamily="18" charset="2"/>
              <a:buChar char=""/>
            </a:pPr>
            <a:endParaRPr lang="en-US" sz="2400" dirty="0">
              <a:solidFill>
                <a:srgbClr val="FFFFFF"/>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400" dirty="0">
                <a:solidFill>
                  <a:srgbClr val="FFFFFF"/>
                </a:solidFill>
              </a:rPr>
              <a:t> Created by </a:t>
            </a:r>
            <a:r>
              <a:rPr lang="en-US" sz="2400" dirty="0" err="1">
                <a:solidFill>
                  <a:srgbClr val="FFFFFF"/>
                </a:solidFill>
              </a:rPr>
              <a:t>Linkedin</a:t>
            </a:r>
            <a:r>
              <a:rPr lang="en-US" sz="2400" dirty="0">
                <a:solidFill>
                  <a:srgbClr val="FFFFFF"/>
                </a:solidFill>
              </a:rPr>
              <a:t> in 2010 </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400" dirty="0">
                <a:solidFill>
                  <a:srgbClr val="FFFFFF"/>
                </a:solidFill>
              </a:rPr>
              <a:t>Apache open-source project since 2012</a:t>
            </a:r>
          </a:p>
        </p:txBody>
      </p:sp>
    </p:spTree>
    <p:extLst>
      <p:ext uri="{BB962C8B-B14F-4D97-AF65-F5344CB8AC3E}">
        <p14:creationId xmlns:p14="http://schemas.microsoft.com/office/powerpoint/2010/main" val="390135671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EFF17-A58E-43E8-8560-749C59559DAF}"/>
              </a:ext>
            </a:extLst>
          </p:cNvPr>
          <p:cNvSpPr>
            <a:spLocks noGrp="1"/>
          </p:cNvSpPr>
          <p:nvPr>
            <p:ph type="title"/>
          </p:nvPr>
        </p:nvSpPr>
        <p:spPr>
          <a:xfrm>
            <a:off x="581192" y="800930"/>
            <a:ext cx="3568661" cy="492436"/>
          </a:xfrm>
        </p:spPr>
        <p:txBody>
          <a:bodyPr anchor="ctr">
            <a:normAutofit fontScale="90000"/>
          </a:bodyPr>
          <a:lstStyle/>
          <a:p>
            <a:r>
              <a:rPr lang="en-GB" dirty="0"/>
              <a:t>KAFKA -Overview</a:t>
            </a:r>
            <a:endParaRPr lang="en-GB" u="sng" dirty="0"/>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A5EFAE6E-DC48-4628-AE0C-2566E6DFA55A}"/>
              </a:ext>
            </a:extLst>
          </p:cNvPr>
          <p:cNvSpPr txBox="1"/>
          <p:nvPr/>
        </p:nvSpPr>
        <p:spPr>
          <a:xfrm>
            <a:off x="660400" y="1821782"/>
            <a:ext cx="5779311" cy="357020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800" dirty="0"/>
              <a:t>Kafka decouples data source and destination systems </a:t>
            </a:r>
          </a:p>
          <a:p>
            <a:pPr lvl="1">
              <a:spcAft>
                <a:spcPts val="1200"/>
              </a:spcAft>
            </a:pPr>
            <a:r>
              <a:rPr lang="en-US" sz="2800" dirty="0"/>
              <a:t>– </a:t>
            </a:r>
            <a:r>
              <a:rPr lang="en-GB" sz="2800" dirty="0"/>
              <a:t>Publish/subscribe architecture</a:t>
            </a:r>
            <a:endParaRPr lang="en-US" sz="2800" dirty="0"/>
          </a:p>
          <a:p>
            <a:pPr marL="285750" indent="-285750">
              <a:spcAft>
                <a:spcPts val="1200"/>
              </a:spcAft>
              <a:buFont typeface="Arial" panose="020B0604020202020204" pitchFamily="34" charset="0"/>
              <a:buChar char="•"/>
            </a:pPr>
            <a:r>
              <a:rPr lang="en-US" sz="2800" dirty="0"/>
              <a:t> All data sources write their data to the Kafka cluster</a:t>
            </a:r>
          </a:p>
          <a:p>
            <a:pPr marL="285750" indent="-285750">
              <a:spcAft>
                <a:spcPts val="1200"/>
              </a:spcAft>
              <a:buFont typeface="Arial" panose="020B0604020202020204" pitchFamily="34" charset="0"/>
              <a:buChar char="•"/>
            </a:pPr>
            <a:r>
              <a:rPr lang="en-US" sz="2800" dirty="0"/>
              <a:t>All systems wishing to use the data read from Kafka</a:t>
            </a:r>
            <a:endParaRPr lang="en-GB" sz="2800" dirty="0"/>
          </a:p>
        </p:txBody>
      </p:sp>
      <p:pic>
        <p:nvPicPr>
          <p:cNvPr id="4" name="Picture 3">
            <a:extLst>
              <a:ext uri="{FF2B5EF4-FFF2-40B4-BE49-F238E27FC236}">
                <a16:creationId xmlns:a16="http://schemas.microsoft.com/office/drawing/2014/main" id="{0F4C3882-88F1-4011-93B1-760BEA868881}"/>
              </a:ext>
            </a:extLst>
          </p:cNvPr>
          <p:cNvPicPr>
            <a:picLocks noChangeAspect="1"/>
          </p:cNvPicPr>
          <p:nvPr/>
        </p:nvPicPr>
        <p:blipFill>
          <a:blip r:embed="rId2"/>
          <a:stretch>
            <a:fillRect/>
          </a:stretch>
        </p:blipFill>
        <p:spPr>
          <a:xfrm>
            <a:off x="6293666" y="2001408"/>
            <a:ext cx="5898333" cy="3390582"/>
          </a:xfrm>
          <a:prstGeom prst="rect">
            <a:avLst/>
          </a:prstGeom>
        </p:spPr>
      </p:pic>
      <p:pic>
        <p:nvPicPr>
          <p:cNvPr id="6" name="Picture 5">
            <a:extLst>
              <a:ext uri="{FF2B5EF4-FFF2-40B4-BE49-F238E27FC236}">
                <a16:creationId xmlns:a16="http://schemas.microsoft.com/office/drawing/2014/main" id="{487B9FF4-36F2-411A-83B3-09FFC4C13A50}"/>
              </a:ext>
            </a:extLst>
          </p:cNvPr>
          <p:cNvPicPr>
            <a:picLocks noChangeAspect="1"/>
          </p:cNvPicPr>
          <p:nvPr/>
        </p:nvPicPr>
        <p:blipFill>
          <a:blip r:embed="rId3"/>
          <a:stretch>
            <a:fillRect/>
          </a:stretch>
        </p:blipFill>
        <p:spPr>
          <a:xfrm>
            <a:off x="8533447" y="890587"/>
            <a:ext cx="2867025" cy="1114425"/>
          </a:xfrm>
          <a:prstGeom prst="rect">
            <a:avLst/>
          </a:prstGeom>
        </p:spPr>
      </p:pic>
    </p:spTree>
    <p:extLst>
      <p:ext uri="{BB962C8B-B14F-4D97-AF65-F5344CB8AC3E}">
        <p14:creationId xmlns:p14="http://schemas.microsoft.com/office/powerpoint/2010/main" val="84147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{BD4223C1-D02B-4E02-8516-5C6555D55428}tf33552983_win32</Template>
  <TotalTime>3925</TotalTime>
  <Words>882</Words>
  <Application>Microsoft Office PowerPoint</Application>
  <PresentationFormat>Widescreen</PresentationFormat>
  <Paragraphs>142</Paragraphs>
  <Slides>27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Abadi Extra Light</vt:lpstr>
      <vt:lpstr>Arial</vt:lpstr>
      <vt:lpstr>Calibri</vt:lpstr>
      <vt:lpstr>Cordia New</vt:lpstr>
      <vt:lpstr>Franklin Gothic Book</vt:lpstr>
      <vt:lpstr>Franklin Gothic Demi</vt:lpstr>
      <vt:lpstr>Open Sans</vt:lpstr>
      <vt:lpstr>Wingdings 2</vt:lpstr>
      <vt:lpstr>DividendVTI</vt:lpstr>
      <vt:lpstr>Twitter streaming and analysis</vt:lpstr>
      <vt:lpstr>Outline</vt:lpstr>
      <vt:lpstr>introduction</vt:lpstr>
      <vt:lpstr>Tools</vt:lpstr>
      <vt:lpstr>Prerequisite</vt:lpstr>
      <vt:lpstr>Prerequisite</vt:lpstr>
      <vt:lpstr>KAFKA</vt:lpstr>
      <vt:lpstr>KAFKA</vt:lpstr>
      <vt:lpstr>KAFKA -Overview</vt:lpstr>
      <vt:lpstr>Architecture</vt:lpstr>
      <vt:lpstr>Architecture</vt:lpstr>
      <vt:lpstr>Architecture</vt:lpstr>
      <vt:lpstr>Producers</vt:lpstr>
      <vt:lpstr>Producers</vt:lpstr>
      <vt:lpstr>Producers</vt:lpstr>
      <vt:lpstr>Brokers</vt:lpstr>
      <vt:lpstr>- Consumer</vt:lpstr>
      <vt:lpstr>Kafka as stream-processing</vt:lpstr>
      <vt:lpstr>Spark SQL</vt:lpstr>
      <vt:lpstr>Process </vt:lpstr>
      <vt:lpstr>SPARK STREAMING</vt:lpstr>
      <vt:lpstr>SPARK STREAMING</vt:lpstr>
      <vt:lpstr>Data Visualization  tableau  </vt:lpstr>
      <vt:lpstr>PowerPoint Presentation</vt:lpstr>
      <vt:lpstr>SPARK STREAMING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streaming and anaylysis</dc:title>
  <dc:creator>KEBEDE, MULUBRAHN</dc:creator>
  <cp:lastModifiedBy>KEBEDE, MULUBRAHN</cp:lastModifiedBy>
  <cp:revision>12</cp:revision>
  <dcterms:created xsi:type="dcterms:W3CDTF">2021-09-23T22:59:39Z</dcterms:created>
  <dcterms:modified xsi:type="dcterms:W3CDTF">2021-09-26T16:26:48Z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