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Roboto"/>
      <p:regular r:id="rId52"/>
      <p:bold r:id="rId53"/>
      <p:italic r:id="rId54"/>
      <p:boldItalic r:id="rId55"/>
    </p:embeddedFont>
    <p:embeddedFont>
      <p:font typeface="Helvetica Neue"/>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HelveticaNeue-bold.fntdata"/><Relationship Id="rId12" Type="http://schemas.openxmlformats.org/officeDocument/2006/relationships/slide" Target="slides/slide7.xml"/><Relationship Id="rId56" Type="http://schemas.openxmlformats.org/officeDocument/2006/relationships/font" Target="fonts/HelveticaNeue-regular.fntdata"/><Relationship Id="rId15" Type="http://schemas.openxmlformats.org/officeDocument/2006/relationships/slide" Target="slides/slide10.xml"/><Relationship Id="rId59" Type="http://schemas.openxmlformats.org/officeDocument/2006/relationships/font" Target="fonts/HelveticaNeue-boldItalic.fntdata"/><Relationship Id="rId14" Type="http://schemas.openxmlformats.org/officeDocument/2006/relationships/slide" Target="slides/slide9.xml"/><Relationship Id="rId58"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atastax.com/en/dse/6.7/dse-admin/datastax_enterprise/security/Auth/secEnableDseAuthenticator.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ode-ipnodeport/" TargetMode="External"/><Relationship Id="rId3" Type="http://schemas.openxmlformats.org/officeDocument/2006/relationships/hyperlink" Target="https://node-ipnodeport/"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dfb5218e8_0_6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dfb5218e8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docker kill  $(docker ps -a -q) will kill all running containers</a:t>
            </a:r>
            <a:endParaRPr/>
          </a:p>
          <a:p>
            <a:pPr indent="0" lvl="0" marL="0" rtl="0" algn="l">
              <a:spcBef>
                <a:spcPts val="0"/>
              </a:spcBef>
              <a:spcAft>
                <a:spcPts val="0"/>
              </a:spcAft>
              <a:buNone/>
            </a:pPr>
            <a:r>
              <a:rPr lang="en-US"/>
              <a:t>docker rm $(docker ps -a -q)  will stop all running containers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docker container prune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dfb5218e8_0_6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dfb5218e8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docker network create mynetwork</a:t>
            </a:r>
            <a:endParaRPr/>
          </a:p>
          <a:p>
            <a:pPr indent="0" lvl="0" marL="0" rtl="0" algn="l">
              <a:spcBef>
                <a:spcPts val="0"/>
              </a:spcBef>
              <a:spcAft>
                <a:spcPts val="0"/>
              </a:spcAft>
              <a:buNone/>
            </a:pPr>
            <a:r>
              <a:rPr lang="en-US"/>
              <a:t>docker run -e DS_LICENSE=accept --network=mynetwork --name my-opscenter -d -p 8888:8888 datastax/dse-opscenter</a:t>
            </a:r>
            <a:endParaRPr/>
          </a:p>
          <a:p>
            <a:pPr indent="0" lvl="0" marL="0" rtl="0" algn="l">
              <a:spcBef>
                <a:spcPts val="0"/>
              </a:spcBef>
              <a:spcAft>
                <a:spcPts val="0"/>
              </a:spcAft>
              <a:buNone/>
            </a:pPr>
            <a:r>
              <a:rPr lang="en-US"/>
              <a:t>docker run -e DS_LICENSE=accept </a:t>
            </a:r>
            <a:r>
              <a:rPr lang="en-US"/>
              <a:t>--network=mynetwork </a:t>
            </a:r>
            <a:r>
              <a:rPr lang="en-US"/>
              <a:t>--link my-opscenter:opscenter -v /home/my-dse/config:/config -v </a:t>
            </a:r>
            <a:r>
              <a:rPr lang="en-US"/>
              <a:t>/home/my-dse/data:/var/lib/cassandra </a:t>
            </a:r>
            <a:r>
              <a:rPr lang="en-US"/>
              <a:t>--name my-dse -d datastax/dse-server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docker run -e DS_LICENSE=accept --network=mynetwork --link my-opscenter:opscenter --link my-dse:dse --SEEDS=dse -v /home/my-dse2/config:/config -v /home/my-dse2/data:/var/lib/cassandra --name my-dse2 -d datastax/dse-server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get the ipaddress</a:t>
            </a:r>
            <a:endParaRPr/>
          </a:p>
          <a:p>
            <a:pPr indent="0" lvl="0" marL="0" rtl="0" algn="l">
              <a:spcBef>
                <a:spcPts val="0"/>
              </a:spcBef>
              <a:spcAft>
                <a:spcPts val="0"/>
              </a:spcAft>
              <a:buNone/>
            </a:pPr>
            <a:r>
              <a:rPr lang="en-US"/>
              <a:t>docker inspect &lt;container_name or id&gt; | grep IPAddress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open a browser to dockerhostip:8888</a:t>
            </a:r>
            <a:endParaRPr/>
          </a:p>
          <a:p>
            <a:pPr indent="0" lvl="0" marL="0" rtl="0" algn="l">
              <a:spcBef>
                <a:spcPts val="0"/>
              </a:spcBef>
              <a:spcAft>
                <a:spcPts val="0"/>
              </a:spcAft>
              <a:buNone/>
            </a:pPr>
            <a:r>
              <a:rPr lang="en-US"/>
              <a:t>add using the ipaddress from previous</a:t>
            </a:r>
            <a:endParaRPr/>
          </a:p>
          <a:p>
            <a:pPr indent="0" lvl="0" marL="0" rtl="0" algn="l">
              <a:spcBef>
                <a:spcPts val="0"/>
              </a:spcBef>
              <a:spcAft>
                <a:spcPts val="0"/>
              </a:spcAft>
              <a:buNone/>
            </a:pPr>
            <a:r>
              <a:rPr lang="en-US"/>
              <a:t>don’t forget the agent is already installed</a:t>
            </a:r>
            <a:endParaRPr/>
          </a:p>
          <a:p>
            <a:pPr indent="0" lvl="0" marL="0" rtl="0" algn="l">
              <a:spcBef>
                <a:spcPts val="0"/>
              </a:spcBef>
              <a:spcAft>
                <a:spcPts val="0"/>
              </a:spcAft>
              <a:buClr>
                <a:schemeClr val="dk1"/>
              </a:buClr>
              <a:buSzPts val="15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dfb5218e8_0_6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dfb5218e8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Use docker cp to copy the dse.yaml to the host</a:t>
            </a:r>
            <a:endParaRPr/>
          </a:p>
          <a:p>
            <a:pPr indent="0" lvl="0" marL="0" rtl="0" algn="l">
              <a:spcBef>
                <a:spcPts val="0"/>
              </a:spcBef>
              <a:spcAft>
                <a:spcPts val="0"/>
              </a:spcAft>
              <a:buNone/>
            </a:pPr>
            <a:r>
              <a:rPr lang="en-US"/>
              <a:t>Modify the yaml to enable internal auth following </a:t>
            </a:r>
            <a:r>
              <a:rPr lang="en-US" u="sng">
                <a:solidFill>
                  <a:schemeClr val="hlink"/>
                </a:solidFill>
                <a:hlinkClick r:id="rId2"/>
              </a:rPr>
              <a:t>https://docs.datastax.com/en/dse/6.7/dse-admin/datastax_enterprise/security/Auth/secEnableDseAuthenticator.html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 you modified dse.yaml to the /config volume.</a:t>
            </a:r>
            <a:endParaRPr/>
          </a:p>
          <a:p>
            <a:pPr indent="0" lvl="0" marL="0" rtl="0" algn="l">
              <a:spcBef>
                <a:spcPts val="0"/>
              </a:spcBef>
              <a:spcAft>
                <a:spcPts val="0"/>
              </a:spcAft>
              <a:buNone/>
            </a:pPr>
            <a:r>
              <a:rPr lang="en-US"/>
              <a:t>docker restart both dse containers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after you verify auth is enabled</a:t>
            </a:r>
            <a:endParaRPr/>
          </a:p>
          <a:p>
            <a:pPr indent="0" lvl="0" marL="0" rtl="0" algn="l">
              <a:spcBef>
                <a:spcPts val="0"/>
              </a:spcBef>
              <a:spcAft>
                <a:spcPts val="0"/>
              </a:spcAft>
              <a:buNone/>
            </a:pPr>
            <a:r>
              <a:rPr lang="en-US"/>
              <a:t>modify dse.yaml to disable auth and restart your dse containers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f6cd50dae_1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f6cd50dae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f6cd50dae_1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f6cd50dae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dfb5218e8_0_7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dfb5218e8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After removing your containers start new container mounting the same volumes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docker run -e DS_LICENSE=accept --network=mynetwork -v /home/my-dse/config:/config -v /home/my-dse/data:/var/lib/cassandra --name my-dse -d datastax/dse-server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docker run -e DS_LICENSE=accept --network=mynetwork --link my-dse:dse -v /home/my-dse2/config:/config -v /home/my-dse2/data:/var/lib/cassandra --name my-dse2 -d datastax/dse-server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dfb5218e8_0_7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dfb5218e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you kill and remove the weavenet plugin containers  dont forget to run </a:t>
            </a:r>
            <a:endParaRPr/>
          </a:p>
          <a:p>
            <a:pPr indent="0" lvl="0" marL="0" rtl="0" algn="l">
              <a:spcBef>
                <a:spcPts val="0"/>
              </a:spcBef>
              <a:spcAft>
                <a:spcPts val="0"/>
              </a:spcAft>
              <a:buNone/>
            </a:pPr>
            <a:r>
              <a:rPr lang="en-US"/>
              <a:t>unset DOCKER_HOST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dfb5218e8_0_7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dfb5218e8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dfb5218e8_0_7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dfb5218e8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docker run -e DS_LICENSE=accept --name my-opscenter -d -p 8888:8888 datastax/dse-opscenter</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docker run -e DS_LICENSE=accept  --link my-opscenter:opscenter --name my-dse -d datastax/dse-server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dfb5218e8_0_7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dfb5218e8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docker run -e DS_LICENSE=accept -e DC=mydc --link my-opscenter:opscenter  --link my-dse:dse  -e SEEDS=dse --name my-dse2 -d datastax/dse-server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dfb5218e8_0_13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dfb5218e8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So lets start this from the </a:t>
            </a:r>
            <a:r>
              <a:rPr lang="en-US">
                <a:solidFill>
                  <a:schemeClr val="dk1"/>
                </a:solidFill>
              </a:rPr>
              <a:t>beginning</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With 4.8 we announced production support for customer built Images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11/17 - soft launch of DataStax development images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4/18 - official launch of development images and Public Github Repo</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12/18 - Production ready Images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Why are we Now releasing these for Production?  The images have been  battle tested in the field,  inhouse and have proven themselves to be production ready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dfb5218e8_0_7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dfb5218e8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dfb5218e8_0_7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dfb5218e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f6cd50dae_1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f6cd50dae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we have the </a:t>
            </a:r>
            <a:endParaRPr/>
          </a:p>
          <a:p>
            <a:pPr indent="0" lvl="0" marL="0" rtl="0" algn="l">
              <a:spcBef>
                <a:spcPts val="0"/>
              </a:spcBef>
              <a:spcAft>
                <a:spcPts val="0"/>
              </a:spcAft>
              <a:buNone/>
            </a:pPr>
            <a:r>
              <a:rPr lang="en-US"/>
              <a:t>containers doing a bunch of random whatever</a:t>
            </a:r>
            <a:endParaRPr/>
          </a:p>
          <a:p>
            <a:pPr indent="0" lvl="0" marL="0" rtl="0" algn="l">
              <a:spcBef>
                <a:spcPts val="0"/>
              </a:spcBef>
              <a:spcAft>
                <a:spcPts val="0"/>
              </a:spcAft>
              <a:buNone/>
            </a:pPr>
            <a:r>
              <a:rPr lang="en-US"/>
              <a:t>compose is like the foreman that pops alot of speed to stay going</a:t>
            </a:r>
            <a:endParaRPr/>
          </a:p>
          <a:p>
            <a:pPr indent="0" lvl="0" marL="0" rtl="0" algn="l">
              <a:spcBef>
                <a:spcPts val="0"/>
              </a:spcBef>
              <a:spcAft>
                <a:spcPts val="0"/>
              </a:spcAft>
              <a:buNone/>
            </a:pPr>
            <a:r>
              <a:rPr lang="en-US"/>
              <a:t>swarm does the cool stuff in  clustering and discovery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dfb5218e8_0_7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dfb5218e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dfb5218e8_0_1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dfb5218e8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Kubernetes is a container orchestration platform gaining lots of popularity due to its simplicity. Kubernetes is great as you can define your deployment configuration, storage, and network using config files and the cluster will ensure your application is always running in that configuration.</a:t>
            </a:r>
            <a:endParaRPr sz="1200">
              <a:solidFill>
                <a:schemeClr val="dk1"/>
              </a:solidFill>
            </a:endParaRPr>
          </a:p>
          <a:p>
            <a:pPr indent="0" lvl="0" marL="0" rtl="0" algn="l">
              <a:lnSpc>
                <a:spcPct val="115000"/>
              </a:lnSpc>
              <a:spcBef>
                <a:spcPts val="1700"/>
              </a:spcBef>
              <a:spcAft>
                <a:spcPts val="0"/>
              </a:spcAft>
              <a:buNone/>
            </a:pPr>
            <a:r>
              <a:rPr lang="en-US" sz="1200">
                <a:solidFill>
                  <a:schemeClr val="dk1"/>
                </a:solidFill>
              </a:rPr>
              <a:t>Kubernetes, at its basic level, is a system for running and coordinating containerized applications across a cluster of machines. It is a platform designed to completely manage the life cycle of containerized applications and services using methods that provide predictability, scalability, and high availability.</a:t>
            </a:r>
            <a:endParaRPr sz="1200">
              <a:solidFill>
                <a:schemeClr val="dk1"/>
              </a:solidFill>
            </a:endParaRPr>
          </a:p>
          <a:p>
            <a:pPr indent="0" lvl="0" marL="0" rtl="0" algn="l">
              <a:spcBef>
                <a:spcPts val="1700"/>
              </a:spcBef>
              <a:spcAft>
                <a:spcPts val="0"/>
              </a:spcAft>
              <a:buNone/>
            </a:pPr>
            <a:r>
              <a:rPr lang="en-US">
                <a:solidFill>
                  <a:schemeClr val="dk1"/>
                </a:solidFill>
              </a:rPr>
              <a:t>Kubernetes (K8s) is a portable, extensible open-source platform for managing containerized workloads and services, that facilitates both declarative configuration and automation.</a:t>
            </a:r>
            <a:endParaRPr>
              <a:solidFill>
                <a:schemeClr val="dk1"/>
              </a:solidFill>
            </a:endParaRPr>
          </a:p>
          <a:p>
            <a:pPr indent="0" lvl="0" marL="0" rtl="0" algn="l">
              <a:spcBef>
                <a:spcPts val="0"/>
              </a:spcBef>
              <a:spcAft>
                <a:spcPts val="0"/>
              </a:spcAft>
              <a:buNone/>
            </a:pPr>
            <a:r>
              <a:rPr lang="en-US">
                <a:solidFill>
                  <a:schemeClr val="dk1"/>
                </a:solidFill>
              </a:rPr>
              <a:t>Kubernetes provides a container-centric management environment that allows operators to declare an operating state of an application for K8s to maintain</a:t>
            </a:r>
            <a:endParaRPr>
              <a:solidFill>
                <a:schemeClr val="dk1"/>
              </a:solidFill>
            </a:endParaRPr>
          </a:p>
          <a:p>
            <a:pPr indent="0" lvl="0" marL="0" rtl="0" algn="l">
              <a:spcBef>
                <a:spcPts val="0"/>
              </a:spcBef>
              <a:spcAft>
                <a:spcPts val="0"/>
              </a:spcAft>
              <a:buNone/>
            </a:pPr>
            <a:r>
              <a:rPr lang="en-US">
                <a:solidFill>
                  <a:schemeClr val="dk1"/>
                </a:solidFill>
              </a:rPr>
              <a:t>It was open sourced to the Cloud Native Computing Foundation in 2016 as an implementation</a:t>
            </a:r>
            <a:endParaRPr>
              <a:solidFill>
                <a:schemeClr val="dk1"/>
              </a:solidFill>
            </a:endParaRPr>
          </a:p>
          <a:p>
            <a:pPr indent="0" lvl="0" marL="0" rtl="0" algn="l">
              <a:spcBef>
                <a:spcPts val="0"/>
              </a:spcBef>
              <a:spcAft>
                <a:spcPts val="0"/>
              </a:spcAft>
              <a:buNone/>
            </a:pPr>
            <a:r>
              <a:t/>
            </a:r>
            <a:endParaRPr sz="1350">
              <a:solidFill>
                <a:srgbClr val="4E4242"/>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f6cd50dae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f6cd50da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US" sz="1050">
                <a:solidFill>
                  <a:schemeClr val="dk1"/>
                </a:solidFill>
              </a:rPr>
              <a:t>Many organizations are considering the development of new modern applications with distributed scalable backends, this includes automated management of operational tasks, failover scenarios, and discovery of services within the enterprise. These organizations are drawn to the allure and promises of Kubernetes to modernize and move to a more containerized and microservices based Infrastructure. </a:t>
            </a:r>
            <a:endParaRPr sz="1050">
              <a:solidFill>
                <a:schemeClr val="dk1"/>
              </a:solidFill>
            </a:endParaRPr>
          </a:p>
          <a:p>
            <a:pPr indent="0" lvl="0" marL="0" rtl="0" algn="l">
              <a:lnSpc>
                <a:spcPct val="140000"/>
              </a:lnSpc>
              <a:spcBef>
                <a:spcPts val="1200"/>
              </a:spcBef>
              <a:spcAft>
                <a:spcPts val="0"/>
              </a:spcAft>
              <a:buClr>
                <a:schemeClr val="dk1"/>
              </a:buClr>
              <a:buSzPts val="1100"/>
              <a:buFont typeface="Arial"/>
              <a:buNone/>
            </a:pPr>
            <a:r>
              <a:rPr lang="en-US" sz="1050">
                <a:solidFill>
                  <a:schemeClr val="dk1"/>
                </a:solidFill>
              </a:rPr>
              <a:t>We have customers that are running  DSE on Kubernetes now</a:t>
            </a:r>
            <a:endParaRPr sz="1050">
              <a:solidFill>
                <a:schemeClr val="dk1"/>
              </a:solidFill>
            </a:endParaRPr>
          </a:p>
          <a:p>
            <a:pPr indent="0" lvl="0" marL="0" rtl="0" algn="l">
              <a:spcBef>
                <a:spcPts val="1200"/>
              </a:spcBef>
              <a:spcAft>
                <a:spcPts val="0"/>
              </a:spcAft>
              <a:buClr>
                <a:schemeClr val="dk1"/>
              </a:buClr>
              <a:buSzPts val="1100"/>
              <a:buFont typeface="Arial"/>
              <a:buNone/>
            </a:pPr>
            <a:r>
              <a:rPr lang="en-US"/>
              <a:t>Macquarie Bank</a:t>
            </a:r>
            <a:endParaRPr/>
          </a:p>
          <a:p>
            <a:pPr indent="0" lvl="0" marL="0" rtl="0" algn="l">
              <a:spcBef>
                <a:spcPts val="0"/>
              </a:spcBef>
              <a:spcAft>
                <a:spcPts val="0"/>
              </a:spcAft>
              <a:buClr>
                <a:schemeClr val="dk1"/>
              </a:buClr>
              <a:buSzPts val="1100"/>
              <a:buFont typeface="Arial"/>
              <a:buNone/>
            </a:pPr>
            <a:r>
              <a:rPr lang="en-US"/>
              <a:t>American Airlines</a:t>
            </a:r>
            <a:endParaRPr/>
          </a:p>
          <a:p>
            <a:pPr indent="0" lvl="0" marL="0" rtl="0" algn="l">
              <a:spcBef>
                <a:spcPts val="0"/>
              </a:spcBef>
              <a:spcAft>
                <a:spcPts val="0"/>
              </a:spcAft>
              <a:buClr>
                <a:schemeClr val="dk1"/>
              </a:buClr>
              <a:buSzPts val="1100"/>
              <a:buFont typeface="Arial"/>
              <a:buNone/>
            </a:pPr>
            <a:r>
              <a:rPr lang="en-US"/>
              <a:t>ING</a:t>
            </a:r>
            <a:endParaRPr/>
          </a:p>
          <a:p>
            <a:pPr indent="0" lvl="0" marL="0" rtl="0" algn="l">
              <a:spcBef>
                <a:spcPts val="0"/>
              </a:spcBef>
              <a:spcAft>
                <a:spcPts val="0"/>
              </a:spcAft>
              <a:buClr>
                <a:schemeClr val="dk1"/>
              </a:buClr>
              <a:buSzPts val="1100"/>
              <a:buFont typeface="Arial"/>
              <a:buNone/>
            </a:pPr>
            <a:r>
              <a:rPr lang="en-US"/>
              <a:t>Cerner</a:t>
            </a:r>
            <a:endParaRPr/>
          </a:p>
          <a:p>
            <a:pPr indent="0" lvl="0" marL="0" rtl="0" algn="l">
              <a:spcBef>
                <a:spcPts val="0"/>
              </a:spcBef>
              <a:spcAft>
                <a:spcPts val="0"/>
              </a:spcAft>
              <a:buClr>
                <a:schemeClr val="dk1"/>
              </a:buClr>
              <a:buSzPts val="1100"/>
              <a:buFont typeface="Arial"/>
              <a:buNone/>
            </a:pPr>
            <a:r>
              <a:rPr lang="en-US"/>
              <a:t>Proximus</a:t>
            </a:r>
            <a:br>
              <a:rPr lang="en-US"/>
            </a:br>
            <a:r>
              <a:rPr lang="en-US"/>
              <a:t>ESRI</a:t>
            </a:r>
            <a:endParaRPr/>
          </a:p>
          <a:p>
            <a:pPr indent="0" lvl="0" marL="0" rtl="0" algn="l">
              <a:spcBef>
                <a:spcPts val="0"/>
              </a:spcBef>
              <a:spcAft>
                <a:spcPts val="0"/>
              </a:spcAft>
              <a:buClr>
                <a:schemeClr val="dk1"/>
              </a:buClr>
              <a:buSzPts val="1100"/>
              <a:buFont typeface="Arial"/>
              <a:buNone/>
            </a:pPr>
            <a:r>
              <a:rPr lang="en-US"/>
              <a:t>Apple</a:t>
            </a:r>
            <a:br>
              <a:rPr lang="en-US"/>
            </a:br>
            <a:br>
              <a:rPr lang="en-US"/>
            </a:br>
            <a:r>
              <a:rPr lang="en-US"/>
              <a:t>Just to name a few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f6cd50dae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f6cd50da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dfb5218e8_0_9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dfb5218e8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dfb5218e8_0_7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dfb5218e8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f6cd50dae_1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f6cd50dae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dfb5218e8_0_6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dfb5218e8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4f6cd50dae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f6cd50da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dfb5218e8_0_8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dfb5218e8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f6cd50dae_1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f6cd50dae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4dfb5218e8_0_9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dfb5218e8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dfb5218e8_0_9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dfb5218e8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dfb5218e8_0_9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dfb5218e8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en-US" sz="1050">
                <a:solidFill>
                  <a:srgbClr val="091E42"/>
                </a:solidFill>
                <a:latin typeface="Roboto"/>
                <a:ea typeface="Roboto"/>
                <a:cs typeface="Roboto"/>
                <a:sym typeface="Roboto"/>
              </a:rPr>
              <a:t>To find the node your Dashboard is running on run the following command.</a:t>
            </a:r>
            <a:endParaRPr sz="1050">
              <a:solidFill>
                <a:srgbClr val="091E42"/>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US" sz="1050">
                <a:solidFill>
                  <a:srgbClr val="091E42"/>
                </a:solidFill>
                <a:latin typeface="Roboto"/>
                <a:ea typeface="Roboto"/>
                <a:cs typeface="Roboto"/>
                <a:sym typeface="Roboto"/>
              </a:rPr>
              <a:t>kubectl get pods --all-namespaces -o wide | grep dashboard | awk '{print $8}'</a:t>
            </a:r>
            <a:endParaRPr sz="1050">
              <a:solidFill>
                <a:srgbClr val="091E42"/>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US" sz="1050">
                <a:solidFill>
                  <a:srgbClr val="091E42"/>
                </a:solidFill>
                <a:latin typeface="Roboto"/>
                <a:ea typeface="Roboto"/>
                <a:cs typeface="Roboto"/>
                <a:sym typeface="Roboto"/>
              </a:rPr>
              <a:t>Now you can access it from your browser at: </a:t>
            </a:r>
            <a:r>
              <a:rPr lang="en-US" sz="1050" u="sng">
                <a:solidFill>
                  <a:srgbClr val="0052CC"/>
                </a:solidFill>
                <a:latin typeface="Roboto"/>
                <a:ea typeface="Roboto"/>
                <a:cs typeface="Roboto"/>
                <a:sym typeface="Roboto"/>
                <a:hlinkClick r:id="rId2"/>
              </a:rPr>
              <a:t>https://node-ip:nodePort</a:t>
            </a:r>
            <a:endParaRPr sz="1050" u="sng">
              <a:solidFill>
                <a:srgbClr val="0052CC"/>
              </a:solidFill>
              <a:latin typeface="Roboto"/>
              <a:ea typeface="Roboto"/>
              <a:cs typeface="Roboto"/>
              <a:sym typeface="Roboto"/>
              <a:hlinkClick r:id="rId3"/>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dfb5218e8_0_9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dfb5218e8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dfb5218e8_0_8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dfb5218e8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dfb5218e8_0_9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dfb5218e8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4f6cd50dae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4f6cd50da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dfb5218e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dfb5218e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endParaRPr>
          </a:p>
          <a:p>
            <a:pPr indent="-298450" lvl="0" marL="457200" marR="0" rtl="0" algn="l">
              <a:lnSpc>
                <a:spcPct val="100000"/>
              </a:lnSpc>
              <a:spcBef>
                <a:spcPts val="0"/>
              </a:spcBef>
              <a:spcAft>
                <a:spcPts val="0"/>
              </a:spcAft>
              <a:buClr>
                <a:schemeClr val="dk1"/>
              </a:buClr>
              <a:buSzPts val="1100"/>
              <a:buFont typeface="Arial"/>
              <a:buChar char="●"/>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dfb5218e8_0_8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dfb5218e8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dfb5218e8_0_8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dfb5218e8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f6cd50dae_1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f6cd50dae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you can pass namespace and release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4f6cd50dae_1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4f6cd50dae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f6cd50dae_1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f6cd50dae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4f6cd50dae_1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4f6cd50dae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4dfb5218e8_0_8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4dfb5218e8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dfb5218e8_0_6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dfb5218e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dfb5218e8_0_6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dfb5218e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dfb5218e8_0_6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dfb5218e8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docker run -e DS_LICENSE=accept -m 4g --name my-dse -d datastax/dse-server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dfb5218e8_0_6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dfb5218e8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docker run -e DS_LICENSE=accept -m 12g --name my-dse -d datastax/dse-server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docker exec -it my-dse free -m</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f5b84486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f5b8448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To limit heap to 2 GB</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docker run -e DS_LICENSE=accept </a:t>
            </a:r>
            <a:r>
              <a:rPr lang="en-US"/>
              <a:t>-e JVM_EXTRA_OPTS="-Xms2g -Xmx2g" </a:t>
            </a:r>
            <a:r>
              <a:rPr lang="en-US">
                <a:solidFill>
                  <a:schemeClr val="dk1"/>
                </a:solidFill>
              </a:rPr>
              <a:t>--name my-dse -d datastax/dse-server  This will append -Xms2g -Xmx2g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3.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297545"/>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600F97"/>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2781423"/>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rotWithShape="1">
          <a:blip r:embed="rId2">
            <a:alphaModFix/>
          </a:blip>
          <a:srcRect b="0" l="0" r="0" t="0"/>
          <a:stretch/>
        </p:blipFill>
        <p:spPr>
          <a:xfrm flipH="1">
            <a:off x="6020597" y="4944862"/>
            <a:ext cx="6100379" cy="1927058"/>
          </a:xfrm>
          <a:prstGeom prst="rect">
            <a:avLst/>
          </a:prstGeom>
          <a:noFill/>
          <a:ln>
            <a:noFill/>
          </a:ln>
        </p:spPr>
      </p:pic>
      <p:pic>
        <p:nvPicPr>
          <p:cNvPr id="18" name="Google Shape;18;p2"/>
          <p:cNvPicPr preferRelativeResize="0"/>
          <p:nvPr/>
        </p:nvPicPr>
        <p:blipFill rotWithShape="1">
          <a:blip r:embed="rId3">
            <a:alphaModFix/>
          </a:blip>
          <a:srcRect b="0" l="0" r="0" t="0"/>
          <a:stretch/>
        </p:blipFill>
        <p:spPr>
          <a:xfrm>
            <a:off x="-165173" y="-139109"/>
            <a:ext cx="3232795" cy="1168920"/>
          </a:xfrm>
          <a:prstGeom prst="rect">
            <a:avLst/>
          </a:prstGeom>
          <a:noFill/>
          <a:ln>
            <a:noFill/>
          </a:ln>
        </p:spPr>
      </p:pic>
      <p:pic>
        <p:nvPicPr>
          <p:cNvPr id="19" name="Google Shape;19;p2"/>
          <p:cNvPicPr preferRelativeResize="0"/>
          <p:nvPr/>
        </p:nvPicPr>
        <p:blipFill rotWithShape="1">
          <a:blip r:embed="rId2">
            <a:alphaModFix/>
          </a:blip>
          <a:srcRect b="0" l="0" r="0" t="0"/>
          <a:stretch/>
        </p:blipFill>
        <p:spPr>
          <a:xfrm>
            <a:off x="-5860" y="4962618"/>
            <a:ext cx="6028209" cy="19042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600F9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600F9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 Slide 1">
    <p:spTree>
      <p:nvGrpSpPr>
        <p:cNvPr id="83" name="Shape 83"/>
        <p:cNvGrpSpPr/>
        <p:nvPr/>
      </p:nvGrpSpPr>
      <p:grpSpPr>
        <a:xfrm>
          <a:off x="0" y="0"/>
          <a:ext cx="0" cy="0"/>
          <a:chOff x="0" y="0"/>
          <a:chExt cx="0" cy="0"/>
        </a:xfrm>
      </p:grpSpPr>
      <p:sp>
        <p:nvSpPr>
          <p:cNvPr id="84" name="Google Shape;84;p13"/>
          <p:cNvSpPr/>
          <p:nvPr/>
        </p:nvSpPr>
        <p:spPr>
          <a:xfrm flipH="1">
            <a:off x="100" y="1"/>
            <a:ext cx="5689500" cy="5714700"/>
          </a:xfrm>
          <a:prstGeom prst="round1Rect">
            <a:avLst>
              <a:gd fmla="val 34814" name="adj"/>
            </a:avLst>
          </a:prstGeom>
          <a:solidFill>
            <a:schemeClr val="accent5"/>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pic>
        <p:nvPicPr>
          <p:cNvPr id="85" name="Google Shape;85;p13"/>
          <p:cNvPicPr preferRelativeResize="0"/>
          <p:nvPr/>
        </p:nvPicPr>
        <p:blipFill rotWithShape="1">
          <a:blip r:embed="rId2">
            <a:alphaModFix amt="5000"/>
          </a:blip>
          <a:srcRect b="0" l="0" r="0" t="0"/>
          <a:stretch/>
        </p:blipFill>
        <p:spPr>
          <a:xfrm>
            <a:off x="2672847" y="2310761"/>
            <a:ext cx="4466680" cy="4523579"/>
          </a:xfrm>
          <a:prstGeom prst="rect">
            <a:avLst/>
          </a:prstGeom>
          <a:noFill/>
          <a:ln>
            <a:noFill/>
          </a:ln>
        </p:spPr>
      </p:pic>
      <p:sp>
        <p:nvSpPr>
          <p:cNvPr id="86" name="Google Shape;86;p13"/>
          <p:cNvSpPr/>
          <p:nvPr>
            <p:ph idx="2" type="pic"/>
          </p:nvPr>
        </p:nvSpPr>
        <p:spPr>
          <a:xfrm flipH="1">
            <a:off x="5682000" y="-1"/>
            <a:ext cx="6510000" cy="5722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pic>
        <p:nvPicPr>
          <p:cNvPr id="87" name="Google Shape;87;p13"/>
          <p:cNvPicPr preferRelativeResize="0"/>
          <p:nvPr/>
        </p:nvPicPr>
        <p:blipFill rotWithShape="1">
          <a:blip r:embed="rId3">
            <a:alphaModFix/>
          </a:blip>
          <a:srcRect b="0" l="0" r="0" t="0"/>
          <a:stretch/>
        </p:blipFill>
        <p:spPr>
          <a:xfrm>
            <a:off x="8823366" y="6278880"/>
            <a:ext cx="3328418" cy="536947"/>
          </a:xfrm>
          <a:prstGeom prst="rect">
            <a:avLst/>
          </a:prstGeom>
          <a:noFill/>
          <a:ln>
            <a:noFill/>
          </a:ln>
        </p:spPr>
      </p:pic>
      <p:sp>
        <p:nvSpPr>
          <p:cNvPr id="88" name="Google Shape;88;p13"/>
          <p:cNvSpPr txBox="1"/>
          <p:nvPr>
            <p:ph idx="12" type="sldNum"/>
          </p:nvPr>
        </p:nvSpPr>
        <p:spPr>
          <a:xfrm>
            <a:off x="-4" y="6385567"/>
            <a:ext cx="518100" cy="366000"/>
          </a:xfrm>
          <a:prstGeom prst="rect">
            <a:avLst/>
          </a:prstGeom>
          <a:noFill/>
          <a:ln>
            <a:noFill/>
          </a:ln>
        </p:spPr>
        <p:txBody>
          <a:bodyPr anchorCtr="0" anchor="b" bIns="60925" lIns="121900" spcFirstLastPara="1" rIns="121900" wrap="square" tIns="60925">
            <a:noAutofit/>
          </a:bodyPr>
          <a:lstStyle>
            <a:lvl1pPr indent="0" lvl="0"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1pPr>
            <a:lvl2pPr indent="0" lvl="1"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2pPr>
            <a:lvl3pPr indent="0" lvl="2"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3pPr>
            <a:lvl4pPr indent="0" lvl="3"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4pPr>
            <a:lvl5pPr indent="0" lvl="4"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5pPr>
            <a:lvl6pPr indent="0" lvl="5"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6pPr>
            <a:lvl7pPr indent="0" lvl="6"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7pPr>
            <a:lvl8pPr indent="0" lvl="7"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8pPr>
            <a:lvl9pPr indent="0" lvl="8"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line-dot-pattern@2x.png" id="89" name="Google Shape;89;p13"/>
          <p:cNvPicPr preferRelativeResize="0"/>
          <p:nvPr/>
        </p:nvPicPr>
        <p:blipFill rotWithShape="1">
          <a:blip r:embed="rId4">
            <a:alphaModFix amt="25000"/>
          </a:blip>
          <a:srcRect b="0" l="0" r="0" t="0"/>
          <a:stretch/>
        </p:blipFill>
        <p:spPr>
          <a:xfrm flipH="1" rot="10800000">
            <a:off x="-1699" y="1"/>
            <a:ext cx="6933081" cy="5768023"/>
          </a:xfrm>
          <a:prstGeom prst="rect">
            <a:avLst/>
          </a:prstGeom>
          <a:noFill/>
          <a:ln>
            <a:noFill/>
          </a:ln>
        </p:spPr>
      </p:pic>
      <p:sp>
        <p:nvSpPr>
          <p:cNvPr id="90" name="Google Shape;90;p13"/>
          <p:cNvSpPr txBox="1"/>
          <p:nvPr>
            <p:ph idx="1" type="body"/>
          </p:nvPr>
        </p:nvSpPr>
        <p:spPr>
          <a:xfrm>
            <a:off x="609600" y="4020683"/>
            <a:ext cx="4545900" cy="1585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00"/>
              </a:spcBef>
              <a:spcAft>
                <a:spcPts val="0"/>
              </a:spcAft>
              <a:buClr>
                <a:schemeClr val="lt1"/>
              </a:buClr>
              <a:buSzPts val="1900"/>
              <a:buFont typeface="Arial"/>
              <a:buNone/>
              <a:defRPr b="0" i="0" sz="2400" u="none" cap="none" strike="noStrike">
                <a:solidFill>
                  <a:schemeClr val="lt1"/>
                </a:solidFill>
                <a:latin typeface="Arial"/>
                <a:ea typeface="Arial"/>
                <a:cs typeface="Arial"/>
                <a:sym typeface="Arial"/>
              </a:defRPr>
            </a:lvl1pPr>
            <a:lvl2pPr indent="-463550" lvl="1" marL="914400" marR="0" rtl="0" algn="l">
              <a:lnSpc>
                <a:spcPct val="100000"/>
              </a:lnSpc>
              <a:spcBef>
                <a:spcPts val="700"/>
              </a:spcBef>
              <a:spcAft>
                <a:spcPts val="0"/>
              </a:spcAft>
              <a:buClr>
                <a:schemeClr val="lt1"/>
              </a:buClr>
              <a:buSzPts val="3700"/>
              <a:buFont typeface="Arial"/>
              <a:buChar char="–"/>
              <a:defRPr b="0" i="0" sz="3700" u="none" cap="none" strike="noStrike">
                <a:solidFill>
                  <a:schemeClr val="lt1"/>
                </a:solidFill>
                <a:latin typeface="Helvetica Neue"/>
                <a:ea typeface="Helvetica Neue"/>
                <a:cs typeface="Helvetica Neue"/>
                <a:sym typeface="Helvetica Neue"/>
              </a:defRPr>
            </a:lvl2pPr>
            <a:lvl3pPr indent="-431800" lvl="2" marL="1371600" marR="0" rtl="0" algn="l">
              <a:lnSpc>
                <a:spcPct val="100000"/>
              </a:lnSpc>
              <a:spcBef>
                <a:spcPts val="600"/>
              </a:spcBef>
              <a:spcAft>
                <a:spcPts val="0"/>
              </a:spcAft>
              <a:buClr>
                <a:schemeClr val="lt1"/>
              </a:buClr>
              <a:buSzPts val="3200"/>
              <a:buFont typeface="Arial"/>
              <a:buChar char="•"/>
              <a:defRPr b="0" i="0" sz="3200" u="none" cap="none" strike="noStrike">
                <a:solidFill>
                  <a:schemeClr val="lt1"/>
                </a:solidFill>
                <a:latin typeface="Helvetica Neue"/>
                <a:ea typeface="Helvetica Neue"/>
                <a:cs typeface="Helvetica Neue"/>
                <a:sym typeface="Helvetica Neue"/>
              </a:defRPr>
            </a:lvl3pPr>
            <a:lvl4pPr indent="-400050" lvl="3" marL="1828800" marR="0" rtl="0" algn="l">
              <a:lnSpc>
                <a:spcPct val="100000"/>
              </a:lnSpc>
              <a:spcBef>
                <a:spcPts val="500"/>
              </a:spcBef>
              <a:spcAft>
                <a:spcPts val="0"/>
              </a:spcAft>
              <a:buClr>
                <a:schemeClr val="lt1"/>
              </a:buClr>
              <a:buSzPts val="2700"/>
              <a:buFont typeface="Arial"/>
              <a:buChar char="–"/>
              <a:defRPr b="0" i="0" sz="2700" u="none" cap="none" strike="noStrike">
                <a:solidFill>
                  <a:schemeClr val="lt1"/>
                </a:solidFill>
                <a:latin typeface="Helvetica Neue"/>
                <a:ea typeface="Helvetica Neue"/>
                <a:cs typeface="Helvetica Neue"/>
                <a:sym typeface="Helvetica Neue"/>
              </a:defRPr>
            </a:lvl4pPr>
            <a:lvl5pPr indent="-400050" lvl="4" marL="2286000" marR="0" rtl="0" algn="l">
              <a:lnSpc>
                <a:spcPct val="100000"/>
              </a:lnSpc>
              <a:spcBef>
                <a:spcPts val="500"/>
              </a:spcBef>
              <a:spcAft>
                <a:spcPts val="0"/>
              </a:spcAft>
              <a:buClr>
                <a:schemeClr val="lt1"/>
              </a:buClr>
              <a:buSzPts val="2700"/>
              <a:buFont typeface="Arial"/>
              <a:buChar char="»"/>
              <a:defRPr b="0" i="0" sz="2700" u="none" cap="none" strike="noStrike">
                <a:solidFill>
                  <a:schemeClr val="lt1"/>
                </a:solidFill>
                <a:latin typeface="Helvetica Neue"/>
                <a:ea typeface="Helvetica Neue"/>
                <a:cs typeface="Helvetica Neue"/>
                <a:sym typeface="Helvetica Neue"/>
              </a:defRPr>
            </a:lvl5pPr>
            <a:lvl6pPr indent="-400050" lvl="5" marL="2743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91" name="Google Shape;91;p13"/>
          <p:cNvSpPr txBox="1"/>
          <p:nvPr>
            <p:ph type="title"/>
          </p:nvPr>
        </p:nvSpPr>
        <p:spPr>
          <a:xfrm>
            <a:off x="609600" y="2269361"/>
            <a:ext cx="4545900" cy="1731900"/>
          </a:xfrm>
          <a:prstGeom prst="rect">
            <a:avLst/>
          </a:prstGeom>
          <a:noFill/>
          <a:ln>
            <a:noFill/>
          </a:ln>
        </p:spPr>
        <p:txBody>
          <a:bodyPr anchorCtr="0" anchor="b" bIns="45700" lIns="91425" spcFirstLastPara="1" rIns="91425" wrap="square" tIns="45700">
            <a:noAutofit/>
          </a:bodyPr>
          <a:lstStyle>
            <a:lvl1pPr lvl="0" marR="0" rtl="0" algn="l">
              <a:lnSpc>
                <a:spcPct val="80000"/>
              </a:lnSpc>
              <a:spcBef>
                <a:spcPts val="0"/>
              </a:spcBef>
              <a:spcAft>
                <a:spcPts val="0"/>
              </a:spcAft>
              <a:buClr>
                <a:schemeClr val="lt1"/>
              </a:buClr>
              <a:buSzPts val="1900"/>
              <a:buFont typeface="Arial"/>
              <a:buNone/>
              <a:defRPr b="1" i="0" sz="43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9pPr>
          </a:lstStyle>
          <a:p/>
        </p:txBody>
      </p:sp>
      <p:sp>
        <p:nvSpPr>
          <p:cNvPr id="92" name="Google Shape;92;p13"/>
          <p:cNvSpPr txBox="1"/>
          <p:nvPr>
            <p:ph idx="11" type="ftr"/>
          </p:nvPr>
        </p:nvSpPr>
        <p:spPr>
          <a:xfrm>
            <a:off x="4038600" y="6385559"/>
            <a:ext cx="4114800" cy="366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93" name="Google Shape;93;p13"/>
          <p:cNvSpPr txBox="1"/>
          <p:nvPr/>
        </p:nvSpPr>
        <p:spPr>
          <a:xfrm>
            <a:off x="633055" y="6386829"/>
            <a:ext cx="2743200" cy="366000"/>
          </a:xfrm>
          <a:prstGeom prst="rect">
            <a:avLst/>
          </a:prstGeom>
          <a:noFill/>
          <a:ln>
            <a:noFill/>
          </a:ln>
        </p:spPr>
        <p:txBody>
          <a:bodyPr anchorCtr="0" anchor="b" bIns="60925" lIns="121900" spcFirstLastPara="1" rIns="121900" wrap="square" tIns="60925">
            <a:noAutofit/>
          </a:bodyPr>
          <a:lstStyle/>
          <a:p>
            <a:pPr indent="0" lvl="0" marL="0" marR="0" rtl="0" algn="l">
              <a:lnSpc>
                <a:spcPct val="100000"/>
              </a:lnSpc>
              <a:spcBef>
                <a:spcPts val="0"/>
              </a:spcBef>
              <a:spcAft>
                <a:spcPts val="0"/>
              </a:spcAft>
              <a:buClr>
                <a:srgbClr val="BFBFBF"/>
              </a:buClr>
              <a:buSzPts val="800"/>
              <a:buFont typeface="Arial"/>
              <a:buNone/>
            </a:pPr>
            <a:r>
              <a:rPr b="0" i="0" lang="en-US" sz="800" u="none" cap="none" strike="noStrike">
                <a:solidFill>
                  <a:srgbClr val="BFBFBF"/>
                </a:solidFill>
                <a:latin typeface="Arial"/>
                <a:ea typeface="Arial"/>
                <a:cs typeface="Arial"/>
                <a:sym typeface="Arial"/>
              </a:rPr>
              <a:t>© 2018 DataStax, All Rights Reserved. </a:t>
            </a:r>
            <a:endParaRPr b="0" i="0" sz="800" u="none" cap="none" strike="noStrike">
              <a:solidFill>
                <a:srgbClr val="BFBFB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Slide">
  <p:cSld name="Text Slide">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2">
            <a:alphaModFix amt="3000"/>
          </a:blip>
          <a:srcRect b="0" l="0" r="11268" t="0"/>
          <a:stretch/>
        </p:blipFill>
        <p:spPr>
          <a:xfrm rot="5400000">
            <a:off x="303665" y="2774825"/>
            <a:ext cx="3813695" cy="4352658"/>
          </a:xfrm>
          <a:prstGeom prst="rect">
            <a:avLst/>
          </a:prstGeom>
          <a:noFill/>
          <a:ln>
            <a:noFill/>
          </a:ln>
        </p:spPr>
      </p:pic>
      <p:sp>
        <p:nvSpPr>
          <p:cNvPr id="96" name="Google Shape;96;p14"/>
          <p:cNvSpPr txBox="1"/>
          <p:nvPr>
            <p:ph type="title"/>
          </p:nvPr>
        </p:nvSpPr>
        <p:spPr>
          <a:xfrm>
            <a:off x="609600" y="360629"/>
            <a:ext cx="10972800" cy="730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5"/>
              </a:buClr>
              <a:buSzPts val="3700"/>
              <a:buFont typeface="Arial"/>
              <a:buNone/>
              <a:defRPr b="0" i="0" sz="3700" u="none" cap="none" strike="noStrike">
                <a:solidFill>
                  <a:schemeClr val="accent5"/>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9pPr>
          </a:lstStyle>
          <a:p/>
        </p:txBody>
      </p:sp>
      <p:sp>
        <p:nvSpPr>
          <p:cNvPr id="97" name="Google Shape;97;p14"/>
          <p:cNvSpPr txBox="1"/>
          <p:nvPr>
            <p:ph idx="1" type="body"/>
          </p:nvPr>
        </p:nvSpPr>
        <p:spPr>
          <a:xfrm>
            <a:off x="609600" y="1498599"/>
            <a:ext cx="10972800" cy="46359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100000"/>
              </a:lnSpc>
              <a:spcBef>
                <a:spcPts val="400"/>
              </a:spcBef>
              <a:spcAft>
                <a:spcPts val="0"/>
              </a:spcAft>
              <a:buClr>
                <a:schemeClr val="accent5"/>
              </a:buClr>
              <a:buSzPts val="2100"/>
              <a:buFont typeface="Arial"/>
              <a:buChar char="•"/>
              <a:defRPr b="0" i="0" sz="2100" u="none" cap="none" strike="noStrike">
                <a:solidFill>
                  <a:schemeClr val="dk1"/>
                </a:solidFill>
                <a:latin typeface="Arial"/>
                <a:ea typeface="Arial"/>
                <a:cs typeface="Arial"/>
                <a:sym typeface="Arial"/>
              </a:defRPr>
            </a:lvl1pPr>
            <a:lvl2pPr indent="-349250" lvl="1" marL="914400" marR="0" rtl="0" algn="l">
              <a:lnSpc>
                <a:spcPct val="100000"/>
              </a:lnSpc>
              <a:spcBef>
                <a:spcPts val="700"/>
              </a:spcBef>
              <a:spcAft>
                <a:spcPts val="0"/>
              </a:spcAft>
              <a:buClr>
                <a:schemeClr val="accent5"/>
              </a:buClr>
              <a:buSzPts val="1900"/>
              <a:buFont typeface="Arial"/>
              <a:buChar char="–"/>
              <a:defRPr b="0" i="0" sz="1900" u="none" cap="none" strike="noStrike">
                <a:solidFill>
                  <a:schemeClr val="dk1"/>
                </a:solidFill>
                <a:latin typeface="Arial"/>
                <a:ea typeface="Arial"/>
                <a:cs typeface="Arial"/>
                <a:sym typeface="Arial"/>
              </a:defRPr>
            </a:lvl2pPr>
            <a:lvl3pPr indent="-330200" lvl="2" marL="1371600" marR="0" rtl="0" algn="l">
              <a:lnSpc>
                <a:spcPct val="100000"/>
              </a:lnSpc>
              <a:spcBef>
                <a:spcPts val="7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7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7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70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pic>
        <p:nvPicPr>
          <p:cNvPr id="98" name="Google Shape;98;p14"/>
          <p:cNvPicPr preferRelativeResize="0"/>
          <p:nvPr/>
        </p:nvPicPr>
        <p:blipFill rotWithShape="1">
          <a:blip r:embed="rId3">
            <a:alphaModFix/>
          </a:blip>
          <a:srcRect b="0" l="0" r="0" t="0"/>
          <a:stretch/>
        </p:blipFill>
        <p:spPr>
          <a:xfrm>
            <a:off x="8823366" y="6278880"/>
            <a:ext cx="3328418" cy="536947"/>
          </a:xfrm>
          <a:prstGeom prst="rect">
            <a:avLst/>
          </a:prstGeom>
          <a:noFill/>
          <a:ln>
            <a:noFill/>
          </a:ln>
        </p:spPr>
      </p:pic>
      <p:sp>
        <p:nvSpPr>
          <p:cNvPr id="99" name="Google Shape;99;p14"/>
          <p:cNvSpPr/>
          <p:nvPr/>
        </p:nvSpPr>
        <p:spPr>
          <a:xfrm>
            <a:off x="0" y="0"/>
            <a:ext cx="12192000" cy="87900"/>
          </a:xfrm>
          <a:prstGeom prst="rect">
            <a:avLst/>
          </a:prstGeom>
          <a:solidFill>
            <a:schemeClr val="accent5"/>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pic>
        <p:nvPicPr>
          <p:cNvPr descr="line-dot-pattern@2x.png" id="100" name="Google Shape;100;p14"/>
          <p:cNvPicPr preferRelativeResize="0"/>
          <p:nvPr/>
        </p:nvPicPr>
        <p:blipFill rotWithShape="1">
          <a:blip r:embed="rId4">
            <a:alphaModFix amt="25000"/>
          </a:blip>
          <a:srcRect b="0" l="0" r="0" t="0"/>
          <a:stretch/>
        </p:blipFill>
        <p:spPr>
          <a:xfrm rot="10800000">
            <a:off x="6275371" y="0"/>
            <a:ext cx="5916628" cy="4922377"/>
          </a:xfrm>
          <a:prstGeom prst="rect">
            <a:avLst/>
          </a:prstGeom>
          <a:noFill/>
          <a:ln>
            <a:noFill/>
          </a:ln>
        </p:spPr>
      </p:pic>
      <p:sp>
        <p:nvSpPr>
          <p:cNvPr id="101" name="Google Shape;101;p14"/>
          <p:cNvSpPr txBox="1"/>
          <p:nvPr>
            <p:ph idx="12" type="sldNum"/>
          </p:nvPr>
        </p:nvSpPr>
        <p:spPr>
          <a:xfrm>
            <a:off x="-3" y="6385567"/>
            <a:ext cx="519900" cy="366000"/>
          </a:xfrm>
          <a:prstGeom prst="rect">
            <a:avLst/>
          </a:prstGeom>
          <a:noFill/>
          <a:ln>
            <a:noFill/>
          </a:ln>
        </p:spPr>
        <p:txBody>
          <a:bodyPr anchorCtr="0" anchor="b" bIns="60925" lIns="121900" spcFirstLastPara="1" rIns="121900" wrap="square" tIns="60925">
            <a:noAutofit/>
          </a:bodyPr>
          <a:lstStyle>
            <a:lvl1pPr indent="0" lvl="0"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1pPr>
            <a:lvl2pPr indent="0" lvl="1"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2pPr>
            <a:lvl3pPr indent="0" lvl="2"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3pPr>
            <a:lvl4pPr indent="0" lvl="3"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4pPr>
            <a:lvl5pPr indent="0" lvl="4"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5pPr>
            <a:lvl6pPr indent="0" lvl="5"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6pPr>
            <a:lvl7pPr indent="0" lvl="6"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7pPr>
            <a:lvl8pPr indent="0" lvl="7"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8pPr>
            <a:lvl9pPr indent="0" lvl="8"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4"/>
          <p:cNvSpPr txBox="1"/>
          <p:nvPr>
            <p:ph idx="11" type="ftr"/>
          </p:nvPr>
        </p:nvSpPr>
        <p:spPr>
          <a:xfrm>
            <a:off x="4038600" y="6385559"/>
            <a:ext cx="4114800" cy="366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3" name="Google Shape;103;p14"/>
          <p:cNvSpPr txBox="1"/>
          <p:nvPr/>
        </p:nvSpPr>
        <p:spPr>
          <a:xfrm>
            <a:off x="633055" y="6386829"/>
            <a:ext cx="2743200" cy="366000"/>
          </a:xfrm>
          <a:prstGeom prst="rect">
            <a:avLst/>
          </a:prstGeom>
          <a:noFill/>
          <a:ln>
            <a:noFill/>
          </a:ln>
        </p:spPr>
        <p:txBody>
          <a:bodyPr anchorCtr="0" anchor="b" bIns="60925" lIns="121900" spcFirstLastPara="1" rIns="121900" wrap="square" tIns="60925">
            <a:noAutofit/>
          </a:bodyPr>
          <a:lstStyle/>
          <a:p>
            <a:pPr indent="0" lvl="0" marL="0" marR="0" rtl="0" algn="l">
              <a:lnSpc>
                <a:spcPct val="100000"/>
              </a:lnSpc>
              <a:spcBef>
                <a:spcPts val="0"/>
              </a:spcBef>
              <a:spcAft>
                <a:spcPts val="0"/>
              </a:spcAft>
              <a:buClr>
                <a:srgbClr val="BFBFBF"/>
              </a:buClr>
              <a:buSzPts val="800"/>
              <a:buFont typeface="Arial"/>
              <a:buNone/>
            </a:pPr>
            <a:r>
              <a:rPr b="0" i="0" lang="en-US" sz="800" u="none" cap="none" strike="noStrike">
                <a:solidFill>
                  <a:srgbClr val="BFBFBF"/>
                </a:solidFill>
                <a:latin typeface="Arial"/>
                <a:ea typeface="Arial"/>
                <a:cs typeface="Arial"/>
                <a:sym typeface="Arial"/>
              </a:rPr>
              <a:t>© 2018 DataStax, All Rights Reserved. </a:t>
            </a:r>
            <a:endParaRPr b="0" i="0" sz="800" u="none" cap="none" strike="noStrike">
              <a:solidFill>
                <a:srgbClr val="BFBFB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1"/>
        </a:solidFill>
      </p:bgPr>
    </p:bg>
    <p:spTree>
      <p:nvGrpSpPr>
        <p:cNvPr id="110" name="Shape 110"/>
        <p:cNvGrpSpPr/>
        <p:nvPr/>
      </p:nvGrpSpPr>
      <p:grpSpPr>
        <a:xfrm>
          <a:off x="0" y="0"/>
          <a:ext cx="0" cy="0"/>
          <a:chOff x="0" y="0"/>
          <a:chExt cx="0" cy="0"/>
        </a:xfrm>
      </p:grpSpPr>
      <p:sp>
        <p:nvSpPr>
          <p:cNvPr id="111" name="Google Shape;111;p16"/>
          <p:cNvSpPr txBox="1"/>
          <p:nvPr>
            <p:ph type="ctrTitle"/>
          </p:nvPr>
        </p:nvSpPr>
        <p:spPr>
          <a:xfrm>
            <a:off x="1524000" y="297545"/>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rgbClr val="600F97"/>
              </a:buClr>
              <a:buSzPts val="6000"/>
              <a:buFont typeface="Arial"/>
              <a:buNone/>
              <a:defRPr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16"/>
          <p:cNvSpPr txBox="1"/>
          <p:nvPr>
            <p:ph idx="1" type="subTitle"/>
          </p:nvPr>
        </p:nvSpPr>
        <p:spPr>
          <a:xfrm>
            <a:off x="1524000" y="2781423"/>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13" name="Google Shape;113;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5" name="Google Shape;115;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6" name="Google Shape;116;p16"/>
          <p:cNvPicPr preferRelativeResize="0"/>
          <p:nvPr/>
        </p:nvPicPr>
        <p:blipFill rotWithShape="1">
          <a:blip r:embed="rId2">
            <a:alphaModFix/>
          </a:blip>
          <a:srcRect b="0" l="0" r="0" t="0"/>
          <a:stretch/>
        </p:blipFill>
        <p:spPr>
          <a:xfrm flipH="1">
            <a:off x="6020595" y="4944862"/>
            <a:ext cx="6100381" cy="1927059"/>
          </a:xfrm>
          <a:prstGeom prst="rect">
            <a:avLst/>
          </a:prstGeom>
          <a:noFill/>
          <a:ln>
            <a:noFill/>
          </a:ln>
        </p:spPr>
      </p:pic>
      <p:pic>
        <p:nvPicPr>
          <p:cNvPr id="117" name="Google Shape;117;p16"/>
          <p:cNvPicPr preferRelativeResize="0"/>
          <p:nvPr/>
        </p:nvPicPr>
        <p:blipFill rotWithShape="1">
          <a:blip r:embed="rId3">
            <a:alphaModFix/>
          </a:blip>
          <a:srcRect b="0" l="0" r="0" t="0"/>
          <a:stretch/>
        </p:blipFill>
        <p:spPr>
          <a:xfrm>
            <a:off x="-165173" y="-139109"/>
            <a:ext cx="3232793" cy="1168920"/>
          </a:xfrm>
          <a:prstGeom prst="rect">
            <a:avLst/>
          </a:prstGeom>
          <a:noFill/>
          <a:ln>
            <a:noFill/>
          </a:ln>
        </p:spPr>
      </p:pic>
      <p:pic>
        <p:nvPicPr>
          <p:cNvPr id="118" name="Google Shape;118;p16"/>
          <p:cNvPicPr preferRelativeResize="0"/>
          <p:nvPr/>
        </p:nvPicPr>
        <p:blipFill rotWithShape="1">
          <a:blip r:embed="rId2">
            <a:alphaModFix/>
          </a:blip>
          <a:srcRect b="0" l="0" r="0" t="0"/>
          <a:stretch/>
        </p:blipFill>
        <p:spPr>
          <a:xfrm>
            <a:off x="-5860" y="4962618"/>
            <a:ext cx="6028206" cy="19042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600F97"/>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5" name="Shape 125"/>
        <p:cNvGrpSpPr/>
        <p:nvPr/>
      </p:nvGrpSpPr>
      <p:grpSpPr>
        <a:xfrm>
          <a:off x="0" y="0"/>
          <a:ext cx="0" cy="0"/>
          <a:chOff x="0" y="0"/>
          <a:chExt cx="0" cy="0"/>
        </a:xfrm>
      </p:grpSpPr>
      <p:sp>
        <p:nvSpPr>
          <p:cNvPr id="126" name="Google Shape;126;p18"/>
          <p:cNvSpPr txBox="1"/>
          <p:nvPr>
            <p:ph type="title"/>
          </p:nvPr>
        </p:nvSpPr>
        <p:spPr>
          <a:xfrm>
            <a:off x="1523837"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600F97"/>
              </a:buClr>
              <a:buSzPts val="6000"/>
              <a:buFont typeface="Arial"/>
              <a:buNone/>
              <a:defRPr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18"/>
          <p:cNvSpPr txBox="1"/>
          <p:nvPr>
            <p:ph idx="1" type="body"/>
          </p:nvPr>
        </p:nvSpPr>
        <p:spPr>
          <a:xfrm>
            <a:off x="153619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8" name="Google Shape;128;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1" name="Shape 131"/>
        <p:cNvGrpSpPr/>
        <p:nvPr/>
      </p:nvGrpSpPr>
      <p:grpSpPr>
        <a:xfrm>
          <a:off x="0" y="0"/>
          <a:ext cx="0" cy="0"/>
          <a:chOff x="0" y="0"/>
          <a:chExt cx="0" cy="0"/>
        </a:xfrm>
      </p:grpSpPr>
      <p:sp>
        <p:nvSpPr>
          <p:cNvPr id="132" name="Google Shape;132;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600F97"/>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 name="Google Shape;134;p1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8" name="Shape 138"/>
        <p:cNvGrpSpPr/>
        <p:nvPr/>
      </p:nvGrpSpPr>
      <p:grpSpPr>
        <a:xfrm>
          <a:off x="0" y="0"/>
          <a:ext cx="0" cy="0"/>
          <a:chOff x="0" y="0"/>
          <a:chExt cx="0" cy="0"/>
        </a:xfrm>
      </p:grpSpPr>
      <p:sp>
        <p:nvSpPr>
          <p:cNvPr id="139" name="Google Shape;139;p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600F97"/>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1" name="Google Shape;141;p2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2" name="Google Shape;142;p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3" name="Google Shape;143;p2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4" name="Google Shape;144;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Google Shape;148;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600F97"/>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600F9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2" name="Shape 152"/>
        <p:cNvGrpSpPr/>
        <p:nvPr/>
      </p:nvGrpSpPr>
      <p:grpSpPr>
        <a:xfrm>
          <a:off x="0" y="0"/>
          <a:ext cx="0" cy="0"/>
          <a:chOff x="0" y="0"/>
          <a:chExt cx="0" cy="0"/>
        </a:xfrm>
      </p:grpSpPr>
      <p:sp>
        <p:nvSpPr>
          <p:cNvPr id="153" name="Google Shape;153;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6" name="Shape 156"/>
        <p:cNvGrpSpPr/>
        <p:nvPr/>
      </p:nvGrpSpPr>
      <p:grpSpPr>
        <a:xfrm>
          <a:off x="0" y="0"/>
          <a:ext cx="0" cy="0"/>
          <a:chOff x="0" y="0"/>
          <a:chExt cx="0" cy="0"/>
        </a:xfrm>
      </p:grpSpPr>
      <p:sp>
        <p:nvSpPr>
          <p:cNvPr id="157" name="Google Shape;157;p2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600F97"/>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2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9" name="Google Shape;159;p2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60" name="Google Shape;160;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63" name="Shape 163"/>
        <p:cNvGrpSpPr/>
        <p:nvPr/>
      </p:nvGrpSpPr>
      <p:grpSpPr>
        <a:xfrm>
          <a:off x="0" y="0"/>
          <a:ext cx="0" cy="0"/>
          <a:chOff x="0" y="0"/>
          <a:chExt cx="0" cy="0"/>
        </a:xfrm>
      </p:grpSpPr>
      <p:sp>
        <p:nvSpPr>
          <p:cNvPr id="164" name="Google Shape;164;p2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600F97"/>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4"/>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67" name="Google Shape;16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0" name="Shape 170"/>
        <p:cNvGrpSpPr/>
        <p:nvPr/>
      </p:nvGrpSpPr>
      <p:grpSpPr>
        <a:xfrm>
          <a:off x="0" y="0"/>
          <a:ext cx="0" cy="0"/>
          <a:chOff x="0" y="0"/>
          <a:chExt cx="0" cy="0"/>
        </a:xfrm>
      </p:grpSpPr>
      <p:sp>
        <p:nvSpPr>
          <p:cNvPr id="171" name="Google Shape;171;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600F97"/>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 name="Google Shape;172;p2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3" name="Google Shape;173;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6" name="Shape 176"/>
        <p:cNvGrpSpPr/>
        <p:nvPr/>
      </p:nvGrpSpPr>
      <p:grpSpPr>
        <a:xfrm>
          <a:off x="0" y="0"/>
          <a:ext cx="0" cy="0"/>
          <a:chOff x="0" y="0"/>
          <a:chExt cx="0" cy="0"/>
        </a:xfrm>
      </p:grpSpPr>
      <p:sp>
        <p:nvSpPr>
          <p:cNvPr id="177" name="Google Shape;177;p2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600F97"/>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2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9" name="Google Shape;179;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2" name="Shape 182"/>
        <p:cNvGrpSpPr/>
        <p:nvPr/>
      </p:nvGrpSpPr>
      <p:grpSpPr>
        <a:xfrm>
          <a:off x="0" y="0"/>
          <a:ext cx="0" cy="0"/>
          <a:chOff x="0" y="0"/>
          <a:chExt cx="0" cy="0"/>
        </a:xfrm>
      </p:grpSpPr>
      <p:sp>
        <p:nvSpPr>
          <p:cNvPr id="183" name="Google Shape;183;p27"/>
          <p:cNvSpPr txBox="1"/>
          <p:nvPr>
            <p:ph type="title"/>
          </p:nvPr>
        </p:nvSpPr>
        <p:spPr>
          <a:xfrm>
            <a:off x="415600" y="593367"/>
            <a:ext cx="113607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p27"/>
          <p:cNvSpPr txBox="1"/>
          <p:nvPr>
            <p:ph idx="1" type="body"/>
          </p:nvPr>
        </p:nvSpPr>
        <p:spPr>
          <a:xfrm>
            <a:off x="415600" y="1536633"/>
            <a:ext cx="113607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185" name="Google Shape;185;p27"/>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Slide">
  <p:cSld name="Text Slide">
    <p:spTree>
      <p:nvGrpSpPr>
        <p:cNvPr id="186" name="Shape 186"/>
        <p:cNvGrpSpPr/>
        <p:nvPr/>
      </p:nvGrpSpPr>
      <p:grpSpPr>
        <a:xfrm>
          <a:off x="0" y="0"/>
          <a:ext cx="0" cy="0"/>
          <a:chOff x="0" y="0"/>
          <a:chExt cx="0" cy="0"/>
        </a:xfrm>
      </p:grpSpPr>
      <p:pic>
        <p:nvPicPr>
          <p:cNvPr id="187" name="Google Shape;187;p28"/>
          <p:cNvPicPr preferRelativeResize="0"/>
          <p:nvPr/>
        </p:nvPicPr>
        <p:blipFill rotWithShape="1">
          <a:blip r:embed="rId2">
            <a:alphaModFix amt="3000"/>
          </a:blip>
          <a:srcRect b="0" l="0" r="11268" t="0"/>
          <a:stretch/>
        </p:blipFill>
        <p:spPr>
          <a:xfrm rot="5400000">
            <a:off x="303665" y="2774825"/>
            <a:ext cx="3813695" cy="4352658"/>
          </a:xfrm>
          <a:prstGeom prst="rect">
            <a:avLst/>
          </a:prstGeom>
          <a:noFill/>
          <a:ln>
            <a:noFill/>
          </a:ln>
        </p:spPr>
      </p:pic>
      <p:sp>
        <p:nvSpPr>
          <p:cNvPr id="188" name="Google Shape;188;p28"/>
          <p:cNvSpPr txBox="1"/>
          <p:nvPr>
            <p:ph type="title"/>
          </p:nvPr>
        </p:nvSpPr>
        <p:spPr>
          <a:xfrm>
            <a:off x="609600" y="360629"/>
            <a:ext cx="10972800" cy="730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5"/>
              </a:buClr>
              <a:buSzPts val="3700"/>
              <a:buFont typeface="Arial"/>
              <a:buNone/>
              <a:defRPr b="0" i="0" sz="3700" u="none" cap="none" strike="noStrike">
                <a:solidFill>
                  <a:schemeClr val="accent5"/>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2400" u="none" cap="none" strike="noStrike">
                <a:solidFill>
                  <a:srgbClr val="000000"/>
                </a:solidFill>
                <a:latin typeface="Arial"/>
                <a:ea typeface="Arial"/>
                <a:cs typeface="Arial"/>
                <a:sym typeface="Arial"/>
              </a:defRPr>
            </a:lvl9pPr>
          </a:lstStyle>
          <a:p/>
        </p:txBody>
      </p:sp>
      <p:sp>
        <p:nvSpPr>
          <p:cNvPr id="189" name="Google Shape;189;p28"/>
          <p:cNvSpPr txBox="1"/>
          <p:nvPr>
            <p:ph idx="1" type="body"/>
          </p:nvPr>
        </p:nvSpPr>
        <p:spPr>
          <a:xfrm>
            <a:off x="609600" y="1498599"/>
            <a:ext cx="10972800" cy="46359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100000"/>
              </a:lnSpc>
              <a:spcBef>
                <a:spcPts val="400"/>
              </a:spcBef>
              <a:spcAft>
                <a:spcPts val="0"/>
              </a:spcAft>
              <a:buClr>
                <a:schemeClr val="accent5"/>
              </a:buClr>
              <a:buSzPts val="2100"/>
              <a:buFont typeface="Arial"/>
              <a:buChar char="•"/>
              <a:defRPr b="0" i="0" sz="2100" u="none" cap="none" strike="noStrike">
                <a:solidFill>
                  <a:schemeClr val="dk1"/>
                </a:solidFill>
                <a:latin typeface="Arial"/>
                <a:ea typeface="Arial"/>
                <a:cs typeface="Arial"/>
                <a:sym typeface="Arial"/>
              </a:defRPr>
            </a:lvl1pPr>
            <a:lvl2pPr indent="-349250" lvl="1" marL="914400" marR="0" rtl="0" algn="l">
              <a:lnSpc>
                <a:spcPct val="100000"/>
              </a:lnSpc>
              <a:spcBef>
                <a:spcPts val="700"/>
              </a:spcBef>
              <a:spcAft>
                <a:spcPts val="0"/>
              </a:spcAft>
              <a:buClr>
                <a:schemeClr val="accent5"/>
              </a:buClr>
              <a:buSzPts val="1900"/>
              <a:buFont typeface="Arial"/>
              <a:buChar char="–"/>
              <a:defRPr b="0" i="0" sz="1900" u="none" cap="none" strike="noStrike">
                <a:solidFill>
                  <a:schemeClr val="dk1"/>
                </a:solidFill>
                <a:latin typeface="Arial"/>
                <a:ea typeface="Arial"/>
                <a:cs typeface="Arial"/>
                <a:sym typeface="Arial"/>
              </a:defRPr>
            </a:lvl2pPr>
            <a:lvl3pPr indent="-330200" lvl="2" marL="1371600" marR="0" rtl="0" algn="l">
              <a:lnSpc>
                <a:spcPct val="100000"/>
              </a:lnSpc>
              <a:spcBef>
                <a:spcPts val="7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7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7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70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pic>
        <p:nvPicPr>
          <p:cNvPr id="190" name="Google Shape;190;p28"/>
          <p:cNvPicPr preferRelativeResize="0"/>
          <p:nvPr/>
        </p:nvPicPr>
        <p:blipFill rotWithShape="1">
          <a:blip r:embed="rId3">
            <a:alphaModFix/>
          </a:blip>
          <a:srcRect b="0" l="0" r="0" t="0"/>
          <a:stretch/>
        </p:blipFill>
        <p:spPr>
          <a:xfrm>
            <a:off x="8823366" y="6278880"/>
            <a:ext cx="3328418" cy="536947"/>
          </a:xfrm>
          <a:prstGeom prst="rect">
            <a:avLst/>
          </a:prstGeom>
          <a:noFill/>
          <a:ln>
            <a:noFill/>
          </a:ln>
        </p:spPr>
      </p:pic>
      <p:sp>
        <p:nvSpPr>
          <p:cNvPr id="191" name="Google Shape;191;p28"/>
          <p:cNvSpPr txBox="1"/>
          <p:nvPr>
            <p:ph idx="10" type="dt"/>
          </p:nvPr>
        </p:nvSpPr>
        <p:spPr>
          <a:xfrm>
            <a:off x="633055" y="6386829"/>
            <a:ext cx="2743200" cy="366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92" name="Google Shape;192;p28"/>
          <p:cNvSpPr/>
          <p:nvPr/>
        </p:nvSpPr>
        <p:spPr>
          <a:xfrm>
            <a:off x="0" y="0"/>
            <a:ext cx="12192000" cy="87900"/>
          </a:xfrm>
          <a:prstGeom prst="rect">
            <a:avLst/>
          </a:prstGeom>
          <a:solidFill>
            <a:schemeClr val="accent5"/>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pic>
        <p:nvPicPr>
          <p:cNvPr descr="line-dot-pattern@2x.png" id="193" name="Google Shape;193;p28"/>
          <p:cNvPicPr preferRelativeResize="0"/>
          <p:nvPr/>
        </p:nvPicPr>
        <p:blipFill rotWithShape="1">
          <a:blip r:embed="rId4">
            <a:alphaModFix amt="25000"/>
          </a:blip>
          <a:srcRect b="0" l="0" r="0" t="0"/>
          <a:stretch/>
        </p:blipFill>
        <p:spPr>
          <a:xfrm rot="10800000">
            <a:off x="6275371" y="0"/>
            <a:ext cx="5916628" cy="4922377"/>
          </a:xfrm>
          <a:prstGeom prst="rect">
            <a:avLst/>
          </a:prstGeom>
          <a:noFill/>
          <a:ln>
            <a:noFill/>
          </a:ln>
        </p:spPr>
      </p:pic>
      <p:sp>
        <p:nvSpPr>
          <p:cNvPr id="194" name="Google Shape;194;p28"/>
          <p:cNvSpPr txBox="1"/>
          <p:nvPr>
            <p:ph idx="12" type="sldNum"/>
          </p:nvPr>
        </p:nvSpPr>
        <p:spPr>
          <a:xfrm>
            <a:off x="107577" y="6385559"/>
            <a:ext cx="412500" cy="366000"/>
          </a:xfrm>
          <a:prstGeom prst="rect">
            <a:avLst/>
          </a:prstGeom>
          <a:noFill/>
          <a:ln>
            <a:noFill/>
          </a:ln>
        </p:spPr>
        <p:txBody>
          <a:bodyPr anchorCtr="0" anchor="b" bIns="60925" lIns="121900" spcFirstLastPara="1" rIns="121900" wrap="square" tIns="60925">
            <a:noAutofit/>
          </a:bodyPr>
          <a:lstStyle>
            <a:lvl1pPr indent="0" lvl="0"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1pPr>
            <a:lvl2pPr indent="0" lvl="1"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2pPr>
            <a:lvl3pPr indent="0" lvl="2"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3pPr>
            <a:lvl4pPr indent="0" lvl="3"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4pPr>
            <a:lvl5pPr indent="0" lvl="4"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5pPr>
            <a:lvl6pPr indent="0" lvl="5"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6pPr>
            <a:lvl7pPr indent="0" lvl="6"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7pPr>
            <a:lvl8pPr indent="0" lvl="7"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8pPr>
            <a:lvl9pPr indent="0" lvl="8" marL="0" marR="0" rtl="0" algn="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95" name="Google Shape;195;p28"/>
          <p:cNvSpPr txBox="1"/>
          <p:nvPr>
            <p:ph idx="11" type="ftr"/>
          </p:nvPr>
        </p:nvSpPr>
        <p:spPr>
          <a:xfrm>
            <a:off x="4038600" y="6385559"/>
            <a:ext cx="4114800" cy="366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BFBFBF"/>
              </a:buClr>
              <a:buSzPts val="800"/>
              <a:buFont typeface="Arial"/>
              <a:buNone/>
              <a:defRPr b="0" i="0" sz="800" u="none" cap="none" strike="noStrike">
                <a:solidFill>
                  <a:srgbClr val="BFBFBF"/>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1523837"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600F97"/>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153619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600F9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600F9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600F9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600F97"/>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600F97"/>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8.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600F97"/>
              </a:buClr>
              <a:buSzPts val="4400"/>
              <a:buFont typeface="Arial"/>
              <a:buNone/>
              <a:defRPr b="0" i="0" sz="4400" u="none" cap="none" strike="noStrike">
                <a:solidFill>
                  <a:srgbClr val="600F9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600F97"/>
              </a:buClr>
              <a:buSzPts val="4400"/>
              <a:buFont typeface="Arial"/>
              <a:buNone/>
              <a:defRPr b="0" i="0" sz="4400" u="none" cap="none" strike="noStrike">
                <a:solidFill>
                  <a:srgbClr val="600F97"/>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6" name="Google Shape;106;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docker.com/engine/reference/commandline/network_create/" TargetMode="External"/><Relationship Id="rId4" Type="http://schemas.openxmlformats.org/officeDocument/2006/relationships/hyperlink" Target="https://github.com/datastax/docker-images/blob/master/README.md#managing-the-configur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datastax.com/en/dse/6.0/dse-admin/datastax_enterprise/tools/dsbulk/dsbulkTOC.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weave.works/docs/net/latest/install/installing-weav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datastax/docker-images" TargetMode="External"/><Relationship Id="rId4" Type="http://schemas.openxmlformats.org/officeDocument/2006/relationships/hyperlink" Target="https://github.com/datastax/docker-images/archive/master.zi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datastax/docker-images#build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datastax.com/wp-content/uploads/resources/DataStax-WP-Best_Practices_Running_DSE_Within_Docker.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docker.com/compose/" TargetMode="External"/><Relationship Id="rId4" Type="http://schemas.openxmlformats.org/officeDocument/2006/relationships/hyperlink" Target="https://github.com/datastax/docker-images/tree/master/example_compose_yaml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hyperlink" Target="https://console.cloud.google.com/marketplace/details/datastax-public/datastax-enterprise-gke" TargetMode="External"/><Relationship Id="rId4" Type="http://schemas.openxmlformats.org/officeDocument/2006/relationships/hyperlink" Target="https://github.com/DSPN/kubernetes-dse" TargetMode="External"/><Relationship Id="rId5" Type="http://schemas.openxmlformats.org/officeDocument/2006/relationships/hyperlink" Target="https://github.com/DSPN/kubernetes-dse-gke" TargetMode="External"/><Relationship Id="rId6" Type="http://schemas.openxmlformats.org/officeDocument/2006/relationships/hyperlink" Target="https://github.com/DSPN/gke-marketplace-dse" TargetMode="External"/><Relationship Id="rId7" Type="http://schemas.openxmlformats.org/officeDocument/2006/relationships/hyperlink" Target="https://github.com/riptano/dse-desktop" TargetMode="External"/><Relationship Id="rId8" Type="http://schemas.openxmlformats.org/officeDocument/2006/relationships/hyperlink" Target="https://github.com/riptano/alexott-internal-work/tree/master/k8s-scrip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datastax.com/en/docker/doc/index.html" TargetMode="External"/><Relationship Id="rId4" Type="http://schemas.openxmlformats.org/officeDocument/2006/relationships/hyperlink" Target="https://github.com/datastax/docker-images" TargetMode="External"/><Relationship Id="rId5" Type="http://schemas.openxmlformats.org/officeDocument/2006/relationships/hyperlink" Target="https://datastax.jira.com/wiki/spaces/KB/pages/609189889/Getting+Started+with+DataStax+Docker+Images" TargetMode="External"/><Relationship Id="rId6" Type="http://schemas.openxmlformats.org/officeDocument/2006/relationships/hyperlink" Target="https://cloud.docker.com/u/datastax/repository/lis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githubusercontent.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riptano/support_performance/tree/master/charts/datastax-ds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docker.com/engine/installation/#serv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datastax/docker-images/blob/master/README.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ctrTitle"/>
          </p:nvPr>
        </p:nvSpPr>
        <p:spPr>
          <a:xfrm>
            <a:off x="1524000" y="297545"/>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600F97"/>
              </a:buClr>
              <a:buSzPts val="6000"/>
              <a:buFont typeface="Arial"/>
              <a:buNone/>
            </a:pPr>
            <a:r>
              <a:rPr lang="en-US"/>
              <a:t>Docker Deep Dive and Intro to Kubernetes</a:t>
            </a:r>
            <a:endParaRPr/>
          </a:p>
        </p:txBody>
      </p:sp>
      <p:sp>
        <p:nvSpPr>
          <p:cNvPr id="201" name="Google Shape;201;p29"/>
          <p:cNvSpPr txBox="1"/>
          <p:nvPr>
            <p:ph idx="1" type="subTitle"/>
          </p:nvPr>
        </p:nvSpPr>
        <p:spPr>
          <a:xfrm>
            <a:off x="1524000" y="2781423"/>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4: Kill and Remove</a:t>
            </a:r>
            <a:endParaRPr/>
          </a:p>
        </p:txBody>
      </p:sp>
      <p:sp>
        <p:nvSpPr>
          <p:cNvPr id="283" name="Google Shape;283;p3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SzPts val="3000"/>
              <a:buChar char="●"/>
            </a:pPr>
            <a:r>
              <a:rPr lang="en-US" sz="3000">
                <a:latin typeface="Arial"/>
                <a:ea typeface="Arial"/>
                <a:cs typeface="Arial"/>
                <a:sym typeface="Arial"/>
              </a:rPr>
              <a:t>Kill and destroy your previous containers </a:t>
            </a:r>
            <a:endParaRPr sz="3000">
              <a:latin typeface="Arial"/>
              <a:ea typeface="Arial"/>
              <a:cs typeface="Arial"/>
              <a:sym typeface="Arial"/>
            </a:endParaRPr>
          </a:p>
          <a:p>
            <a:pPr indent="-419100" lvl="1" marL="914400" rtl="0" algn="l">
              <a:lnSpc>
                <a:spcPct val="115000"/>
              </a:lnSpc>
              <a:spcBef>
                <a:spcPts val="0"/>
              </a:spcBef>
              <a:spcAft>
                <a:spcPts val="0"/>
              </a:spcAft>
              <a:buSzPts val="3000"/>
              <a:buChar char="○"/>
            </a:pPr>
            <a:r>
              <a:rPr lang="en-US" sz="3000">
                <a:latin typeface="Arial"/>
                <a:ea typeface="Arial"/>
                <a:cs typeface="Arial"/>
                <a:sym typeface="Arial"/>
              </a:rPr>
              <a:t>See if you can find a way to kill and remove all of you container at once</a:t>
            </a:r>
            <a:endParaRPr sz="3000">
              <a:latin typeface="Arial"/>
              <a:ea typeface="Arial"/>
              <a:cs typeface="Arial"/>
              <a:sym typeface="Arial"/>
            </a:endParaRPr>
          </a:p>
          <a:p>
            <a:pPr indent="-419100" lvl="1" marL="914400" rtl="0" algn="l">
              <a:lnSpc>
                <a:spcPct val="115000"/>
              </a:lnSpc>
              <a:spcBef>
                <a:spcPts val="0"/>
              </a:spcBef>
              <a:spcAft>
                <a:spcPts val="0"/>
              </a:spcAft>
              <a:buSzPts val="3000"/>
              <a:buFont typeface="Arial"/>
              <a:buChar char="○"/>
            </a:pPr>
            <a:r>
              <a:rPr lang="en-US" sz="3000">
                <a:latin typeface="Arial"/>
                <a:ea typeface="Arial"/>
                <a:cs typeface="Arial"/>
                <a:sym typeface="Arial"/>
              </a:rPr>
              <a:t>Check your disk usage.  Wow even though the containers are gone, they are taking up disk space</a:t>
            </a:r>
            <a:endParaRPr sz="3000">
              <a:latin typeface="Arial"/>
              <a:ea typeface="Arial"/>
              <a:cs typeface="Arial"/>
              <a:sym typeface="Arial"/>
            </a:endParaRPr>
          </a:p>
          <a:p>
            <a:pPr indent="-419100" lvl="1" marL="914400" rtl="0" algn="l">
              <a:lnSpc>
                <a:spcPct val="115000"/>
              </a:lnSpc>
              <a:spcBef>
                <a:spcPts val="0"/>
              </a:spcBef>
              <a:spcAft>
                <a:spcPts val="0"/>
              </a:spcAft>
              <a:buSzPts val="3000"/>
              <a:buChar char="○"/>
            </a:pPr>
            <a:r>
              <a:rPr lang="en-US" sz="3000">
                <a:latin typeface="Arial"/>
                <a:ea typeface="Arial"/>
                <a:cs typeface="Arial"/>
                <a:sym typeface="Arial"/>
              </a:rPr>
              <a:t>Figure out how to free up space the removed containers left behind </a:t>
            </a:r>
            <a:endParaRPr sz="30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313975" y="125225"/>
            <a:ext cx="11633700" cy="11238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4000">
                <a:solidFill>
                  <a:srgbClr val="600F97"/>
                </a:solidFill>
              </a:rPr>
              <a:t>Exercise 5: Advanced configuration and Persisting Data</a:t>
            </a:r>
            <a:endParaRPr sz="4000">
              <a:solidFill>
                <a:srgbClr val="600F97"/>
              </a:solidFill>
            </a:endParaRPr>
          </a:p>
        </p:txBody>
      </p:sp>
      <p:sp>
        <p:nvSpPr>
          <p:cNvPr id="289" name="Google Shape;289;p39"/>
          <p:cNvSpPr txBox="1"/>
          <p:nvPr>
            <p:ph idx="1" type="body"/>
          </p:nvPr>
        </p:nvSpPr>
        <p:spPr>
          <a:xfrm>
            <a:off x="838200" y="1249025"/>
            <a:ext cx="10515600" cy="49278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Char char="●"/>
            </a:pPr>
            <a:r>
              <a:rPr lang="en-US" sz="2200">
                <a:latin typeface="Arial"/>
                <a:ea typeface="Arial"/>
                <a:cs typeface="Arial"/>
                <a:sym typeface="Arial"/>
              </a:rPr>
              <a:t>Create a </a:t>
            </a:r>
            <a:r>
              <a:rPr lang="en-US" sz="2200" u="sng">
                <a:solidFill>
                  <a:srgbClr val="1155CC"/>
                </a:solidFill>
                <a:latin typeface="Arial"/>
                <a:ea typeface="Arial"/>
                <a:cs typeface="Arial"/>
                <a:sym typeface="Arial"/>
                <a:hlinkClick r:id="rId3"/>
              </a:rPr>
              <a:t>Docker User-defined network</a:t>
            </a:r>
            <a:endParaRPr sz="2200">
              <a:latin typeface="Arial"/>
              <a:ea typeface="Arial"/>
              <a:cs typeface="Arial"/>
              <a:sym typeface="Arial"/>
            </a:endParaRPr>
          </a:p>
          <a:p>
            <a:pPr indent="-368300" lvl="0" marL="457200" rtl="0" algn="l">
              <a:lnSpc>
                <a:spcPct val="115000"/>
              </a:lnSpc>
              <a:spcBef>
                <a:spcPts val="0"/>
              </a:spcBef>
              <a:spcAft>
                <a:spcPts val="0"/>
              </a:spcAft>
              <a:buSzPts val="2200"/>
              <a:buChar char="●"/>
            </a:pPr>
            <a:r>
              <a:rPr lang="en-US" sz="2200">
                <a:latin typeface="Arial"/>
                <a:ea typeface="Arial"/>
                <a:cs typeface="Arial"/>
                <a:sym typeface="Arial"/>
              </a:rPr>
              <a:t>Create a 3 container cluster with 2 DSE containers and 1 Opscenter container with the below configurations. Be sure to use </a:t>
            </a:r>
            <a:r>
              <a:rPr lang="en-US" sz="2200">
                <a:solidFill>
                  <a:srgbClr val="FF0000"/>
                </a:solidFill>
                <a:latin typeface="Arial"/>
                <a:ea typeface="Arial"/>
                <a:cs typeface="Arial"/>
                <a:sym typeface="Arial"/>
              </a:rPr>
              <a:t>--network=&lt;user-defined-network&gt;</a:t>
            </a:r>
            <a:r>
              <a:rPr lang="en-US" sz="2200">
                <a:latin typeface="Arial"/>
                <a:ea typeface="Arial"/>
                <a:cs typeface="Arial"/>
                <a:sym typeface="Arial"/>
              </a:rPr>
              <a:t> in your </a:t>
            </a:r>
            <a:r>
              <a:rPr lang="en-US" sz="2200">
                <a:solidFill>
                  <a:srgbClr val="FF0000"/>
                </a:solidFill>
                <a:latin typeface="Arial"/>
                <a:ea typeface="Arial"/>
                <a:cs typeface="Arial"/>
                <a:sym typeface="Arial"/>
              </a:rPr>
              <a:t>docker run</a:t>
            </a:r>
            <a:r>
              <a:rPr lang="en-US" sz="2200">
                <a:latin typeface="Arial"/>
                <a:ea typeface="Arial"/>
                <a:cs typeface="Arial"/>
                <a:sym typeface="Arial"/>
              </a:rPr>
              <a:t> command so they are all in the same network.</a:t>
            </a:r>
            <a:endParaRPr sz="2200">
              <a:latin typeface="Arial"/>
              <a:ea typeface="Arial"/>
              <a:cs typeface="Arial"/>
              <a:sym typeface="Arial"/>
            </a:endParaRPr>
          </a:p>
          <a:p>
            <a:pPr indent="-368300" lvl="1" marL="914400" rtl="0" algn="l">
              <a:lnSpc>
                <a:spcPct val="115000"/>
              </a:lnSpc>
              <a:spcBef>
                <a:spcPts val="0"/>
              </a:spcBef>
              <a:spcAft>
                <a:spcPts val="0"/>
              </a:spcAft>
              <a:buSzPts val="2200"/>
              <a:buChar char="○"/>
            </a:pPr>
            <a:r>
              <a:rPr lang="en-US" sz="2200">
                <a:latin typeface="Arial"/>
                <a:ea typeface="Arial"/>
                <a:cs typeface="Arial"/>
                <a:sym typeface="Arial"/>
              </a:rPr>
              <a:t>Create Opscenter container first (there is a script in the DSE entrypoint that checks for an opscenter container that  configures and starts the datastax-agents in your DSE containers) and make sure to publish port 8888</a:t>
            </a:r>
            <a:endParaRPr sz="2200">
              <a:latin typeface="Arial"/>
              <a:ea typeface="Arial"/>
              <a:cs typeface="Arial"/>
              <a:sym typeface="Arial"/>
            </a:endParaRPr>
          </a:p>
          <a:p>
            <a:pPr indent="-368300" lvl="1" marL="914400" rtl="0" algn="l">
              <a:lnSpc>
                <a:spcPct val="115000"/>
              </a:lnSpc>
              <a:spcBef>
                <a:spcPts val="0"/>
              </a:spcBef>
              <a:spcAft>
                <a:spcPts val="0"/>
              </a:spcAft>
              <a:buSzPts val="2200"/>
              <a:buChar char="○"/>
            </a:pPr>
            <a:r>
              <a:rPr lang="en-US" sz="2200">
                <a:latin typeface="Arial"/>
                <a:ea typeface="Arial"/>
                <a:cs typeface="Arial"/>
                <a:sym typeface="Arial"/>
              </a:rPr>
              <a:t>Create 2 DSE containers specifying the seed node with the SEEDS env and mounting your </a:t>
            </a:r>
            <a:r>
              <a:rPr lang="en-US" sz="2200" u="sng">
                <a:solidFill>
                  <a:srgbClr val="1155CC"/>
                </a:solidFill>
                <a:latin typeface="Arial"/>
                <a:ea typeface="Arial"/>
                <a:cs typeface="Arial"/>
                <a:sym typeface="Arial"/>
                <a:hlinkClick r:id="rId4"/>
              </a:rPr>
              <a:t>data volumes and config volumes</a:t>
            </a:r>
            <a:r>
              <a:rPr lang="en-US" sz="2200">
                <a:latin typeface="Arial"/>
                <a:ea typeface="Arial"/>
                <a:cs typeface="Arial"/>
                <a:sym typeface="Arial"/>
              </a:rPr>
              <a:t> (Hint you will need separate directories on your host for each container)</a:t>
            </a:r>
            <a:endParaRPr sz="2200">
              <a:latin typeface="Arial"/>
              <a:ea typeface="Arial"/>
              <a:cs typeface="Arial"/>
              <a:sym typeface="Arial"/>
            </a:endParaRPr>
          </a:p>
          <a:p>
            <a:pPr indent="-368300" lvl="1" marL="914400" rtl="0" algn="l">
              <a:lnSpc>
                <a:spcPct val="115000"/>
              </a:lnSpc>
              <a:spcBef>
                <a:spcPts val="0"/>
              </a:spcBef>
              <a:spcAft>
                <a:spcPts val="0"/>
              </a:spcAft>
              <a:buSzPts val="2200"/>
              <a:buChar char="○"/>
            </a:pPr>
            <a:r>
              <a:rPr lang="en-US" sz="2200">
                <a:latin typeface="Arial"/>
                <a:ea typeface="Arial"/>
                <a:cs typeface="Arial"/>
                <a:sym typeface="Arial"/>
              </a:rPr>
              <a:t>Add your cluster to opscenter </a:t>
            </a:r>
            <a:endParaRPr sz="22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5 </a:t>
            </a:r>
            <a:r>
              <a:rPr lang="en-US"/>
              <a:t>continued</a:t>
            </a:r>
            <a:r>
              <a:rPr lang="en-US"/>
              <a:t> </a:t>
            </a:r>
            <a:endParaRPr/>
          </a:p>
        </p:txBody>
      </p:sp>
      <p:sp>
        <p:nvSpPr>
          <p:cNvPr id="295" name="Google Shape;295;p4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Copy your </a:t>
            </a:r>
            <a:r>
              <a:rPr lang="en-US" sz="2600">
                <a:solidFill>
                  <a:srgbClr val="FF0000"/>
                </a:solidFill>
                <a:latin typeface="Arial"/>
                <a:ea typeface="Arial"/>
                <a:cs typeface="Arial"/>
                <a:sym typeface="Arial"/>
              </a:rPr>
              <a:t>dse.yaml</a:t>
            </a:r>
            <a:r>
              <a:rPr lang="en-US" sz="2600">
                <a:latin typeface="Arial"/>
                <a:ea typeface="Arial"/>
                <a:cs typeface="Arial"/>
                <a:sym typeface="Arial"/>
              </a:rPr>
              <a:t> from each of the DSE containers to your host</a:t>
            </a:r>
            <a:endParaRPr sz="2600">
              <a:latin typeface="Arial"/>
              <a:ea typeface="Arial"/>
              <a:cs typeface="Arial"/>
              <a:sym typeface="Arial"/>
            </a:endParaRPr>
          </a:p>
          <a:p>
            <a:pPr indent="-393700" lvl="1" marL="914400" rtl="0" algn="l">
              <a:lnSpc>
                <a:spcPct val="115000"/>
              </a:lnSpc>
              <a:spcBef>
                <a:spcPts val="0"/>
              </a:spcBef>
              <a:spcAft>
                <a:spcPts val="0"/>
              </a:spcAft>
              <a:buSzPts val="2600"/>
              <a:buChar char="○"/>
            </a:pPr>
            <a:r>
              <a:rPr lang="en-US" sz="2600">
                <a:latin typeface="Arial"/>
                <a:ea typeface="Arial"/>
                <a:cs typeface="Arial"/>
                <a:sym typeface="Arial"/>
              </a:rPr>
              <a:t>Modify the copied </a:t>
            </a:r>
            <a:r>
              <a:rPr lang="en-US" sz="2600">
                <a:solidFill>
                  <a:srgbClr val="FF0000"/>
                </a:solidFill>
                <a:latin typeface="Arial"/>
                <a:ea typeface="Arial"/>
                <a:cs typeface="Arial"/>
                <a:sym typeface="Arial"/>
              </a:rPr>
              <a:t>dse.yaml</a:t>
            </a:r>
            <a:r>
              <a:rPr lang="en-US" sz="2600">
                <a:latin typeface="Arial"/>
                <a:ea typeface="Arial"/>
                <a:cs typeface="Arial"/>
                <a:sym typeface="Arial"/>
              </a:rPr>
              <a:t> to enable DSE advanced security using internal auth and place them into the exposed </a:t>
            </a:r>
            <a:r>
              <a:rPr lang="en-US" sz="2600">
                <a:solidFill>
                  <a:srgbClr val="FF0000"/>
                </a:solidFill>
                <a:latin typeface="Arial"/>
                <a:ea typeface="Arial"/>
                <a:cs typeface="Arial"/>
                <a:sym typeface="Arial"/>
              </a:rPr>
              <a:t>/config</a:t>
            </a:r>
            <a:r>
              <a:rPr lang="en-US" sz="2600">
                <a:latin typeface="Arial"/>
                <a:ea typeface="Arial"/>
                <a:cs typeface="Arial"/>
                <a:sym typeface="Arial"/>
              </a:rPr>
              <a:t> volume you mounted earlier for each container and restart your containers</a:t>
            </a:r>
            <a:endParaRPr sz="2600">
              <a:latin typeface="Arial"/>
              <a:ea typeface="Arial"/>
              <a:cs typeface="Arial"/>
              <a:sym typeface="Arial"/>
            </a:endParaRPr>
          </a:p>
          <a:p>
            <a:pPr indent="-393700" lvl="2" marL="1371600" rtl="0" algn="l">
              <a:lnSpc>
                <a:spcPct val="115000"/>
              </a:lnSpc>
              <a:spcBef>
                <a:spcPts val="0"/>
              </a:spcBef>
              <a:spcAft>
                <a:spcPts val="0"/>
              </a:spcAft>
              <a:buSzPts val="2600"/>
              <a:buChar char="■"/>
            </a:pPr>
            <a:r>
              <a:rPr lang="en-US" sz="2600">
                <a:latin typeface="Arial"/>
                <a:ea typeface="Arial"/>
                <a:cs typeface="Arial"/>
                <a:sym typeface="Arial"/>
              </a:rPr>
              <a:t>Did your container start? If not figure out why. Is internal auth enabled? Check by getting a cqlsh prompt using </a:t>
            </a:r>
            <a:r>
              <a:rPr lang="en-US" sz="2600">
                <a:solidFill>
                  <a:srgbClr val="FF0000"/>
                </a:solidFill>
                <a:latin typeface="Arial"/>
                <a:ea typeface="Arial"/>
                <a:cs typeface="Arial"/>
                <a:sym typeface="Arial"/>
              </a:rPr>
              <a:t>docker exec </a:t>
            </a:r>
            <a:endParaRPr sz="2600">
              <a:solidFill>
                <a:srgbClr val="FF0000"/>
              </a:solidFill>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Create a keyspace, table and add some data</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838200" y="119275"/>
            <a:ext cx="10515600" cy="8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5 continued </a:t>
            </a:r>
            <a:endParaRPr/>
          </a:p>
        </p:txBody>
      </p:sp>
      <p:sp>
        <p:nvSpPr>
          <p:cNvPr id="301" name="Google Shape;301;p41"/>
          <p:cNvSpPr txBox="1"/>
          <p:nvPr>
            <p:ph idx="1" type="body"/>
          </p:nvPr>
        </p:nvSpPr>
        <p:spPr>
          <a:xfrm>
            <a:off x="159025" y="954175"/>
            <a:ext cx="11927100" cy="4790700"/>
          </a:xfrm>
          <a:prstGeom prst="rect">
            <a:avLst/>
          </a:prstGeom>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Create a keyspace, table and add some data</a:t>
            </a:r>
            <a:endParaRPr sz="2600">
              <a:latin typeface="Arial"/>
              <a:ea typeface="Arial"/>
              <a:cs typeface="Arial"/>
              <a:sym typeface="Arial"/>
            </a:endParaRPr>
          </a:p>
          <a:p>
            <a:pPr indent="0" lvl="0" marL="0" rtl="0" algn="l">
              <a:spcBef>
                <a:spcPts val="1000"/>
              </a:spcBef>
              <a:spcAft>
                <a:spcPts val="0"/>
              </a:spcAft>
              <a:buNone/>
            </a:pPr>
            <a:r>
              <a:rPr lang="en-US"/>
              <a:t>Create directory for the demo data</a:t>
            </a:r>
            <a:br>
              <a:rPr lang="en-US"/>
            </a:br>
            <a:r>
              <a:rPr lang="en-US" sz="2400">
                <a:solidFill>
                  <a:srgbClr val="FF0000"/>
                </a:solidFill>
                <a:latin typeface="Courier New"/>
                <a:ea typeface="Courier New"/>
                <a:cs typeface="Courier New"/>
                <a:sym typeface="Courier New"/>
              </a:rPr>
              <a:t>docker exec -it my-dse mkdir /opt/dse/demodata</a:t>
            </a:r>
            <a:endParaRPr sz="2400">
              <a:solidFill>
                <a:srgbClr val="FF0000"/>
              </a:solidFill>
              <a:latin typeface="Courier New"/>
              <a:ea typeface="Courier New"/>
              <a:cs typeface="Courier New"/>
              <a:sym typeface="Courier New"/>
            </a:endParaRPr>
          </a:p>
          <a:p>
            <a:pPr indent="0" lvl="0" marL="0" rtl="0" algn="l">
              <a:spcBef>
                <a:spcPts val="1000"/>
              </a:spcBef>
              <a:spcAft>
                <a:spcPts val="0"/>
              </a:spcAft>
              <a:buNone/>
            </a:pPr>
            <a:r>
              <a:rPr lang="en-US"/>
              <a:t>Download the script to create the keyspace, table and load the data </a:t>
            </a:r>
            <a:br>
              <a:rPr lang="en-US"/>
            </a:br>
            <a:r>
              <a:rPr lang="en-US" sz="2400">
                <a:solidFill>
                  <a:srgbClr val="FF0000"/>
                </a:solidFill>
                <a:latin typeface="Courier New"/>
                <a:ea typeface="Courier New"/>
                <a:cs typeface="Courier New"/>
                <a:sym typeface="Courier New"/>
              </a:rPr>
              <a:t>docker exec -it my-dse wget -L https://raw.githubusercontent.com/roberd13/tableau-dse6-demo/master/DemoData/cqlscript.sh -O /opt/dse/demodata/cqlscript.sh</a:t>
            </a:r>
            <a:endParaRPr sz="2400">
              <a:solidFill>
                <a:srgbClr val="FF0000"/>
              </a:solidFill>
              <a:latin typeface="Courier New"/>
              <a:ea typeface="Courier New"/>
              <a:cs typeface="Courier New"/>
              <a:sym typeface="Courier New"/>
            </a:endParaRPr>
          </a:p>
          <a:p>
            <a:pPr indent="0" lvl="0" marL="0" rtl="0" algn="l">
              <a:spcBef>
                <a:spcPts val="1000"/>
              </a:spcBef>
              <a:spcAft>
                <a:spcPts val="0"/>
              </a:spcAft>
              <a:buNone/>
            </a:pPr>
            <a:r>
              <a:rPr lang="en-US"/>
              <a:t>Change the permissions to allow execution of the script</a:t>
            </a:r>
            <a:br>
              <a:rPr lang="en-US"/>
            </a:br>
            <a:r>
              <a:rPr lang="en-US" sz="2400">
                <a:solidFill>
                  <a:srgbClr val="FF0000"/>
                </a:solidFill>
                <a:latin typeface="Courier New"/>
                <a:ea typeface="Courier New"/>
                <a:cs typeface="Courier New"/>
                <a:sym typeface="Courier New"/>
              </a:rPr>
              <a:t>docker exec -it my-dse chmod +x /opt/dse/demodata/cqlscript.sh</a:t>
            </a:r>
            <a:endParaRPr sz="2400">
              <a:solidFill>
                <a:srgbClr val="FF0000"/>
              </a:solidFill>
              <a:highlight>
                <a:srgbClr val="F6F8FA"/>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2400">
              <a:solidFill>
                <a:srgbClr val="FF0000"/>
              </a:solidFill>
              <a:latin typeface="Courier New"/>
              <a:ea typeface="Courier New"/>
              <a:cs typeface="Courier New"/>
              <a:sym typeface="Courier New"/>
            </a:endParaRPr>
          </a:p>
          <a:p>
            <a:pPr indent="0" lvl="0" marL="0" rtl="0" algn="l">
              <a:spcBef>
                <a:spcPts val="1000"/>
              </a:spcBef>
              <a:spcAft>
                <a:spcPts val="0"/>
              </a:spcAft>
              <a:buClr>
                <a:srgbClr val="000000"/>
              </a:buClr>
              <a:buSzPts val="1100"/>
              <a:buFont typeface="Arial"/>
              <a:buNone/>
            </a:pPr>
            <a:r>
              <a:t/>
            </a:r>
            <a:endParaRPr sz="24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838200" y="119275"/>
            <a:ext cx="10515600" cy="8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5 continued </a:t>
            </a:r>
            <a:endParaRPr/>
          </a:p>
        </p:txBody>
      </p:sp>
      <p:sp>
        <p:nvSpPr>
          <p:cNvPr id="307" name="Google Shape;307;p42"/>
          <p:cNvSpPr txBox="1"/>
          <p:nvPr>
            <p:ph idx="1" type="body"/>
          </p:nvPr>
        </p:nvSpPr>
        <p:spPr>
          <a:xfrm>
            <a:off x="132450" y="616225"/>
            <a:ext cx="11927100" cy="5565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Download the demo data</a:t>
            </a:r>
            <a:br>
              <a:rPr lang="en-US"/>
            </a:br>
            <a:r>
              <a:rPr lang="en-US" sz="2400">
                <a:solidFill>
                  <a:srgbClr val="FF0000"/>
                </a:solidFill>
                <a:latin typeface="Courier New"/>
                <a:ea typeface="Courier New"/>
                <a:cs typeface="Courier New"/>
                <a:sym typeface="Courier New"/>
              </a:rPr>
              <a:t>docker exec -it my-dse wget -L https://raw.githubusercontent.com/roberd13/tableau-dse6-demo/master/DemoData/videos.csv -O /opt/dse/demodata/videos.csv</a:t>
            </a:r>
            <a:br>
              <a:rPr lang="en-US" sz="2400">
                <a:solidFill>
                  <a:srgbClr val="FF0000"/>
                </a:solidFill>
                <a:latin typeface="Courier New"/>
                <a:ea typeface="Courier New"/>
                <a:cs typeface="Courier New"/>
                <a:sym typeface="Courier New"/>
              </a:rPr>
            </a:br>
            <a:r>
              <a:rPr lang="en-US" sz="2400">
                <a:solidFill>
                  <a:srgbClr val="FF0000"/>
                </a:solidFill>
                <a:latin typeface="Courier New"/>
                <a:ea typeface="Courier New"/>
                <a:cs typeface="Courier New"/>
                <a:sym typeface="Courier New"/>
              </a:rPr>
              <a:t>docker exec -it my-dse wget -L https://raw.githubusercontent.com/roberd13/tableau-dse6-demo/master/DemoData/videos_by_actor.csv -O /opt/dse/demodata/videos_by_actor.csv</a:t>
            </a:r>
            <a:endParaRPr sz="2400">
              <a:solidFill>
                <a:srgbClr val="FF0000"/>
              </a:solidFill>
              <a:highlight>
                <a:srgbClr val="F6F8FA"/>
              </a:highlight>
              <a:latin typeface="Courier New"/>
              <a:ea typeface="Courier New"/>
              <a:cs typeface="Courier New"/>
              <a:sym typeface="Courier New"/>
            </a:endParaRPr>
          </a:p>
          <a:p>
            <a:pPr indent="0" lvl="0" marL="0" rtl="0" algn="l">
              <a:spcBef>
                <a:spcPts val="1000"/>
              </a:spcBef>
              <a:spcAft>
                <a:spcPts val="0"/>
              </a:spcAft>
              <a:buNone/>
            </a:pPr>
            <a:r>
              <a:rPr lang="en-US"/>
              <a:t>Run the cqlscript.sh script to create keyspace, tables and load the data using the </a:t>
            </a:r>
            <a:r>
              <a:rPr lang="en-US" u="sng">
                <a:solidFill>
                  <a:schemeClr val="hlink"/>
                </a:solidFill>
                <a:hlinkClick r:id="rId3"/>
              </a:rPr>
              <a:t>dsebulk tool</a:t>
            </a:r>
            <a:r>
              <a:rPr lang="en-US"/>
              <a:t>. A Keyspace named killr_video with 2 tables videos and videos_by_actor will be created.</a:t>
            </a:r>
            <a:endParaRPr/>
          </a:p>
          <a:p>
            <a:pPr indent="0" lvl="0" marL="0" rtl="0" algn="l">
              <a:spcBef>
                <a:spcPts val="1000"/>
              </a:spcBef>
              <a:spcAft>
                <a:spcPts val="0"/>
              </a:spcAft>
              <a:buClr>
                <a:schemeClr val="dk1"/>
              </a:buClr>
              <a:buSzPts val="1100"/>
              <a:buFont typeface="Arial"/>
              <a:buNone/>
            </a:pPr>
            <a:r>
              <a:rPr lang="en-US" sz="2400">
                <a:solidFill>
                  <a:srgbClr val="FF0000"/>
                </a:solidFill>
                <a:latin typeface="Courier New"/>
                <a:ea typeface="Courier New"/>
                <a:cs typeface="Courier New"/>
                <a:sym typeface="Courier New"/>
              </a:rPr>
              <a:t> docker exec -it  my-dse bash "/opt/dse/demodata/cqlscript.sh"</a:t>
            </a:r>
            <a:endParaRPr sz="2400">
              <a:solidFill>
                <a:srgbClr val="FF0000"/>
              </a:solidFill>
              <a:highlight>
                <a:srgbClr val="F6F8FA"/>
              </a:highlight>
              <a:latin typeface="Courier New"/>
              <a:ea typeface="Courier New"/>
              <a:cs typeface="Courier New"/>
              <a:sym typeface="Courier New"/>
            </a:endParaRPr>
          </a:p>
          <a:p>
            <a:pPr indent="0" lvl="0" marL="0" rtl="0" algn="l">
              <a:spcBef>
                <a:spcPts val="1000"/>
              </a:spcBef>
              <a:spcAft>
                <a:spcPts val="0"/>
              </a:spcAft>
              <a:buClr>
                <a:srgbClr val="000000"/>
              </a:buClr>
              <a:buSzPts val="1100"/>
              <a:buFont typeface="Arial"/>
              <a:buNone/>
            </a:pPr>
            <a:r>
              <a:rPr lang="en-US"/>
              <a:t>Run nodetool flush on each node using docker exec</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2400">
              <a:solidFill>
                <a:srgbClr val="FF0000"/>
              </a:solidFill>
              <a:latin typeface="Courier New"/>
              <a:ea typeface="Courier New"/>
              <a:cs typeface="Courier New"/>
              <a:sym typeface="Courier New"/>
            </a:endParaRPr>
          </a:p>
          <a:p>
            <a:pPr indent="0" lvl="0" marL="0" rtl="0" algn="l">
              <a:spcBef>
                <a:spcPts val="1000"/>
              </a:spcBef>
              <a:spcAft>
                <a:spcPts val="0"/>
              </a:spcAft>
              <a:buNone/>
            </a:pPr>
            <a:r>
              <a:t/>
            </a:r>
            <a:endParaRPr sz="24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6: </a:t>
            </a:r>
            <a:r>
              <a:rPr lang="en-US"/>
              <a:t>Persistence</a:t>
            </a:r>
            <a:r>
              <a:rPr lang="en-US"/>
              <a:t> </a:t>
            </a:r>
            <a:endParaRPr/>
          </a:p>
        </p:txBody>
      </p:sp>
      <p:sp>
        <p:nvSpPr>
          <p:cNvPr id="313" name="Google Shape;313;p43"/>
          <p:cNvSpPr txBox="1"/>
          <p:nvPr>
            <p:ph idx="1" type="body"/>
          </p:nvPr>
        </p:nvSpPr>
        <p:spPr>
          <a:xfrm>
            <a:off x="838200" y="1561225"/>
            <a:ext cx="10515600" cy="4351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SzPts val="3000"/>
              <a:buChar char="●"/>
            </a:pPr>
            <a:r>
              <a:rPr lang="en-US" sz="3000">
                <a:latin typeface="Arial"/>
                <a:ea typeface="Arial"/>
                <a:cs typeface="Arial"/>
                <a:sym typeface="Arial"/>
              </a:rPr>
              <a:t>Kill and remove the containers</a:t>
            </a:r>
            <a:endParaRPr sz="3000">
              <a:latin typeface="Arial"/>
              <a:ea typeface="Arial"/>
              <a:cs typeface="Arial"/>
              <a:sym typeface="Arial"/>
            </a:endParaRPr>
          </a:p>
          <a:p>
            <a:pPr indent="-419100" lvl="1" marL="914400" rtl="0" algn="l">
              <a:lnSpc>
                <a:spcPct val="115000"/>
              </a:lnSpc>
              <a:spcBef>
                <a:spcPts val="0"/>
              </a:spcBef>
              <a:spcAft>
                <a:spcPts val="0"/>
              </a:spcAft>
              <a:buSzPts val="3000"/>
              <a:buChar char="○"/>
            </a:pPr>
            <a:r>
              <a:rPr lang="en-US" sz="3000">
                <a:latin typeface="Arial"/>
                <a:ea typeface="Arial"/>
                <a:cs typeface="Arial"/>
                <a:sym typeface="Arial"/>
              </a:rPr>
              <a:t>Check the data directories you created on the host. Does data from the containers still exist?</a:t>
            </a:r>
            <a:endParaRPr sz="3000">
              <a:latin typeface="Arial"/>
              <a:ea typeface="Arial"/>
              <a:cs typeface="Arial"/>
              <a:sym typeface="Arial"/>
            </a:endParaRPr>
          </a:p>
          <a:p>
            <a:pPr indent="-419100" lvl="0" marL="457200" rtl="0" algn="l">
              <a:lnSpc>
                <a:spcPct val="115000"/>
              </a:lnSpc>
              <a:spcBef>
                <a:spcPts val="0"/>
              </a:spcBef>
              <a:spcAft>
                <a:spcPts val="0"/>
              </a:spcAft>
              <a:buSzPts val="3000"/>
              <a:buFont typeface="Arial"/>
              <a:buChar char="●"/>
            </a:pPr>
            <a:r>
              <a:rPr lang="en-US" sz="3000">
                <a:latin typeface="Arial"/>
                <a:ea typeface="Arial"/>
                <a:cs typeface="Arial"/>
                <a:sym typeface="Arial"/>
              </a:rPr>
              <a:t>Create 2 new DSE containers mounting the volumes you did previously containing the data you created.</a:t>
            </a:r>
            <a:endParaRPr sz="3000">
              <a:latin typeface="Arial"/>
              <a:ea typeface="Arial"/>
              <a:cs typeface="Arial"/>
              <a:sym typeface="Arial"/>
            </a:endParaRPr>
          </a:p>
          <a:p>
            <a:pPr indent="-419100" lvl="0" marL="457200" rtl="0" algn="l">
              <a:lnSpc>
                <a:spcPct val="115000"/>
              </a:lnSpc>
              <a:spcBef>
                <a:spcPts val="0"/>
              </a:spcBef>
              <a:spcAft>
                <a:spcPts val="0"/>
              </a:spcAft>
              <a:buSzPts val="3000"/>
              <a:buFont typeface="Arial"/>
              <a:buChar char="●"/>
            </a:pPr>
            <a:r>
              <a:rPr lang="en-US" sz="3000">
                <a:latin typeface="Arial"/>
                <a:ea typeface="Arial"/>
                <a:cs typeface="Arial"/>
                <a:sym typeface="Arial"/>
              </a:rPr>
              <a:t>Did the containers start? If not figure out why</a:t>
            </a:r>
            <a:endParaRPr sz="3000">
              <a:latin typeface="Arial"/>
              <a:ea typeface="Arial"/>
              <a:cs typeface="Arial"/>
              <a:sym typeface="Arial"/>
            </a:endParaRPr>
          </a:p>
          <a:p>
            <a:pPr indent="-419100" lvl="0" marL="457200" rtl="0" algn="l">
              <a:lnSpc>
                <a:spcPct val="115000"/>
              </a:lnSpc>
              <a:spcBef>
                <a:spcPts val="0"/>
              </a:spcBef>
              <a:spcAft>
                <a:spcPts val="0"/>
              </a:spcAft>
              <a:buSzPts val="3000"/>
              <a:buFont typeface="Arial"/>
              <a:buChar char="●"/>
            </a:pPr>
            <a:r>
              <a:rPr lang="en-US" sz="3000">
                <a:latin typeface="Arial"/>
                <a:ea typeface="Arial"/>
                <a:cs typeface="Arial"/>
                <a:sym typeface="Arial"/>
              </a:rPr>
              <a:t>Use cqlsh to see if the data is still there</a:t>
            </a:r>
            <a:endParaRPr sz="3000">
              <a:latin typeface="Arial"/>
              <a:ea typeface="Arial"/>
              <a:cs typeface="Arial"/>
              <a:sym typeface="Arial"/>
            </a:endParaRPr>
          </a:p>
          <a:p>
            <a:pPr indent="-419100" lvl="0" marL="457200" rtl="0" algn="l">
              <a:lnSpc>
                <a:spcPct val="115000"/>
              </a:lnSpc>
              <a:spcBef>
                <a:spcPts val="0"/>
              </a:spcBef>
              <a:spcAft>
                <a:spcPts val="0"/>
              </a:spcAft>
              <a:buSzPts val="3000"/>
              <a:buChar char="●"/>
            </a:pPr>
            <a:r>
              <a:rPr lang="en-US" sz="3000">
                <a:latin typeface="Arial"/>
                <a:ea typeface="Arial"/>
                <a:cs typeface="Arial"/>
                <a:sym typeface="Arial"/>
              </a:rPr>
              <a:t>Kill and remove the containers along with the volumes</a:t>
            </a:r>
            <a:endParaRPr sz="3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600F97"/>
                </a:solidFill>
              </a:rPr>
              <a:t>Exercise 7 Multiple hosts</a:t>
            </a:r>
            <a:endParaRPr>
              <a:solidFill>
                <a:srgbClr val="600F97"/>
              </a:solidFill>
            </a:endParaRPr>
          </a:p>
        </p:txBody>
      </p:sp>
      <p:sp>
        <p:nvSpPr>
          <p:cNvPr id="319" name="Google Shape;319;p4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Char char="●"/>
            </a:pPr>
            <a:r>
              <a:rPr lang="en-US">
                <a:latin typeface="Arial"/>
                <a:ea typeface="Arial"/>
                <a:cs typeface="Arial"/>
                <a:sym typeface="Arial"/>
              </a:rPr>
              <a:t>Install </a:t>
            </a:r>
            <a:r>
              <a:rPr lang="en-US" u="sng">
                <a:solidFill>
                  <a:schemeClr val="hlink"/>
                </a:solidFill>
                <a:latin typeface="Arial"/>
                <a:ea typeface="Arial"/>
                <a:cs typeface="Arial"/>
                <a:sym typeface="Arial"/>
                <a:hlinkClick r:id="rId3"/>
              </a:rPr>
              <a:t>WeaveNet Docker Plugin</a:t>
            </a:r>
            <a:r>
              <a:rPr lang="en-US">
                <a:latin typeface="Arial"/>
                <a:ea typeface="Arial"/>
                <a:cs typeface="Arial"/>
                <a:sym typeface="Arial"/>
              </a:rPr>
              <a:t> on each host</a:t>
            </a:r>
            <a:endParaRPr>
              <a:latin typeface="Arial"/>
              <a:ea typeface="Arial"/>
              <a:cs typeface="Arial"/>
              <a:sym typeface="Arial"/>
            </a:endParaRPr>
          </a:p>
          <a:p>
            <a:pPr indent="-406400" lvl="0" marL="457200" rtl="0" algn="l">
              <a:lnSpc>
                <a:spcPct val="115000"/>
              </a:lnSpc>
              <a:spcBef>
                <a:spcPts val="0"/>
              </a:spcBef>
              <a:spcAft>
                <a:spcPts val="0"/>
              </a:spcAft>
              <a:buSzPts val="2800"/>
              <a:buChar char="●"/>
            </a:pPr>
            <a:r>
              <a:rPr lang="en-US">
                <a:latin typeface="Arial"/>
                <a:ea typeface="Arial"/>
                <a:cs typeface="Arial"/>
                <a:sym typeface="Arial"/>
              </a:rPr>
              <a:t>Create a 2 node cluster by starting a container on each host using the SEED env and weave network</a:t>
            </a:r>
            <a:endParaRPr>
              <a:latin typeface="Arial"/>
              <a:ea typeface="Arial"/>
              <a:cs typeface="Arial"/>
              <a:sym typeface="Arial"/>
            </a:endParaRPr>
          </a:p>
          <a:p>
            <a:pPr indent="-406400" lvl="0" marL="457200" rtl="0" algn="l">
              <a:lnSpc>
                <a:spcPct val="115000"/>
              </a:lnSpc>
              <a:spcBef>
                <a:spcPts val="0"/>
              </a:spcBef>
              <a:spcAft>
                <a:spcPts val="0"/>
              </a:spcAft>
              <a:buSzPts val="2800"/>
              <a:buChar char="●"/>
            </a:pPr>
            <a:r>
              <a:rPr lang="en-US">
                <a:latin typeface="Arial"/>
                <a:ea typeface="Arial"/>
                <a:cs typeface="Arial"/>
                <a:sym typeface="Arial"/>
              </a:rPr>
              <a:t>Verify the nodes are clustered with nodetool status on each node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838200" y="868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8: Time to Build</a:t>
            </a:r>
            <a:endParaRPr/>
          </a:p>
        </p:txBody>
      </p:sp>
      <p:sp>
        <p:nvSpPr>
          <p:cNvPr id="325" name="Google Shape;325;p45"/>
          <p:cNvSpPr txBox="1"/>
          <p:nvPr>
            <p:ph idx="1" type="body"/>
          </p:nvPr>
        </p:nvSpPr>
        <p:spPr>
          <a:xfrm>
            <a:off x="139150" y="1412500"/>
            <a:ext cx="11907000" cy="4351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SzPts val="3000"/>
              <a:buChar char="●"/>
            </a:pPr>
            <a:r>
              <a:rPr lang="en-US" sz="3000">
                <a:latin typeface="Arial"/>
                <a:ea typeface="Arial"/>
                <a:cs typeface="Arial"/>
                <a:sym typeface="Arial"/>
              </a:rPr>
              <a:t>Download the </a:t>
            </a:r>
            <a:r>
              <a:rPr lang="en-US" sz="3000" u="sng">
                <a:solidFill>
                  <a:srgbClr val="1155CC"/>
                </a:solidFill>
                <a:latin typeface="Arial"/>
                <a:ea typeface="Arial"/>
                <a:cs typeface="Arial"/>
                <a:sym typeface="Arial"/>
                <a:hlinkClick r:id="rId3"/>
              </a:rPr>
              <a:t>datastax/docker-images</a:t>
            </a:r>
            <a:r>
              <a:rPr lang="en-US" sz="3000">
                <a:latin typeface="Arial"/>
                <a:ea typeface="Arial"/>
                <a:cs typeface="Arial"/>
                <a:sym typeface="Arial"/>
              </a:rPr>
              <a:t> github repo to your </a:t>
            </a:r>
            <a:endParaRPr sz="3000">
              <a:latin typeface="Arial"/>
              <a:ea typeface="Arial"/>
              <a:cs typeface="Arial"/>
              <a:sym typeface="Arial"/>
            </a:endParaRPr>
          </a:p>
          <a:p>
            <a:pPr indent="0" lvl="0" marL="457200" rtl="0" algn="l">
              <a:lnSpc>
                <a:spcPct val="115000"/>
              </a:lnSpc>
              <a:spcBef>
                <a:spcPts val="0"/>
              </a:spcBef>
              <a:spcAft>
                <a:spcPts val="0"/>
              </a:spcAft>
              <a:buNone/>
            </a:pPr>
            <a:r>
              <a:rPr lang="en-US" sz="3000">
                <a:latin typeface="Arial"/>
                <a:ea typeface="Arial"/>
                <a:cs typeface="Arial"/>
                <a:sym typeface="Arial"/>
              </a:rPr>
              <a:t>instance</a:t>
            </a:r>
            <a:endParaRPr sz="3000">
              <a:latin typeface="Arial"/>
              <a:ea typeface="Arial"/>
              <a:cs typeface="Arial"/>
              <a:sym typeface="Arial"/>
            </a:endParaRPr>
          </a:p>
          <a:p>
            <a:pPr indent="0" lvl="0" marL="457200" rtl="0" algn="l">
              <a:lnSpc>
                <a:spcPct val="115000"/>
              </a:lnSpc>
              <a:spcBef>
                <a:spcPts val="0"/>
              </a:spcBef>
              <a:spcAft>
                <a:spcPts val="0"/>
              </a:spcAft>
              <a:buNone/>
            </a:pPr>
            <a:r>
              <a:rPr lang="en-US" sz="2400">
                <a:solidFill>
                  <a:srgbClr val="FF0000"/>
                </a:solidFill>
                <a:latin typeface="Courier New"/>
                <a:ea typeface="Courier New"/>
                <a:cs typeface="Courier New"/>
                <a:sym typeface="Courier New"/>
              </a:rPr>
              <a:t>wget -L </a:t>
            </a:r>
            <a:r>
              <a:rPr lang="en-US" sz="2400" u="sng">
                <a:solidFill>
                  <a:srgbClr val="FF0000"/>
                </a:solidFill>
                <a:latin typeface="Courier New"/>
                <a:ea typeface="Courier New"/>
                <a:cs typeface="Courier New"/>
                <a:sym typeface="Courier New"/>
                <a:hlinkClick r:id="rId4"/>
              </a:rPr>
              <a:t>https://github.com/datastax/docker-images/archive/master.zip</a:t>
            </a:r>
            <a:r>
              <a:rPr lang="en-US" sz="2400">
                <a:solidFill>
                  <a:srgbClr val="FF0000"/>
                </a:solidFill>
                <a:latin typeface="Courier New"/>
                <a:ea typeface="Courier New"/>
                <a:cs typeface="Courier New"/>
                <a:sym typeface="Courier New"/>
              </a:rPr>
              <a:t> -O master.zip</a:t>
            </a:r>
            <a:endParaRPr sz="2400">
              <a:solidFill>
                <a:srgbClr val="FF0000"/>
              </a:solidFill>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8: Continued</a:t>
            </a:r>
            <a:endParaRPr/>
          </a:p>
        </p:txBody>
      </p:sp>
      <p:sp>
        <p:nvSpPr>
          <p:cNvPr id="331" name="Google Shape;331;p4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Build the images using these </a:t>
            </a:r>
            <a:r>
              <a:rPr lang="en-US" sz="2600" u="sng">
                <a:solidFill>
                  <a:srgbClr val="1155CC"/>
                </a:solidFill>
                <a:latin typeface="Arial"/>
                <a:ea typeface="Arial"/>
                <a:cs typeface="Arial"/>
                <a:sym typeface="Arial"/>
                <a:hlinkClick r:id="rId3"/>
              </a:rPr>
              <a:t>instructions</a:t>
            </a:r>
            <a:r>
              <a:rPr lang="en-US" sz="2600">
                <a:latin typeface="Arial"/>
                <a:ea typeface="Arial"/>
                <a:cs typeface="Arial"/>
                <a:sym typeface="Arial"/>
              </a:rPr>
              <a:t> </a:t>
            </a:r>
            <a:endParaRPr sz="2600">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Start an opscenter container using the image you built </a:t>
            </a:r>
            <a:endParaRPr sz="2600">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Start a DSE container Using the image you built and linking the Opscenter container </a:t>
            </a:r>
            <a:endParaRPr sz="2600">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Add your DSE node to Opscenter</a:t>
            </a:r>
            <a:endParaRPr sz="26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9: Create Seperate DC </a:t>
            </a:r>
            <a:endParaRPr/>
          </a:p>
        </p:txBody>
      </p:sp>
      <p:sp>
        <p:nvSpPr>
          <p:cNvPr id="337" name="Google Shape;337;p4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SzPts val="3000"/>
              <a:buChar char="●"/>
            </a:pPr>
            <a:r>
              <a:rPr lang="en-US" sz="3000">
                <a:latin typeface="Arial"/>
                <a:ea typeface="Arial"/>
                <a:cs typeface="Arial"/>
                <a:sym typeface="Arial"/>
              </a:rPr>
              <a:t>Using your DSE image created in exercise 9 start a new DSE container using the DC environment variable to create a separate DC.  Also don’t forget to pass the SEEDS environment </a:t>
            </a:r>
            <a:r>
              <a:rPr lang="en-US" sz="3000">
                <a:latin typeface="Arial"/>
                <a:ea typeface="Arial"/>
                <a:cs typeface="Arial"/>
                <a:sym typeface="Arial"/>
              </a:rPr>
              <a:t>variable</a:t>
            </a:r>
            <a:r>
              <a:rPr lang="en-US" sz="3000">
                <a:latin typeface="Arial"/>
                <a:ea typeface="Arial"/>
                <a:cs typeface="Arial"/>
                <a:sym typeface="Arial"/>
              </a:rPr>
              <a:t> </a:t>
            </a:r>
            <a:endParaRPr sz="3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0" y="365125"/>
            <a:ext cx="12192000" cy="151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DSE on Docker History</a:t>
            </a:r>
            <a:endParaRPr/>
          </a:p>
        </p:txBody>
      </p:sp>
      <p:grpSp>
        <p:nvGrpSpPr>
          <p:cNvPr id="207" name="Google Shape;207;p30"/>
          <p:cNvGrpSpPr/>
          <p:nvPr/>
        </p:nvGrpSpPr>
        <p:grpSpPr>
          <a:xfrm>
            <a:off x="496895" y="2342811"/>
            <a:ext cx="3049056" cy="3521651"/>
            <a:chOff x="945575" y="1574025"/>
            <a:chExt cx="1972350" cy="2315200"/>
          </a:xfrm>
        </p:grpSpPr>
        <p:sp>
          <p:nvSpPr>
            <p:cNvPr id="208" name="Google Shape;208;p30"/>
            <p:cNvSpPr txBox="1"/>
            <p:nvPr/>
          </p:nvSpPr>
          <p:spPr>
            <a:xfrm>
              <a:off x="945575" y="1574025"/>
              <a:ext cx="1283100" cy="2412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US">
                  <a:solidFill>
                    <a:srgbClr val="0C58D3"/>
                  </a:solidFill>
                  <a:latin typeface="Roboto"/>
                  <a:ea typeface="Roboto"/>
                  <a:cs typeface="Roboto"/>
                  <a:sym typeface="Roboto"/>
                </a:rPr>
                <a:t>Fall of 2015</a:t>
              </a:r>
              <a:endParaRPr>
                <a:solidFill>
                  <a:srgbClr val="0C58D3"/>
                </a:solidFill>
                <a:latin typeface="Roboto"/>
                <a:ea typeface="Roboto"/>
                <a:cs typeface="Roboto"/>
                <a:sym typeface="Roboto"/>
              </a:endParaRPr>
            </a:p>
          </p:txBody>
        </p:sp>
        <p:sp>
          <p:nvSpPr>
            <p:cNvPr id="209" name="Google Shape;209;p30"/>
            <p:cNvSpPr txBox="1"/>
            <p:nvPr/>
          </p:nvSpPr>
          <p:spPr>
            <a:xfrm>
              <a:off x="1083125" y="2695025"/>
              <a:ext cx="1657800" cy="5946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US">
                  <a:solidFill>
                    <a:srgbClr val="0C58D3"/>
                  </a:solidFill>
                  <a:latin typeface="Roboto"/>
                  <a:ea typeface="Roboto"/>
                  <a:cs typeface="Roboto"/>
                  <a:sym typeface="Roboto"/>
                </a:rPr>
                <a:t>Release Production Support for customer built images with DSE 4.8</a:t>
              </a:r>
              <a:endParaRPr b="1">
                <a:solidFill>
                  <a:srgbClr val="0C58D3"/>
                </a:solidFill>
                <a:latin typeface="Roboto"/>
                <a:ea typeface="Roboto"/>
                <a:cs typeface="Roboto"/>
                <a:sym typeface="Roboto"/>
              </a:endParaRPr>
            </a:p>
          </p:txBody>
        </p:sp>
        <p:sp>
          <p:nvSpPr>
            <p:cNvPr id="210" name="Google Shape;210;p30"/>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0C58D3"/>
                </a:solidFill>
                <a:latin typeface="Roboto"/>
                <a:ea typeface="Roboto"/>
                <a:cs typeface="Roboto"/>
                <a:sym typeface="Roboto"/>
              </a:endParaRPr>
            </a:p>
          </p:txBody>
        </p:sp>
        <p:cxnSp>
          <p:nvCxnSpPr>
            <p:cNvPr id="211" name="Google Shape;211;p30"/>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12" name="Google Shape;212;p30"/>
            <p:cNvSpPr/>
            <p:nvPr/>
          </p:nvSpPr>
          <p:spPr>
            <a:xfrm flipH="1">
              <a:off x="1083025" y="2306625"/>
              <a:ext cx="1834800" cy="143400"/>
            </a:xfrm>
            <a:prstGeom prst="parallelogram">
              <a:avLst>
                <a:gd fmla="val 96952" name="adj"/>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  </a:t>
              </a:r>
              <a:endParaRPr sz="1900"/>
            </a:p>
          </p:txBody>
        </p:sp>
        <p:sp>
          <p:nvSpPr>
            <p:cNvPr id="213" name="Google Shape;213;p30"/>
            <p:cNvSpPr/>
            <p:nvPr/>
          </p:nvSpPr>
          <p:spPr>
            <a:xfrm>
              <a:off x="1083125" y="2460449"/>
              <a:ext cx="1834800" cy="143400"/>
            </a:xfrm>
            <a:prstGeom prst="parallelogram">
              <a:avLst>
                <a:gd fmla="val 96952" name="adj"/>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30"/>
          <p:cNvGrpSpPr/>
          <p:nvPr/>
        </p:nvGrpSpPr>
        <p:grpSpPr>
          <a:xfrm>
            <a:off x="3279852" y="2342811"/>
            <a:ext cx="2907952" cy="3521651"/>
            <a:chOff x="1036851" y="1574025"/>
            <a:chExt cx="1881074" cy="2315200"/>
          </a:xfrm>
        </p:grpSpPr>
        <p:sp>
          <p:nvSpPr>
            <p:cNvPr id="215" name="Google Shape;215;p30"/>
            <p:cNvSpPr txBox="1"/>
            <p:nvPr/>
          </p:nvSpPr>
          <p:spPr>
            <a:xfrm>
              <a:off x="1036851" y="1574025"/>
              <a:ext cx="1191600" cy="2412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US">
                  <a:solidFill>
                    <a:srgbClr val="0C58D3"/>
                  </a:solidFill>
                  <a:latin typeface="Roboto"/>
                  <a:ea typeface="Roboto"/>
                  <a:cs typeface="Roboto"/>
                  <a:sym typeface="Roboto"/>
                </a:rPr>
                <a:t>November 16th , 2017</a:t>
              </a:r>
              <a:endParaRPr>
                <a:solidFill>
                  <a:srgbClr val="0C58D3"/>
                </a:solidFill>
                <a:latin typeface="Roboto"/>
                <a:ea typeface="Roboto"/>
                <a:cs typeface="Roboto"/>
                <a:sym typeface="Roboto"/>
              </a:endParaRPr>
            </a:p>
          </p:txBody>
        </p:sp>
        <p:sp>
          <p:nvSpPr>
            <p:cNvPr id="216" name="Google Shape;216;p30"/>
            <p:cNvSpPr txBox="1"/>
            <p:nvPr/>
          </p:nvSpPr>
          <p:spPr>
            <a:xfrm>
              <a:off x="1235825" y="2695025"/>
              <a:ext cx="1505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US">
                  <a:solidFill>
                    <a:srgbClr val="0C58D3"/>
                  </a:solidFill>
                  <a:latin typeface="Roboto"/>
                  <a:ea typeface="Roboto"/>
                  <a:cs typeface="Roboto"/>
                  <a:sym typeface="Roboto"/>
                </a:rPr>
                <a:t>Soft Launch of DSE Images </a:t>
              </a:r>
              <a:endParaRPr b="1">
                <a:solidFill>
                  <a:srgbClr val="0C58D3"/>
                </a:solidFill>
                <a:latin typeface="Roboto"/>
                <a:ea typeface="Roboto"/>
                <a:cs typeface="Roboto"/>
                <a:sym typeface="Roboto"/>
              </a:endParaRPr>
            </a:p>
          </p:txBody>
        </p:sp>
        <p:sp>
          <p:nvSpPr>
            <p:cNvPr id="217" name="Google Shape;217;p30"/>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0C58D3"/>
                </a:solidFill>
                <a:latin typeface="Roboto"/>
                <a:ea typeface="Roboto"/>
                <a:cs typeface="Roboto"/>
                <a:sym typeface="Roboto"/>
              </a:endParaRPr>
            </a:p>
          </p:txBody>
        </p:sp>
        <p:cxnSp>
          <p:nvCxnSpPr>
            <p:cNvPr id="218" name="Google Shape;218;p30"/>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19" name="Google Shape;219;p30"/>
            <p:cNvSpPr/>
            <p:nvPr/>
          </p:nvSpPr>
          <p:spPr>
            <a:xfrm flipH="1">
              <a:off x="1083025" y="2306625"/>
              <a:ext cx="1834800" cy="143400"/>
            </a:xfrm>
            <a:prstGeom prst="parallelogram">
              <a:avLst>
                <a:gd fmla="val 96952" name="adj"/>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  </a:t>
              </a:r>
              <a:endParaRPr sz="1900"/>
            </a:p>
          </p:txBody>
        </p:sp>
        <p:sp>
          <p:nvSpPr>
            <p:cNvPr id="220" name="Google Shape;220;p30"/>
            <p:cNvSpPr/>
            <p:nvPr/>
          </p:nvSpPr>
          <p:spPr>
            <a:xfrm>
              <a:off x="1083125" y="2460449"/>
              <a:ext cx="1834800" cy="143400"/>
            </a:xfrm>
            <a:prstGeom prst="parallelogram">
              <a:avLst>
                <a:gd fmla="val 96952" name="adj"/>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1" name="Google Shape;221;p30"/>
          <p:cNvGrpSpPr/>
          <p:nvPr/>
        </p:nvGrpSpPr>
        <p:grpSpPr>
          <a:xfrm>
            <a:off x="5997563" y="2341746"/>
            <a:ext cx="2836572" cy="3521634"/>
            <a:chOff x="1083025" y="1574036"/>
            <a:chExt cx="1834900" cy="2315189"/>
          </a:xfrm>
        </p:grpSpPr>
        <p:sp>
          <p:nvSpPr>
            <p:cNvPr id="222" name="Google Shape;222;p30"/>
            <p:cNvSpPr txBox="1"/>
            <p:nvPr/>
          </p:nvSpPr>
          <p:spPr>
            <a:xfrm>
              <a:off x="1235835" y="1574036"/>
              <a:ext cx="992700" cy="2412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US">
                  <a:solidFill>
                    <a:srgbClr val="858585"/>
                  </a:solidFill>
                  <a:latin typeface="Roboto"/>
                  <a:ea typeface="Roboto"/>
                  <a:cs typeface="Roboto"/>
                  <a:sym typeface="Roboto"/>
                </a:rPr>
                <a:t>April 17th, 2018</a:t>
              </a:r>
              <a:endParaRPr>
                <a:solidFill>
                  <a:srgbClr val="858585"/>
                </a:solidFill>
                <a:latin typeface="Roboto"/>
                <a:ea typeface="Roboto"/>
                <a:cs typeface="Roboto"/>
                <a:sym typeface="Roboto"/>
              </a:endParaRPr>
            </a:p>
          </p:txBody>
        </p:sp>
        <p:sp>
          <p:nvSpPr>
            <p:cNvPr id="223" name="Google Shape;223;p30"/>
            <p:cNvSpPr txBox="1"/>
            <p:nvPr/>
          </p:nvSpPr>
          <p:spPr>
            <a:xfrm>
              <a:off x="1235825" y="2695025"/>
              <a:ext cx="1505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US">
                  <a:solidFill>
                    <a:srgbClr val="858585"/>
                  </a:solidFill>
                  <a:latin typeface="Roboto"/>
                  <a:ea typeface="Roboto"/>
                  <a:cs typeface="Roboto"/>
                  <a:sym typeface="Roboto"/>
                </a:rPr>
                <a:t>Official Launch of Development Images</a:t>
              </a:r>
              <a:endParaRPr b="1">
                <a:solidFill>
                  <a:srgbClr val="858585"/>
                </a:solidFill>
                <a:latin typeface="Roboto"/>
                <a:ea typeface="Roboto"/>
                <a:cs typeface="Roboto"/>
                <a:sym typeface="Roboto"/>
              </a:endParaRPr>
            </a:p>
          </p:txBody>
        </p:sp>
        <p:sp>
          <p:nvSpPr>
            <p:cNvPr id="224" name="Google Shape;224;p30"/>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858585"/>
                </a:solidFill>
                <a:latin typeface="Roboto"/>
                <a:ea typeface="Roboto"/>
                <a:cs typeface="Roboto"/>
                <a:sym typeface="Roboto"/>
              </a:endParaRPr>
            </a:p>
          </p:txBody>
        </p:sp>
        <p:cxnSp>
          <p:nvCxnSpPr>
            <p:cNvPr id="225" name="Google Shape;225;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26" name="Google Shape;226;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  </a:t>
              </a:r>
              <a:endParaRPr sz="1900"/>
            </a:p>
          </p:txBody>
        </p:sp>
        <p:sp>
          <p:nvSpPr>
            <p:cNvPr id="227" name="Google Shape;227;p30"/>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p30"/>
          <p:cNvGrpSpPr/>
          <p:nvPr/>
        </p:nvGrpSpPr>
        <p:grpSpPr>
          <a:xfrm>
            <a:off x="8646087" y="2341708"/>
            <a:ext cx="2836572" cy="3521655"/>
            <a:chOff x="1083025" y="1574022"/>
            <a:chExt cx="1834900" cy="2315203"/>
          </a:xfrm>
        </p:grpSpPr>
        <p:sp>
          <p:nvSpPr>
            <p:cNvPr id="229" name="Google Shape;229;p30"/>
            <p:cNvSpPr txBox="1"/>
            <p:nvPr/>
          </p:nvSpPr>
          <p:spPr>
            <a:xfrm>
              <a:off x="1215692" y="1574022"/>
              <a:ext cx="1012800" cy="2412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a:solidFill>
                    <a:srgbClr val="858585"/>
                  </a:solidFill>
                  <a:latin typeface="Roboto"/>
                  <a:ea typeface="Roboto"/>
                  <a:cs typeface="Roboto"/>
                  <a:sym typeface="Roboto"/>
                </a:rPr>
                <a:t>December 5th, 2018</a:t>
              </a:r>
              <a:endParaRPr>
                <a:solidFill>
                  <a:srgbClr val="858585"/>
                </a:solidFill>
                <a:latin typeface="Roboto"/>
                <a:ea typeface="Roboto"/>
                <a:cs typeface="Roboto"/>
                <a:sym typeface="Roboto"/>
              </a:endParaRPr>
            </a:p>
          </p:txBody>
        </p:sp>
        <p:sp>
          <p:nvSpPr>
            <p:cNvPr id="230" name="Google Shape;230;p30"/>
            <p:cNvSpPr txBox="1"/>
            <p:nvPr/>
          </p:nvSpPr>
          <p:spPr>
            <a:xfrm>
              <a:off x="1235825" y="2695025"/>
              <a:ext cx="1505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US">
                  <a:solidFill>
                    <a:srgbClr val="858585"/>
                  </a:solidFill>
                  <a:latin typeface="Roboto"/>
                  <a:ea typeface="Roboto"/>
                  <a:cs typeface="Roboto"/>
                  <a:sym typeface="Roboto"/>
                </a:rPr>
                <a:t>Production Support for Docker Images</a:t>
              </a:r>
              <a:endParaRPr b="1">
                <a:solidFill>
                  <a:srgbClr val="858585"/>
                </a:solidFill>
                <a:latin typeface="Roboto"/>
                <a:ea typeface="Roboto"/>
                <a:cs typeface="Roboto"/>
                <a:sym typeface="Roboto"/>
              </a:endParaRPr>
            </a:p>
          </p:txBody>
        </p:sp>
        <p:sp>
          <p:nvSpPr>
            <p:cNvPr id="231" name="Google Shape;231;p30"/>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t/>
              </a:r>
              <a:endParaRPr sz="1100">
                <a:solidFill>
                  <a:srgbClr val="858585"/>
                </a:solidFill>
                <a:latin typeface="Roboto"/>
                <a:ea typeface="Roboto"/>
                <a:cs typeface="Roboto"/>
                <a:sym typeface="Roboto"/>
              </a:endParaRPr>
            </a:p>
          </p:txBody>
        </p:sp>
        <p:cxnSp>
          <p:nvCxnSpPr>
            <p:cNvPr id="232" name="Google Shape;232;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33" name="Google Shape;233;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  </a:t>
              </a:r>
              <a:endParaRPr sz="1900"/>
            </a:p>
          </p:txBody>
        </p:sp>
        <p:sp>
          <p:nvSpPr>
            <p:cNvPr id="234" name="Google Shape;234;p30"/>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10: HomeWork Born to Be Wild</a:t>
            </a:r>
            <a:endParaRPr/>
          </a:p>
        </p:txBody>
      </p:sp>
      <p:sp>
        <p:nvSpPr>
          <p:cNvPr id="343" name="Google Shape;343;p4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Write your own Docker file and entrypoint.sh to build any version of DSE you would like</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Use </a:t>
            </a:r>
            <a:r>
              <a:rPr lang="en-US" sz="2400">
                <a:solidFill>
                  <a:srgbClr val="FF0000"/>
                </a:solidFill>
                <a:latin typeface="Arial"/>
                <a:ea typeface="Arial"/>
                <a:cs typeface="Arial"/>
                <a:sym typeface="Arial"/>
              </a:rPr>
              <a:t>docker build </a:t>
            </a:r>
            <a:r>
              <a:rPr lang="en-US" sz="2400">
                <a:latin typeface="Arial"/>
                <a:ea typeface="Arial"/>
                <a:cs typeface="Arial"/>
                <a:sym typeface="Arial"/>
              </a:rPr>
              <a:t>to build your image</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Start a container using your image</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You can use this white paper for a reference.  </a:t>
            </a:r>
            <a:r>
              <a:rPr lang="en-US" sz="2400" u="sng">
                <a:solidFill>
                  <a:schemeClr val="hlink"/>
                </a:solidFill>
                <a:latin typeface="Arial"/>
                <a:ea typeface="Arial"/>
                <a:cs typeface="Arial"/>
                <a:sym typeface="Arial"/>
                <a:hlinkClick r:id="rId3"/>
              </a:rPr>
              <a:t>http://www.datastax.com/wp-content/uploads/resources/DataStax-WP-Best_Practices_Running_DSE_Within_Docker.pdf</a:t>
            </a:r>
            <a:endParaRPr sz="24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9"/>
          <p:cNvSpPr txBox="1"/>
          <p:nvPr>
            <p:ph type="ctrTitle"/>
          </p:nvPr>
        </p:nvSpPr>
        <p:spPr>
          <a:xfrm>
            <a:off x="1524000" y="297545"/>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Intro to Orchestration with Kubernetes</a:t>
            </a:r>
            <a:endParaRPr/>
          </a:p>
        </p:txBody>
      </p:sp>
      <p:sp>
        <p:nvSpPr>
          <p:cNvPr id="349" name="Google Shape;349;p49"/>
          <p:cNvSpPr txBox="1"/>
          <p:nvPr>
            <p:ph idx="1" type="subTitle"/>
          </p:nvPr>
        </p:nvSpPr>
        <p:spPr>
          <a:xfrm>
            <a:off x="1524000" y="2781423"/>
            <a:ext cx="91440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415600" y="593367"/>
            <a:ext cx="113607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Docker Compose </a:t>
            </a:r>
            <a:r>
              <a:rPr lang="en-US"/>
              <a:t>with Docker Swarm</a:t>
            </a:r>
            <a:endParaRPr/>
          </a:p>
        </p:txBody>
      </p:sp>
      <p:pic>
        <p:nvPicPr>
          <p:cNvPr id="355" name="Google Shape;355;p50"/>
          <p:cNvPicPr preferRelativeResize="0"/>
          <p:nvPr/>
        </p:nvPicPr>
        <p:blipFill>
          <a:blip r:embed="rId3">
            <a:alphaModFix/>
          </a:blip>
          <a:stretch>
            <a:fillRect/>
          </a:stretch>
        </p:blipFill>
        <p:spPr>
          <a:xfrm>
            <a:off x="2959275" y="1971250"/>
            <a:ext cx="7689800" cy="3918375"/>
          </a:xfrm>
          <a:prstGeom prst="rect">
            <a:avLst/>
          </a:prstGeom>
          <a:noFill/>
          <a:ln>
            <a:noFill/>
          </a:ln>
        </p:spPr>
      </p:pic>
      <p:pic>
        <p:nvPicPr>
          <p:cNvPr id="356" name="Google Shape;356;p50"/>
          <p:cNvPicPr preferRelativeResize="0"/>
          <p:nvPr/>
        </p:nvPicPr>
        <p:blipFill>
          <a:blip r:embed="rId4">
            <a:alphaModFix/>
          </a:blip>
          <a:stretch>
            <a:fillRect/>
          </a:stretch>
        </p:blipFill>
        <p:spPr>
          <a:xfrm>
            <a:off x="229724" y="1536625"/>
            <a:ext cx="2838925" cy="212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3600">
                <a:solidFill>
                  <a:srgbClr val="600F97"/>
                </a:solidFill>
              </a:rPr>
              <a:t>Exercise </a:t>
            </a:r>
            <a:r>
              <a:rPr lang="en-US" sz="3600"/>
              <a:t>1</a:t>
            </a:r>
            <a:r>
              <a:rPr lang="en-US" sz="3600">
                <a:solidFill>
                  <a:srgbClr val="600F97"/>
                </a:solidFill>
              </a:rPr>
              <a:t> Use Compose to easily create a cluster</a:t>
            </a:r>
            <a:endParaRPr sz="3600">
              <a:solidFill>
                <a:srgbClr val="600F97"/>
              </a:solidFill>
            </a:endParaRPr>
          </a:p>
        </p:txBody>
      </p:sp>
      <p:sp>
        <p:nvSpPr>
          <p:cNvPr id="362" name="Google Shape;362;p5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Install </a:t>
            </a:r>
            <a:r>
              <a:rPr lang="en-US" sz="2400" u="sng">
                <a:solidFill>
                  <a:srgbClr val="1155CC"/>
                </a:solidFill>
                <a:latin typeface="Arial"/>
                <a:ea typeface="Arial"/>
                <a:cs typeface="Arial"/>
                <a:sym typeface="Arial"/>
                <a:hlinkClick r:id="rId3"/>
              </a:rPr>
              <a:t>Docker compose</a:t>
            </a:r>
            <a:r>
              <a:rPr lang="en-US" sz="2400">
                <a:latin typeface="Arial"/>
                <a:ea typeface="Arial"/>
                <a:cs typeface="Arial"/>
                <a:sym typeface="Arial"/>
              </a:rPr>
              <a:t> on your Host</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Using the instructions found </a:t>
            </a:r>
            <a:r>
              <a:rPr lang="en-US" sz="2400" u="sng">
                <a:solidFill>
                  <a:srgbClr val="1155CC"/>
                </a:solidFill>
                <a:latin typeface="Arial"/>
                <a:ea typeface="Arial"/>
                <a:cs typeface="Arial"/>
                <a:sym typeface="Arial"/>
                <a:hlinkClick r:id="rId4"/>
              </a:rPr>
              <a:t>here</a:t>
            </a:r>
            <a:r>
              <a:rPr lang="en-US" sz="2400">
                <a:latin typeface="Arial"/>
                <a:ea typeface="Arial"/>
                <a:cs typeface="Arial"/>
                <a:sym typeface="Arial"/>
              </a:rPr>
              <a:t>. Modify the </a:t>
            </a:r>
            <a:r>
              <a:rPr lang="en-US" sz="2400">
                <a:solidFill>
                  <a:srgbClr val="FF0000"/>
                </a:solidFill>
                <a:latin typeface="Arial"/>
                <a:ea typeface="Arial"/>
                <a:cs typeface="Arial"/>
                <a:sym typeface="Arial"/>
              </a:rPr>
              <a:t>compose.yaml</a:t>
            </a:r>
            <a:r>
              <a:rPr lang="en-US" sz="2400">
                <a:latin typeface="Arial"/>
                <a:ea typeface="Arial"/>
                <a:cs typeface="Arial"/>
                <a:sym typeface="Arial"/>
              </a:rPr>
              <a:t> to change the cluster_name to Spicy_Sandwich and Start a 3 node cluster with docker compose</a:t>
            </a:r>
            <a:endParaRPr sz="2400">
              <a:latin typeface="Arial"/>
              <a:ea typeface="Arial"/>
              <a:cs typeface="Arial"/>
              <a:sym typeface="Arial"/>
            </a:endParaRPr>
          </a:p>
          <a:p>
            <a:pPr indent="-381000" lvl="1" marL="914400" rtl="0" algn="l">
              <a:lnSpc>
                <a:spcPct val="115000"/>
              </a:lnSpc>
              <a:spcBef>
                <a:spcPts val="0"/>
              </a:spcBef>
              <a:spcAft>
                <a:spcPts val="0"/>
              </a:spcAft>
              <a:buSzPts val="2400"/>
              <a:buChar char="○"/>
            </a:pPr>
            <a:r>
              <a:rPr lang="en-US">
                <a:latin typeface="Arial"/>
                <a:ea typeface="Arial"/>
                <a:cs typeface="Arial"/>
                <a:sym typeface="Arial"/>
              </a:rPr>
              <a:t>Verify the cluster name was changed using </a:t>
            </a:r>
            <a:r>
              <a:rPr lang="en-US">
                <a:solidFill>
                  <a:srgbClr val="FF0000"/>
                </a:solidFill>
                <a:latin typeface="Arial"/>
                <a:ea typeface="Arial"/>
                <a:cs typeface="Arial"/>
                <a:sym typeface="Arial"/>
              </a:rPr>
              <a:t>nodetool describecluster</a:t>
            </a:r>
            <a:endParaRPr>
              <a:solidFill>
                <a:srgbClr val="FF0000"/>
              </a:solidFill>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Once you have verified the cluster is running with the name Spicy_Sandwich kill and remove it.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415600" y="593367"/>
            <a:ext cx="113607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Kubernetes</a:t>
            </a:r>
            <a:endParaRPr/>
          </a:p>
        </p:txBody>
      </p:sp>
      <p:sp>
        <p:nvSpPr>
          <p:cNvPr id="368" name="Google Shape;368;p52"/>
          <p:cNvSpPr txBox="1"/>
          <p:nvPr>
            <p:ph idx="1" type="body"/>
          </p:nvPr>
        </p:nvSpPr>
        <p:spPr>
          <a:xfrm>
            <a:off x="415600" y="1536633"/>
            <a:ext cx="11360700" cy="455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69" name="Google Shape;369;p52"/>
          <p:cNvPicPr preferRelativeResize="0"/>
          <p:nvPr/>
        </p:nvPicPr>
        <p:blipFill>
          <a:blip r:embed="rId3">
            <a:alphaModFix/>
          </a:blip>
          <a:stretch>
            <a:fillRect/>
          </a:stretch>
        </p:blipFill>
        <p:spPr>
          <a:xfrm>
            <a:off x="3944042" y="1662308"/>
            <a:ext cx="4303833" cy="43038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415650" y="-228351"/>
            <a:ext cx="11360700" cy="1464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Kubernetes Hype</a:t>
            </a:r>
            <a:endParaRPr/>
          </a:p>
        </p:txBody>
      </p:sp>
      <p:pic>
        <p:nvPicPr>
          <p:cNvPr id="375" name="Google Shape;375;p53"/>
          <p:cNvPicPr preferRelativeResize="0"/>
          <p:nvPr/>
        </p:nvPicPr>
        <p:blipFill rotWithShape="1">
          <a:blip r:embed="rId3">
            <a:alphaModFix/>
          </a:blip>
          <a:srcRect b="0" l="0" r="0" t="0"/>
          <a:stretch/>
        </p:blipFill>
        <p:spPr>
          <a:xfrm>
            <a:off x="2929125" y="964662"/>
            <a:ext cx="6489651" cy="4928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4"/>
          <p:cNvSpPr txBox="1"/>
          <p:nvPr>
            <p:ph type="title"/>
          </p:nvPr>
        </p:nvSpPr>
        <p:spPr>
          <a:xfrm>
            <a:off x="415600" y="593367"/>
            <a:ext cx="113607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Why Kubernetes</a:t>
            </a:r>
            <a:endParaRPr/>
          </a:p>
        </p:txBody>
      </p:sp>
      <p:sp>
        <p:nvSpPr>
          <p:cNvPr id="381" name="Google Shape;381;p54"/>
          <p:cNvSpPr txBox="1"/>
          <p:nvPr>
            <p:ph idx="1" type="body"/>
          </p:nvPr>
        </p:nvSpPr>
        <p:spPr>
          <a:xfrm>
            <a:off x="415600" y="1536633"/>
            <a:ext cx="11360700" cy="4555200"/>
          </a:xfrm>
          <a:prstGeom prst="rect">
            <a:avLst/>
          </a:prstGeom>
        </p:spPr>
        <p:txBody>
          <a:bodyPr anchorCtr="0" anchor="t" bIns="45700" lIns="91425" spcFirstLastPara="1" rIns="91425" wrap="square" tIns="45700">
            <a:noAutofit/>
          </a:bodyPr>
          <a:lstStyle/>
          <a:p>
            <a:pPr indent="-533400" lvl="0" marL="457200" rtl="0" algn="l">
              <a:spcBef>
                <a:spcPts val="1000"/>
              </a:spcBef>
              <a:spcAft>
                <a:spcPts val="0"/>
              </a:spcAft>
              <a:buSzPts val="4800"/>
              <a:buFont typeface="Arial"/>
              <a:buChar char="•"/>
            </a:pPr>
            <a:r>
              <a:rPr lang="en-US" sz="4800">
                <a:latin typeface="Arial"/>
                <a:ea typeface="Arial"/>
                <a:cs typeface="Arial"/>
                <a:sym typeface="Arial"/>
              </a:rPr>
              <a:t>Reproducibility </a:t>
            </a:r>
            <a:endParaRPr sz="4800">
              <a:latin typeface="Arial"/>
              <a:ea typeface="Arial"/>
              <a:cs typeface="Arial"/>
              <a:sym typeface="Arial"/>
            </a:endParaRPr>
          </a:p>
          <a:p>
            <a:pPr indent="-533400" lvl="0" marL="457200" rtl="0" algn="l">
              <a:spcBef>
                <a:spcPts val="0"/>
              </a:spcBef>
              <a:spcAft>
                <a:spcPts val="0"/>
              </a:spcAft>
              <a:buSzPts val="4800"/>
              <a:buFont typeface="Arial"/>
              <a:buChar char="•"/>
            </a:pPr>
            <a:r>
              <a:rPr lang="en-US" sz="4800">
                <a:latin typeface="Arial"/>
                <a:ea typeface="Arial"/>
                <a:cs typeface="Arial"/>
                <a:sym typeface="Arial"/>
              </a:rPr>
              <a:t>Immutability </a:t>
            </a:r>
            <a:endParaRPr sz="4800">
              <a:latin typeface="Arial"/>
              <a:ea typeface="Arial"/>
              <a:cs typeface="Arial"/>
              <a:sym typeface="Arial"/>
            </a:endParaRPr>
          </a:p>
          <a:p>
            <a:pPr indent="-533400" lvl="0" marL="457200" rtl="0" algn="l">
              <a:spcBef>
                <a:spcPts val="0"/>
              </a:spcBef>
              <a:spcAft>
                <a:spcPts val="0"/>
              </a:spcAft>
              <a:buSzPts val="4800"/>
              <a:buFont typeface="Arial"/>
              <a:buChar char="•"/>
            </a:pPr>
            <a:r>
              <a:rPr lang="en-US" sz="4800">
                <a:latin typeface="Arial"/>
                <a:ea typeface="Arial"/>
                <a:cs typeface="Arial"/>
                <a:sym typeface="Arial"/>
              </a:rPr>
              <a:t>Easier deployment </a:t>
            </a:r>
            <a:endParaRPr sz="4800">
              <a:latin typeface="Arial"/>
              <a:ea typeface="Arial"/>
              <a:cs typeface="Arial"/>
              <a:sym typeface="Arial"/>
            </a:endParaRPr>
          </a:p>
          <a:p>
            <a:pPr indent="-533400" lvl="0" marL="457200" rtl="0" algn="l">
              <a:spcBef>
                <a:spcPts val="0"/>
              </a:spcBef>
              <a:spcAft>
                <a:spcPts val="0"/>
              </a:spcAft>
              <a:buSzPts val="4800"/>
              <a:buFont typeface="Arial"/>
              <a:buChar char="•"/>
            </a:pPr>
            <a:r>
              <a:rPr lang="en-US" sz="4800">
                <a:latin typeface="Arial"/>
                <a:ea typeface="Arial"/>
                <a:cs typeface="Arial"/>
                <a:sym typeface="Arial"/>
              </a:rPr>
              <a:t>Networking abstraction </a:t>
            </a:r>
            <a:endParaRPr sz="4800">
              <a:latin typeface="Arial"/>
              <a:ea typeface="Arial"/>
              <a:cs typeface="Arial"/>
              <a:sym typeface="Arial"/>
            </a:endParaRPr>
          </a:p>
          <a:p>
            <a:pPr indent="0" lvl="0" marL="0" rtl="0" algn="l">
              <a:spcBef>
                <a:spcPts val="1000"/>
              </a:spcBef>
              <a:spcAft>
                <a:spcPts val="0"/>
              </a:spcAft>
              <a:buNone/>
            </a:pPr>
            <a:r>
              <a:t/>
            </a:r>
            <a:endParaRPr sz="48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t/>
            </a:r>
            <a:endParaRPr sz="34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t/>
            </a:r>
            <a:endParaRPr sz="34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t/>
            </a:r>
            <a:endParaRPr sz="34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415600" y="593367"/>
            <a:ext cx="113607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What Exists Today at DataStax</a:t>
            </a:r>
            <a:endParaRPr/>
          </a:p>
        </p:txBody>
      </p:sp>
      <p:sp>
        <p:nvSpPr>
          <p:cNvPr id="387" name="Google Shape;387;p55"/>
          <p:cNvSpPr txBox="1"/>
          <p:nvPr>
            <p:ph idx="1" type="body"/>
          </p:nvPr>
        </p:nvSpPr>
        <p:spPr>
          <a:xfrm>
            <a:off x="415600" y="1536633"/>
            <a:ext cx="11360700" cy="455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t>GKE offering: Dev Env Only</a:t>
            </a:r>
            <a:endParaRPr sz="2400"/>
          </a:p>
          <a:p>
            <a:pPr indent="-342900" lvl="0" marL="457200" rtl="0" algn="l">
              <a:spcBef>
                <a:spcPts val="1000"/>
              </a:spcBef>
              <a:spcAft>
                <a:spcPts val="0"/>
              </a:spcAft>
              <a:buClr>
                <a:srgbClr val="1155CC"/>
              </a:buClr>
              <a:buSzPts val="1800"/>
              <a:buFont typeface="Arial"/>
              <a:buChar char="•"/>
            </a:pPr>
            <a:r>
              <a:rPr lang="en-US" sz="1800" u="sng">
                <a:solidFill>
                  <a:srgbClr val="1155CC"/>
                </a:solidFill>
                <a:latin typeface="Arial"/>
                <a:ea typeface="Arial"/>
                <a:cs typeface="Arial"/>
                <a:sym typeface="Arial"/>
                <a:hlinkClick r:id="rId3"/>
              </a:rPr>
              <a:t>https://console.cloud.google.com/marketplace/details/datastax-public/datastax-enterprise-gke</a:t>
            </a:r>
            <a:endParaRPr sz="1800">
              <a:solidFill>
                <a:srgbClr val="1155CC"/>
              </a:solidFill>
              <a:latin typeface="Arial"/>
              <a:ea typeface="Arial"/>
              <a:cs typeface="Arial"/>
              <a:sym typeface="Arial"/>
            </a:endParaRPr>
          </a:p>
          <a:p>
            <a:pPr indent="0" lvl="0" marL="0" rtl="0" algn="l">
              <a:spcBef>
                <a:spcPts val="1000"/>
              </a:spcBef>
              <a:spcAft>
                <a:spcPts val="0"/>
              </a:spcAft>
              <a:buNone/>
            </a:pPr>
            <a:r>
              <a:rPr lang="en-US" sz="2400"/>
              <a:t>Field Partner Repos: Dev Env Only</a:t>
            </a:r>
            <a:endParaRPr sz="2400"/>
          </a:p>
          <a:p>
            <a:pPr indent="-342900" lvl="0" marL="457200" rtl="0" algn="l">
              <a:lnSpc>
                <a:spcPct val="100000"/>
              </a:lnSpc>
              <a:spcBef>
                <a:spcPts val="0"/>
              </a:spcBef>
              <a:spcAft>
                <a:spcPts val="0"/>
              </a:spcAft>
              <a:buSzPts val="1800"/>
              <a:buFont typeface="Arial"/>
              <a:buChar char="•"/>
            </a:pPr>
            <a:r>
              <a:rPr lang="en-US" sz="1800" u="sng">
                <a:solidFill>
                  <a:srgbClr val="1155CC"/>
                </a:solidFill>
                <a:latin typeface="Arial"/>
                <a:ea typeface="Arial"/>
                <a:cs typeface="Arial"/>
                <a:sym typeface="Arial"/>
                <a:hlinkClick r:id="rId4"/>
              </a:rPr>
              <a:t>https://github.com/DSPN/kubernetes-dse</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u="sng">
                <a:solidFill>
                  <a:srgbClr val="1155CC"/>
                </a:solidFill>
                <a:latin typeface="Arial"/>
                <a:ea typeface="Arial"/>
                <a:cs typeface="Arial"/>
                <a:sym typeface="Arial"/>
                <a:hlinkClick r:id="rId5"/>
              </a:rPr>
              <a:t>https://github.com/DSPN/kubernetes-dse-gke</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u="sng">
                <a:solidFill>
                  <a:srgbClr val="1155CC"/>
                </a:solidFill>
                <a:latin typeface="Arial"/>
                <a:ea typeface="Arial"/>
                <a:cs typeface="Arial"/>
                <a:sym typeface="Arial"/>
                <a:hlinkClick r:id="rId6"/>
              </a:rPr>
              <a:t>https://github.com/DSPN/gke-marketplace-dse</a:t>
            </a:r>
            <a:endParaRPr sz="1800"/>
          </a:p>
          <a:p>
            <a:pPr indent="0" lvl="0" marL="0" rtl="0" algn="l">
              <a:lnSpc>
                <a:spcPct val="100000"/>
              </a:lnSpc>
              <a:spcBef>
                <a:spcPts val="0"/>
              </a:spcBef>
              <a:spcAft>
                <a:spcPts val="0"/>
              </a:spcAft>
              <a:buNone/>
            </a:pPr>
            <a:r>
              <a:rPr lang="en-US" sz="2400"/>
              <a:t>DSE Desktop: *POC* An electron based desktop client using K8s as the orchestrator</a:t>
            </a:r>
            <a:endParaRPr sz="2400"/>
          </a:p>
          <a:p>
            <a:pPr indent="-342900" lvl="0" marL="457200" rtl="0" algn="l">
              <a:lnSpc>
                <a:spcPct val="100000"/>
              </a:lnSpc>
              <a:spcBef>
                <a:spcPts val="0"/>
              </a:spcBef>
              <a:spcAft>
                <a:spcPts val="0"/>
              </a:spcAft>
              <a:buSzPts val="1800"/>
              <a:buChar char="•"/>
            </a:pPr>
            <a:r>
              <a:rPr lang="en-US" sz="1800" u="sng">
                <a:solidFill>
                  <a:srgbClr val="1155CC"/>
                </a:solidFill>
                <a:latin typeface="Arial"/>
                <a:ea typeface="Arial"/>
                <a:cs typeface="Arial"/>
                <a:sym typeface="Arial"/>
                <a:hlinkClick r:id="rId7"/>
              </a:rPr>
              <a:t>https://github.com/riptano/dse-desktop</a:t>
            </a:r>
            <a:endParaRPr sz="1800"/>
          </a:p>
          <a:p>
            <a:pPr indent="0" lvl="0" marL="0" rtl="0" algn="l">
              <a:lnSpc>
                <a:spcPct val="100000"/>
              </a:lnSpc>
              <a:spcBef>
                <a:spcPts val="0"/>
              </a:spcBef>
              <a:spcAft>
                <a:spcPts val="0"/>
              </a:spcAft>
              <a:buClr>
                <a:srgbClr val="000000"/>
              </a:buClr>
              <a:buSzPts val="1100"/>
              <a:buFont typeface="Arial"/>
              <a:buNone/>
            </a:pPr>
            <a:r>
              <a:rPr lang="en-US" sz="2400"/>
              <a:t>CTOOL K8s Cluster Deployment: Thanks to Alex Ott </a:t>
            </a:r>
            <a:endParaRPr sz="2400"/>
          </a:p>
          <a:p>
            <a:pPr indent="-342900" lvl="0" marL="457200" rtl="0" algn="l">
              <a:lnSpc>
                <a:spcPct val="100000"/>
              </a:lnSpc>
              <a:spcBef>
                <a:spcPts val="0"/>
              </a:spcBef>
              <a:spcAft>
                <a:spcPts val="0"/>
              </a:spcAft>
              <a:buSzPts val="1800"/>
              <a:buFont typeface="Arial"/>
              <a:buChar char="•"/>
            </a:pPr>
            <a:r>
              <a:rPr lang="en-US" sz="1800" u="sng">
                <a:solidFill>
                  <a:srgbClr val="1155CC"/>
                </a:solidFill>
                <a:latin typeface="Arial"/>
                <a:ea typeface="Arial"/>
                <a:cs typeface="Arial"/>
                <a:sym typeface="Arial"/>
                <a:hlinkClick r:id="rId8"/>
              </a:rPr>
              <a:t>https://github.com/riptano/alexott-internal-work/tree/master/k8s-scripts</a:t>
            </a:r>
            <a:endParaRPr sz="1800">
              <a:solidFill>
                <a:srgbClr val="1155C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823475" y="67675"/>
            <a:ext cx="10515600" cy="96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Installing Kubectl</a:t>
            </a:r>
            <a:endParaRPr/>
          </a:p>
        </p:txBody>
      </p:sp>
      <p:sp>
        <p:nvSpPr>
          <p:cNvPr id="393" name="Google Shape;393;p56"/>
          <p:cNvSpPr txBox="1"/>
          <p:nvPr>
            <p:ph idx="1" type="body"/>
          </p:nvPr>
        </p:nvSpPr>
        <p:spPr>
          <a:xfrm>
            <a:off x="181775" y="892375"/>
            <a:ext cx="11799000" cy="5251200"/>
          </a:xfrm>
          <a:prstGeom prst="rect">
            <a:avLst/>
          </a:prstGeom>
        </p:spPr>
        <p:txBody>
          <a:bodyPr anchorCtr="0" anchor="t" bIns="45700" lIns="91425" spcFirstLastPara="1" rIns="91425" wrap="square" tIns="45700">
            <a:noAutofit/>
          </a:bodyPr>
          <a:lstStyle/>
          <a:p>
            <a:pPr indent="0" lvl="0" marL="0" rtl="0" algn="l">
              <a:lnSpc>
                <a:spcPct val="116600"/>
              </a:lnSpc>
              <a:spcBef>
                <a:spcPts val="2300"/>
              </a:spcBef>
              <a:spcAft>
                <a:spcPts val="0"/>
              </a:spcAft>
              <a:buClr>
                <a:schemeClr val="dk1"/>
              </a:buClr>
              <a:buSzPts val="1100"/>
              <a:buFont typeface="Arial"/>
              <a:buNone/>
            </a:pPr>
            <a:r>
              <a:rPr lang="en-US" sz="3000">
                <a:solidFill>
                  <a:srgbClr val="000000"/>
                </a:solidFill>
                <a:latin typeface="Arial"/>
                <a:ea typeface="Arial"/>
                <a:cs typeface="Arial"/>
                <a:sym typeface="Arial"/>
              </a:rPr>
              <a:t>Install Kubectl</a:t>
            </a:r>
            <a:endParaRPr sz="3000">
              <a:solidFill>
                <a:srgbClr val="000000"/>
              </a:solidFill>
              <a:latin typeface="Arial"/>
              <a:ea typeface="Arial"/>
              <a:cs typeface="Arial"/>
              <a:sym typeface="Arial"/>
            </a:endParaRPr>
          </a:p>
          <a:p>
            <a:pPr indent="0" lvl="0" marL="139700" marR="139700" rtl="0" algn="l">
              <a:lnSpc>
                <a:spcPct val="115000"/>
              </a:lnSpc>
              <a:spcBef>
                <a:spcPts val="1500"/>
              </a:spcBef>
              <a:spcAft>
                <a:spcPts val="0"/>
              </a:spcAft>
              <a:buNone/>
            </a:pPr>
            <a:r>
              <a:rPr lang="en-US" sz="2000">
                <a:solidFill>
                  <a:srgbClr val="FF0000"/>
                </a:solidFill>
                <a:latin typeface="Courier New"/>
                <a:ea typeface="Courier New"/>
                <a:cs typeface="Courier New"/>
                <a:sym typeface="Courier New"/>
              </a:rPr>
              <a:t>sudo apt-get update &amp;&amp; sudo apt-get install -y apt-transport-https</a:t>
            </a:r>
            <a:br>
              <a:rPr lang="en-US" sz="2000">
                <a:solidFill>
                  <a:srgbClr val="FF0000"/>
                </a:solidFill>
                <a:latin typeface="Courier New"/>
                <a:ea typeface="Courier New"/>
                <a:cs typeface="Courier New"/>
                <a:sym typeface="Courier New"/>
              </a:rPr>
            </a:br>
            <a:endParaRPr sz="600">
              <a:solidFill>
                <a:srgbClr val="FF0000"/>
              </a:solidFill>
              <a:latin typeface="Courier New"/>
              <a:ea typeface="Courier New"/>
              <a:cs typeface="Courier New"/>
              <a:sym typeface="Courier New"/>
            </a:endParaRPr>
          </a:p>
          <a:p>
            <a:pPr indent="0" lvl="0" marL="139700" marR="139700" rtl="0" algn="l">
              <a:lnSpc>
                <a:spcPct val="115000"/>
              </a:lnSpc>
              <a:spcBef>
                <a:spcPts val="1500"/>
              </a:spcBef>
              <a:spcAft>
                <a:spcPts val="0"/>
              </a:spcAft>
              <a:buNone/>
            </a:pPr>
            <a:r>
              <a:rPr lang="en-US" sz="2000">
                <a:solidFill>
                  <a:srgbClr val="FF0000"/>
                </a:solidFill>
                <a:latin typeface="Courier New"/>
                <a:ea typeface="Courier New"/>
                <a:cs typeface="Courier New"/>
                <a:sym typeface="Courier New"/>
              </a:rPr>
              <a:t>curl -s https://packages.cloud.google.com/apt/doc/apt-key.gpg | sudo apt-key add -</a:t>
            </a:r>
            <a:br>
              <a:rPr lang="en-US" sz="2000">
                <a:solidFill>
                  <a:srgbClr val="FF0000"/>
                </a:solidFill>
                <a:latin typeface="Courier New"/>
                <a:ea typeface="Courier New"/>
                <a:cs typeface="Courier New"/>
                <a:sym typeface="Courier New"/>
              </a:rPr>
            </a:br>
            <a:endParaRPr sz="600">
              <a:solidFill>
                <a:srgbClr val="FF0000"/>
              </a:solidFill>
              <a:latin typeface="Courier New"/>
              <a:ea typeface="Courier New"/>
              <a:cs typeface="Courier New"/>
              <a:sym typeface="Courier New"/>
            </a:endParaRPr>
          </a:p>
          <a:p>
            <a:pPr indent="0" lvl="0" marL="139700" marR="139700" rtl="0" algn="l">
              <a:lnSpc>
                <a:spcPct val="115000"/>
              </a:lnSpc>
              <a:spcBef>
                <a:spcPts val="1500"/>
              </a:spcBef>
              <a:spcAft>
                <a:spcPts val="0"/>
              </a:spcAft>
              <a:buNone/>
            </a:pPr>
            <a:r>
              <a:rPr lang="en-US" sz="2000">
                <a:solidFill>
                  <a:srgbClr val="FF0000"/>
                </a:solidFill>
                <a:latin typeface="Courier New"/>
                <a:ea typeface="Courier New"/>
                <a:cs typeface="Courier New"/>
                <a:sym typeface="Courier New"/>
              </a:rPr>
              <a:t>echo "deb https://apt.kubernetes.io/ kubernetes-xenial main" | sudo tee -a /etc/apt/sources.list.d/kubernetes.list</a:t>
            </a:r>
            <a:br>
              <a:rPr lang="en-US" sz="2000">
                <a:solidFill>
                  <a:srgbClr val="FF0000"/>
                </a:solidFill>
                <a:latin typeface="Courier New"/>
                <a:ea typeface="Courier New"/>
                <a:cs typeface="Courier New"/>
                <a:sym typeface="Courier New"/>
              </a:rPr>
            </a:br>
            <a:endParaRPr sz="600">
              <a:solidFill>
                <a:srgbClr val="FF0000"/>
              </a:solidFill>
              <a:latin typeface="Courier New"/>
              <a:ea typeface="Courier New"/>
              <a:cs typeface="Courier New"/>
              <a:sym typeface="Courier New"/>
            </a:endParaRPr>
          </a:p>
          <a:p>
            <a:pPr indent="0" lvl="0" marL="139700" marR="139700" rtl="0" algn="l">
              <a:lnSpc>
                <a:spcPct val="115000"/>
              </a:lnSpc>
              <a:spcBef>
                <a:spcPts val="1500"/>
              </a:spcBef>
              <a:spcAft>
                <a:spcPts val="0"/>
              </a:spcAft>
              <a:buNone/>
            </a:pPr>
            <a:r>
              <a:rPr lang="en-US" sz="2000">
                <a:solidFill>
                  <a:srgbClr val="FF0000"/>
                </a:solidFill>
                <a:latin typeface="Courier New"/>
                <a:ea typeface="Courier New"/>
                <a:cs typeface="Courier New"/>
                <a:sym typeface="Courier New"/>
              </a:rPr>
              <a:t>sudo apt-get update</a:t>
            </a:r>
            <a:br>
              <a:rPr lang="en-US" sz="2000">
                <a:solidFill>
                  <a:srgbClr val="FF0000"/>
                </a:solidFill>
                <a:latin typeface="Courier New"/>
                <a:ea typeface="Courier New"/>
                <a:cs typeface="Courier New"/>
                <a:sym typeface="Courier New"/>
              </a:rPr>
            </a:br>
            <a:endParaRPr sz="600">
              <a:solidFill>
                <a:srgbClr val="FF0000"/>
              </a:solidFill>
              <a:latin typeface="Courier New"/>
              <a:ea typeface="Courier New"/>
              <a:cs typeface="Courier New"/>
              <a:sym typeface="Courier New"/>
            </a:endParaRPr>
          </a:p>
          <a:p>
            <a:pPr indent="0" lvl="0" marL="139700" marR="139700" rtl="0" algn="l">
              <a:lnSpc>
                <a:spcPct val="115000"/>
              </a:lnSpc>
              <a:spcBef>
                <a:spcPts val="1500"/>
              </a:spcBef>
              <a:spcAft>
                <a:spcPts val="0"/>
              </a:spcAft>
              <a:buNone/>
            </a:pPr>
            <a:r>
              <a:rPr lang="en-US" sz="2000">
                <a:solidFill>
                  <a:srgbClr val="FF0000"/>
                </a:solidFill>
                <a:latin typeface="Courier New"/>
                <a:ea typeface="Courier New"/>
                <a:cs typeface="Courier New"/>
                <a:sym typeface="Courier New"/>
              </a:rPr>
              <a:t>sudo apt-get install -y kubectl</a:t>
            </a:r>
            <a:endParaRPr sz="2000">
              <a:solidFill>
                <a:srgbClr val="FF0000"/>
              </a:solidFill>
              <a:latin typeface="Courier New"/>
              <a:ea typeface="Courier New"/>
              <a:cs typeface="Courier New"/>
              <a:sym typeface="Courier New"/>
            </a:endParaRPr>
          </a:p>
          <a:p>
            <a:pPr indent="0" lvl="0" marL="139700" marR="139700" rtl="0" algn="l">
              <a:lnSpc>
                <a:spcPct val="115000"/>
              </a:lnSpc>
              <a:spcBef>
                <a:spcPts val="1500"/>
              </a:spcBef>
              <a:spcAft>
                <a:spcPts val="0"/>
              </a:spcAft>
              <a:buNone/>
            </a:pPr>
            <a:r>
              <a:rPr lang="en-US" sz="2000">
                <a:solidFill>
                  <a:srgbClr val="FF0000"/>
                </a:solidFill>
                <a:latin typeface="Courier New"/>
                <a:ea typeface="Courier New"/>
                <a:cs typeface="Courier New"/>
                <a:sym typeface="Courier New"/>
              </a:rPr>
              <a:t>kubectl version</a:t>
            </a:r>
            <a:endParaRPr sz="2000">
              <a:solidFill>
                <a:srgbClr val="FF0000"/>
              </a:solidFill>
              <a:latin typeface="Courier New"/>
              <a:ea typeface="Courier New"/>
              <a:cs typeface="Courier New"/>
              <a:sym typeface="Courier New"/>
            </a:endParaRPr>
          </a:p>
          <a:p>
            <a:pPr indent="0" lvl="0" marL="139700" marR="139700" rtl="0" algn="l">
              <a:lnSpc>
                <a:spcPct val="115000"/>
              </a:lnSpc>
              <a:spcBef>
                <a:spcPts val="1500"/>
              </a:spcBef>
              <a:spcAft>
                <a:spcPts val="0"/>
              </a:spcAft>
              <a:buClr>
                <a:schemeClr val="dk1"/>
              </a:buClr>
              <a:buSzPts val="1100"/>
              <a:buFont typeface="Arial"/>
              <a:buNone/>
            </a:pPr>
            <a:r>
              <a:t/>
            </a:r>
            <a:endParaRPr sz="2000">
              <a:solidFill>
                <a:srgbClr val="FF0000"/>
              </a:solidFill>
              <a:latin typeface="Courier New"/>
              <a:ea typeface="Courier New"/>
              <a:cs typeface="Courier New"/>
              <a:sym typeface="Courier New"/>
            </a:endParaRPr>
          </a:p>
          <a:p>
            <a:pPr indent="0" lvl="0" marL="0" rtl="0" algn="l">
              <a:lnSpc>
                <a:spcPct val="115000"/>
              </a:lnSpc>
              <a:spcBef>
                <a:spcPts val="1500"/>
              </a:spcBef>
              <a:spcAft>
                <a:spcPts val="0"/>
              </a:spcAft>
              <a:buNone/>
            </a:pPr>
            <a:r>
              <a:t/>
            </a:r>
            <a:endParaRPr sz="180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br>
              <a:rPr lang="en-US" sz="1050">
                <a:solidFill>
                  <a:srgbClr val="091E42"/>
                </a:solidFill>
                <a:highlight>
                  <a:srgbClr val="FFFFFF"/>
                </a:highlight>
                <a:latin typeface="Arial"/>
                <a:ea typeface="Arial"/>
                <a:cs typeface="Arial"/>
                <a:sym typeface="Arial"/>
              </a:rPr>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Installing Kubectl continued</a:t>
            </a:r>
            <a:endParaRPr/>
          </a:p>
        </p:txBody>
      </p:sp>
      <p:sp>
        <p:nvSpPr>
          <p:cNvPr id="399" name="Google Shape;399;p5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6600"/>
              </a:lnSpc>
              <a:spcBef>
                <a:spcPts val="2300"/>
              </a:spcBef>
              <a:spcAft>
                <a:spcPts val="0"/>
              </a:spcAft>
              <a:buClr>
                <a:schemeClr val="dk1"/>
              </a:buClr>
              <a:buSzPts val="1100"/>
              <a:buFont typeface="Arial"/>
              <a:buNone/>
            </a:pPr>
            <a:r>
              <a:rPr lang="en-US" sz="3000">
                <a:solidFill>
                  <a:srgbClr val="000000"/>
                </a:solidFill>
                <a:latin typeface="Arial"/>
                <a:ea typeface="Arial"/>
                <a:cs typeface="Arial"/>
                <a:sym typeface="Arial"/>
              </a:rPr>
              <a:t>Append the following line to ~/.bashrc to enable kubectl command auto-completion</a:t>
            </a:r>
            <a:endParaRPr sz="3000">
              <a:solidFill>
                <a:srgbClr val="000000"/>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800">
                <a:solidFill>
                  <a:srgbClr val="FF0000"/>
                </a:solidFill>
                <a:highlight>
                  <a:srgbClr val="FFFFFF"/>
                </a:highlight>
                <a:latin typeface="Courier New"/>
                <a:ea typeface="Courier New"/>
                <a:cs typeface="Courier New"/>
                <a:sym typeface="Courier New"/>
              </a:rPr>
              <a:t>echo "source &lt;(kubectl completion bash)"&gt;&gt; ~/.bashrc</a:t>
            </a:r>
            <a:endParaRPr sz="1800">
              <a:solidFill>
                <a:srgbClr val="FF0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US" sz="3000">
                <a:latin typeface="Arial"/>
                <a:ea typeface="Arial"/>
                <a:cs typeface="Arial"/>
                <a:sym typeface="Arial"/>
              </a:rPr>
              <a:t>Source your </a:t>
            </a:r>
            <a:r>
              <a:rPr lang="en-US" sz="3000">
                <a:latin typeface="Arial"/>
                <a:ea typeface="Arial"/>
                <a:cs typeface="Arial"/>
                <a:sym typeface="Arial"/>
              </a:rPr>
              <a:t>~/.bashrc to pick up the changes</a:t>
            </a:r>
            <a:endParaRPr sz="3000">
              <a:latin typeface="Arial"/>
              <a:ea typeface="Arial"/>
              <a:cs typeface="Arial"/>
              <a:sym typeface="Arial"/>
            </a:endParaRPr>
          </a:p>
          <a:p>
            <a:pPr indent="0" lvl="0" marL="0" rtl="0" algn="l">
              <a:spcBef>
                <a:spcPts val="1000"/>
              </a:spcBef>
              <a:spcAft>
                <a:spcPts val="0"/>
              </a:spcAft>
              <a:buNone/>
            </a:pPr>
            <a:r>
              <a:rPr lang="en-US" sz="1800">
                <a:solidFill>
                  <a:srgbClr val="FF0000"/>
                </a:solidFill>
                <a:latin typeface="Courier New"/>
                <a:ea typeface="Courier New"/>
                <a:cs typeface="Courier New"/>
                <a:sym typeface="Courier New"/>
              </a:rPr>
              <a:t>source ~/.bashrc</a:t>
            </a:r>
            <a:endParaRPr sz="1800">
              <a:solidFill>
                <a:srgbClr val="FF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700">
                <a:solidFill>
                  <a:srgbClr val="600F97"/>
                </a:solidFill>
              </a:rPr>
              <a:t>DSE Docker Images Documentation</a:t>
            </a:r>
            <a:endParaRPr sz="3700">
              <a:solidFill>
                <a:srgbClr val="600F97"/>
              </a:solidFill>
            </a:endParaRPr>
          </a:p>
          <a:p>
            <a:pPr indent="0" lvl="0" marL="0" rtl="0" algn="l">
              <a:spcBef>
                <a:spcPts val="0"/>
              </a:spcBef>
              <a:spcAft>
                <a:spcPts val="0"/>
              </a:spcAft>
              <a:buNone/>
            </a:pPr>
            <a:r>
              <a:t/>
            </a:r>
            <a:endParaRPr/>
          </a:p>
        </p:txBody>
      </p:sp>
      <p:sp>
        <p:nvSpPr>
          <p:cNvPr id="240" name="Google Shape;240;p3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500"/>
              <a:buFont typeface="Arial"/>
              <a:buNone/>
            </a:pPr>
            <a:r>
              <a:rPr lang="en-US" sz="2400">
                <a:latin typeface="Arial"/>
                <a:ea typeface="Arial"/>
                <a:cs typeface="Arial"/>
                <a:sym typeface="Arial"/>
              </a:rPr>
              <a:t>Here are Places to get documentation and help with the DataStax Images</a:t>
            </a:r>
            <a:endParaRPr sz="2400">
              <a:latin typeface="Arial"/>
              <a:ea typeface="Arial"/>
              <a:cs typeface="Arial"/>
              <a:sym typeface="Arial"/>
            </a:endParaRPr>
          </a:p>
          <a:p>
            <a:pPr indent="-438150" lvl="0" marL="609600" rtl="0" algn="l">
              <a:lnSpc>
                <a:spcPct val="115000"/>
              </a:lnSpc>
              <a:spcBef>
                <a:spcPts val="0"/>
              </a:spcBef>
              <a:spcAft>
                <a:spcPts val="0"/>
              </a:spcAft>
              <a:buClr>
                <a:srgbClr val="600F97"/>
              </a:buClr>
              <a:buSzPts val="2100"/>
              <a:buChar char="●"/>
            </a:pPr>
            <a:r>
              <a:rPr lang="en-US" sz="2100">
                <a:latin typeface="Arial"/>
                <a:ea typeface="Arial"/>
                <a:cs typeface="Arial"/>
                <a:sym typeface="Arial"/>
              </a:rPr>
              <a:t>Datastax documentation</a:t>
            </a:r>
            <a:endParaRPr sz="2100">
              <a:latin typeface="Arial"/>
              <a:ea typeface="Arial"/>
              <a:cs typeface="Arial"/>
              <a:sym typeface="Arial"/>
            </a:endParaRPr>
          </a:p>
          <a:p>
            <a:pPr indent="-425450" lvl="1" marL="1219200" rtl="0" algn="l">
              <a:lnSpc>
                <a:spcPct val="115000"/>
              </a:lnSpc>
              <a:spcBef>
                <a:spcPts val="0"/>
              </a:spcBef>
              <a:spcAft>
                <a:spcPts val="0"/>
              </a:spcAft>
              <a:buClr>
                <a:srgbClr val="1155CC"/>
              </a:buClr>
              <a:buSzPts val="1900"/>
              <a:buChar char="○"/>
            </a:pPr>
            <a:r>
              <a:rPr lang="en-US" sz="1900" u="sng">
                <a:solidFill>
                  <a:srgbClr val="1155CC"/>
                </a:solidFill>
                <a:latin typeface="Arial"/>
                <a:ea typeface="Arial"/>
                <a:cs typeface="Arial"/>
                <a:sym typeface="Arial"/>
                <a:hlinkClick r:id="rId3"/>
              </a:rPr>
              <a:t>https://docs.datastax.com/en/docker/doc/index.html</a:t>
            </a:r>
            <a:endParaRPr sz="1900">
              <a:solidFill>
                <a:srgbClr val="1155CC"/>
              </a:solidFill>
              <a:latin typeface="Arial"/>
              <a:ea typeface="Arial"/>
              <a:cs typeface="Arial"/>
              <a:sym typeface="Arial"/>
            </a:endParaRPr>
          </a:p>
          <a:p>
            <a:pPr indent="-438150" lvl="0" marL="609600" rtl="0" algn="l">
              <a:lnSpc>
                <a:spcPct val="115000"/>
              </a:lnSpc>
              <a:spcBef>
                <a:spcPts val="0"/>
              </a:spcBef>
              <a:spcAft>
                <a:spcPts val="0"/>
              </a:spcAft>
              <a:buClr>
                <a:srgbClr val="600F97"/>
              </a:buClr>
              <a:buSzPts val="2100"/>
              <a:buChar char="●"/>
            </a:pPr>
            <a:r>
              <a:rPr lang="en-US" sz="2100">
                <a:latin typeface="Arial"/>
                <a:ea typeface="Arial"/>
                <a:cs typeface="Arial"/>
                <a:sym typeface="Arial"/>
              </a:rPr>
              <a:t>Readme in github</a:t>
            </a:r>
            <a:endParaRPr sz="2100">
              <a:latin typeface="Arial"/>
              <a:ea typeface="Arial"/>
              <a:cs typeface="Arial"/>
              <a:sym typeface="Arial"/>
            </a:endParaRPr>
          </a:p>
          <a:p>
            <a:pPr indent="-425450" lvl="1" marL="1219200" rtl="0" algn="l">
              <a:lnSpc>
                <a:spcPct val="115000"/>
              </a:lnSpc>
              <a:spcBef>
                <a:spcPts val="0"/>
              </a:spcBef>
              <a:spcAft>
                <a:spcPts val="0"/>
              </a:spcAft>
              <a:buClr>
                <a:srgbClr val="1155CC"/>
              </a:buClr>
              <a:buSzPts val="1900"/>
              <a:buChar char="○"/>
            </a:pPr>
            <a:r>
              <a:rPr lang="en-US" sz="1900" u="sng">
                <a:solidFill>
                  <a:srgbClr val="1155CC"/>
                </a:solidFill>
                <a:latin typeface="Arial"/>
                <a:ea typeface="Arial"/>
                <a:cs typeface="Arial"/>
                <a:sym typeface="Arial"/>
                <a:hlinkClick r:id="rId4"/>
              </a:rPr>
              <a:t>https://github.com/datastax/dockerimages</a:t>
            </a:r>
            <a:r>
              <a:rPr lang="en-US" sz="1900">
                <a:solidFill>
                  <a:srgbClr val="1155CC"/>
                </a:solidFill>
                <a:latin typeface="Arial"/>
                <a:ea typeface="Arial"/>
                <a:cs typeface="Arial"/>
                <a:sym typeface="Arial"/>
              </a:rPr>
              <a:t> </a:t>
            </a:r>
            <a:endParaRPr sz="1900">
              <a:solidFill>
                <a:srgbClr val="1155CC"/>
              </a:solidFill>
              <a:latin typeface="Arial"/>
              <a:ea typeface="Arial"/>
              <a:cs typeface="Arial"/>
              <a:sym typeface="Arial"/>
            </a:endParaRPr>
          </a:p>
          <a:p>
            <a:pPr indent="-438150" lvl="0" marL="609600" rtl="0" algn="l">
              <a:lnSpc>
                <a:spcPct val="115000"/>
              </a:lnSpc>
              <a:spcBef>
                <a:spcPts val="0"/>
              </a:spcBef>
              <a:spcAft>
                <a:spcPts val="0"/>
              </a:spcAft>
              <a:buClr>
                <a:srgbClr val="600F97"/>
              </a:buClr>
              <a:buSzPts val="2100"/>
              <a:buChar char="●"/>
            </a:pPr>
            <a:r>
              <a:rPr lang="en-US" sz="2100">
                <a:latin typeface="Arial"/>
                <a:ea typeface="Arial"/>
                <a:cs typeface="Arial"/>
                <a:sym typeface="Arial"/>
              </a:rPr>
              <a:t>Internal Docs</a:t>
            </a:r>
            <a:endParaRPr sz="2100">
              <a:latin typeface="Arial"/>
              <a:ea typeface="Arial"/>
              <a:cs typeface="Arial"/>
              <a:sym typeface="Arial"/>
            </a:endParaRPr>
          </a:p>
          <a:p>
            <a:pPr indent="-425450" lvl="1" marL="1219200" rtl="0" algn="l">
              <a:lnSpc>
                <a:spcPct val="115000"/>
              </a:lnSpc>
              <a:spcBef>
                <a:spcPts val="0"/>
              </a:spcBef>
              <a:spcAft>
                <a:spcPts val="0"/>
              </a:spcAft>
              <a:buClr>
                <a:srgbClr val="1155CC"/>
              </a:buClr>
              <a:buSzPts val="1900"/>
              <a:buChar char="○"/>
            </a:pPr>
            <a:r>
              <a:rPr lang="en-US" sz="1900" u="sng">
                <a:solidFill>
                  <a:srgbClr val="1155CC"/>
                </a:solidFill>
                <a:latin typeface="Arial"/>
                <a:ea typeface="Arial"/>
                <a:cs typeface="Arial"/>
                <a:sym typeface="Arial"/>
                <a:hlinkClick r:id="rId5"/>
              </a:rPr>
              <a:t>https://datastax.jira.com/wiki/spaces/KB/pages/609189889/Getting+Started+with+DataStax+Docker+Images</a:t>
            </a:r>
            <a:endParaRPr sz="1900">
              <a:solidFill>
                <a:srgbClr val="1155CC"/>
              </a:solidFill>
              <a:latin typeface="Arial"/>
              <a:ea typeface="Arial"/>
              <a:cs typeface="Arial"/>
              <a:sym typeface="Arial"/>
            </a:endParaRPr>
          </a:p>
          <a:p>
            <a:pPr indent="-438150" lvl="0" marL="609600" rtl="0" algn="l">
              <a:lnSpc>
                <a:spcPct val="115000"/>
              </a:lnSpc>
              <a:spcBef>
                <a:spcPts val="0"/>
              </a:spcBef>
              <a:spcAft>
                <a:spcPts val="0"/>
              </a:spcAft>
              <a:buClr>
                <a:srgbClr val="600F97"/>
              </a:buClr>
              <a:buSzPts val="2100"/>
              <a:buChar char="●"/>
            </a:pPr>
            <a:r>
              <a:rPr lang="en-US" sz="1900">
                <a:latin typeface="Arial"/>
                <a:ea typeface="Arial"/>
                <a:cs typeface="Arial"/>
                <a:sym typeface="Arial"/>
              </a:rPr>
              <a:t> Internal Slack Room</a:t>
            </a:r>
            <a:endParaRPr sz="1900">
              <a:latin typeface="Arial"/>
              <a:ea typeface="Arial"/>
              <a:cs typeface="Arial"/>
              <a:sym typeface="Arial"/>
            </a:endParaRPr>
          </a:p>
          <a:p>
            <a:pPr indent="-425450" lvl="1" marL="1219200" rtl="0" algn="l">
              <a:lnSpc>
                <a:spcPct val="115000"/>
              </a:lnSpc>
              <a:spcBef>
                <a:spcPts val="0"/>
              </a:spcBef>
              <a:spcAft>
                <a:spcPts val="0"/>
              </a:spcAft>
              <a:buClr>
                <a:srgbClr val="600F97"/>
              </a:buClr>
              <a:buSzPts val="1900"/>
              <a:buChar char="○"/>
            </a:pPr>
            <a:r>
              <a:rPr lang="en-US" sz="1900">
                <a:latin typeface="Arial"/>
                <a:ea typeface="Arial"/>
                <a:cs typeface="Arial"/>
                <a:sym typeface="Arial"/>
              </a:rPr>
              <a:t>#docker</a:t>
            </a:r>
            <a:endParaRPr sz="1900">
              <a:latin typeface="Arial"/>
              <a:ea typeface="Arial"/>
              <a:cs typeface="Arial"/>
              <a:sym typeface="Arial"/>
            </a:endParaRPr>
          </a:p>
          <a:p>
            <a:pPr indent="-425450" lvl="0" marL="609600" marR="0" rtl="0" algn="l">
              <a:lnSpc>
                <a:spcPct val="115000"/>
              </a:lnSpc>
              <a:spcBef>
                <a:spcPts val="0"/>
              </a:spcBef>
              <a:spcAft>
                <a:spcPts val="0"/>
              </a:spcAft>
              <a:buClr>
                <a:srgbClr val="600F97"/>
              </a:buClr>
              <a:buSzPts val="1900"/>
              <a:buFont typeface="Arial"/>
              <a:buChar char="●"/>
            </a:pPr>
            <a:r>
              <a:rPr lang="en-US" sz="1900">
                <a:latin typeface="Arial"/>
                <a:ea typeface="Arial"/>
                <a:cs typeface="Arial"/>
                <a:sym typeface="Arial"/>
              </a:rPr>
              <a:t>Docker Hub</a:t>
            </a:r>
            <a:endParaRPr sz="1900">
              <a:latin typeface="Arial"/>
              <a:ea typeface="Arial"/>
              <a:cs typeface="Arial"/>
              <a:sym typeface="Arial"/>
            </a:endParaRPr>
          </a:p>
          <a:p>
            <a:pPr indent="-425450" lvl="1" marL="1219200" marR="0" rtl="0" algn="l">
              <a:lnSpc>
                <a:spcPct val="115000"/>
              </a:lnSpc>
              <a:spcBef>
                <a:spcPts val="0"/>
              </a:spcBef>
              <a:spcAft>
                <a:spcPts val="0"/>
              </a:spcAft>
              <a:buClr>
                <a:srgbClr val="600F97"/>
              </a:buClr>
              <a:buSzPts val="1900"/>
              <a:buFont typeface="Arial"/>
              <a:buChar char="○"/>
            </a:pPr>
            <a:r>
              <a:rPr lang="en-US" sz="1900" u="sng">
                <a:solidFill>
                  <a:schemeClr val="hlink"/>
                </a:solidFill>
                <a:latin typeface="Arial"/>
                <a:ea typeface="Arial"/>
                <a:cs typeface="Arial"/>
                <a:sym typeface="Arial"/>
                <a:hlinkClick r:id="rId6"/>
              </a:rPr>
              <a:t>https://cloud.docker.com/u/datastax/repository/list</a:t>
            </a:r>
            <a:endParaRPr sz="19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8"/>
          <p:cNvSpPr txBox="1"/>
          <p:nvPr>
            <p:ph type="title"/>
          </p:nvPr>
        </p:nvSpPr>
        <p:spPr>
          <a:xfrm>
            <a:off x="315725" y="67675"/>
            <a:ext cx="11505900" cy="96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Installing MiniKube</a:t>
            </a:r>
            <a:endParaRPr/>
          </a:p>
        </p:txBody>
      </p:sp>
      <p:sp>
        <p:nvSpPr>
          <p:cNvPr id="405" name="Google Shape;405;p58"/>
          <p:cNvSpPr txBox="1"/>
          <p:nvPr>
            <p:ph idx="1" type="body"/>
          </p:nvPr>
        </p:nvSpPr>
        <p:spPr>
          <a:xfrm>
            <a:off x="0" y="880150"/>
            <a:ext cx="12114900" cy="5251200"/>
          </a:xfrm>
          <a:prstGeom prst="rect">
            <a:avLst/>
          </a:prstGeom>
        </p:spPr>
        <p:txBody>
          <a:bodyPr anchorCtr="0" anchor="t" bIns="45700" lIns="91425" spcFirstLastPara="1" rIns="91425" wrap="square" tIns="45700">
            <a:noAutofit/>
          </a:bodyPr>
          <a:lstStyle/>
          <a:p>
            <a:pPr indent="0" lvl="0" marL="0" rtl="0" algn="l">
              <a:lnSpc>
                <a:spcPct val="175000"/>
              </a:lnSpc>
              <a:spcBef>
                <a:spcPts val="0"/>
              </a:spcBef>
              <a:spcAft>
                <a:spcPts val="0"/>
              </a:spcAft>
              <a:buNone/>
            </a:pPr>
            <a:r>
              <a:rPr lang="en-US" sz="1200">
                <a:highlight>
                  <a:srgbClr val="FFFFFF"/>
                </a:highlight>
                <a:latin typeface="Roboto"/>
                <a:ea typeface="Roboto"/>
                <a:cs typeface="Roboto"/>
                <a:sym typeface="Roboto"/>
              </a:rPr>
              <a:t> </a:t>
            </a:r>
            <a:r>
              <a:rPr lang="en-US" sz="3000">
                <a:highlight>
                  <a:srgbClr val="FFFFFF"/>
                </a:highlight>
                <a:latin typeface="Arial"/>
                <a:ea typeface="Arial"/>
                <a:cs typeface="Arial"/>
                <a:sym typeface="Arial"/>
              </a:rPr>
              <a:t>Install Minikube by downloading the binary:</a:t>
            </a:r>
            <a:endParaRPr sz="3000">
              <a:highlight>
                <a:srgbClr val="FFFFFF"/>
              </a:highlight>
              <a:latin typeface="Arial"/>
              <a:ea typeface="Arial"/>
              <a:cs typeface="Arial"/>
              <a:sym typeface="Arial"/>
            </a:endParaRPr>
          </a:p>
          <a:p>
            <a:pPr indent="0" lvl="0" marL="0" rtl="0" algn="l">
              <a:lnSpc>
                <a:spcPct val="175000"/>
              </a:lnSpc>
              <a:spcBef>
                <a:spcPts val="0"/>
              </a:spcBef>
              <a:spcAft>
                <a:spcPts val="0"/>
              </a:spcAft>
              <a:buNone/>
            </a:pPr>
            <a:r>
              <a:rPr lang="en-US" sz="2000">
                <a:solidFill>
                  <a:srgbClr val="FF0000"/>
                </a:solidFill>
                <a:latin typeface="Courier New"/>
                <a:ea typeface="Courier New"/>
                <a:cs typeface="Courier New"/>
                <a:sym typeface="Courier New"/>
              </a:rPr>
              <a:t>curl -Lo minikube https://storage.googleapis.com/minikube/releases/latest/minikube-linux-amd64 \  &amp;&amp; chmod +x minikube</a:t>
            </a:r>
            <a:endParaRPr sz="2000">
              <a:solidFill>
                <a:srgbClr val="FF0000"/>
              </a:solidFill>
              <a:latin typeface="Courier New"/>
              <a:ea typeface="Courier New"/>
              <a:cs typeface="Courier New"/>
              <a:sym typeface="Courier New"/>
            </a:endParaRPr>
          </a:p>
          <a:p>
            <a:pPr indent="0" lvl="0" marL="0" rtl="0" algn="l">
              <a:lnSpc>
                <a:spcPct val="175000"/>
              </a:lnSpc>
              <a:spcBef>
                <a:spcPts val="0"/>
              </a:spcBef>
              <a:spcAft>
                <a:spcPts val="0"/>
              </a:spcAft>
              <a:buNone/>
            </a:pPr>
            <a:r>
              <a:rPr lang="en-US" sz="3000">
                <a:highlight>
                  <a:srgbClr val="FFFFFF"/>
                </a:highlight>
                <a:latin typeface="Arial"/>
                <a:ea typeface="Arial"/>
                <a:cs typeface="Arial"/>
                <a:sym typeface="Arial"/>
              </a:rPr>
              <a:t>Add the Minikube executable to your path:</a:t>
            </a:r>
            <a:endParaRPr sz="3000">
              <a:highlight>
                <a:srgbClr val="FFFFFF"/>
              </a:highlight>
              <a:latin typeface="Arial"/>
              <a:ea typeface="Arial"/>
              <a:cs typeface="Arial"/>
              <a:sym typeface="Arial"/>
            </a:endParaRPr>
          </a:p>
          <a:p>
            <a:pPr indent="0" lvl="0" marL="0" rtl="0" algn="l">
              <a:lnSpc>
                <a:spcPct val="175000"/>
              </a:lnSpc>
              <a:spcBef>
                <a:spcPts val="0"/>
              </a:spcBef>
              <a:spcAft>
                <a:spcPts val="0"/>
              </a:spcAft>
              <a:buNone/>
            </a:pPr>
            <a:r>
              <a:rPr lang="en-US" sz="2000">
                <a:solidFill>
                  <a:srgbClr val="FF0000"/>
                </a:solidFill>
                <a:latin typeface="Courier New"/>
                <a:ea typeface="Courier New"/>
                <a:cs typeface="Courier New"/>
                <a:sym typeface="Courier New"/>
              </a:rPr>
              <a:t>cp minikube /usr/local/bin &amp;&amp; rm minikube</a:t>
            </a:r>
            <a:endParaRPr sz="2000">
              <a:solidFill>
                <a:srgbClr val="FF0000"/>
              </a:solidFill>
              <a:latin typeface="Courier New"/>
              <a:ea typeface="Courier New"/>
              <a:cs typeface="Courier New"/>
              <a:sym typeface="Courier New"/>
            </a:endParaRPr>
          </a:p>
          <a:p>
            <a:pPr indent="0" lvl="0" marL="0" marR="139700" rtl="0" algn="l">
              <a:lnSpc>
                <a:spcPct val="115000"/>
              </a:lnSpc>
              <a:spcBef>
                <a:spcPts val="1500"/>
              </a:spcBef>
              <a:spcAft>
                <a:spcPts val="0"/>
              </a:spcAft>
              <a:buNone/>
            </a:pPr>
            <a:r>
              <a:rPr lang="en-US" sz="3000">
                <a:solidFill>
                  <a:srgbClr val="303030"/>
                </a:solidFill>
                <a:latin typeface="Arial"/>
                <a:ea typeface="Arial"/>
                <a:cs typeface="Arial"/>
                <a:sym typeface="Arial"/>
              </a:rPr>
              <a:t>Start MiniKube </a:t>
            </a:r>
            <a:endParaRPr sz="3000">
              <a:solidFill>
                <a:srgbClr val="303030"/>
              </a:solidFill>
              <a:latin typeface="Arial"/>
              <a:ea typeface="Arial"/>
              <a:cs typeface="Arial"/>
              <a:sym typeface="Arial"/>
            </a:endParaRPr>
          </a:p>
          <a:p>
            <a:pPr indent="0" lvl="0" marL="0" marR="139700" rtl="0" algn="l">
              <a:lnSpc>
                <a:spcPct val="115000"/>
              </a:lnSpc>
              <a:spcBef>
                <a:spcPts val="1500"/>
              </a:spcBef>
              <a:spcAft>
                <a:spcPts val="0"/>
              </a:spcAft>
              <a:buNone/>
            </a:pPr>
            <a:r>
              <a:rPr lang="en-US" sz="2000">
                <a:solidFill>
                  <a:srgbClr val="FF0000"/>
                </a:solidFill>
                <a:latin typeface="Courier New"/>
                <a:ea typeface="Courier New"/>
                <a:cs typeface="Courier New"/>
                <a:sym typeface="Courier New"/>
              </a:rPr>
              <a:t>minikube start --vm-driver=none</a:t>
            </a:r>
            <a:endParaRPr sz="2000">
              <a:solidFill>
                <a:srgbClr val="FF0000"/>
              </a:solidFill>
              <a:latin typeface="Courier New"/>
              <a:ea typeface="Courier New"/>
              <a:cs typeface="Courier New"/>
              <a:sym typeface="Courier New"/>
            </a:endParaRPr>
          </a:p>
          <a:p>
            <a:pPr indent="0" lvl="0" marL="139700" marR="139700" rtl="0" algn="l">
              <a:lnSpc>
                <a:spcPct val="115000"/>
              </a:lnSpc>
              <a:spcBef>
                <a:spcPts val="1500"/>
              </a:spcBef>
              <a:spcAft>
                <a:spcPts val="0"/>
              </a:spcAft>
              <a:buNone/>
            </a:pPr>
            <a:r>
              <a:t/>
            </a:r>
            <a:endParaRPr sz="2000">
              <a:solidFill>
                <a:srgbClr val="FF0000"/>
              </a:solidFill>
              <a:latin typeface="Courier New"/>
              <a:ea typeface="Courier New"/>
              <a:cs typeface="Courier New"/>
              <a:sym typeface="Courier New"/>
            </a:endParaRPr>
          </a:p>
          <a:p>
            <a:pPr indent="0" lvl="0" marL="0" rtl="0" algn="l">
              <a:lnSpc>
                <a:spcPct val="115000"/>
              </a:lnSpc>
              <a:spcBef>
                <a:spcPts val="1500"/>
              </a:spcBef>
              <a:spcAft>
                <a:spcPts val="0"/>
              </a:spcAft>
              <a:buNone/>
            </a:pPr>
            <a:r>
              <a:t/>
            </a:r>
            <a:endParaRPr sz="180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br>
              <a:rPr lang="en-US" sz="1050">
                <a:solidFill>
                  <a:srgbClr val="091E42"/>
                </a:solidFill>
                <a:highlight>
                  <a:srgbClr val="FFFFFF"/>
                </a:highlight>
                <a:latin typeface="Arial"/>
                <a:ea typeface="Arial"/>
                <a:cs typeface="Arial"/>
                <a:sym typeface="Arial"/>
              </a:rPr>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838200" y="133775"/>
            <a:ext cx="10515600" cy="75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Getting to know your Cluster</a:t>
            </a:r>
            <a:endParaRPr/>
          </a:p>
        </p:txBody>
      </p:sp>
      <p:sp>
        <p:nvSpPr>
          <p:cNvPr id="411" name="Google Shape;411;p59"/>
          <p:cNvSpPr txBox="1"/>
          <p:nvPr>
            <p:ph idx="1" type="body"/>
          </p:nvPr>
        </p:nvSpPr>
        <p:spPr>
          <a:xfrm>
            <a:off x="196500" y="703625"/>
            <a:ext cx="11799000" cy="49575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None/>
            </a:pPr>
            <a:r>
              <a:rPr lang="en-US" sz="3000">
                <a:solidFill>
                  <a:srgbClr val="091E42"/>
                </a:solidFill>
                <a:highlight>
                  <a:srgbClr val="FFFFFF"/>
                </a:highlight>
                <a:latin typeface="Arial"/>
                <a:ea typeface="Arial"/>
                <a:cs typeface="Arial"/>
                <a:sym typeface="Arial"/>
              </a:rPr>
              <a:t>Below are a few commands to help you get to know your Cluster</a:t>
            </a:r>
            <a:endParaRPr sz="3000">
              <a:solidFill>
                <a:srgbClr val="091E42"/>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highlight>
                  <a:srgbClr val="FFFFFF"/>
                </a:highlight>
                <a:latin typeface="Arial"/>
                <a:ea typeface="Arial"/>
                <a:cs typeface="Arial"/>
                <a:sym typeface="Arial"/>
              </a:rPr>
              <a:t>kubectl get node</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get secret</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config view</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config current-context</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get componentstatus</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get clusterrolebinding --all-namespaces</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get serviceaccounts --all-namespaces</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get pods --all-namespaces -o wide</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get services --all-namespaces -o wide</a:t>
            </a:r>
            <a:br>
              <a:rPr lang="en-US" sz="2400">
                <a:solidFill>
                  <a:srgbClr val="091E42"/>
                </a:solidFill>
                <a:highlight>
                  <a:srgbClr val="FFFFFF"/>
                </a:highlight>
                <a:latin typeface="Arial"/>
                <a:ea typeface="Arial"/>
                <a:cs typeface="Arial"/>
                <a:sym typeface="Arial"/>
              </a:rPr>
            </a:br>
            <a:r>
              <a:rPr lang="en-US" sz="2400">
                <a:solidFill>
                  <a:srgbClr val="091E42"/>
                </a:solidFill>
                <a:highlight>
                  <a:srgbClr val="FFFFFF"/>
                </a:highlight>
                <a:latin typeface="Arial"/>
                <a:ea typeface="Arial"/>
                <a:cs typeface="Arial"/>
                <a:sym typeface="Arial"/>
              </a:rPr>
              <a:t>kubectl cluster-info</a:t>
            </a:r>
            <a:endParaRPr sz="2400">
              <a:solidFill>
                <a:srgbClr val="091E42"/>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838200" y="48900"/>
            <a:ext cx="10515600" cy="806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Kubernetes Dashboard</a:t>
            </a:r>
            <a:endParaRPr/>
          </a:p>
        </p:txBody>
      </p:sp>
      <p:sp>
        <p:nvSpPr>
          <p:cNvPr id="417" name="Google Shape;417;p60"/>
          <p:cNvSpPr txBox="1"/>
          <p:nvPr>
            <p:ph idx="1" type="body"/>
          </p:nvPr>
        </p:nvSpPr>
        <p:spPr>
          <a:xfrm>
            <a:off x="61125" y="855600"/>
            <a:ext cx="12130800" cy="4890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solidFill>
                  <a:srgbClr val="24292E"/>
                </a:solidFill>
                <a:highlight>
                  <a:srgbClr val="FFFFFF"/>
                </a:highlight>
                <a:latin typeface="Arial"/>
                <a:ea typeface="Arial"/>
                <a:cs typeface="Arial"/>
                <a:sym typeface="Arial"/>
              </a:rPr>
              <a:t>Kubernetes Dashboard is a general purpose, web-based UI for Kubernetes clusters. It allows users to manage applications running in the cluster and troubleshoot them, as well as manage the cluster itself.  </a:t>
            </a:r>
            <a:endParaRPr sz="2400">
              <a:solidFill>
                <a:srgbClr val="24292E"/>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00">
              <a:solidFill>
                <a:srgbClr val="24292E"/>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00">
              <a:solidFill>
                <a:srgbClr val="24292E"/>
              </a:solidFill>
              <a:highlight>
                <a:srgbClr val="FFFFFF"/>
              </a:highlight>
              <a:latin typeface="Arial"/>
              <a:ea typeface="Arial"/>
              <a:cs typeface="Arial"/>
              <a:sym typeface="Arial"/>
            </a:endParaRPr>
          </a:p>
        </p:txBody>
      </p:sp>
      <p:pic>
        <p:nvPicPr>
          <p:cNvPr id="418" name="Google Shape;418;p60"/>
          <p:cNvPicPr preferRelativeResize="0"/>
          <p:nvPr/>
        </p:nvPicPr>
        <p:blipFill>
          <a:blip r:embed="rId3">
            <a:alphaModFix/>
          </a:blip>
          <a:stretch>
            <a:fillRect/>
          </a:stretch>
        </p:blipFill>
        <p:spPr>
          <a:xfrm>
            <a:off x="941300" y="2103850"/>
            <a:ext cx="9131773" cy="3700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838200" y="365125"/>
            <a:ext cx="10515600" cy="1032600"/>
          </a:xfrm>
          <a:prstGeom prst="rect">
            <a:avLst/>
          </a:prstGeom>
        </p:spPr>
        <p:txBody>
          <a:bodyPr anchorCtr="0" anchor="ctr" bIns="45700" lIns="91425" spcFirstLastPara="1" rIns="91425" wrap="square" tIns="45700">
            <a:noAutofit/>
          </a:bodyPr>
          <a:lstStyle/>
          <a:p>
            <a:pPr indent="0" lvl="0" marL="0" rtl="0" algn="l">
              <a:lnSpc>
                <a:spcPct val="116600"/>
              </a:lnSpc>
              <a:spcBef>
                <a:spcPts val="2300"/>
              </a:spcBef>
              <a:spcAft>
                <a:spcPts val="0"/>
              </a:spcAft>
              <a:buClr>
                <a:schemeClr val="dk1"/>
              </a:buClr>
              <a:buSzPts val="1100"/>
              <a:buFont typeface="Arial"/>
              <a:buNone/>
            </a:pPr>
            <a:r>
              <a:rPr lang="en-US" sz="3950">
                <a:solidFill>
                  <a:srgbClr val="600F97"/>
                </a:solidFill>
              </a:rPr>
              <a:t>Allow Access to your Dashboard from Outside the Cluster</a:t>
            </a:r>
            <a:endParaRPr sz="3950">
              <a:solidFill>
                <a:srgbClr val="600F97"/>
              </a:solidFill>
            </a:endParaRPr>
          </a:p>
          <a:p>
            <a:pPr indent="0" lvl="0" marL="0" rtl="0" algn="l">
              <a:spcBef>
                <a:spcPts val="0"/>
              </a:spcBef>
              <a:spcAft>
                <a:spcPts val="0"/>
              </a:spcAft>
              <a:buNone/>
            </a:pPr>
            <a:r>
              <a:t/>
            </a:r>
            <a:endParaRPr/>
          </a:p>
        </p:txBody>
      </p:sp>
      <p:sp>
        <p:nvSpPr>
          <p:cNvPr id="424" name="Google Shape;424;p61"/>
          <p:cNvSpPr txBox="1"/>
          <p:nvPr>
            <p:ph idx="1" type="body"/>
          </p:nvPr>
        </p:nvSpPr>
        <p:spPr>
          <a:xfrm>
            <a:off x="838200" y="1397725"/>
            <a:ext cx="10515600" cy="47790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sz="3000">
                <a:solidFill>
                  <a:srgbClr val="091E42"/>
                </a:solidFill>
                <a:latin typeface="Arial"/>
                <a:ea typeface="Arial"/>
                <a:cs typeface="Arial"/>
                <a:sym typeface="Arial"/>
              </a:rPr>
              <a:t>Run </a:t>
            </a:r>
            <a:r>
              <a:rPr lang="en-US" sz="3000">
                <a:solidFill>
                  <a:srgbClr val="FF0000"/>
                </a:solidFill>
                <a:latin typeface="Arial"/>
                <a:ea typeface="Arial"/>
                <a:cs typeface="Arial"/>
                <a:sym typeface="Arial"/>
              </a:rPr>
              <a:t>minikube dashboard</a:t>
            </a:r>
            <a:r>
              <a:rPr lang="en-US" sz="3000">
                <a:solidFill>
                  <a:srgbClr val="091E42"/>
                </a:solidFill>
                <a:latin typeface="Arial"/>
                <a:ea typeface="Arial"/>
                <a:cs typeface="Arial"/>
                <a:sym typeface="Arial"/>
              </a:rPr>
              <a:t> and once it tries to connect to browser  ctl + c</a:t>
            </a:r>
            <a:endParaRPr sz="30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3000">
                <a:solidFill>
                  <a:srgbClr val="091E42"/>
                </a:solidFill>
                <a:latin typeface="Arial"/>
                <a:ea typeface="Arial"/>
                <a:cs typeface="Arial"/>
                <a:sym typeface="Arial"/>
              </a:rPr>
              <a:t>You will want to access your dashboard from a machine running outside of your OpenStack cluster.  To do this you will need to do the following</a:t>
            </a:r>
            <a:endParaRPr sz="30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3000">
                <a:solidFill>
                  <a:srgbClr val="091E42"/>
                </a:solidFill>
                <a:latin typeface="Arial"/>
                <a:ea typeface="Arial"/>
                <a:cs typeface="Arial"/>
                <a:sym typeface="Arial"/>
              </a:rPr>
              <a:t>Edit the kubernetes-dashboard service.</a:t>
            </a:r>
            <a:endParaRPr sz="30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FF0000"/>
                </a:solidFill>
                <a:latin typeface="Courier New"/>
                <a:ea typeface="Courier New"/>
                <a:cs typeface="Courier New"/>
                <a:sym typeface="Courier New"/>
              </a:rPr>
              <a:t>kubectl -n kube-system edit service kubernetes-dashboard</a:t>
            </a:r>
            <a:endParaRPr sz="2400">
              <a:solidFill>
                <a:srgbClr val="FF0000"/>
              </a:solidFill>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rPr lang="en-US" sz="3000">
                <a:solidFill>
                  <a:srgbClr val="091E42"/>
                </a:solidFill>
                <a:latin typeface="Arial"/>
                <a:ea typeface="Arial"/>
                <a:cs typeface="Arial"/>
                <a:sym typeface="Arial"/>
              </a:rPr>
              <a:t>You should see yaml representation of the service in VI. Change type: ClusterIP to type: NodePort and save file.</a:t>
            </a:r>
            <a:endParaRPr sz="3000">
              <a:solidFill>
                <a:srgbClr val="091E42"/>
              </a:solidFill>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2"/>
          <p:cNvSpPr txBox="1"/>
          <p:nvPr>
            <p:ph idx="1" type="body"/>
          </p:nvPr>
        </p:nvSpPr>
        <p:spPr>
          <a:xfrm>
            <a:off x="838200" y="264400"/>
            <a:ext cx="10515600" cy="59124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sz="1600">
                <a:solidFill>
                  <a:srgbClr val="FF0000"/>
                </a:solidFill>
                <a:highlight>
                  <a:srgbClr val="FFFFFF"/>
                </a:highlight>
                <a:latin typeface="Courier New"/>
                <a:ea typeface="Courier New"/>
                <a:cs typeface="Courier New"/>
                <a:sym typeface="Courier New"/>
              </a:rPr>
              <a:t>apiVersion: v1</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name: kubernetes-dashboard</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namespace: kube-system</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resourceVersion: "343478"</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selfLink: /api/v1/namespaces/kube-system/services/kubernetes-dashboard-head</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uid: 8e48f478-993d-11e7-87e0-901b0e532516</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spec:</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clusterIP: 10.100.124.90</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externalTrafficPolicy: Cluster</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ports:</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 port: 443</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protocol: TCP</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targetPort: 8443</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selector:</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k8s-app: kubernetes-dashboard</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sessionAffinity: None</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type: ClusterIP</a:t>
            </a:r>
            <a:r>
              <a:rPr lang="en-US" sz="1600">
                <a:solidFill>
                  <a:srgbClr val="000000"/>
                </a:solidFill>
                <a:highlight>
                  <a:srgbClr val="FFFFFF"/>
                </a:highlight>
                <a:latin typeface="Courier New"/>
                <a:ea typeface="Courier New"/>
                <a:cs typeface="Courier New"/>
                <a:sym typeface="Courier New"/>
              </a:rPr>
              <a:t> </a:t>
            </a:r>
            <a:r>
              <a:rPr b="1" lang="en-US" sz="1600">
                <a:solidFill>
                  <a:srgbClr val="000000"/>
                </a:solidFill>
                <a:highlight>
                  <a:srgbClr val="FFFFFF"/>
                </a:highlight>
                <a:latin typeface="Courier New"/>
                <a:ea typeface="Courier New"/>
                <a:cs typeface="Courier New"/>
                <a:sym typeface="Courier New"/>
              </a:rPr>
              <a:t>&lt;--- Change to NodePort</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status:</a:t>
            </a:r>
            <a:br>
              <a:rPr lang="en-US" sz="1600">
                <a:solidFill>
                  <a:srgbClr val="FF0000"/>
                </a:solidFill>
                <a:highlight>
                  <a:srgbClr val="FFFFFF"/>
                </a:highlight>
                <a:latin typeface="Courier New"/>
                <a:ea typeface="Courier New"/>
                <a:cs typeface="Courier New"/>
                <a:sym typeface="Courier New"/>
              </a:rPr>
            </a:br>
            <a:r>
              <a:rPr lang="en-US" sz="1600">
                <a:solidFill>
                  <a:srgbClr val="FF0000"/>
                </a:solidFill>
                <a:highlight>
                  <a:srgbClr val="FFFFFF"/>
                </a:highlight>
                <a:latin typeface="Courier New"/>
                <a:ea typeface="Courier New"/>
                <a:cs typeface="Courier New"/>
                <a:sym typeface="Courier New"/>
              </a:rPr>
              <a:t>  loadBalancer: {}</a:t>
            </a:r>
            <a:endParaRPr sz="1600">
              <a:solidFill>
                <a:srgbClr val="FF0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6600"/>
              </a:lnSpc>
              <a:spcBef>
                <a:spcPts val="2300"/>
              </a:spcBef>
              <a:spcAft>
                <a:spcPts val="0"/>
              </a:spcAft>
              <a:buClr>
                <a:schemeClr val="dk1"/>
              </a:buClr>
              <a:buSzPts val="1100"/>
              <a:buFont typeface="Arial"/>
              <a:buNone/>
            </a:pPr>
            <a:r>
              <a:rPr lang="en-US" sz="3950">
                <a:solidFill>
                  <a:srgbClr val="600F97"/>
                </a:solidFill>
              </a:rPr>
              <a:t>Allow Access to your Dashboard from Outside the Cluster continued</a:t>
            </a:r>
            <a:endParaRPr/>
          </a:p>
        </p:txBody>
      </p:sp>
      <p:sp>
        <p:nvSpPr>
          <p:cNvPr id="435" name="Google Shape;435;p6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sz="3000">
                <a:solidFill>
                  <a:srgbClr val="091E42"/>
                </a:solidFill>
                <a:latin typeface="Arial"/>
                <a:ea typeface="Arial"/>
                <a:cs typeface="Arial"/>
                <a:sym typeface="Arial"/>
              </a:rPr>
              <a:t>Next we need to check the port on which the Dashboard was exposed.</a:t>
            </a:r>
            <a:endParaRPr sz="30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FF0000"/>
                </a:solidFill>
                <a:latin typeface="Courier New"/>
                <a:ea typeface="Courier New"/>
                <a:cs typeface="Courier New"/>
                <a:sym typeface="Courier New"/>
              </a:rPr>
              <a:t>kubectl -n kube-system get service kubernetes-dashboard</a:t>
            </a:r>
            <a:endParaRPr sz="2400">
              <a:solidFill>
                <a:srgbClr val="FF0000"/>
              </a:solidFill>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rPr lang="en-US" sz="3000">
                <a:solidFill>
                  <a:srgbClr val="091E42"/>
                </a:solidFill>
                <a:latin typeface="Arial"/>
                <a:ea typeface="Arial"/>
                <a:cs typeface="Arial"/>
                <a:sym typeface="Arial"/>
              </a:rPr>
              <a:t>You should see output like so</a:t>
            </a:r>
            <a:endParaRPr sz="30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FF0000"/>
                </a:solidFill>
                <a:highlight>
                  <a:srgbClr val="FFFFFF"/>
                </a:highlight>
                <a:latin typeface="Arial"/>
                <a:ea typeface="Arial"/>
                <a:cs typeface="Arial"/>
                <a:sym typeface="Arial"/>
              </a:rPr>
              <a:t>NAME                   CLUSTER-IP       EXTERNAL-IP   PORT(S)        AGE</a:t>
            </a:r>
            <a:br>
              <a:rPr lang="en-US" sz="2400">
                <a:solidFill>
                  <a:srgbClr val="FF0000"/>
                </a:solidFill>
                <a:highlight>
                  <a:srgbClr val="FFFFFF"/>
                </a:highlight>
                <a:latin typeface="Arial"/>
                <a:ea typeface="Arial"/>
                <a:cs typeface="Arial"/>
                <a:sym typeface="Arial"/>
              </a:rPr>
            </a:br>
            <a:r>
              <a:rPr lang="en-US" sz="2400">
                <a:solidFill>
                  <a:srgbClr val="FF0000"/>
                </a:solidFill>
                <a:highlight>
                  <a:srgbClr val="FFFFFF"/>
                </a:highlight>
                <a:latin typeface="Arial"/>
                <a:ea typeface="Arial"/>
                <a:cs typeface="Arial"/>
                <a:sym typeface="Arial"/>
              </a:rPr>
              <a:t>kubernetes-dashboard   10.100.124.90   &lt;nodes&gt;       80:32609/TCP   21h</a:t>
            </a:r>
            <a:br>
              <a:rPr lang="en-US" sz="2400">
                <a:solidFill>
                  <a:srgbClr val="091E42"/>
                </a:solidFill>
                <a:highlight>
                  <a:srgbClr val="FFFFFF"/>
                </a:highlight>
                <a:latin typeface="Arial"/>
                <a:ea typeface="Arial"/>
                <a:cs typeface="Arial"/>
                <a:sym typeface="Arial"/>
              </a:rPr>
            </a:br>
            <a:r>
              <a:rPr lang="en-US" sz="3000">
                <a:solidFill>
                  <a:srgbClr val="091E42"/>
                </a:solidFill>
                <a:latin typeface="Arial"/>
                <a:ea typeface="Arial"/>
                <a:cs typeface="Arial"/>
                <a:sym typeface="Arial"/>
              </a:rPr>
              <a:t>In this example Dashboard has been exposed on port 32609 (HTTP).</a:t>
            </a:r>
            <a:endParaRPr sz="3000">
              <a:solidFill>
                <a:srgbClr val="091E42"/>
              </a:solidFill>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Logging Into your Dashboard</a:t>
            </a:r>
            <a:endParaRPr/>
          </a:p>
        </p:txBody>
      </p:sp>
      <p:sp>
        <p:nvSpPr>
          <p:cNvPr id="441" name="Google Shape;441;p6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Open a browser and visit </a:t>
            </a:r>
            <a:endParaRPr/>
          </a:p>
          <a:p>
            <a:pPr indent="0" lvl="0" marL="0" rtl="0" algn="l">
              <a:spcBef>
                <a:spcPts val="1000"/>
              </a:spcBef>
              <a:spcAft>
                <a:spcPts val="0"/>
              </a:spcAft>
              <a:buNone/>
            </a:pPr>
            <a:r>
              <a:rPr lang="en-US"/>
              <a:t>https://&lt;</a:t>
            </a:r>
            <a:r>
              <a:rPr lang="en-US"/>
              <a:t>k8’s_masters_ipaddress</a:t>
            </a:r>
            <a:r>
              <a:rPr lang="en-US"/>
              <a:t>&gt;:&lt;port_from_previous_step&gt;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5"/>
          <p:cNvSpPr txBox="1"/>
          <p:nvPr>
            <p:ph type="title"/>
          </p:nvPr>
        </p:nvSpPr>
        <p:spPr>
          <a:xfrm>
            <a:off x="838200" y="133775"/>
            <a:ext cx="10515600" cy="75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Deploy a two node DSE cluster </a:t>
            </a:r>
            <a:endParaRPr/>
          </a:p>
        </p:txBody>
      </p:sp>
      <p:sp>
        <p:nvSpPr>
          <p:cNvPr id="447" name="Google Shape;447;p65"/>
          <p:cNvSpPr txBox="1"/>
          <p:nvPr>
            <p:ph idx="1" type="body"/>
          </p:nvPr>
        </p:nvSpPr>
        <p:spPr>
          <a:xfrm>
            <a:off x="87700" y="769725"/>
            <a:ext cx="12032100" cy="5337600"/>
          </a:xfrm>
          <a:prstGeom prst="rect">
            <a:avLst/>
          </a:prstGeom>
        </p:spPr>
        <p:txBody>
          <a:bodyPr anchorCtr="0" anchor="t" bIns="45700" lIns="91425" spcFirstLastPara="1" rIns="91425" wrap="square" tIns="45700">
            <a:noAutofit/>
          </a:bodyPr>
          <a:lstStyle/>
          <a:p>
            <a:pPr indent="0" lvl="0" marL="0" rtl="0" algn="l">
              <a:lnSpc>
                <a:spcPct val="116600"/>
              </a:lnSpc>
              <a:spcBef>
                <a:spcPts val="2300"/>
              </a:spcBef>
              <a:spcAft>
                <a:spcPts val="0"/>
              </a:spcAft>
              <a:buNone/>
            </a:pPr>
            <a:r>
              <a:rPr lang="en-US" sz="3000">
                <a:solidFill>
                  <a:srgbClr val="172B4D"/>
                </a:solidFill>
                <a:latin typeface="Arial"/>
                <a:ea typeface="Arial"/>
                <a:cs typeface="Arial"/>
                <a:sym typeface="Arial"/>
              </a:rPr>
              <a:t>I have put together a deployment yaml that will allow deployment of multiple DSE nodes on minikube</a:t>
            </a:r>
            <a:endParaRPr sz="3950">
              <a:solidFill>
                <a:srgbClr val="172B4D"/>
              </a:solidFill>
              <a:latin typeface="Roboto"/>
              <a:ea typeface="Roboto"/>
              <a:cs typeface="Roboto"/>
              <a:sym typeface="Roboto"/>
            </a:endParaRPr>
          </a:p>
          <a:p>
            <a:pPr indent="0" lvl="0" marL="0" rtl="0" algn="l">
              <a:lnSpc>
                <a:spcPct val="116600"/>
              </a:lnSpc>
              <a:spcBef>
                <a:spcPts val="2300"/>
              </a:spcBef>
              <a:spcAft>
                <a:spcPts val="0"/>
              </a:spcAft>
              <a:buNone/>
            </a:pPr>
            <a:r>
              <a:rPr lang="en-US" sz="2400">
                <a:solidFill>
                  <a:srgbClr val="091E42"/>
                </a:solidFill>
                <a:latin typeface="Arial"/>
                <a:ea typeface="Arial"/>
                <a:cs typeface="Arial"/>
                <a:sym typeface="Arial"/>
              </a:rPr>
              <a:t>Get the yaml</a:t>
            </a:r>
            <a:r>
              <a:rPr lang="en-US" sz="1050">
                <a:solidFill>
                  <a:srgbClr val="091E42"/>
                </a:solidFill>
                <a:latin typeface="Roboto"/>
                <a:ea typeface="Roboto"/>
                <a:cs typeface="Roboto"/>
                <a:sym typeface="Roboto"/>
              </a:rPr>
              <a:t> </a:t>
            </a:r>
            <a:endParaRPr sz="1050">
              <a:solidFill>
                <a:srgbClr val="091E42"/>
              </a:solidFill>
              <a:latin typeface="Roboto"/>
              <a:ea typeface="Roboto"/>
              <a:cs typeface="Roboto"/>
              <a:sym typeface="Roboto"/>
            </a:endParaRPr>
          </a:p>
          <a:p>
            <a:pPr indent="0" lvl="0" marL="0" rtl="0" algn="l">
              <a:lnSpc>
                <a:spcPct val="115000"/>
              </a:lnSpc>
              <a:spcBef>
                <a:spcPts val="800"/>
              </a:spcBef>
              <a:spcAft>
                <a:spcPts val="0"/>
              </a:spcAft>
              <a:buNone/>
            </a:pPr>
            <a:r>
              <a:rPr lang="en-US" sz="1800">
                <a:solidFill>
                  <a:srgbClr val="FF0000"/>
                </a:solidFill>
                <a:latin typeface="Courier New"/>
                <a:ea typeface="Courier New"/>
                <a:cs typeface="Courier New"/>
                <a:sym typeface="Courier New"/>
              </a:rPr>
              <a:t>wget --quiet https://raw.githubusercontent.com/roberd13/Support-Summit2019/master/dse-kubernetes.yaml -O </a:t>
            </a:r>
            <a:r>
              <a:rPr lang="en-US" sz="1800">
                <a:solidFill>
                  <a:srgbClr val="FF0000"/>
                </a:solidFill>
                <a:latin typeface="Courier New"/>
                <a:ea typeface="Courier New"/>
                <a:cs typeface="Courier New"/>
                <a:sym typeface="Courier New"/>
              </a:rPr>
              <a:t>dse-kubernetes.yaml</a:t>
            </a:r>
            <a:r>
              <a:rPr lang="en-US" sz="1800">
                <a:solidFill>
                  <a:srgbClr val="FF0000"/>
                </a:solidFill>
                <a:latin typeface="Courier New"/>
                <a:ea typeface="Courier New"/>
                <a:cs typeface="Courier New"/>
                <a:sym typeface="Courier New"/>
              </a:rPr>
              <a:t> </a:t>
            </a:r>
            <a:endParaRPr sz="1800">
              <a:solidFill>
                <a:srgbClr val="FF0000"/>
              </a:solidFill>
              <a:latin typeface="Courier New"/>
              <a:ea typeface="Courier New"/>
              <a:cs typeface="Courier New"/>
              <a:sym typeface="Courier New"/>
            </a:endParaRPr>
          </a:p>
          <a:p>
            <a:pPr indent="0" lvl="0" marL="0" rtl="0" algn="l">
              <a:lnSpc>
                <a:spcPct val="115000"/>
              </a:lnSpc>
              <a:spcBef>
                <a:spcPts val="800"/>
              </a:spcBef>
              <a:spcAft>
                <a:spcPts val="0"/>
              </a:spcAft>
              <a:buNone/>
            </a:pPr>
            <a:r>
              <a:rPr lang="en-US" sz="2400">
                <a:solidFill>
                  <a:srgbClr val="000000"/>
                </a:solidFill>
                <a:latin typeface="Arial"/>
                <a:ea typeface="Arial"/>
                <a:cs typeface="Arial"/>
                <a:sym typeface="Arial"/>
              </a:rPr>
              <a:t>Deploy the Yaml</a:t>
            </a:r>
            <a:endParaRPr sz="2400">
              <a:solidFill>
                <a:srgbClr val="000000"/>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800">
                <a:solidFill>
                  <a:srgbClr val="FF0000"/>
                </a:solidFill>
                <a:latin typeface="Courier New"/>
                <a:ea typeface="Courier New"/>
                <a:cs typeface="Courier New"/>
                <a:sym typeface="Courier New"/>
              </a:rPr>
              <a:t>kubectl apply -f </a:t>
            </a:r>
            <a:r>
              <a:rPr lang="en-US" sz="1800">
                <a:solidFill>
                  <a:srgbClr val="FF0000"/>
                </a:solidFill>
                <a:latin typeface="Courier New"/>
                <a:ea typeface="Courier New"/>
                <a:cs typeface="Courier New"/>
                <a:sym typeface="Courier New"/>
              </a:rPr>
              <a:t>dse-kubernetes.yaml</a:t>
            </a:r>
            <a:endParaRPr sz="1800">
              <a:solidFill>
                <a:srgbClr val="FF0000"/>
              </a:solidFill>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6"/>
          <p:cNvSpPr txBox="1"/>
          <p:nvPr>
            <p:ph type="title"/>
          </p:nvPr>
        </p:nvSpPr>
        <p:spPr>
          <a:xfrm>
            <a:off x="206775" y="347575"/>
            <a:ext cx="117201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Deploy a two node DSE cluster continued</a:t>
            </a:r>
            <a:endParaRPr/>
          </a:p>
        </p:txBody>
      </p:sp>
      <p:sp>
        <p:nvSpPr>
          <p:cNvPr id="453" name="Google Shape;453;p66"/>
          <p:cNvSpPr txBox="1"/>
          <p:nvPr>
            <p:ph idx="1" type="body"/>
          </p:nvPr>
        </p:nvSpPr>
        <p:spPr>
          <a:xfrm>
            <a:off x="206775" y="1825625"/>
            <a:ext cx="115800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latin typeface="Arial"/>
                <a:ea typeface="Arial"/>
                <a:cs typeface="Arial"/>
                <a:sym typeface="Arial"/>
              </a:rPr>
              <a:t>It will take a few minutes for the nodes to come up </a:t>
            </a:r>
            <a:endParaRPr sz="24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latin typeface="Arial"/>
                <a:ea typeface="Arial"/>
                <a:cs typeface="Arial"/>
                <a:sym typeface="Arial"/>
              </a:rPr>
              <a:t>To check the status run the below command</a:t>
            </a:r>
            <a:endParaRPr sz="24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800">
                <a:solidFill>
                  <a:srgbClr val="FF0000"/>
                </a:solidFill>
                <a:highlight>
                  <a:srgbClr val="FFFFFF"/>
                </a:highlight>
                <a:latin typeface="Courier New"/>
                <a:ea typeface="Courier New"/>
                <a:cs typeface="Courier New"/>
                <a:sym typeface="Courier New"/>
              </a:rPr>
              <a:t>kubectl get all</a:t>
            </a:r>
            <a:endParaRPr sz="180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latin typeface="Arial"/>
                <a:ea typeface="Arial"/>
                <a:cs typeface="Arial"/>
                <a:sym typeface="Arial"/>
              </a:rPr>
              <a:t>To run DSE commands against a container, you would run </a:t>
            </a:r>
            <a:r>
              <a:rPr lang="en-US" sz="1800">
                <a:solidFill>
                  <a:srgbClr val="FF0000"/>
                </a:solidFill>
                <a:latin typeface="Arial"/>
                <a:ea typeface="Arial"/>
                <a:cs typeface="Arial"/>
                <a:sym typeface="Arial"/>
              </a:rPr>
              <a:t>kubctl exec -it &lt;container_name&gt; &lt;command&gt;</a:t>
            </a:r>
            <a:endParaRPr sz="1800">
              <a:solidFill>
                <a:srgbClr val="FF0000"/>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latin typeface="Arial"/>
                <a:ea typeface="Arial"/>
                <a:cs typeface="Arial"/>
                <a:sym typeface="Arial"/>
              </a:rPr>
              <a:t>For example to get a cql shell</a:t>
            </a:r>
            <a:endParaRPr sz="24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800">
                <a:solidFill>
                  <a:srgbClr val="FF0000"/>
                </a:solidFill>
                <a:highlight>
                  <a:srgbClr val="FFFFFF"/>
                </a:highlight>
                <a:latin typeface="Courier New"/>
                <a:ea typeface="Courier New"/>
                <a:cs typeface="Courier New"/>
                <a:sym typeface="Courier New"/>
              </a:rPr>
              <a:t>kubectl exec -it dse-0 cqlsh</a:t>
            </a:r>
            <a:endParaRPr sz="1800">
              <a:solidFill>
                <a:srgbClr val="FF0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Scale the cluster</a:t>
            </a:r>
            <a:endParaRPr/>
          </a:p>
        </p:txBody>
      </p:sp>
      <p:sp>
        <p:nvSpPr>
          <p:cNvPr id="459" name="Google Shape;459;p67"/>
          <p:cNvSpPr txBox="1"/>
          <p:nvPr>
            <p:ph idx="1" type="body"/>
          </p:nvPr>
        </p:nvSpPr>
        <p:spPr>
          <a:xfrm>
            <a:off x="838200" y="1808100"/>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latin typeface="Arial"/>
                <a:ea typeface="Arial"/>
                <a:cs typeface="Arial"/>
                <a:sym typeface="Arial"/>
              </a:rPr>
              <a:t>Modify the dse-kubernetes.yaml and change the number of replicas to 3</a:t>
            </a:r>
            <a:endParaRPr sz="180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latin typeface="Arial"/>
                <a:ea typeface="Arial"/>
                <a:cs typeface="Arial"/>
                <a:sym typeface="Arial"/>
              </a:rPr>
              <a:t>Deploy the changes </a:t>
            </a:r>
            <a:endParaRPr sz="24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800">
                <a:solidFill>
                  <a:srgbClr val="FF0000"/>
                </a:solidFill>
                <a:latin typeface="Courier New"/>
                <a:ea typeface="Courier New"/>
                <a:cs typeface="Courier New"/>
                <a:sym typeface="Courier New"/>
              </a:rPr>
              <a:t>kubectl apply -f dse-kubernetes.yaml</a:t>
            </a:r>
            <a:endParaRPr sz="1800">
              <a:solidFill>
                <a:srgbClr val="FF0000"/>
              </a:solidFill>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t/>
            </a:r>
            <a:endParaRPr sz="6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latin typeface="Arial"/>
                <a:ea typeface="Arial"/>
                <a:cs typeface="Arial"/>
                <a:sym typeface="Arial"/>
              </a:rPr>
              <a:t>Check the status of the cluster </a:t>
            </a:r>
            <a:endParaRPr sz="24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800">
                <a:solidFill>
                  <a:srgbClr val="FF0000"/>
                </a:solidFill>
                <a:highlight>
                  <a:srgbClr val="FFFFFF"/>
                </a:highlight>
                <a:latin typeface="Courier New"/>
                <a:ea typeface="Courier New"/>
                <a:cs typeface="Courier New"/>
                <a:sym typeface="Courier New"/>
              </a:rPr>
              <a:t>kubectl exec -it dse-0 nodetool status</a:t>
            </a:r>
            <a:endParaRPr sz="180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t/>
            </a:r>
            <a:endParaRPr sz="600">
              <a:solidFill>
                <a:srgbClr val="091E42"/>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400">
                <a:solidFill>
                  <a:srgbClr val="091E42"/>
                </a:solidFill>
                <a:latin typeface="Arial"/>
                <a:ea typeface="Arial"/>
                <a:cs typeface="Arial"/>
                <a:sym typeface="Arial"/>
              </a:rPr>
              <a:t>Destroy the cluster</a:t>
            </a:r>
            <a:endParaRPr sz="180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Clr>
                <a:schemeClr val="dk1"/>
              </a:buClr>
              <a:buSzPts val="1100"/>
              <a:buFont typeface="Arial"/>
              <a:buNone/>
            </a:pPr>
            <a:r>
              <a:rPr lang="en-US" sz="1800">
                <a:solidFill>
                  <a:srgbClr val="FF0000"/>
                </a:solidFill>
                <a:latin typeface="Courier New"/>
                <a:ea typeface="Courier New"/>
                <a:cs typeface="Courier New"/>
                <a:sym typeface="Courier New"/>
              </a:rPr>
              <a:t>kubectl delete -f dse-kubernetes.yaml</a:t>
            </a:r>
            <a:endParaRPr sz="1800">
              <a:solidFill>
                <a:srgbClr val="FF0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2"/>
          <p:cNvSpPr txBox="1"/>
          <p:nvPr/>
        </p:nvSpPr>
        <p:spPr>
          <a:xfrm>
            <a:off x="609600" y="360629"/>
            <a:ext cx="10972800" cy="730800"/>
          </a:xfrm>
          <a:prstGeom prst="rect">
            <a:avLst/>
          </a:prstGeom>
          <a:noFill/>
          <a:ln>
            <a:noFill/>
          </a:ln>
        </p:spPr>
        <p:txBody>
          <a:bodyPr anchorCtr="0" anchor="b" bIns="121900" lIns="0" spcFirstLastPara="1" rIns="121900" wrap="square" tIns="121900">
            <a:noAutofit/>
          </a:bodyPr>
          <a:lstStyle/>
          <a:p>
            <a:pPr indent="0" lvl="0" marL="0" rtl="0" algn="l">
              <a:lnSpc>
                <a:spcPct val="90000"/>
              </a:lnSpc>
              <a:spcBef>
                <a:spcPts val="0"/>
              </a:spcBef>
              <a:spcAft>
                <a:spcPts val="0"/>
              </a:spcAft>
              <a:buNone/>
            </a:pPr>
            <a:r>
              <a:rPr lang="en-US" sz="3700">
                <a:solidFill>
                  <a:srgbClr val="600F97"/>
                </a:solidFill>
              </a:rPr>
              <a:t>Docker Cheat Sheet</a:t>
            </a:r>
            <a:endParaRPr sz="3700">
              <a:solidFill>
                <a:srgbClr val="600F97"/>
              </a:solidFill>
            </a:endParaRPr>
          </a:p>
        </p:txBody>
      </p:sp>
      <p:sp>
        <p:nvSpPr>
          <p:cNvPr id="246" name="Google Shape;246;p32"/>
          <p:cNvSpPr txBox="1"/>
          <p:nvPr/>
        </p:nvSpPr>
        <p:spPr>
          <a:xfrm>
            <a:off x="508000" y="1091433"/>
            <a:ext cx="11074500" cy="5084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500"/>
              <a:buFont typeface="Arial"/>
              <a:buNone/>
            </a:pPr>
            <a:r>
              <a:rPr lang="en-US" sz="2100"/>
              <a:t>Get IP Address of container - </a:t>
            </a:r>
            <a:r>
              <a:rPr lang="en-US" sz="2100">
                <a:solidFill>
                  <a:srgbClr val="FF0000"/>
                </a:solidFill>
              </a:rPr>
              <a:t>docker inspect &lt;container_name or id&gt; | grep IPAddress</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Get a bash shell - </a:t>
            </a:r>
            <a:r>
              <a:rPr lang="en-US" sz="2100">
                <a:solidFill>
                  <a:srgbClr val="FF0000"/>
                </a:solidFill>
              </a:rPr>
              <a:t>docker exec -it &lt;container_name or id&gt; bash</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Get a shell as root - </a:t>
            </a:r>
            <a:r>
              <a:rPr lang="en-US" sz="2100">
                <a:solidFill>
                  <a:srgbClr val="FF0000"/>
                </a:solidFill>
              </a:rPr>
              <a:t>docker exec -it --user root &lt;container_name or id&gt; bash</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Get a cql shell - </a:t>
            </a:r>
            <a:r>
              <a:rPr lang="en-US" sz="2100">
                <a:solidFill>
                  <a:srgbClr val="FF0000"/>
                </a:solidFill>
              </a:rPr>
              <a:t>docker exec -it &lt;container_name or id&gt; cqlsh</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Get a Gremlin console - </a:t>
            </a:r>
            <a:r>
              <a:rPr lang="en-US" sz="2100">
                <a:solidFill>
                  <a:srgbClr val="FF0000"/>
                </a:solidFill>
              </a:rPr>
              <a:t>docker exec -it &lt;container_name or id&gt; dse gremlin-console</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Stop a container - </a:t>
            </a:r>
            <a:r>
              <a:rPr lang="en-US" sz="2100">
                <a:solidFill>
                  <a:srgbClr val="FF0000"/>
                </a:solidFill>
              </a:rPr>
              <a:t>docker stop &lt;container_name or id&gt;</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Start a stopped container - </a:t>
            </a:r>
            <a:r>
              <a:rPr lang="en-US" sz="2100">
                <a:solidFill>
                  <a:srgbClr val="FF0000"/>
                </a:solidFill>
              </a:rPr>
              <a:t>docker start &lt;container_name or id&gt;</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Remove a container and blow away it's state - </a:t>
            </a:r>
            <a:r>
              <a:rPr lang="en-US" sz="2100">
                <a:solidFill>
                  <a:srgbClr val="FF0000"/>
                </a:solidFill>
              </a:rPr>
              <a:t>docker rm &lt;container_name or id&gt;</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Remove an image from the system - </a:t>
            </a:r>
            <a:r>
              <a:rPr lang="en-US" sz="2100">
                <a:solidFill>
                  <a:srgbClr val="FF0000"/>
                </a:solidFill>
              </a:rPr>
              <a:t>docker rmi image_id</a:t>
            </a:r>
            <a:endParaRPr sz="2100">
              <a:solidFill>
                <a:srgbClr val="FF0000"/>
              </a:solidFill>
            </a:endParaRPr>
          </a:p>
          <a:p>
            <a:pPr indent="0" lvl="0" marL="0" rtl="0" algn="l">
              <a:spcBef>
                <a:spcPts val="0"/>
              </a:spcBef>
              <a:spcAft>
                <a:spcPts val="0"/>
              </a:spcAft>
              <a:buClr>
                <a:schemeClr val="dk1"/>
              </a:buClr>
              <a:buSzPts val="1500"/>
              <a:buFont typeface="Arial"/>
              <a:buNone/>
            </a:pPr>
            <a:r>
              <a:rPr lang="en-US" sz="2100"/>
              <a:t>Remove stale volumes left behind by removed containers - </a:t>
            </a:r>
            <a:r>
              <a:rPr lang="en-US" sz="2100">
                <a:solidFill>
                  <a:srgbClr val="FF0000"/>
                </a:solidFill>
              </a:rPr>
              <a:t>docker volume prune</a:t>
            </a:r>
            <a:endParaRPr sz="2100">
              <a:solidFill>
                <a:srgbClr val="FF0000"/>
              </a:solidFill>
            </a:endParaRPr>
          </a:p>
          <a:p>
            <a:pPr indent="0" lvl="0" marL="0" rtl="0" algn="l">
              <a:spcBef>
                <a:spcPts val="0"/>
              </a:spcBef>
              <a:spcAft>
                <a:spcPts val="0"/>
              </a:spcAft>
              <a:buNone/>
            </a:pPr>
            <a:r>
              <a:rPr lang="en-US" sz="2100">
                <a:solidFill>
                  <a:schemeClr val="dk1"/>
                </a:solidFill>
              </a:rPr>
              <a:t>Gives you information on your running containers - </a:t>
            </a:r>
            <a:r>
              <a:rPr lang="en-US" sz="2100">
                <a:solidFill>
                  <a:srgbClr val="FF0000"/>
                </a:solidFill>
              </a:rPr>
              <a:t>docker container stats</a:t>
            </a:r>
            <a:endParaRPr sz="2400">
              <a:solidFill>
                <a:srgbClr val="FF0000"/>
              </a:solidFill>
            </a:endParaRPr>
          </a:p>
          <a:p>
            <a:pPr indent="0" lvl="0" marL="0" rtl="0" algn="l">
              <a:spcBef>
                <a:spcPts val="0"/>
              </a:spcBef>
              <a:spcAft>
                <a:spcPts val="0"/>
              </a:spcAft>
              <a:buNone/>
            </a:pPr>
            <a:r>
              <a:rPr lang="en-US" sz="2100">
                <a:solidFill>
                  <a:schemeClr val="dk1"/>
                </a:solidFill>
              </a:rPr>
              <a:t>Get container/image config details - </a:t>
            </a:r>
            <a:r>
              <a:rPr lang="en-US" sz="2100">
                <a:solidFill>
                  <a:srgbClr val="FF0000"/>
                </a:solidFill>
              </a:rPr>
              <a:t>docker inspect &lt;identifier&gt;</a:t>
            </a:r>
            <a:endParaRPr sz="2100">
              <a:solidFill>
                <a:srgbClr val="FF0000"/>
              </a:solidFill>
            </a:endParaRPr>
          </a:p>
          <a:p>
            <a:pPr indent="0" lvl="0" marL="0" rtl="0" algn="l">
              <a:spcBef>
                <a:spcPts val="0"/>
              </a:spcBef>
              <a:spcAft>
                <a:spcPts val="0"/>
              </a:spcAft>
              <a:buNone/>
            </a:pPr>
            <a:r>
              <a:rPr lang="en-US" sz="2100"/>
              <a:t>Rename container - </a:t>
            </a:r>
            <a:r>
              <a:rPr lang="en-US" sz="2100">
                <a:solidFill>
                  <a:srgbClr val="FF0000"/>
                </a:solidFill>
              </a:rPr>
              <a:t>docker rename</a:t>
            </a:r>
            <a:endParaRPr sz="2100">
              <a:solidFill>
                <a:srgbClr val="FF0000"/>
              </a:solidFill>
            </a:endParaRPr>
          </a:p>
          <a:p>
            <a:pPr indent="0" lvl="0" marL="0" rtl="0" algn="l">
              <a:spcBef>
                <a:spcPts val="0"/>
              </a:spcBef>
              <a:spcAft>
                <a:spcPts val="0"/>
              </a:spcAft>
              <a:buNone/>
            </a:pPr>
            <a:r>
              <a:rPr lang="en-US" sz="2100">
                <a:solidFill>
                  <a:schemeClr val="dk1"/>
                </a:solidFill>
              </a:rPr>
              <a:t>Changing a running containers configuration - </a:t>
            </a:r>
            <a:r>
              <a:rPr lang="en-US" sz="2100">
                <a:solidFill>
                  <a:srgbClr val="FF0000"/>
                </a:solidFill>
              </a:rPr>
              <a:t>docker update</a:t>
            </a:r>
            <a:endParaRPr sz="2400">
              <a:solidFill>
                <a:srgbClr val="FF0000"/>
              </a:solidFill>
            </a:endParaRPr>
          </a:p>
          <a:p>
            <a:pPr indent="0" lvl="0" marL="0" rtl="0" algn="l">
              <a:spcBef>
                <a:spcPts val="0"/>
              </a:spcBef>
              <a:spcAft>
                <a:spcPts val="0"/>
              </a:spcAft>
              <a:buNone/>
            </a:pPr>
            <a:r>
              <a:t/>
            </a:r>
            <a:endParaRPr sz="2400"/>
          </a:p>
        </p:txBody>
      </p:sp>
      <p:sp>
        <p:nvSpPr>
          <p:cNvPr id="247" name="Google Shape;247;p32"/>
          <p:cNvSpPr txBox="1"/>
          <p:nvPr>
            <p:ph idx="12" type="sldNum"/>
          </p:nvPr>
        </p:nvSpPr>
        <p:spPr>
          <a:xfrm>
            <a:off x="8610600" y="6356350"/>
            <a:ext cx="2743200" cy="365100"/>
          </a:xfrm>
          <a:prstGeom prst="rect">
            <a:avLst/>
          </a:prstGeom>
        </p:spPr>
        <p:txBody>
          <a:bodyPr anchorCtr="0" anchor="ctr" bIns="60925" lIns="121900" spcFirstLastPara="1" rIns="121900" wrap="square" tIns="60925">
            <a:noAutofit/>
          </a:bodyPr>
          <a:lstStyle/>
          <a:p>
            <a:pPr indent="0" lvl="0" marL="0" rtl="0" algn="r">
              <a:spcBef>
                <a:spcPts val="0"/>
              </a:spcBef>
              <a:spcAft>
                <a:spcPts val="0"/>
              </a:spcAft>
              <a:buClr>
                <a:srgbClr val="000000"/>
              </a:buClr>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8"/>
          <p:cNvSpPr txBox="1"/>
          <p:nvPr>
            <p:ph type="title"/>
          </p:nvPr>
        </p:nvSpPr>
        <p:spPr>
          <a:xfrm>
            <a:off x="838200" y="133775"/>
            <a:ext cx="10515600" cy="751500"/>
          </a:xfrm>
          <a:prstGeom prst="rect">
            <a:avLst/>
          </a:prstGeom>
        </p:spPr>
        <p:txBody>
          <a:bodyPr anchorCtr="0" anchor="ctr" bIns="45700" lIns="91425" spcFirstLastPara="1" rIns="91425" wrap="square" tIns="45700">
            <a:noAutofit/>
          </a:bodyPr>
          <a:lstStyle/>
          <a:p>
            <a:pPr indent="0" lvl="0" marL="0" rtl="0" algn="l">
              <a:lnSpc>
                <a:spcPct val="116600"/>
              </a:lnSpc>
              <a:spcBef>
                <a:spcPts val="2300"/>
              </a:spcBef>
              <a:spcAft>
                <a:spcPts val="0"/>
              </a:spcAft>
              <a:buNone/>
            </a:pPr>
            <a:r>
              <a:rPr lang="en-US" sz="3600">
                <a:solidFill>
                  <a:srgbClr val="600F97"/>
                </a:solidFill>
              </a:rPr>
              <a:t>Install Helm and Tiller on the Kubernetes Master</a:t>
            </a:r>
            <a:endParaRPr sz="3600">
              <a:solidFill>
                <a:srgbClr val="600F97"/>
              </a:solidFill>
            </a:endParaRPr>
          </a:p>
          <a:p>
            <a:pPr indent="0" lvl="0" marL="0" rtl="0" algn="l">
              <a:spcBef>
                <a:spcPts val="0"/>
              </a:spcBef>
              <a:spcAft>
                <a:spcPts val="0"/>
              </a:spcAft>
              <a:buNone/>
            </a:pPr>
            <a:r>
              <a:t/>
            </a:r>
            <a:endParaRPr/>
          </a:p>
        </p:txBody>
      </p:sp>
      <p:sp>
        <p:nvSpPr>
          <p:cNvPr id="465" name="Google Shape;465;p68"/>
          <p:cNvSpPr txBox="1"/>
          <p:nvPr>
            <p:ph idx="1" type="body"/>
          </p:nvPr>
        </p:nvSpPr>
        <p:spPr>
          <a:xfrm>
            <a:off x="198300" y="769725"/>
            <a:ext cx="11799000" cy="495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3000">
                <a:solidFill>
                  <a:srgbClr val="091E42"/>
                </a:solidFill>
                <a:latin typeface="Arial"/>
                <a:ea typeface="Arial"/>
                <a:cs typeface="Arial"/>
                <a:sym typeface="Arial"/>
              </a:rPr>
              <a:t>As root, download helm and install it</a:t>
            </a:r>
            <a:endParaRPr sz="3000">
              <a:solidFill>
                <a:srgbClr val="091E42"/>
              </a:solidFill>
              <a:latin typeface="Arial"/>
              <a:ea typeface="Arial"/>
              <a:cs typeface="Arial"/>
              <a:sym typeface="Arial"/>
            </a:endParaRPr>
          </a:p>
          <a:p>
            <a:pPr indent="0" lvl="0" marL="0" rtl="0" algn="l">
              <a:lnSpc>
                <a:spcPct val="115000"/>
              </a:lnSpc>
              <a:spcBef>
                <a:spcPts val="0"/>
              </a:spcBef>
              <a:spcAft>
                <a:spcPts val="0"/>
              </a:spcAft>
              <a:buNone/>
            </a:pPr>
            <a:r>
              <a:rPr lang="en-US" sz="2400">
                <a:solidFill>
                  <a:srgbClr val="FF0000"/>
                </a:solidFill>
                <a:latin typeface="Courier New"/>
                <a:ea typeface="Courier New"/>
                <a:cs typeface="Courier New"/>
                <a:sym typeface="Courier New"/>
              </a:rPr>
              <a:t>curl https://raw.</a:t>
            </a:r>
            <a:r>
              <a:rPr lang="en-US" sz="2400" u="sng">
                <a:solidFill>
                  <a:srgbClr val="FF0000"/>
                </a:solidFill>
                <a:latin typeface="Courier New"/>
                <a:ea typeface="Courier New"/>
                <a:cs typeface="Courier New"/>
                <a:sym typeface="Courier New"/>
                <a:hlinkClick r:id="rId3"/>
              </a:rPr>
              <a:t>githubusercontent.com</a:t>
            </a:r>
            <a:r>
              <a:rPr lang="en-US" sz="2400">
                <a:solidFill>
                  <a:srgbClr val="FF0000"/>
                </a:solidFill>
                <a:latin typeface="Courier New"/>
                <a:ea typeface="Courier New"/>
                <a:cs typeface="Courier New"/>
                <a:sym typeface="Courier New"/>
              </a:rPr>
              <a:t>/kubernetes/helm/master/scripts/get &gt; get_helm.sh</a:t>
            </a:r>
            <a:endParaRPr sz="24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6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400">
                <a:solidFill>
                  <a:srgbClr val="FF0000"/>
                </a:solidFill>
                <a:latin typeface="Courier New"/>
                <a:ea typeface="Courier New"/>
                <a:cs typeface="Courier New"/>
                <a:sym typeface="Courier New"/>
              </a:rPr>
              <a:t>chmod 700 get_helm.sh</a:t>
            </a:r>
            <a:endParaRPr sz="24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6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400">
                <a:solidFill>
                  <a:srgbClr val="FF0000"/>
                </a:solidFill>
                <a:latin typeface="Courier New"/>
                <a:ea typeface="Courier New"/>
                <a:cs typeface="Courier New"/>
                <a:sym typeface="Courier New"/>
              </a:rPr>
              <a:t>./get_helm.sh</a:t>
            </a:r>
            <a:endParaRPr sz="2400">
              <a:solidFill>
                <a:srgbClr val="FF0000"/>
              </a:solidFill>
              <a:latin typeface="Courier New"/>
              <a:ea typeface="Courier New"/>
              <a:cs typeface="Courier New"/>
              <a:sym typeface="Courier New"/>
            </a:endParaRPr>
          </a:p>
          <a:p>
            <a:pPr indent="0" lvl="0" marL="0" rtl="0" algn="l">
              <a:lnSpc>
                <a:spcPct val="115000"/>
              </a:lnSpc>
              <a:spcBef>
                <a:spcPts val="800"/>
              </a:spcBef>
              <a:spcAft>
                <a:spcPts val="0"/>
              </a:spcAft>
              <a:buNone/>
            </a:pPr>
            <a:r>
              <a:rPr lang="en-US" sz="2400">
                <a:solidFill>
                  <a:srgbClr val="091E42"/>
                </a:solidFill>
                <a:latin typeface="Arial"/>
                <a:ea typeface="Arial"/>
                <a:cs typeface="Arial"/>
                <a:sym typeface="Arial"/>
              </a:rPr>
              <a:t>Install Socat</a:t>
            </a:r>
            <a:endParaRPr sz="2400">
              <a:solidFill>
                <a:srgbClr val="091E42"/>
              </a:solidFill>
              <a:latin typeface="Arial"/>
              <a:ea typeface="Arial"/>
              <a:cs typeface="Arial"/>
              <a:sym typeface="Arial"/>
            </a:endParaRPr>
          </a:p>
          <a:p>
            <a:pPr indent="0" lvl="0" marL="0" rtl="0" algn="l">
              <a:lnSpc>
                <a:spcPct val="115000"/>
              </a:lnSpc>
              <a:spcBef>
                <a:spcPts val="800"/>
              </a:spcBef>
              <a:spcAft>
                <a:spcPts val="0"/>
              </a:spcAft>
              <a:buNone/>
            </a:pPr>
            <a:r>
              <a:rPr lang="en-US" sz="2400">
                <a:solidFill>
                  <a:srgbClr val="FF0000"/>
                </a:solidFill>
                <a:latin typeface="Courier New"/>
                <a:ea typeface="Courier New"/>
                <a:cs typeface="Courier New"/>
                <a:sym typeface="Courier New"/>
              </a:rPr>
              <a:t>apt install -y socat</a:t>
            </a:r>
            <a:endParaRPr sz="24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US" sz="2400">
                <a:latin typeface="Arial"/>
                <a:ea typeface="Arial"/>
                <a:cs typeface="Arial"/>
                <a:sym typeface="Arial"/>
              </a:rPr>
              <a:t>Initialize helm which also installs Tiller. It will discover your Kubernetes clusters by reading $KUBECONFIG and using the default context.</a:t>
            </a:r>
            <a:endParaRPr sz="2400">
              <a:latin typeface="Arial"/>
              <a:ea typeface="Arial"/>
              <a:cs typeface="Arial"/>
              <a:sym typeface="Arial"/>
            </a:endParaRPr>
          </a:p>
          <a:p>
            <a:pPr indent="0" lvl="0" marL="0" rtl="0" algn="l">
              <a:lnSpc>
                <a:spcPct val="115000"/>
              </a:lnSpc>
              <a:spcBef>
                <a:spcPts val="0"/>
              </a:spcBef>
              <a:spcAft>
                <a:spcPts val="0"/>
              </a:spcAft>
              <a:buNone/>
            </a:pPr>
            <a:r>
              <a:t/>
            </a:r>
            <a:endParaRPr sz="600">
              <a:latin typeface="Arial"/>
              <a:ea typeface="Arial"/>
              <a:cs typeface="Arial"/>
              <a:sym typeface="Arial"/>
            </a:endParaRPr>
          </a:p>
          <a:p>
            <a:pPr indent="0" lvl="0" marL="0" rtl="0" algn="l">
              <a:lnSpc>
                <a:spcPct val="115000"/>
              </a:lnSpc>
              <a:spcBef>
                <a:spcPts val="0"/>
              </a:spcBef>
              <a:spcAft>
                <a:spcPts val="0"/>
              </a:spcAft>
              <a:buNone/>
            </a:pPr>
            <a:r>
              <a:rPr lang="en-US" sz="1800">
                <a:solidFill>
                  <a:srgbClr val="FF0000"/>
                </a:solidFill>
                <a:latin typeface="Courier New"/>
                <a:ea typeface="Courier New"/>
                <a:cs typeface="Courier New"/>
                <a:sym typeface="Courier New"/>
              </a:rPr>
              <a:t>helm init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9"/>
          <p:cNvSpPr txBox="1"/>
          <p:nvPr>
            <p:ph type="title"/>
          </p:nvPr>
        </p:nvSpPr>
        <p:spPr>
          <a:xfrm>
            <a:off x="838200" y="133775"/>
            <a:ext cx="10515600" cy="983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Deploy a DSE cluster using Ryans Helm Chart</a:t>
            </a:r>
            <a:endParaRPr/>
          </a:p>
        </p:txBody>
      </p:sp>
      <p:sp>
        <p:nvSpPr>
          <p:cNvPr id="471" name="Google Shape;471;p69"/>
          <p:cNvSpPr txBox="1"/>
          <p:nvPr>
            <p:ph idx="1" type="body"/>
          </p:nvPr>
        </p:nvSpPr>
        <p:spPr>
          <a:xfrm>
            <a:off x="198300" y="1265475"/>
            <a:ext cx="11799000" cy="4842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Clone </a:t>
            </a:r>
            <a:r>
              <a:rPr lang="en-US" u="sng">
                <a:solidFill>
                  <a:schemeClr val="hlink"/>
                </a:solidFill>
                <a:hlinkClick r:id="rId3"/>
              </a:rPr>
              <a:t>https://github.com/riptano/support_performance/tree/master/charts/datastax-dse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For easier access I have added it as a tarball you can download</a:t>
            </a:r>
            <a:endParaRPr/>
          </a:p>
          <a:p>
            <a:pPr indent="0" lvl="0" marL="0" rtl="0" algn="l">
              <a:lnSpc>
                <a:spcPct val="115000"/>
              </a:lnSpc>
              <a:spcBef>
                <a:spcPts val="800"/>
              </a:spcBef>
              <a:spcAft>
                <a:spcPts val="0"/>
              </a:spcAft>
              <a:buClr>
                <a:schemeClr val="dk1"/>
              </a:buClr>
              <a:buSzPts val="1100"/>
              <a:buFont typeface="Arial"/>
              <a:buNone/>
            </a:pPr>
            <a:r>
              <a:rPr lang="en-US" sz="1800">
                <a:solidFill>
                  <a:srgbClr val="FF0000"/>
                </a:solidFill>
                <a:latin typeface="Courier New"/>
                <a:ea typeface="Courier New"/>
                <a:cs typeface="Courier New"/>
                <a:sym typeface="Courier New"/>
              </a:rPr>
              <a:t>wget -L https://raw.githubusercontent.com/roberd13/Support-Summit2019/master/datastax-dse.tar.gz -O datastax-dse.tar.gz</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0"/>
          <p:cNvSpPr txBox="1"/>
          <p:nvPr>
            <p:ph type="title"/>
          </p:nvPr>
        </p:nvSpPr>
        <p:spPr>
          <a:xfrm>
            <a:off x="348200" y="181675"/>
            <a:ext cx="11369400" cy="75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Deploying with Helm</a:t>
            </a:r>
            <a:endParaRPr/>
          </a:p>
        </p:txBody>
      </p:sp>
      <p:sp>
        <p:nvSpPr>
          <p:cNvPr id="477" name="Google Shape;477;p70"/>
          <p:cNvSpPr txBox="1"/>
          <p:nvPr>
            <p:ph idx="1" type="body"/>
          </p:nvPr>
        </p:nvSpPr>
        <p:spPr>
          <a:xfrm>
            <a:off x="295250" y="938875"/>
            <a:ext cx="11475300" cy="536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latin typeface="Arial"/>
                <a:ea typeface="Arial"/>
                <a:cs typeface="Arial"/>
                <a:sym typeface="Arial"/>
              </a:rPr>
              <a:t>The Basic syntax  </a:t>
            </a:r>
            <a:endParaRPr>
              <a:latin typeface="Arial"/>
              <a:ea typeface="Arial"/>
              <a:cs typeface="Arial"/>
              <a:sym typeface="Arial"/>
            </a:endParaRPr>
          </a:p>
          <a:p>
            <a:pPr indent="0" lvl="0" marL="152400" marR="152400" rtl="0" algn="l">
              <a:lnSpc>
                <a:spcPct val="145000"/>
              </a:lnSpc>
              <a:spcBef>
                <a:spcPts val="0"/>
              </a:spcBef>
              <a:spcAft>
                <a:spcPts val="0"/>
              </a:spcAft>
              <a:buNone/>
            </a:pPr>
            <a:r>
              <a:rPr lang="en-US" sz="1800">
                <a:solidFill>
                  <a:srgbClr val="FF0000"/>
                </a:solidFill>
                <a:latin typeface="Courier New"/>
                <a:ea typeface="Courier New"/>
                <a:cs typeface="Courier New"/>
                <a:sym typeface="Courier New"/>
              </a:rPr>
              <a:t>helm install chart</a:t>
            </a:r>
            <a:endParaRPr sz="1800">
              <a:solidFill>
                <a:srgbClr val="FF0000"/>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400">
              <a:solidFill>
                <a:srgbClr val="FF0000"/>
              </a:solidFill>
              <a:latin typeface="Courier New"/>
              <a:ea typeface="Courier New"/>
              <a:cs typeface="Courier New"/>
              <a:sym typeface="Courier New"/>
            </a:endParaRPr>
          </a:p>
          <a:p>
            <a:pPr indent="0" lvl="0" marL="0" marR="152400" rtl="0" algn="l">
              <a:lnSpc>
                <a:spcPct val="145000"/>
              </a:lnSpc>
              <a:spcBef>
                <a:spcPts val="0"/>
              </a:spcBef>
              <a:spcAft>
                <a:spcPts val="0"/>
              </a:spcAft>
              <a:buNone/>
            </a:pPr>
            <a:r>
              <a:rPr lang="en-US" sz="2600">
                <a:solidFill>
                  <a:srgbClr val="000000"/>
                </a:solidFill>
                <a:latin typeface="Arial"/>
                <a:ea typeface="Arial"/>
                <a:cs typeface="Arial"/>
                <a:sym typeface="Arial"/>
              </a:rPr>
              <a:t>But we are not basic are we?</a:t>
            </a:r>
            <a:endParaRPr sz="2600">
              <a:solidFill>
                <a:srgbClr val="000000"/>
              </a:solidFill>
              <a:latin typeface="Arial"/>
              <a:ea typeface="Arial"/>
              <a:cs typeface="Arial"/>
              <a:sym typeface="Arial"/>
            </a:endParaRPr>
          </a:p>
          <a:p>
            <a:pPr indent="0" lvl="0" marL="0" marR="152400" rtl="0" algn="l">
              <a:lnSpc>
                <a:spcPct val="145000"/>
              </a:lnSpc>
              <a:spcBef>
                <a:spcPts val="0"/>
              </a:spcBef>
              <a:spcAft>
                <a:spcPts val="0"/>
              </a:spcAft>
              <a:buNone/>
            </a:pPr>
            <a:r>
              <a:rPr lang="en-US" sz="2600">
                <a:solidFill>
                  <a:srgbClr val="000000"/>
                </a:solidFill>
                <a:latin typeface="Arial"/>
                <a:ea typeface="Arial"/>
                <a:cs typeface="Arial"/>
                <a:sym typeface="Arial"/>
              </a:rPr>
              <a:t>Lets deploy with changing some configurations. </a:t>
            </a:r>
            <a:endParaRPr sz="2600">
              <a:solidFill>
                <a:srgbClr val="000000"/>
              </a:solidFill>
              <a:latin typeface="Arial"/>
              <a:ea typeface="Arial"/>
              <a:cs typeface="Arial"/>
              <a:sym typeface="Arial"/>
            </a:endParaRPr>
          </a:p>
          <a:p>
            <a:pPr indent="0" lvl="0" marL="0" marR="152400" rtl="0" algn="l">
              <a:lnSpc>
                <a:spcPct val="145000"/>
              </a:lnSpc>
              <a:spcBef>
                <a:spcPts val="0"/>
              </a:spcBef>
              <a:spcAft>
                <a:spcPts val="0"/>
              </a:spcAft>
              <a:buNone/>
            </a:pPr>
            <a:r>
              <a:rPr lang="en-US" sz="2600">
                <a:solidFill>
                  <a:srgbClr val="000000"/>
                </a:solidFill>
                <a:latin typeface="Arial"/>
                <a:ea typeface="Arial"/>
                <a:cs typeface="Arial"/>
                <a:sym typeface="Arial"/>
              </a:rPr>
              <a:t>The default configuration will deploy a 2 node DSE cluster running 6.0.4 with an 8GB heap 12GB Memory allocated to the container and 4 CPUS.</a:t>
            </a:r>
            <a:endParaRPr sz="2600">
              <a:solidFill>
                <a:srgbClr val="000000"/>
              </a:solidFill>
              <a:latin typeface="Arial"/>
              <a:ea typeface="Arial"/>
              <a:cs typeface="Arial"/>
              <a:sym typeface="Arial"/>
            </a:endParaRPr>
          </a:p>
          <a:p>
            <a:pPr indent="0" lvl="0" marL="0" marR="152400" rtl="0" algn="l">
              <a:lnSpc>
                <a:spcPct val="145000"/>
              </a:lnSpc>
              <a:spcBef>
                <a:spcPts val="0"/>
              </a:spcBef>
              <a:spcAft>
                <a:spcPts val="0"/>
              </a:spcAft>
              <a:buNone/>
            </a:pPr>
            <a:r>
              <a:rPr lang="en-US" sz="2600">
                <a:solidFill>
                  <a:srgbClr val="000000"/>
                </a:solidFill>
                <a:latin typeface="Arial"/>
                <a:ea typeface="Arial"/>
                <a:cs typeface="Arial"/>
                <a:sym typeface="Arial"/>
              </a:rPr>
              <a:t>You can find these values along with others you can change in the values.yaml.</a:t>
            </a:r>
            <a:endParaRPr sz="2600">
              <a:solidFill>
                <a:srgbClr val="000000"/>
              </a:solidFill>
              <a:latin typeface="Arial"/>
              <a:ea typeface="Arial"/>
              <a:cs typeface="Arial"/>
              <a:sym typeface="Arial"/>
            </a:endParaRPr>
          </a:p>
          <a:p>
            <a:pPr indent="0" lvl="0" marL="0" marR="152400" rtl="0" algn="l">
              <a:lnSpc>
                <a:spcPct val="145000"/>
              </a:lnSpc>
              <a:spcBef>
                <a:spcPts val="0"/>
              </a:spcBef>
              <a:spcAft>
                <a:spcPts val="0"/>
              </a:spcAft>
              <a:buNone/>
            </a:pPr>
            <a:r>
              <a:rPr lang="en-US" sz="2600">
                <a:solidFill>
                  <a:srgbClr val="000000"/>
                </a:solidFill>
                <a:latin typeface="Arial"/>
                <a:ea typeface="Arial"/>
                <a:cs typeface="Arial"/>
                <a:sym typeface="Arial"/>
              </a:rPr>
              <a:t>You can also see these values in the README.md</a:t>
            </a:r>
            <a:endParaRPr sz="2600">
              <a:solidFill>
                <a:srgbClr val="000000"/>
              </a:solidFill>
              <a:latin typeface="Arial"/>
              <a:ea typeface="Arial"/>
              <a:cs typeface="Arial"/>
              <a:sym typeface="Arial"/>
            </a:endParaRPr>
          </a:p>
          <a:p>
            <a:pPr indent="0" lvl="0" marL="0" marR="152400" rtl="0" algn="l">
              <a:lnSpc>
                <a:spcPct val="145000"/>
              </a:lnSpc>
              <a:spcBef>
                <a:spcPts val="0"/>
              </a:spcBef>
              <a:spcAft>
                <a:spcPts val="0"/>
              </a:spcAft>
              <a:buClr>
                <a:schemeClr val="dk1"/>
              </a:buClr>
              <a:buSzPts val="1100"/>
              <a:buFont typeface="Arial"/>
              <a:buNone/>
            </a:pPr>
            <a:r>
              <a:t/>
            </a:r>
            <a:endParaRPr>
              <a:solidFill>
                <a:srgbClr val="000000"/>
              </a:solidFill>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1"/>
          <p:cNvSpPr txBox="1"/>
          <p:nvPr>
            <p:ph type="title"/>
          </p:nvPr>
        </p:nvSpPr>
        <p:spPr>
          <a:xfrm>
            <a:off x="348200" y="181675"/>
            <a:ext cx="11369400" cy="75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Deploying With Helm Continued</a:t>
            </a:r>
            <a:endParaRPr/>
          </a:p>
        </p:txBody>
      </p:sp>
      <p:sp>
        <p:nvSpPr>
          <p:cNvPr id="483" name="Google Shape;483;p71"/>
          <p:cNvSpPr txBox="1"/>
          <p:nvPr>
            <p:ph idx="1" type="body"/>
          </p:nvPr>
        </p:nvSpPr>
        <p:spPr>
          <a:xfrm>
            <a:off x="348200" y="1038200"/>
            <a:ext cx="11475300" cy="5138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We can change these values by editing the values.yaml or we can poke them in. </a:t>
            </a:r>
            <a:endParaRPr/>
          </a:p>
          <a:p>
            <a:pPr indent="0" lvl="0" marL="0" rtl="0" algn="l">
              <a:spcBef>
                <a:spcPts val="1000"/>
              </a:spcBef>
              <a:spcAft>
                <a:spcPts val="0"/>
              </a:spcAft>
              <a:buNone/>
            </a:pPr>
            <a:r>
              <a:rPr lang="en-US"/>
              <a:t>Let's</a:t>
            </a:r>
            <a:r>
              <a:rPr lang="en-US"/>
              <a:t> take a look at poking them in</a:t>
            </a:r>
            <a:endParaRPr/>
          </a:p>
          <a:p>
            <a:pPr indent="0" lvl="0" marL="0" rtl="0" algn="l">
              <a:spcBef>
                <a:spcPts val="1000"/>
              </a:spcBef>
              <a:spcAft>
                <a:spcPts val="0"/>
              </a:spcAft>
              <a:buNone/>
            </a:pPr>
            <a:r>
              <a:t/>
            </a:r>
            <a:endParaRPr sz="700"/>
          </a:p>
          <a:p>
            <a:pPr indent="0" lvl="0" marL="0" rtl="0" algn="l">
              <a:spcBef>
                <a:spcPts val="1000"/>
              </a:spcBef>
              <a:spcAft>
                <a:spcPts val="0"/>
              </a:spcAft>
              <a:buNone/>
            </a:pPr>
            <a:r>
              <a:rPr lang="en-US"/>
              <a:t>We want to deploy a single node of DSE 6.7.1 with a heap size of 2GB, container memory of 4GB and 1CPU.  We will do this by passing --set option using a comma </a:t>
            </a:r>
            <a:r>
              <a:rPr lang="en-US"/>
              <a:t>separated</a:t>
            </a:r>
            <a:r>
              <a:rPr lang="en-US"/>
              <a:t> list of values.</a:t>
            </a:r>
            <a:endParaRPr/>
          </a:p>
          <a:p>
            <a:pPr indent="0" lvl="0" marL="0" rtl="0" algn="l">
              <a:spcBef>
                <a:spcPts val="1000"/>
              </a:spcBef>
              <a:spcAft>
                <a:spcPts val="0"/>
              </a:spcAft>
              <a:buNone/>
            </a:pPr>
            <a:r>
              <a:rPr lang="en-US" sz="1800">
                <a:latin typeface="Courier New"/>
                <a:ea typeface="Courier New"/>
                <a:cs typeface="Courier New"/>
                <a:sym typeface="Courier New"/>
              </a:rPr>
              <a:t>helm install --namespace "dse" -n "dse" --set cassandra.replicas=1,image.tag=6.7.1,cassandra.jvm.heap_size="2G",</a:t>
            </a:r>
            <a:r>
              <a:rPr lang="en-US" sz="1800">
                <a:solidFill>
                  <a:srgbClr val="24292E"/>
                </a:solidFill>
                <a:latin typeface="Courier New"/>
                <a:ea typeface="Courier New"/>
                <a:cs typeface="Courier New"/>
                <a:sym typeface="Courier New"/>
              </a:rPr>
              <a:t>resources.mem=</a:t>
            </a:r>
            <a:r>
              <a:rPr lang="en-US" sz="1800">
                <a:latin typeface="Courier New"/>
                <a:ea typeface="Courier New"/>
                <a:cs typeface="Courier New"/>
                <a:sym typeface="Courier New"/>
              </a:rPr>
              <a:t>"4G",resources.cpu="1000m" </a:t>
            </a:r>
            <a:r>
              <a:rPr lang="en-US" sz="1800">
                <a:latin typeface="Courier New"/>
                <a:ea typeface="Courier New"/>
                <a:cs typeface="Courier New"/>
                <a:sym typeface="Courier New"/>
              </a:rPr>
              <a:t>datastax-dse</a:t>
            </a:r>
            <a:endParaRPr sz="18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2"/>
          <p:cNvSpPr txBox="1"/>
          <p:nvPr>
            <p:ph type="title"/>
          </p:nvPr>
        </p:nvSpPr>
        <p:spPr>
          <a:xfrm>
            <a:off x="348200" y="181675"/>
            <a:ext cx="11369400" cy="75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Deploying With Helm Continued</a:t>
            </a:r>
            <a:endParaRPr/>
          </a:p>
        </p:txBody>
      </p:sp>
      <p:sp>
        <p:nvSpPr>
          <p:cNvPr id="489" name="Google Shape;489;p72"/>
          <p:cNvSpPr txBox="1"/>
          <p:nvPr>
            <p:ph idx="1" type="body"/>
          </p:nvPr>
        </p:nvSpPr>
        <p:spPr>
          <a:xfrm>
            <a:off x="348200" y="1301950"/>
            <a:ext cx="11475300" cy="4875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Now that we have a single node running, and you </a:t>
            </a:r>
            <a:r>
              <a:rPr lang="en-US"/>
              <a:t>realized</a:t>
            </a:r>
            <a:r>
              <a:rPr lang="en-US"/>
              <a:t> 1 node was not enough. Now we want to Scale by adding 2 nodes with the same configs.  To do this we will use helm upgrade.</a:t>
            </a:r>
            <a:endParaRPr/>
          </a:p>
          <a:p>
            <a:pPr indent="0" lvl="0" marL="0" rtl="0" algn="l">
              <a:spcBef>
                <a:spcPts val="1000"/>
              </a:spcBef>
              <a:spcAft>
                <a:spcPts val="0"/>
              </a:spcAft>
              <a:buNone/>
            </a:pPr>
            <a:r>
              <a:rPr lang="en-US"/>
              <a:t>We need to pass the values previously poked otherwise we will use the default values </a:t>
            </a:r>
            <a:endParaRPr/>
          </a:p>
          <a:p>
            <a:pPr indent="0" lvl="0" marL="0" rtl="0" algn="l">
              <a:spcBef>
                <a:spcPts val="1000"/>
              </a:spcBef>
              <a:spcAft>
                <a:spcPts val="0"/>
              </a:spcAft>
              <a:buClr>
                <a:schemeClr val="dk1"/>
              </a:buClr>
              <a:buSzPts val="1100"/>
              <a:buFont typeface="Arial"/>
              <a:buNone/>
            </a:pPr>
            <a:r>
              <a:rPr lang="en-US" sz="2400">
                <a:solidFill>
                  <a:srgbClr val="FF0000"/>
                </a:solidFill>
                <a:latin typeface="Courier New"/>
                <a:ea typeface="Courier New"/>
                <a:cs typeface="Courier New"/>
                <a:sym typeface="Courier New"/>
              </a:rPr>
              <a:t>helm upgrade </a:t>
            </a:r>
            <a:r>
              <a:rPr lang="en-US" sz="2400">
                <a:solidFill>
                  <a:srgbClr val="FF0000"/>
                </a:solidFill>
                <a:latin typeface="Courier New"/>
                <a:ea typeface="Courier New"/>
                <a:cs typeface="Courier New"/>
                <a:sym typeface="Courier New"/>
              </a:rPr>
              <a:t>--set cassandra.replicas=3,image.tag=6.7.1,cassandra.jvm.heap_size="2G",resources.mem="4G",resources.cpu="1000m"</a:t>
            </a:r>
            <a:r>
              <a:rPr lang="en-US" sz="2400">
                <a:solidFill>
                  <a:srgbClr val="FF0000"/>
                </a:solidFill>
                <a:latin typeface="Courier New"/>
                <a:ea typeface="Courier New"/>
                <a:cs typeface="Courier New"/>
                <a:sym typeface="Courier New"/>
              </a:rPr>
              <a:t> dse datastax-dse</a:t>
            </a:r>
            <a:endParaRPr sz="2400">
              <a:solidFill>
                <a:srgbClr val="FF0000"/>
              </a:solidFill>
              <a:highlight>
                <a:srgbClr val="F6F8FA"/>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73"/>
          <p:cNvSpPr txBox="1"/>
          <p:nvPr>
            <p:ph type="title"/>
          </p:nvPr>
        </p:nvSpPr>
        <p:spPr>
          <a:xfrm>
            <a:off x="348200" y="181675"/>
            <a:ext cx="11369400" cy="75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Destroy your cluster</a:t>
            </a:r>
            <a:endParaRPr/>
          </a:p>
        </p:txBody>
      </p:sp>
      <p:sp>
        <p:nvSpPr>
          <p:cNvPr id="495" name="Google Shape;495;p73"/>
          <p:cNvSpPr txBox="1"/>
          <p:nvPr>
            <p:ph idx="1" type="body"/>
          </p:nvPr>
        </p:nvSpPr>
        <p:spPr>
          <a:xfrm>
            <a:off x="295250" y="1301950"/>
            <a:ext cx="11475300" cy="4875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When you are ready to delete your cluster you use helm delete </a:t>
            </a:r>
            <a:endParaRPr/>
          </a:p>
          <a:p>
            <a:pPr indent="0" lvl="0" marL="0" rtl="0" algn="l">
              <a:spcBef>
                <a:spcPts val="1000"/>
              </a:spcBef>
              <a:spcAft>
                <a:spcPts val="0"/>
              </a:spcAft>
              <a:buNone/>
            </a:pPr>
            <a:r>
              <a:rPr lang="en-US"/>
              <a:t>helm delete --purge dse</a:t>
            </a:r>
            <a:endParaRPr/>
          </a:p>
          <a:p>
            <a:pPr indent="0" lvl="0" marL="0" rtl="0" algn="l">
              <a:spcBef>
                <a:spcPts val="1000"/>
              </a:spcBef>
              <a:spcAft>
                <a:spcPts val="0"/>
              </a:spcAft>
              <a:buNone/>
            </a:pPr>
            <a:r>
              <a:rPr lang="en-US"/>
              <a:t>If you no longer want the data in the persistent volumes, you will need to delete your PVC’s and PV’s</a:t>
            </a:r>
            <a:endParaRPr/>
          </a:p>
          <a:p>
            <a:pPr indent="0" lvl="0" marL="0" rtl="0" algn="l">
              <a:spcBef>
                <a:spcPts val="1000"/>
              </a:spcBef>
              <a:spcAft>
                <a:spcPts val="0"/>
              </a:spcAft>
              <a:buNone/>
            </a:pPr>
            <a:r>
              <a:rPr lang="en-US"/>
              <a:t>This can be done via the Dashboard or with kubectl.  If you deployed with a namespace other than default  you will need to pass -n &lt;namespace&gt;</a:t>
            </a:r>
            <a:endParaRPr/>
          </a:p>
          <a:p>
            <a:pPr indent="0" lvl="0" marL="0" rtl="0" algn="l">
              <a:spcBef>
                <a:spcPts val="1000"/>
              </a:spcBef>
              <a:spcAft>
                <a:spcPts val="0"/>
              </a:spcAft>
              <a:buNone/>
            </a:pPr>
            <a:r>
              <a:rPr lang="en-US"/>
              <a:t>kubectl delete pvc &lt;pvc&gt;</a:t>
            </a:r>
            <a:endParaRPr/>
          </a:p>
          <a:p>
            <a:pPr indent="0" lvl="0" marL="0" rtl="0" algn="l">
              <a:spcBef>
                <a:spcPts val="1000"/>
              </a:spcBef>
              <a:spcAft>
                <a:spcPts val="0"/>
              </a:spcAft>
              <a:buNone/>
            </a:pPr>
            <a:r>
              <a:rPr lang="en-US"/>
              <a:t>kubectl delete pv &lt;pv&gt;</a:t>
            </a:r>
            <a:endParaRPr/>
          </a:p>
          <a:p>
            <a:pPr indent="0" lvl="0" marL="0" rtl="0" algn="l">
              <a:spcBef>
                <a:spcPts val="1000"/>
              </a:spcBef>
              <a:spcAft>
                <a:spcPts val="0"/>
              </a:spcAft>
              <a:buNone/>
            </a:pPr>
            <a:r>
              <a:rPr lang="en-US"/>
              <a:t>kubectl -n &lt;namespace&gt; options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74"/>
          <p:cNvSpPr txBox="1"/>
          <p:nvPr>
            <p:ph idx="1" type="body"/>
          </p:nvPr>
        </p:nvSpPr>
        <p:spPr>
          <a:xfrm>
            <a:off x="491175" y="1115050"/>
            <a:ext cx="10515600" cy="4351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9600"/>
              <a:t>Q&amp;A</a:t>
            </a:r>
            <a:endParaRPr sz="9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4800">
                <a:solidFill>
                  <a:srgbClr val="600F97"/>
                </a:solidFill>
              </a:rPr>
              <a:t>Exercise 1 Install Docker</a:t>
            </a:r>
            <a:endParaRPr sz="4800">
              <a:solidFill>
                <a:srgbClr val="600F97"/>
              </a:solidFill>
            </a:endParaRPr>
          </a:p>
        </p:txBody>
      </p:sp>
      <p:sp>
        <p:nvSpPr>
          <p:cNvPr id="253" name="Google Shape;253;p3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SzPts val="3000"/>
              <a:buChar char="●"/>
            </a:pPr>
            <a:r>
              <a:rPr lang="en-US" sz="3000">
                <a:latin typeface="Arial"/>
                <a:ea typeface="Arial"/>
                <a:cs typeface="Arial"/>
                <a:sym typeface="Arial"/>
              </a:rPr>
              <a:t>You should already have a c3.2xlarge: (8vcpu, 16384ram, 80gb) instance running Ubuntu 16.04 in openstack. This will allow us to run at least 4 containers containers</a:t>
            </a:r>
            <a:endParaRPr sz="3000">
              <a:latin typeface="Arial"/>
              <a:ea typeface="Arial"/>
              <a:cs typeface="Arial"/>
              <a:sym typeface="Arial"/>
            </a:endParaRPr>
          </a:p>
          <a:p>
            <a:pPr indent="-419100" lvl="0" marL="457200" rtl="0" algn="l">
              <a:lnSpc>
                <a:spcPct val="115000"/>
              </a:lnSpc>
              <a:spcBef>
                <a:spcPts val="0"/>
              </a:spcBef>
              <a:spcAft>
                <a:spcPts val="0"/>
              </a:spcAft>
              <a:buSzPts val="3000"/>
              <a:buChar char="●"/>
            </a:pPr>
            <a:r>
              <a:rPr lang="en-US" sz="3000">
                <a:latin typeface="Arial"/>
                <a:ea typeface="Arial"/>
                <a:cs typeface="Arial"/>
                <a:sym typeface="Arial"/>
              </a:rPr>
              <a:t>Verify </a:t>
            </a:r>
            <a:r>
              <a:rPr lang="en-US" sz="3000">
                <a:latin typeface="Arial"/>
                <a:ea typeface="Arial"/>
                <a:cs typeface="Arial"/>
                <a:sym typeface="Arial"/>
              </a:rPr>
              <a:t>swap is disabled on your Host</a:t>
            </a:r>
            <a:endParaRPr sz="3000">
              <a:latin typeface="Arial"/>
              <a:ea typeface="Arial"/>
              <a:cs typeface="Arial"/>
              <a:sym typeface="Arial"/>
            </a:endParaRPr>
          </a:p>
          <a:p>
            <a:pPr indent="-419100" lvl="0" marL="457200" rtl="0" algn="l">
              <a:lnSpc>
                <a:spcPct val="115000"/>
              </a:lnSpc>
              <a:spcBef>
                <a:spcPts val="0"/>
              </a:spcBef>
              <a:spcAft>
                <a:spcPts val="0"/>
              </a:spcAft>
              <a:buSzPts val="3000"/>
              <a:buChar char="●"/>
            </a:pPr>
            <a:r>
              <a:rPr lang="en-US" sz="3000" u="sng">
                <a:solidFill>
                  <a:srgbClr val="1155CC"/>
                </a:solidFill>
                <a:latin typeface="Arial"/>
                <a:ea typeface="Arial"/>
                <a:cs typeface="Arial"/>
                <a:sym typeface="Arial"/>
                <a:hlinkClick r:id="rId3"/>
              </a:rPr>
              <a:t>Install Docker</a:t>
            </a:r>
            <a:r>
              <a:rPr lang="en-US" sz="3000">
                <a:latin typeface="Arial"/>
                <a:ea typeface="Arial"/>
                <a:cs typeface="Arial"/>
                <a:sym typeface="Arial"/>
              </a:rPr>
              <a:t> for your OS </a:t>
            </a:r>
            <a:endParaRPr sz="3000">
              <a:latin typeface="Arial"/>
              <a:ea typeface="Arial"/>
              <a:cs typeface="Arial"/>
              <a:sym typeface="Arial"/>
            </a:endParaRPr>
          </a:p>
          <a:p>
            <a:pPr indent="-419100" lvl="0" marL="457200" rtl="0" algn="l">
              <a:lnSpc>
                <a:spcPct val="115000"/>
              </a:lnSpc>
              <a:spcBef>
                <a:spcPts val="0"/>
              </a:spcBef>
              <a:spcAft>
                <a:spcPts val="0"/>
              </a:spcAft>
              <a:buSzPts val="3000"/>
              <a:buChar char="●"/>
            </a:pPr>
            <a:r>
              <a:rPr lang="en-US" sz="3000">
                <a:latin typeface="Arial"/>
                <a:ea typeface="Arial"/>
                <a:cs typeface="Arial"/>
                <a:sym typeface="Arial"/>
              </a:rPr>
              <a:t>Check your disk usage.</a:t>
            </a:r>
            <a:endParaRPr sz="3000">
              <a:latin typeface="Arial"/>
              <a:ea typeface="Arial"/>
              <a:cs typeface="Arial"/>
              <a:sym typeface="Arial"/>
            </a:endParaRPr>
          </a:p>
          <a:p>
            <a:pPr indent="0" lvl="0" marL="457200" rtl="0" algn="l">
              <a:lnSpc>
                <a:spcPct val="115000"/>
              </a:lnSpc>
              <a:spcBef>
                <a:spcPts val="0"/>
              </a:spcBef>
              <a:spcAft>
                <a:spcPts val="0"/>
              </a:spcAft>
              <a:buNone/>
            </a:pPr>
            <a:r>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3600">
                <a:solidFill>
                  <a:srgbClr val="600F97"/>
                </a:solidFill>
              </a:rPr>
              <a:t>Exercise 2 Basics</a:t>
            </a:r>
            <a:endParaRPr sz="3600">
              <a:solidFill>
                <a:srgbClr val="600F97"/>
              </a:solidFill>
            </a:endParaRPr>
          </a:p>
        </p:txBody>
      </p:sp>
      <p:sp>
        <p:nvSpPr>
          <p:cNvPr id="259" name="Google Shape;259;p3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000000"/>
              </a:buClr>
              <a:buSzPts val="3000"/>
              <a:buChar char="●"/>
            </a:pPr>
            <a:r>
              <a:rPr lang="en-US" sz="3000">
                <a:latin typeface="Arial"/>
                <a:ea typeface="Arial"/>
                <a:cs typeface="Arial"/>
                <a:sym typeface="Arial"/>
              </a:rPr>
              <a:t>Create a transactional workload DSE container using instructions found </a:t>
            </a:r>
            <a:r>
              <a:rPr lang="en-US" sz="3000" u="sng">
                <a:solidFill>
                  <a:srgbClr val="1155CC"/>
                </a:solidFill>
                <a:latin typeface="Arial"/>
                <a:ea typeface="Arial"/>
                <a:cs typeface="Arial"/>
                <a:sym typeface="Arial"/>
                <a:hlinkClick r:id="rId3"/>
              </a:rPr>
              <a:t>here</a:t>
            </a:r>
            <a:r>
              <a:rPr lang="en-US" sz="3000">
                <a:latin typeface="Arial"/>
                <a:ea typeface="Arial"/>
                <a:cs typeface="Arial"/>
                <a:sym typeface="Arial"/>
              </a:rPr>
              <a:t> </a:t>
            </a:r>
            <a:endParaRPr sz="3000">
              <a:latin typeface="Arial"/>
              <a:ea typeface="Arial"/>
              <a:cs typeface="Arial"/>
              <a:sym typeface="Arial"/>
            </a:endParaRPr>
          </a:p>
          <a:p>
            <a:pPr indent="-381000" lvl="0" marL="457200" marR="152400" rtl="0" algn="l">
              <a:lnSpc>
                <a:spcPct val="145000"/>
              </a:lnSpc>
              <a:spcBef>
                <a:spcPts val="0"/>
              </a:spcBef>
              <a:spcAft>
                <a:spcPts val="0"/>
              </a:spcAft>
              <a:buClr>
                <a:srgbClr val="000000"/>
              </a:buClr>
              <a:buSzPts val="2400"/>
              <a:buChar char="●"/>
            </a:pPr>
            <a:r>
              <a:rPr lang="en-US" sz="2400">
                <a:solidFill>
                  <a:srgbClr val="FF0000"/>
                </a:solidFill>
                <a:highlight>
                  <a:srgbClr val="F6F8FA"/>
                </a:highlight>
                <a:latin typeface="Courier New"/>
                <a:ea typeface="Courier New"/>
                <a:cs typeface="Courier New"/>
                <a:sym typeface="Courier New"/>
              </a:rPr>
              <a:t>d</a:t>
            </a:r>
            <a:r>
              <a:rPr lang="en-US" sz="2400">
                <a:solidFill>
                  <a:srgbClr val="FF0000"/>
                </a:solidFill>
                <a:latin typeface="Courier New"/>
                <a:ea typeface="Courier New"/>
                <a:cs typeface="Courier New"/>
                <a:sym typeface="Courier New"/>
              </a:rPr>
              <a:t>ocker run -e DS_LICENSE=accept --name my-dse -d datastax/dse-server</a:t>
            </a:r>
            <a:endParaRPr sz="2400">
              <a:solidFill>
                <a:srgbClr val="FF0000"/>
              </a:solidFill>
              <a:latin typeface="Courier New"/>
              <a:ea typeface="Courier New"/>
              <a:cs typeface="Courier New"/>
              <a:sym typeface="Courier New"/>
            </a:endParaRPr>
          </a:p>
          <a:p>
            <a:pPr indent="-419100" lvl="0" marL="457200" rtl="0" algn="l">
              <a:lnSpc>
                <a:spcPct val="115000"/>
              </a:lnSpc>
              <a:spcBef>
                <a:spcPts val="0"/>
              </a:spcBef>
              <a:spcAft>
                <a:spcPts val="0"/>
              </a:spcAft>
              <a:buClr>
                <a:srgbClr val="000000"/>
              </a:buClr>
              <a:buSzPts val="3000"/>
              <a:buChar char="●"/>
            </a:pPr>
            <a:r>
              <a:rPr lang="en-US" sz="3000">
                <a:latin typeface="Arial"/>
                <a:ea typeface="Arial"/>
                <a:cs typeface="Arial"/>
                <a:sym typeface="Arial"/>
              </a:rPr>
              <a:t>Stop, start and restart the container (</a:t>
            </a:r>
            <a:r>
              <a:rPr lang="en-US" sz="3000">
                <a:solidFill>
                  <a:srgbClr val="FF0000"/>
                </a:solidFill>
                <a:latin typeface="Arial"/>
                <a:ea typeface="Arial"/>
                <a:cs typeface="Arial"/>
                <a:sym typeface="Arial"/>
              </a:rPr>
              <a:t>docker stop &lt;container_name&gt;</a:t>
            </a:r>
            <a:r>
              <a:rPr lang="en-US" sz="3000">
                <a:latin typeface="Arial"/>
                <a:ea typeface="Arial"/>
                <a:cs typeface="Arial"/>
                <a:sym typeface="Arial"/>
              </a:rPr>
              <a:t>, </a:t>
            </a:r>
            <a:r>
              <a:rPr lang="en-US" sz="3000">
                <a:solidFill>
                  <a:srgbClr val="FF0000"/>
                </a:solidFill>
                <a:latin typeface="Arial"/>
                <a:ea typeface="Arial"/>
                <a:cs typeface="Arial"/>
                <a:sym typeface="Arial"/>
              </a:rPr>
              <a:t>docker start &lt;container_name&gt;</a:t>
            </a:r>
            <a:r>
              <a:rPr lang="en-US" sz="3000">
                <a:latin typeface="Arial"/>
                <a:ea typeface="Arial"/>
                <a:cs typeface="Arial"/>
                <a:sym typeface="Arial"/>
              </a:rPr>
              <a:t> and </a:t>
            </a:r>
            <a:r>
              <a:rPr lang="en-US" sz="3000">
                <a:solidFill>
                  <a:srgbClr val="FF0000"/>
                </a:solidFill>
                <a:latin typeface="Arial"/>
                <a:ea typeface="Arial"/>
                <a:cs typeface="Arial"/>
                <a:sym typeface="Arial"/>
              </a:rPr>
              <a:t>docker restart &lt;container_name&gt;</a:t>
            </a:r>
            <a:r>
              <a:rPr lang="en-US" sz="3000">
                <a:latin typeface="Arial"/>
                <a:ea typeface="Arial"/>
                <a:cs typeface="Arial"/>
                <a:sym typeface="Arial"/>
              </a:rPr>
              <a:t>)</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3 Intro to </a:t>
            </a:r>
            <a:r>
              <a:rPr lang="en-US"/>
              <a:t>Troubleshooting</a:t>
            </a:r>
            <a:r>
              <a:rPr lang="en-US"/>
              <a:t> and Resource </a:t>
            </a:r>
            <a:r>
              <a:rPr lang="en-US"/>
              <a:t>Management</a:t>
            </a:r>
            <a:r>
              <a:rPr lang="en-US"/>
              <a:t> </a:t>
            </a:r>
            <a:endParaRPr/>
          </a:p>
        </p:txBody>
      </p:sp>
      <p:sp>
        <p:nvSpPr>
          <p:cNvPr id="265" name="Google Shape;265;p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Create a transactional workload DSE container limiting the ram available to the container to 4GB with the docker run flag </a:t>
            </a:r>
            <a:r>
              <a:rPr lang="en-US" sz="2600">
                <a:solidFill>
                  <a:srgbClr val="FF0000"/>
                </a:solidFill>
                <a:latin typeface="Arial"/>
                <a:ea typeface="Arial"/>
                <a:cs typeface="Arial"/>
                <a:sym typeface="Arial"/>
              </a:rPr>
              <a:t>-m 4g</a:t>
            </a:r>
            <a:r>
              <a:rPr lang="en-US" sz="2600">
                <a:latin typeface="Arial"/>
                <a:ea typeface="Arial"/>
                <a:cs typeface="Arial"/>
                <a:sym typeface="Arial"/>
              </a:rPr>
              <a:t>.  Did the container start?</a:t>
            </a:r>
            <a:endParaRPr sz="2600">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Did the container stay running? Check with </a:t>
            </a:r>
            <a:r>
              <a:rPr lang="en-US" sz="2600">
                <a:solidFill>
                  <a:srgbClr val="FF0000"/>
                </a:solidFill>
                <a:latin typeface="Arial"/>
                <a:ea typeface="Arial"/>
                <a:cs typeface="Arial"/>
                <a:sym typeface="Arial"/>
              </a:rPr>
              <a:t>docker ps -a</a:t>
            </a:r>
            <a:endParaRPr sz="2600">
              <a:solidFill>
                <a:srgbClr val="FF0000"/>
              </a:solidFill>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If it exited why? Check </a:t>
            </a:r>
            <a:r>
              <a:rPr lang="en-US" sz="2600">
                <a:solidFill>
                  <a:srgbClr val="FF0000"/>
                </a:solidFill>
                <a:latin typeface="Arial"/>
                <a:ea typeface="Arial"/>
                <a:cs typeface="Arial"/>
                <a:sym typeface="Arial"/>
              </a:rPr>
              <a:t>docker logs &lt;container_name&gt; </a:t>
            </a:r>
            <a:r>
              <a:rPr lang="en-US" sz="2600">
                <a:latin typeface="Arial"/>
                <a:ea typeface="Arial"/>
                <a:cs typeface="Arial"/>
                <a:sym typeface="Arial"/>
              </a:rPr>
              <a:t>and </a:t>
            </a:r>
            <a:r>
              <a:rPr lang="en-US" sz="2600">
                <a:solidFill>
                  <a:srgbClr val="FF0000"/>
                </a:solidFill>
                <a:latin typeface="Arial"/>
                <a:ea typeface="Arial"/>
                <a:cs typeface="Arial"/>
                <a:sym typeface="Arial"/>
              </a:rPr>
              <a:t> docker inspect &lt;container_name&gt; </a:t>
            </a:r>
            <a:r>
              <a:rPr lang="en-US" sz="2600">
                <a:latin typeface="Arial"/>
                <a:ea typeface="Arial"/>
                <a:cs typeface="Arial"/>
                <a:sym typeface="Arial"/>
              </a:rPr>
              <a:t>for the reason why it exited</a:t>
            </a:r>
            <a:endParaRPr sz="2600">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Use </a:t>
            </a:r>
            <a:r>
              <a:rPr lang="en-US" sz="2600">
                <a:solidFill>
                  <a:srgbClr val="FF0000"/>
                </a:solidFill>
                <a:latin typeface="Arial"/>
                <a:ea typeface="Arial"/>
                <a:cs typeface="Arial"/>
                <a:sym typeface="Arial"/>
              </a:rPr>
              <a:t>docker inspect &lt;container_name&gt;</a:t>
            </a:r>
            <a:r>
              <a:rPr lang="en-US" sz="2600">
                <a:latin typeface="Arial"/>
                <a:ea typeface="Arial"/>
                <a:cs typeface="Arial"/>
                <a:sym typeface="Arial"/>
              </a:rPr>
              <a:t> to find volume information, ip address, ports, java, Env information.</a:t>
            </a:r>
            <a:endParaRPr sz="2600">
              <a:latin typeface="Arial"/>
              <a:ea typeface="Arial"/>
              <a:cs typeface="Arial"/>
              <a:sym typeface="Arial"/>
            </a:endParaRPr>
          </a:p>
          <a:p>
            <a:pPr indent="0" lvl="0" marL="457200" rtl="0" algn="l">
              <a:lnSpc>
                <a:spcPct val="115000"/>
              </a:lnSpc>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3 continued</a:t>
            </a:r>
            <a:endParaRPr/>
          </a:p>
        </p:txBody>
      </p:sp>
      <p:sp>
        <p:nvSpPr>
          <p:cNvPr id="271" name="Google Shape;271;p3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Create a new transactional workload DSE container limiting the ram available to the container to 12GB with the docker run flag </a:t>
            </a:r>
            <a:r>
              <a:rPr lang="en-US" sz="2600">
                <a:solidFill>
                  <a:srgbClr val="FF0000"/>
                </a:solidFill>
                <a:latin typeface="Arial"/>
                <a:ea typeface="Arial"/>
                <a:cs typeface="Arial"/>
                <a:sym typeface="Arial"/>
              </a:rPr>
              <a:t>-m 12g</a:t>
            </a:r>
            <a:r>
              <a:rPr lang="en-US" sz="2600">
                <a:latin typeface="Arial"/>
                <a:ea typeface="Arial"/>
                <a:cs typeface="Arial"/>
                <a:sym typeface="Arial"/>
              </a:rPr>
              <a:t>.</a:t>
            </a:r>
            <a:endParaRPr sz="2600">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For the new container run </a:t>
            </a:r>
            <a:r>
              <a:rPr lang="en-US" sz="2600">
                <a:solidFill>
                  <a:srgbClr val="FF0000"/>
                </a:solidFill>
                <a:latin typeface="Arial"/>
                <a:ea typeface="Arial"/>
                <a:cs typeface="Arial"/>
                <a:sym typeface="Arial"/>
              </a:rPr>
              <a:t>docker exec -it &lt;container_name&gt; free -m</a:t>
            </a:r>
            <a:endParaRPr sz="2600">
              <a:solidFill>
                <a:srgbClr val="FF0000"/>
              </a:solidFill>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Does anything seem odd since you limited the ram to 12gb?</a:t>
            </a:r>
            <a:endParaRPr sz="2600">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What other Hardware resources can you limit?</a:t>
            </a:r>
            <a:endParaRPr sz="2600">
              <a:latin typeface="Arial"/>
              <a:ea typeface="Arial"/>
              <a:cs typeface="Arial"/>
              <a:sym typeface="Arial"/>
            </a:endParaRPr>
          </a:p>
          <a:p>
            <a:pPr indent="-393700" lvl="0" marL="457200" rtl="0" algn="l">
              <a:lnSpc>
                <a:spcPct val="115000"/>
              </a:lnSpc>
              <a:spcBef>
                <a:spcPts val="0"/>
              </a:spcBef>
              <a:spcAft>
                <a:spcPts val="0"/>
              </a:spcAft>
              <a:buSzPts val="2600"/>
              <a:buChar char="●"/>
            </a:pPr>
            <a:r>
              <a:rPr lang="en-US" sz="2600">
                <a:latin typeface="Arial"/>
                <a:ea typeface="Arial"/>
                <a:cs typeface="Arial"/>
                <a:sym typeface="Arial"/>
              </a:rPr>
              <a:t>Use </a:t>
            </a:r>
            <a:r>
              <a:rPr lang="en-US" sz="2600">
                <a:solidFill>
                  <a:srgbClr val="FF0000"/>
                </a:solidFill>
                <a:latin typeface="Arial"/>
                <a:ea typeface="Arial"/>
                <a:cs typeface="Arial"/>
                <a:sym typeface="Arial"/>
              </a:rPr>
              <a:t>docker stats</a:t>
            </a:r>
            <a:r>
              <a:rPr lang="en-US" sz="2600">
                <a:latin typeface="Arial"/>
                <a:ea typeface="Arial"/>
                <a:cs typeface="Arial"/>
                <a:sym typeface="Arial"/>
              </a:rPr>
              <a:t> to see resources being utilized by your containers.</a:t>
            </a:r>
            <a:endParaRPr sz="2600"/>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3: Conclusion</a:t>
            </a:r>
            <a:endParaRPr/>
          </a:p>
        </p:txBody>
      </p:sp>
      <p:sp>
        <p:nvSpPr>
          <p:cNvPr id="277" name="Google Shape;277;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solidFill>
                  <a:srgbClr val="24292E"/>
                </a:solidFill>
                <a:highlight>
                  <a:srgbClr val="FFFFFF"/>
                </a:highlight>
                <a:latin typeface="Arial"/>
                <a:ea typeface="Arial"/>
                <a:cs typeface="Arial"/>
                <a:sym typeface="Arial"/>
              </a:rPr>
              <a:t>When container is run with limited RAM, the standard system API used by the JVM for probing, will return host-wide values. </a:t>
            </a:r>
            <a:endParaRPr sz="2400">
              <a:latin typeface="Arial"/>
              <a:ea typeface="Arial"/>
              <a:cs typeface="Arial"/>
              <a:sym typeface="Arial"/>
            </a:endParaRPr>
          </a:p>
          <a:p>
            <a:pPr indent="-381000" lvl="0" marL="457200" rtl="0" algn="l">
              <a:spcBef>
                <a:spcPts val="1000"/>
              </a:spcBef>
              <a:spcAft>
                <a:spcPts val="0"/>
              </a:spcAft>
              <a:buSzPts val="2400"/>
              <a:buChar char="•"/>
            </a:pPr>
            <a:r>
              <a:rPr lang="en-US" sz="2400">
                <a:latin typeface="Arial"/>
                <a:ea typeface="Arial"/>
                <a:cs typeface="Arial"/>
                <a:sym typeface="Arial"/>
              </a:rPr>
              <a:t>When using </a:t>
            </a:r>
            <a:r>
              <a:rPr lang="en-US" sz="2400">
                <a:latin typeface="Arial"/>
                <a:ea typeface="Arial"/>
                <a:cs typeface="Arial"/>
                <a:sym typeface="Arial"/>
              </a:rPr>
              <a:t>OpenJDK</a:t>
            </a:r>
            <a:r>
              <a:rPr lang="en-US" sz="2400">
                <a:latin typeface="Arial"/>
                <a:ea typeface="Arial"/>
                <a:cs typeface="Arial"/>
                <a:sym typeface="Arial"/>
              </a:rPr>
              <a:t> 8 you should </a:t>
            </a:r>
            <a:r>
              <a:rPr lang="en-US" sz="2400">
                <a:latin typeface="Arial"/>
                <a:ea typeface="Arial"/>
                <a:cs typeface="Arial"/>
                <a:sym typeface="Arial"/>
              </a:rPr>
              <a:t>explicitly set the heap with the environmental variable </a:t>
            </a:r>
            <a:r>
              <a:rPr lang="en-US" sz="2400">
                <a:solidFill>
                  <a:srgbClr val="FF0000"/>
                </a:solidFill>
                <a:latin typeface="Courier New"/>
                <a:ea typeface="Courier New"/>
                <a:cs typeface="Courier New"/>
                <a:sym typeface="Courier New"/>
              </a:rPr>
              <a:t>JVM_EXTRA_OPTS</a:t>
            </a:r>
            <a:r>
              <a:rPr lang="en-US" sz="2400">
                <a:solidFill>
                  <a:srgbClr val="FF0000"/>
                </a:solidFill>
                <a:latin typeface="Arial"/>
                <a:ea typeface="Arial"/>
                <a:cs typeface="Arial"/>
                <a:sym typeface="Arial"/>
              </a:rPr>
              <a:t>. </a:t>
            </a:r>
            <a:r>
              <a:rPr lang="en-US" sz="2400">
                <a:solidFill>
                  <a:srgbClr val="000000"/>
                </a:solidFill>
                <a:latin typeface="Arial"/>
                <a:ea typeface="Arial"/>
                <a:cs typeface="Arial"/>
                <a:sym typeface="Arial"/>
              </a:rPr>
              <a:t>For example to set a 2GB heap add this to your docker run command</a:t>
            </a:r>
            <a:endParaRPr sz="2400">
              <a:solidFill>
                <a:srgbClr val="000000"/>
              </a:solidFill>
              <a:latin typeface="Arial"/>
              <a:ea typeface="Arial"/>
              <a:cs typeface="Arial"/>
              <a:sym typeface="Arial"/>
            </a:endParaRPr>
          </a:p>
          <a:p>
            <a:pPr indent="-381000" lvl="1" marL="914400" rtl="0" algn="l">
              <a:spcBef>
                <a:spcPts val="0"/>
              </a:spcBef>
              <a:spcAft>
                <a:spcPts val="0"/>
              </a:spcAft>
              <a:buSzPts val="2400"/>
              <a:buFont typeface="Arial"/>
              <a:buChar char="•"/>
            </a:pPr>
            <a:r>
              <a:rPr lang="en-US">
                <a:solidFill>
                  <a:srgbClr val="FF0000"/>
                </a:solidFill>
                <a:latin typeface="Courier New"/>
                <a:ea typeface="Courier New"/>
                <a:cs typeface="Courier New"/>
                <a:sym typeface="Courier New"/>
              </a:rPr>
              <a:t>-e</a:t>
            </a:r>
            <a:r>
              <a:rPr lang="en-US">
                <a:latin typeface="Arial"/>
                <a:ea typeface="Arial"/>
                <a:cs typeface="Arial"/>
                <a:sym typeface="Arial"/>
              </a:rPr>
              <a:t> </a:t>
            </a:r>
            <a:r>
              <a:rPr lang="en-US">
                <a:solidFill>
                  <a:srgbClr val="FF0000"/>
                </a:solidFill>
                <a:latin typeface="Courier New"/>
                <a:ea typeface="Courier New"/>
                <a:cs typeface="Courier New"/>
                <a:sym typeface="Courier New"/>
              </a:rPr>
              <a:t>JVM_EXTRA_OPTS="-Xms2g -Xmx2g"</a:t>
            </a:r>
            <a:endParaRPr>
              <a:solidFill>
                <a:srgbClr val="FF0000"/>
              </a:solidFill>
              <a:latin typeface="Courier New"/>
              <a:ea typeface="Courier New"/>
              <a:cs typeface="Courier New"/>
              <a:sym typeface="Courier New"/>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Beginning</a:t>
            </a:r>
            <a:r>
              <a:rPr lang="en-US" sz="2400">
                <a:latin typeface="Arial"/>
                <a:ea typeface="Arial"/>
                <a:cs typeface="Arial"/>
                <a:sym typeface="Arial"/>
              </a:rPr>
              <a:t> with OpenJDK 8_u171 there are experimental features </a:t>
            </a:r>
            <a:r>
              <a:rPr lang="en-US" sz="2400">
                <a:solidFill>
                  <a:srgbClr val="24292E"/>
                </a:solidFill>
                <a:highlight>
                  <a:srgbClr val="FFFFFF"/>
                </a:highlight>
                <a:latin typeface="Arial"/>
                <a:ea typeface="Arial"/>
                <a:cs typeface="Arial"/>
                <a:sym typeface="Arial"/>
              </a:rPr>
              <a:t>to enable the detection of container-limited amounts of RAM by using the following options.</a:t>
            </a:r>
            <a:endParaRPr sz="2400">
              <a:solidFill>
                <a:srgbClr val="24292E"/>
              </a:solidFill>
              <a:highlight>
                <a:srgbClr val="FFFFFF"/>
              </a:highlight>
              <a:latin typeface="Arial"/>
              <a:ea typeface="Arial"/>
              <a:cs typeface="Arial"/>
              <a:sym typeface="Arial"/>
            </a:endParaRPr>
          </a:p>
          <a:p>
            <a:pPr indent="-381000" lvl="1" marL="914400" rtl="0" algn="l">
              <a:spcBef>
                <a:spcPts val="0"/>
              </a:spcBef>
              <a:spcAft>
                <a:spcPts val="0"/>
              </a:spcAft>
              <a:buClr>
                <a:srgbClr val="FF0000"/>
              </a:buClr>
              <a:buSzPts val="2400"/>
              <a:buFont typeface="Courier New"/>
              <a:buChar char="•"/>
            </a:pPr>
            <a:r>
              <a:rPr lang="en-US" sz="2400">
                <a:solidFill>
                  <a:srgbClr val="FF0000"/>
                </a:solidFill>
                <a:latin typeface="Courier New"/>
                <a:ea typeface="Courier New"/>
                <a:cs typeface="Courier New"/>
                <a:sym typeface="Courier New"/>
              </a:rPr>
              <a:t>java -XX:+UnlockExperimentalVMOptions -XX:+UseCGroupMemoryLimitForHeap</a:t>
            </a:r>
            <a:endParaRPr sz="2400">
              <a:solidFill>
                <a:srgbClr val="FF0000"/>
              </a:solidFill>
              <a:highlight>
                <a:srgbClr val="F6F8FA"/>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24292E"/>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