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70" r:id="rId2"/>
    <p:sldId id="273" r:id="rId3"/>
    <p:sldId id="284" r:id="rId4"/>
    <p:sldId id="274" r:id="rId5"/>
    <p:sldId id="285" r:id="rId6"/>
    <p:sldId id="275" r:id="rId7"/>
    <p:sldId id="286" r:id="rId8"/>
    <p:sldId id="276" r:id="rId9"/>
    <p:sldId id="287" r:id="rId10"/>
    <p:sldId id="278" r:id="rId11"/>
    <p:sldId id="277" r:id="rId12"/>
    <p:sldId id="260" r:id="rId13"/>
    <p:sldId id="261" r:id="rId14"/>
    <p:sldId id="262" r:id="rId15"/>
    <p:sldId id="279" r:id="rId16"/>
    <p:sldId id="263" r:id="rId17"/>
    <p:sldId id="264" r:id="rId18"/>
    <p:sldId id="280" r:id="rId19"/>
    <p:sldId id="288" r:id="rId20"/>
    <p:sldId id="281" r:id="rId21"/>
    <p:sldId id="289" r:id="rId22"/>
    <p:sldId id="282" r:id="rId23"/>
    <p:sldId id="290" r:id="rId24"/>
    <p:sldId id="283" r:id="rId25"/>
    <p:sldId id="291" r:id="rId26"/>
    <p:sldId id="265" r:id="rId27"/>
    <p:sldId id="266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41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1BC1-8B9A-4FE1-85A6-ABCDC105DAB9}" type="datetimeFigureOut">
              <a:rPr lang="hu-HU" smtClean="0"/>
              <a:t>2024.02.22.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693F7-5362-4989-8952-3104CC892FC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0707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1BC1-8B9A-4FE1-85A6-ABCDC105DAB9}" type="datetimeFigureOut">
              <a:rPr lang="hu-HU" smtClean="0"/>
              <a:t>2024.02.22.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693F7-5362-4989-8952-3104CC892FC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28379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1BC1-8B9A-4FE1-85A6-ABCDC105DAB9}" type="datetimeFigureOut">
              <a:rPr lang="hu-HU" smtClean="0"/>
              <a:t>2024.02.22.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693F7-5362-4989-8952-3104CC892FC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8147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1BC1-8B9A-4FE1-85A6-ABCDC105DAB9}" type="datetimeFigureOut">
              <a:rPr lang="hu-HU" smtClean="0"/>
              <a:t>2024.02.22.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693F7-5362-4989-8952-3104CC892FCA}" type="slidenum">
              <a:rPr lang="hu-HU" smtClean="0"/>
              <a:t>‹#›</a:t>
            </a:fld>
            <a:endParaRPr lang="hu-HU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7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1BC1-8B9A-4FE1-85A6-ABCDC105DAB9}" type="datetimeFigureOut">
              <a:rPr lang="hu-HU" smtClean="0"/>
              <a:t>2024.02.22.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693F7-5362-4989-8952-3104CC892FC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4485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1BC1-8B9A-4FE1-85A6-ABCDC105DAB9}" type="datetimeFigureOut">
              <a:rPr lang="hu-HU" smtClean="0"/>
              <a:t>2024.02.22.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693F7-5362-4989-8952-3104CC892FC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879516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1BC1-8B9A-4FE1-85A6-ABCDC105DAB9}" type="datetimeFigureOut">
              <a:rPr lang="hu-HU" smtClean="0"/>
              <a:t>2024.02.22.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693F7-5362-4989-8952-3104CC892FC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94779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1BC1-8B9A-4FE1-85A6-ABCDC105DAB9}" type="datetimeFigureOut">
              <a:rPr lang="hu-HU" smtClean="0"/>
              <a:t>2024.02.22.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693F7-5362-4989-8952-3104CC892FC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98731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1BC1-8B9A-4FE1-85A6-ABCDC105DAB9}" type="datetimeFigureOut">
              <a:rPr lang="hu-HU" smtClean="0"/>
              <a:t>2024.02.22.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693F7-5362-4989-8952-3104CC892FC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5655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1BC1-8B9A-4FE1-85A6-ABCDC105DAB9}" type="datetimeFigureOut">
              <a:rPr lang="hu-HU" smtClean="0"/>
              <a:t>2024.02.22.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693F7-5362-4989-8952-3104CC892FC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583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1BC1-8B9A-4FE1-85A6-ABCDC105DAB9}" type="datetimeFigureOut">
              <a:rPr lang="hu-HU" smtClean="0"/>
              <a:t>2024.02.22.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693F7-5362-4989-8952-3104CC892FC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124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1BC1-8B9A-4FE1-85A6-ABCDC105DAB9}" type="datetimeFigureOut">
              <a:rPr lang="hu-HU" smtClean="0"/>
              <a:t>2024.02.22.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693F7-5362-4989-8952-3104CC892FC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201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1BC1-8B9A-4FE1-85A6-ABCDC105DAB9}" type="datetimeFigureOut">
              <a:rPr lang="hu-HU" smtClean="0"/>
              <a:t>2024.02.22.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693F7-5362-4989-8952-3104CC892FC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5209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1BC1-8B9A-4FE1-85A6-ABCDC105DAB9}" type="datetimeFigureOut">
              <a:rPr lang="hu-HU" smtClean="0"/>
              <a:t>2024.02.22.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693F7-5362-4989-8952-3104CC892FC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6364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1BC1-8B9A-4FE1-85A6-ABCDC105DAB9}" type="datetimeFigureOut">
              <a:rPr lang="hu-HU" smtClean="0"/>
              <a:t>2024.02.22.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693F7-5362-4989-8952-3104CC892FC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1774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1BC1-8B9A-4FE1-85A6-ABCDC105DAB9}" type="datetimeFigureOut">
              <a:rPr lang="hu-HU" smtClean="0"/>
              <a:t>2024.02.22.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693F7-5362-4989-8952-3104CC892FC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128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1BC1-8B9A-4FE1-85A6-ABCDC105DAB9}" type="datetimeFigureOut">
              <a:rPr lang="hu-HU" smtClean="0"/>
              <a:t>2024.02.22.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693F7-5362-4989-8952-3104CC892FC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8124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4E21BC1-8B9A-4FE1-85A6-ABCDC105DAB9}" type="datetimeFigureOut">
              <a:rPr lang="hu-HU" smtClean="0"/>
              <a:t>2024.02.22.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693F7-5362-4989-8952-3104CC892FC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294632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Rajzfajták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9275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1685109" y="2690336"/>
            <a:ext cx="877824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dirty="0" smtClean="0"/>
              <a:t>4.A. </a:t>
            </a:r>
            <a:r>
              <a:rPr lang="hu-HU" sz="3200" b="1" i="1" u="sng" dirty="0" smtClean="0"/>
              <a:t>Csoport-összeállítási rajz:</a:t>
            </a:r>
          </a:p>
          <a:p>
            <a:r>
              <a:rPr lang="hu-HU" sz="2800" dirty="0" smtClean="0"/>
              <a:t>egy </a:t>
            </a:r>
            <a:r>
              <a:rPr lang="hu-HU" sz="2800" dirty="0"/>
              <a:t>nagyobb rendszer egy részét, funkcionálisan összetartozó egységeit, egy részrendszerét együtt ábrázolja abban az esetben, ha egy rajzon belül nem ábrázolható a terjedelem miatt a teljes összeállítási rajz. </a:t>
            </a:r>
          </a:p>
        </p:txBody>
      </p:sp>
    </p:spTree>
    <p:extLst>
      <p:ext uri="{BB962C8B-B14F-4D97-AF65-F5344CB8AC3E}">
        <p14:creationId xmlns:p14="http://schemas.microsoft.com/office/powerpoint/2010/main" val="1302096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1881051" y="2967335"/>
            <a:ext cx="850392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b="1" i="1" dirty="0" smtClean="0"/>
              <a:t>4.B.Rész-összeállítási </a:t>
            </a:r>
            <a:r>
              <a:rPr lang="hu-HU" sz="3200" b="1" i="1" dirty="0"/>
              <a:t>rajz: </a:t>
            </a:r>
            <a:endParaRPr lang="hu-HU" sz="3200" b="1" i="1" dirty="0" smtClean="0"/>
          </a:p>
          <a:p>
            <a:r>
              <a:rPr lang="hu-HU" sz="2800" dirty="0" smtClean="0"/>
              <a:t>A </a:t>
            </a:r>
            <a:r>
              <a:rPr lang="hu-HU" sz="2800" dirty="0"/>
              <a:t>rész-összeállítási rajz alkatrészek korlátozott számát alacsonyabb szerkezeti szinten ábrázoló összeállítási rajz.</a:t>
            </a:r>
          </a:p>
        </p:txBody>
      </p:sp>
    </p:spTree>
    <p:extLst>
      <p:ext uri="{BB962C8B-B14F-4D97-AF65-F5344CB8AC3E}">
        <p14:creationId xmlns:p14="http://schemas.microsoft.com/office/powerpoint/2010/main" val="609458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3200" dirty="0" smtClean="0"/>
              <a:t>5.Robbantott ábra:</a:t>
            </a:r>
          </a:p>
          <a:p>
            <a:pPr marL="0" indent="0">
              <a:buNone/>
            </a:pPr>
            <a:r>
              <a:rPr lang="hu-HU" sz="2800" dirty="0" smtClean="0"/>
              <a:t> robbantott ábra valamely szerkezet olyan képszerű ábrázolása (axonometriában vagy perspektivikusan), amelyben az alkatrészek azonos méretarányban és egymáshoz képest eltolva vannak megrajzolva, elhelyezkedésük sorrendjében.</a:t>
            </a:r>
            <a:endParaRPr lang="hu-HU" sz="2800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43570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Robbantott ábra</a:t>
            </a:r>
            <a:endParaRPr lang="hu-HU" dirty="0"/>
          </a:p>
        </p:txBody>
      </p:sp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771" y="1332411"/>
            <a:ext cx="10946675" cy="508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74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3200" dirty="0" smtClean="0"/>
              <a:t>6.Látványterv:</a:t>
            </a:r>
            <a:r>
              <a:rPr lang="hu-HU" dirty="0" smtClean="0"/>
              <a:t> </a:t>
            </a:r>
          </a:p>
          <a:p>
            <a:pPr marL="0" indent="0">
              <a:buNone/>
            </a:pPr>
            <a:r>
              <a:rPr lang="hu-HU" sz="2800" dirty="0" smtClean="0"/>
              <a:t>A látványtervezés során a tervező  3d-s modellt használ fel.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7122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749" y="1397726"/>
            <a:ext cx="6910251" cy="468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396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3200" b="1" i="1" dirty="0" smtClean="0"/>
              <a:t>7.Blokkvázlat: </a:t>
            </a:r>
          </a:p>
          <a:p>
            <a:pPr marL="0" indent="0">
              <a:buNone/>
            </a:pPr>
            <a:r>
              <a:rPr lang="hu-HU" dirty="0"/>
              <a:t> </a:t>
            </a:r>
            <a:r>
              <a:rPr lang="hu-HU" sz="2800" dirty="0"/>
              <a:t>A blokkvázlat különféle objektumok </a:t>
            </a:r>
            <a:r>
              <a:rPr lang="hu-HU" sz="2800" dirty="0" smtClean="0"/>
              <a:t> </a:t>
            </a:r>
            <a:r>
              <a:rPr lang="hu-HU" sz="2800" dirty="0"/>
              <a:t>fő részeit a jobb áttekinthetőség miatt négyzetekbe (téglalapokba) szerkesztve megadja az egyes részek rendeltetését és egymáshoz való kapcsolódását.</a:t>
            </a:r>
          </a:p>
        </p:txBody>
      </p:sp>
    </p:spTree>
    <p:extLst>
      <p:ext uri="{BB962C8B-B14F-4D97-AF65-F5344CB8AC3E}">
        <p14:creationId xmlns:p14="http://schemas.microsoft.com/office/powerpoint/2010/main" val="68656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9304" y="587829"/>
            <a:ext cx="9335301" cy="566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961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1097280" y="2285388"/>
            <a:ext cx="9601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b="1" i="1" dirty="0" smtClean="0"/>
              <a:t>8.Elrendezési </a:t>
            </a:r>
            <a:r>
              <a:rPr lang="hu-HU" sz="3200" b="1" i="1" dirty="0"/>
              <a:t>rajz: </a:t>
            </a:r>
            <a:endParaRPr lang="hu-HU" sz="3200" b="1" i="1" dirty="0" smtClean="0"/>
          </a:p>
          <a:p>
            <a:r>
              <a:rPr lang="hu-HU" sz="2800" dirty="0" smtClean="0"/>
              <a:t>az </a:t>
            </a:r>
            <a:r>
              <a:rPr lang="hu-HU" sz="2800" dirty="0"/>
              <a:t>elrendezési rajz, amely megmutatja egy több egységből álló, technikai rendszer egységeinek egymáshoz viszonyított helyzetét, a szerkezeti kapcsolatok kialakításának lehetőségeit.</a:t>
            </a:r>
          </a:p>
        </p:txBody>
      </p:sp>
    </p:spTree>
    <p:extLst>
      <p:ext uri="{BB962C8B-B14F-4D97-AF65-F5344CB8AC3E}">
        <p14:creationId xmlns:p14="http://schemas.microsoft.com/office/powerpoint/2010/main" val="3530625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00444"/>
            <a:ext cx="8743406" cy="655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109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1045029" y="2055282"/>
            <a:ext cx="1004533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b="1" i="1" dirty="0" smtClean="0"/>
              <a:t>1.Vázlatrajz</a:t>
            </a:r>
            <a:r>
              <a:rPr lang="hu-HU" sz="2800" dirty="0"/>
              <a:t>: </a:t>
            </a:r>
            <a:endParaRPr lang="hu-HU" sz="2800" dirty="0" smtClean="0"/>
          </a:p>
          <a:p>
            <a:r>
              <a:rPr lang="hu-HU" sz="2800" dirty="0" smtClean="0"/>
              <a:t>Ha </a:t>
            </a:r>
            <a:r>
              <a:rPr lang="hu-HU" sz="2800" dirty="0"/>
              <a:t>el akarjuk készíteni egy tárgy műszaki rajzát, akkor tisztában kell lennünk annak méreteivel, alakjával, meg kell ismernünk a tárgyat. Először egy szabadkézi vázlatot készítünk a tárgy alakjáról. Megfelelő mérőeszközzel megmérjük méreteit, az értékeket a vázlaton jelöljük. Az így elkészített vázlat a felvételezési rajz</a:t>
            </a:r>
            <a:r>
              <a:rPr lang="hu-HU" sz="2800" dirty="0" smtClean="0"/>
              <a:t>.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3437652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1332412" y="2287901"/>
            <a:ext cx="952282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b="1" i="1" dirty="0" smtClean="0"/>
              <a:t>9.Elhelyezési rajz:</a:t>
            </a:r>
          </a:p>
          <a:p>
            <a:r>
              <a:rPr lang="hu-HU" sz="2800" dirty="0" smtClean="0"/>
              <a:t>amely </a:t>
            </a:r>
            <a:r>
              <a:rPr lang="hu-HU" sz="2800" dirty="0"/>
              <a:t>a technikai rendszer térbeli elhelyezését írja elő, megmutatja a berendezés működéséhez szükséges terület nagyságát, javasolt elhelyezését adott munkaterületen</a:t>
            </a:r>
            <a:r>
              <a:rPr lang="hu-HU" sz="2800" dirty="0" smtClean="0"/>
              <a:t>.</a:t>
            </a:r>
          </a:p>
          <a:p>
            <a:r>
              <a:rPr lang="hu-HU" sz="2800" dirty="0" smtClean="0"/>
              <a:t> </a:t>
            </a:r>
            <a:r>
              <a:rPr lang="hu-HU" sz="2800" dirty="0"/>
              <a:t>Az elhelyezési rajzot a berendezést gyártó cég általános esetben a használati útmutatóban, nagy méretű, különleges elhelyezést igénylő eszközök esetében helyszíni felmérés alapján, egyedileg készíti</a:t>
            </a:r>
          </a:p>
        </p:txBody>
      </p:sp>
    </p:spTree>
    <p:extLst>
      <p:ext uri="{BB962C8B-B14F-4D97-AF65-F5344CB8AC3E}">
        <p14:creationId xmlns:p14="http://schemas.microsoft.com/office/powerpoint/2010/main" val="27887377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113" y="744583"/>
            <a:ext cx="7667897" cy="530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027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1306286" y="2690336"/>
            <a:ext cx="10058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b="1" i="1" dirty="0"/>
              <a:t> </a:t>
            </a:r>
            <a:r>
              <a:rPr lang="hu-HU" sz="3200" b="1" i="1" dirty="0" smtClean="0"/>
              <a:t>10.A </a:t>
            </a:r>
            <a:r>
              <a:rPr lang="hu-HU" sz="3200" b="1" i="1" dirty="0"/>
              <a:t>kezelési </a:t>
            </a:r>
            <a:r>
              <a:rPr lang="hu-HU" sz="3200" b="1" i="1" dirty="0" smtClean="0"/>
              <a:t>rajznak</a:t>
            </a:r>
            <a:r>
              <a:rPr lang="hu-HU" dirty="0" smtClean="0"/>
              <a:t>:</a:t>
            </a:r>
          </a:p>
          <a:p>
            <a:r>
              <a:rPr lang="hu-HU" dirty="0" smtClean="0"/>
              <a:t> </a:t>
            </a:r>
            <a:r>
              <a:rPr lang="hu-HU" sz="2800" dirty="0"/>
              <a:t>egyértelműnek, a kezelő számára is jól értelmezhetőnek, áttekinthetőnek kell lennie. Elkészítésekor törekedni kell az egyszerűségre, hiszen nem biztos, hogy a gép kezelője komoly műszaki rajzi ismeretek birtokában van.</a:t>
            </a:r>
          </a:p>
        </p:txBody>
      </p:sp>
    </p:spTree>
    <p:extLst>
      <p:ext uri="{BB962C8B-B14F-4D97-AF65-F5344CB8AC3E}">
        <p14:creationId xmlns:p14="http://schemas.microsoft.com/office/powerpoint/2010/main" val="3715263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559" y="966650"/>
            <a:ext cx="5682343" cy="515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1422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1685109" y="2551837"/>
            <a:ext cx="889580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b="1" i="1" dirty="0" smtClean="0"/>
              <a:t>12.A </a:t>
            </a:r>
            <a:r>
              <a:rPr lang="hu-HU" sz="3200" b="1" i="1" dirty="0"/>
              <a:t>javítási </a:t>
            </a:r>
            <a:r>
              <a:rPr lang="hu-HU" sz="3200" b="1" i="1" dirty="0" smtClean="0"/>
              <a:t>rajz:</a:t>
            </a:r>
          </a:p>
          <a:p>
            <a:r>
              <a:rPr lang="hu-HU" dirty="0" smtClean="0"/>
              <a:t> </a:t>
            </a:r>
            <a:r>
              <a:rPr lang="hu-HU" sz="2800" dirty="0"/>
              <a:t>karbantartók, műszaki szakemberek számára készül, így benne szabványban meghatározott jelöléseket alkalmaznak. </a:t>
            </a:r>
            <a:endParaRPr lang="hu-HU" sz="2800" dirty="0" smtClean="0"/>
          </a:p>
          <a:p>
            <a:r>
              <a:rPr lang="hu-HU" sz="2800" dirty="0" smtClean="0"/>
              <a:t>A </a:t>
            </a:r>
            <a:r>
              <a:rPr lang="hu-HU" sz="2800" dirty="0"/>
              <a:t>javítási dokumentációban egyértelműen el kell különíteni az általános karbantartók, illetve a szakszerviz által elvégezhető feladatokat.</a:t>
            </a:r>
          </a:p>
        </p:txBody>
      </p:sp>
    </p:spTree>
    <p:extLst>
      <p:ext uri="{BB962C8B-B14F-4D97-AF65-F5344CB8AC3E}">
        <p14:creationId xmlns:p14="http://schemas.microsoft.com/office/powerpoint/2010/main" val="7166064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938" y="1384664"/>
            <a:ext cx="7210696" cy="412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7760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hu-HU" sz="3200" b="1" i="1" dirty="0" smtClean="0"/>
              <a:t>13.Folyamatdiagramm: </a:t>
            </a:r>
          </a:p>
          <a:p>
            <a:pPr marL="0" indent="0">
              <a:buNone/>
            </a:pPr>
            <a:r>
              <a:rPr lang="hu-HU" sz="2800" dirty="0" smtClean="0"/>
              <a:t>A </a:t>
            </a:r>
            <a:r>
              <a:rPr lang="hu-HU" sz="2800" dirty="0"/>
              <a:t>folyamatábra egy olyan szimbólum sorozat (térkép), amely leírja hogyan, milyen logikai sorrendben és lépésekben kell egy adott tevékenységet, feladatot elvégezni. </a:t>
            </a:r>
            <a:endParaRPr lang="hu-HU" sz="2800" dirty="0" smtClean="0"/>
          </a:p>
          <a:p>
            <a:pPr marL="0" indent="0">
              <a:buNone/>
            </a:pPr>
            <a:r>
              <a:rPr lang="hu-HU" sz="2800" dirty="0" smtClean="0"/>
              <a:t>A </a:t>
            </a:r>
            <a:r>
              <a:rPr lang="hu-HU" sz="2800" dirty="0"/>
              <a:t>folyamatábra segíti az üzleti és technológiai folyamatok megértését és elemzését. </a:t>
            </a:r>
            <a:endParaRPr lang="hu-HU" sz="2800" dirty="0" smtClean="0"/>
          </a:p>
          <a:p>
            <a:pPr marL="0" indent="0">
              <a:buNone/>
            </a:pPr>
            <a:r>
              <a:rPr lang="hu-HU" sz="2800" dirty="0" smtClean="0"/>
              <a:t>A </a:t>
            </a:r>
            <a:r>
              <a:rPr lang="hu-HU" sz="2800" dirty="0"/>
              <a:t>folyamatábra fontos eszköze a szabályozásnak, a racionalizálásnak és az automatizálásnak. Egy jó folyamatábra elkészítése az első lépés a folyamat fejlesztéséhez. </a:t>
            </a:r>
          </a:p>
          <a:p>
            <a:pPr marL="0" indent="0">
              <a:buNone/>
            </a:pPr>
            <a:r>
              <a:rPr lang="hu-HU" sz="3300" b="1" dirty="0"/>
              <a:t>Célja: </a:t>
            </a:r>
            <a:r>
              <a:rPr lang="hu-HU" sz="3300" dirty="0"/>
              <a:t>a folyamatok dokumentálása és megértése</a:t>
            </a:r>
          </a:p>
          <a:p>
            <a:endParaRPr lang="hu-HU" sz="3300" dirty="0"/>
          </a:p>
        </p:txBody>
      </p:sp>
    </p:spTree>
    <p:extLst>
      <p:ext uri="{BB962C8B-B14F-4D97-AF65-F5344CB8AC3E}">
        <p14:creationId xmlns:p14="http://schemas.microsoft.com/office/powerpoint/2010/main" val="11131506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8308" y="548640"/>
            <a:ext cx="3631469" cy="575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529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81" y="482892"/>
            <a:ext cx="6191794" cy="560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161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1502229" y="2828836"/>
            <a:ext cx="96665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b="1" i="1" dirty="0" smtClean="0"/>
              <a:t>2.Alkatrészrajz</a:t>
            </a:r>
            <a:r>
              <a:rPr lang="hu-HU" dirty="0"/>
              <a:t>: </a:t>
            </a:r>
            <a:endParaRPr lang="hu-HU" dirty="0" smtClean="0"/>
          </a:p>
          <a:p>
            <a:r>
              <a:rPr lang="hu-HU" sz="2800" dirty="0" smtClean="0"/>
              <a:t>Az </a:t>
            </a:r>
            <a:r>
              <a:rPr lang="hu-HU" sz="2800" dirty="0"/>
              <a:t>alkatrészrajz olyan, egyetlen tovább már nem bontható elemet, azaz alkatrészt ábrázoló rajz, amely tartalmazza az alkatrész azonosításához szükséges információkat.</a:t>
            </a:r>
          </a:p>
        </p:txBody>
      </p:sp>
    </p:spTree>
    <p:extLst>
      <p:ext uri="{BB962C8B-B14F-4D97-AF65-F5344CB8AC3E}">
        <p14:creationId xmlns:p14="http://schemas.microsoft.com/office/powerpoint/2010/main" val="1737114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023" y="258781"/>
            <a:ext cx="7672932" cy="625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600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966652" y="2314027"/>
            <a:ext cx="986245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b="1" i="1" dirty="0" smtClean="0"/>
              <a:t>3.A műhelyrajz:</a:t>
            </a:r>
          </a:p>
          <a:p>
            <a:r>
              <a:rPr lang="hu-HU" sz="3200" b="1" i="1" dirty="0" smtClean="0"/>
              <a:t> </a:t>
            </a:r>
            <a:r>
              <a:rPr lang="hu-HU" sz="2800" dirty="0"/>
              <a:t>a gyártás igényeinek megfelelően készült rajz. </a:t>
            </a:r>
            <a:endParaRPr lang="hu-HU" sz="2800" dirty="0" smtClean="0"/>
          </a:p>
          <a:p>
            <a:r>
              <a:rPr lang="hu-HU" sz="2800" dirty="0" smtClean="0"/>
              <a:t>Célja</a:t>
            </a:r>
            <a:r>
              <a:rPr lang="hu-HU" sz="2800" dirty="0"/>
              <a:t>, hogy a gyártás során, a műhelyekben a munkadarab elkészítéséhez a lehető legnagyobb segítséget adja. </a:t>
            </a:r>
            <a:endParaRPr lang="hu-HU" sz="2800" dirty="0" smtClean="0"/>
          </a:p>
          <a:p>
            <a:r>
              <a:rPr lang="hu-HU" sz="2800" dirty="0" smtClean="0"/>
              <a:t>Szükségszerűen </a:t>
            </a:r>
            <a:r>
              <a:rPr lang="hu-HU" sz="2800" dirty="0"/>
              <a:t>figyelembe kell venni a munkadarab elkészítéséhez alkalmazott gyártási technológiát is. Alapelv például, hogy mérethálózata a megmunkálás folyamatához igazodik, a szakmunkás munkáját segíti.</a:t>
            </a:r>
          </a:p>
        </p:txBody>
      </p:sp>
    </p:spTree>
    <p:extLst>
      <p:ext uri="{BB962C8B-B14F-4D97-AF65-F5344CB8AC3E}">
        <p14:creationId xmlns:p14="http://schemas.microsoft.com/office/powerpoint/2010/main" val="4189207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102" y="418010"/>
            <a:ext cx="8908869" cy="598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70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1201781" y="2274838"/>
            <a:ext cx="945750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b="1" i="1" dirty="0" smtClean="0"/>
              <a:t>4.Összeállítási </a:t>
            </a:r>
            <a:r>
              <a:rPr lang="hu-HU" sz="3200" b="1" i="1" dirty="0"/>
              <a:t>rajz: </a:t>
            </a:r>
            <a:endParaRPr lang="hu-HU" sz="3200" b="1" i="1" dirty="0" smtClean="0"/>
          </a:p>
          <a:p>
            <a:r>
              <a:rPr lang="hu-HU" sz="2800" dirty="0" smtClean="0"/>
              <a:t>Az </a:t>
            </a:r>
            <a:r>
              <a:rPr lang="hu-HU" sz="2800" dirty="0"/>
              <a:t>összeállítási rajz a rendszer minden elemét tartalmazza. Az elemeket egyszerűsített vagy teljes formában ábrázolja.</a:t>
            </a:r>
            <a:br>
              <a:rPr lang="hu-HU" sz="2800" dirty="0"/>
            </a:b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768029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829" y="182879"/>
            <a:ext cx="5525588" cy="653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2836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97</TotalTime>
  <Words>511</Words>
  <Application>Microsoft Office PowerPoint</Application>
  <PresentationFormat>Szélesvásznú</PresentationFormat>
  <Paragraphs>37</Paragraphs>
  <Slides>27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27</vt:i4>
      </vt:variant>
    </vt:vector>
  </HeadingPairs>
  <TitlesOfParts>
    <vt:vector size="31" baseType="lpstr">
      <vt:lpstr>Arial</vt:lpstr>
      <vt:lpstr>Century Gothic</vt:lpstr>
      <vt:lpstr>Wingdings 3</vt:lpstr>
      <vt:lpstr>Ion</vt:lpstr>
      <vt:lpstr>Rajzfajták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Robbantott ábra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>SZFSZC Perczel Mór Szakg., Szakközép. és Kollégiuma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4.tétel</dc:title>
  <dc:creator>Éva Hodolitsné_Boda</dc:creator>
  <cp:lastModifiedBy>Boda Éva Hodolitsné</cp:lastModifiedBy>
  <cp:revision>15</cp:revision>
  <dcterms:created xsi:type="dcterms:W3CDTF">2019-01-11T11:38:52Z</dcterms:created>
  <dcterms:modified xsi:type="dcterms:W3CDTF">2024-02-22T06:15:02Z</dcterms:modified>
</cp:coreProperties>
</file>