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9" r:id="rId3"/>
    <p:sldId id="268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58" r:id="rId12"/>
    <p:sldId id="263" r:id="rId13"/>
    <p:sldId id="262" r:id="rId14"/>
    <p:sldId id="264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75AF-17D7-4D3C-8203-DE4CC273DD4F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4C5E-59EB-4529-940C-CE8DD99A03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563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75AF-17D7-4D3C-8203-DE4CC273DD4F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4C5E-59EB-4529-940C-CE8DD99A03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09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75AF-17D7-4D3C-8203-DE4CC273DD4F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4C5E-59EB-4529-940C-CE8DD99A03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06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75AF-17D7-4D3C-8203-DE4CC273DD4F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4C5E-59EB-4529-940C-CE8DD99A03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68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75AF-17D7-4D3C-8203-DE4CC273DD4F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4C5E-59EB-4529-940C-CE8DD99A03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58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75AF-17D7-4D3C-8203-DE4CC273DD4F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4C5E-59EB-4529-940C-CE8DD99A03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5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75AF-17D7-4D3C-8203-DE4CC273DD4F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4C5E-59EB-4529-940C-CE8DD99A03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43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75AF-17D7-4D3C-8203-DE4CC273DD4F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4C5E-59EB-4529-940C-CE8DD99A03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14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75AF-17D7-4D3C-8203-DE4CC273DD4F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4C5E-59EB-4529-940C-CE8DD99A03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39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75AF-17D7-4D3C-8203-DE4CC273DD4F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4C5E-59EB-4529-940C-CE8DD99A03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82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75AF-17D7-4D3C-8203-DE4CC273DD4F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4C5E-59EB-4529-940C-CE8DD99A03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19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375AF-17D7-4D3C-8203-DE4CC273DD4F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4C5E-59EB-4529-940C-CE8DD99A03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888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5. Technológiai tulajdonság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technológiai tulajdonságok a feldolgozás, a megmunkálás szempontjából </a:t>
            </a:r>
            <a:r>
              <a:rPr lang="hu-HU" dirty="0" smtClean="0"/>
              <a:t>fontosak.</a:t>
            </a:r>
            <a:endParaRPr lang="hu-HU" dirty="0"/>
          </a:p>
          <a:p>
            <a:r>
              <a:rPr lang="hu-HU" dirty="0"/>
              <a:t>A technológiai tulajdonságok közé </a:t>
            </a:r>
            <a:r>
              <a:rPr lang="hu-HU" dirty="0" smtClean="0"/>
              <a:t>tartozik:</a:t>
            </a:r>
          </a:p>
          <a:p>
            <a:r>
              <a:rPr lang="hu-HU" dirty="0" smtClean="0"/>
              <a:t> </a:t>
            </a:r>
            <a:r>
              <a:rPr lang="hu-HU" dirty="0"/>
              <a:t>a </a:t>
            </a:r>
            <a:r>
              <a:rPr lang="hu-HU" dirty="0" err="1"/>
              <a:t>hegeszthetőség</a:t>
            </a:r>
            <a:r>
              <a:rPr lang="hu-HU" dirty="0" smtClean="0"/>
              <a:t>,</a:t>
            </a:r>
          </a:p>
          <a:p>
            <a:r>
              <a:rPr lang="hu-HU" dirty="0" smtClean="0"/>
              <a:t> </a:t>
            </a:r>
            <a:r>
              <a:rPr lang="hu-HU" dirty="0"/>
              <a:t>a </a:t>
            </a:r>
            <a:r>
              <a:rPr lang="hu-HU" dirty="0" err="1"/>
              <a:t>forgácsolhatóság</a:t>
            </a:r>
            <a:r>
              <a:rPr lang="hu-HU" dirty="0"/>
              <a:t>,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kovácsolhatóság, </a:t>
            </a:r>
            <a:endParaRPr lang="hu-HU" dirty="0" smtClean="0"/>
          </a:p>
          <a:p>
            <a:r>
              <a:rPr lang="hu-HU" dirty="0" smtClean="0"/>
              <a:t>az </a:t>
            </a:r>
            <a:r>
              <a:rPr lang="hu-HU" dirty="0"/>
              <a:t>önthetőség</a:t>
            </a:r>
            <a:r>
              <a:rPr lang="hu-HU" dirty="0" smtClean="0"/>
              <a:t>,</a:t>
            </a:r>
          </a:p>
          <a:p>
            <a:r>
              <a:rPr lang="hu-HU" dirty="0" smtClean="0"/>
              <a:t> </a:t>
            </a:r>
            <a:r>
              <a:rPr lang="hu-HU" dirty="0"/>
              <a:t>a </a:t>
            </a:r>
            <a:r>
              <a:rPr lang="hu-HU" dirty="0" err="1"/>
              <a:t>mélyhúzhatóság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dirty="0" smtClean="0"/>
              <a:t>és </a:t>
            </a:r>
            <a:r>
              <a:rPr lang="hu-HU" dirty="0"/>
              <a:t>általában minden megmunkálási próba. </a:t>
            </a:r>
            <a:endParaRPr lang="hu-HU" dirty="0" smtClean="0"/>
          </a:p>
          <a:p>
            <a:r>
              <a:rPr lang="hu-HU" dirty="0" smtClean="0"/>
              <a:t>Ezek </a:t>
            </a:r>
            <a:r>
              <a:rPr lang="hu-HU" dirty="0"/>
              <a:t>segítségével gazdaságosan tervezhető a gyártási folyamat.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217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6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92" y="1061156"/>
            <a:ext cx="5658252" cy="42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8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89" y="1153725"/>
            <a:ext cx="5429955" cy="393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9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61" y="405711"/>
            <a:ext cx="8676077" cy="604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/>
              <a:t>1.Tulajdonságok </a:t>
            </a:r>
            <a:r>
              <a:rPr lang="hu-HU" altLang="hu-HU" dirty="0"/>
              <a:t>csoportosítása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 sz="2400" dirty="0"/>
          </a:p>
          <a:p>
            <a:endParaRPr lang="hu-HU" altLang="hu-HU" sz="2400" dirty="0"/>
          </a:p>
          <a:p>
            <a:r>
              <a:rPr lang="hu-HU" altLang="hu-HU" sz="2400" dirty="0"/>
              <a:t>Érzékszervvel megállapítható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hu-HU" altLang="hu-HU" sz="2400" dirty="0" err="1" smtClean="0"/>
              <a:t>Pl</a:t>
            </a:r>
            <a:r>
              <a:rPr lang="hu-HU" altLang="hu-HU" sz="2400" dirty="0" smtClean="0"/>
              <a:t>.:kék</a:t>
            </a:r>
            <a:endParaRPr lang="hu-HU" altLang="hu-HU" sz="2400" dirty="0"/>
          </a:p>
          <a:p>
            <a:r>
              <a:rPr lang="hu-HU" altLang="hu-HU" sz="2400" dirty="0"/>
              <a:t>Méréssel meghatározható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hu-HU" altLang="hu-HU" sz="2400" dirty="0" smtClean="0"/>
              <a:t>Pl.:35 </a:t>
            </a:r>
            <a:r>
              <a:rPr lang="hu-HU" altLang="hu-HU" sz="2400" dirty="0"/>
              <a:t>dkg</a:t>
            </a:r>
          </a:p>
          <a:p>
            <a:r>
              <a:rPr lang="hu-HU" altLang="hu-HU" sz="2400" dirty="0"/>
              <a:t>Kísérlet során megfigyelhető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hu-HU" altLang="hu-HU" sz="2400" dirty="0" err="1" smtClean="0"/>
              <a:t>Pl</a:t>
            </a:r>
            <a:r>
              <a:rPr lang="hu-HU" altLang="hu-HU" sz="2400" dirty="0" smtClean="0"/>
              <a:t>.:vízben </a:t>
            </a:r>
            <a:r>
              <a:rPr lang="hu-HU" altLang="hu-HU" sz="2400" dirty="0"/>
              <a:t>oldódik</a:t>
            </a:r>
          </a:p>
        </p:txBody>
      </p:sp>
      <p:pic>
        <p:nvPicPr>
          <p:cNvPr id="3077" name="Picture 5" descr="ANd9GcRbWoWRhhPLCIBxBlUTbIwCgZQoKg6oJEeDBod7p1-bMUYuaP6P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6" y="188913"/>
            <a:ext cx="1439863" cy="111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ANd9GcSNqRf7wXBRY5p5OxZfXOWP5RizBK9ibv4bq1enKtBWghiwtp-Ps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8" y="2420939"/>
            <a:ext cx="17653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ANd9GcQbzVni3hcT1zOvyxqkM4sMebcc_FkC-mR17_NurYnYYPfTxojyk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3716339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ANd9GcTQywWH2YT4abueUdSTbN87kvzTEOZowZXQe1z69uJU67RsJZO4ARogALYZ1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3" y="5365750"/>
            <a:ext cx="1873250" cy="14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ANd9GcRvYoj5ZjNvb8kN2QqL3NLY1FAczoK0vPIsoZFwWROrkAJA_Fl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31"/>
          <a:stretch>
            <a:fillRect/>
          </a:stretch>
        </p:blipFill>
        <p:spPr bwMode="auto">
          <a:xfrm>
            <a:off x="9666288" y="5373688"/>
            <a:ext cx="1001712" cy="148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73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Érzékszerveink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hu-HU" altLang="hu-HU"/>
          </a:p>
        </p:txBody>
      </p:sp>
      <p:pic>
        <p:nvPicPr>
          <p:cNvPr id="4101" name="Picture 5" descr="ANd9GcRAe3yvZtjZGGaZ4w_LR79ir5rTlGbKwFoN7UY-b3dfJlFrxkV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636838"/>
            <a:ext cx="2133600" cy="14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ANd9GcT2N5pcbhLiReg3vUC4lJc1rXnbnWD1ydRIkQ_3UU7C6QIvgY6s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2492375"/>
            <a:ext cx="1508125" cy="148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ANd9GcTzWupzGOpncGIS_hsajSqZadWIxSCG7XyhfnchrTrMB3iFIJF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781300"/>
            <a:ext cx="1309688" cy="206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ANd9GcSwTtwygAqbU5gk_wrOd2VHKBatuyjWucv3gQlBShQbaPzTm3CAM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1" y="44370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ANd9GcQLfx4MySO7AMm5YKTZ_pjTTwgq0ENeMqSnq2B2EAG3r2ByyfgQH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4941889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00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3200"/>
              <a:t>Érzékszervvel megállapítható tulajdonságok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 sz="2400"/>
              <a:t>Szín, forma, halmazállapot, fény (sárga, kerek, szilárd, csillogó)</a:t>
            </a:r>
          </a:p>
          <a:p>
            <a:r>
              <a:rPr lang="hu-HU" altLang="hu-HU" sz="2400"/>
              <a:t>Szag ( kellemetlen, szúrós, fojtó, édeskés, szagtalan, stb.)</a:t>
            </a:r>
          </a:p>
          <a:p>
            <a:r>
              <a:rPr lang="hu-HU" altLang="hu-HU" sz="2400"/>
              <a:t>Íz ( keserű, édes, sós, íztelen, stb.)</a:t>
            </a:r>
          </a:p>
          <a:p>
            <a:r>
              <a:rPr lang="hu-HU" altLang="hu-HU" sz="2400"/>
              <a:t>Felület durvasága, viszonylagos hőmérséklet ( sima, érdes, puha, kemény, hideg, meleg, stb.)</a:t>
            </a:r>
          </a:p>
          <a:p>
            <a:r>
              <a:rPr lang="hu-HU" altLang="hu-HU" sz="2400"/>
              <a:t>Hanghatás (Pattog, serceg)</a:t>
            </a:r>
          </a:p>
        </p:txBody>
      </p:sp>
    </p:spTree>
    <p:extLst>
      <p:ext uri="{BB962C8B-B14F-4D97-AF65-F5344CB8AC3E}">
        <p14:creationId xmlns:p14="http://schemas.microsoft.com/office/powerpoint/2010/main" val="354329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3200"/>
              <a:t>Méréssel meghatározható tulajdonságok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Tömeg</a:t>
            </a:r>
          </a:p>
          <a:p>
            <a:r>
              <a:rPr lang="hu-HU" altLang="hu-HU"/>
              <a:t>Hőmérséklet</a:t>
            </a:r>
          </a:p>
          <a:p>
            <a:r>
              <a:rPr lang="hu-HU" altLang="hu-HU"/>
              <a:t>Olvadás-, és fagyáspont</a:t>
            </a:r>
          </a:p>
          <a:p>
            <a:r>
              <a:rPr lang="hu-HU" altLang="hu-HU"/>
              <a:t>Sűrűség</a:t>
            </a:r>
          </a:p>
          <a:p>
            <a:r>
              <a:rPr lang="hu-HU" altLang="hu-HU"/>
              <a:t>Térfogat</a:t>
            </a:r>
          </a:p>
          <a:p>
            <a:r>
              <a:rPr lang="hu-HU" altLang="hu-HU"/>
              <a:t>Hosszúság </a:t>
            </a:r>
          </a:p>
        </p:txBody>
      </p:sp>
      <p:pic>
        <p:nvPicPr>
          <p:cNvPr id="6149" name="Picture 5" descr="ANd9GcTpmfM0SK6eDtm8SMWXCgGxckS76d36VY3-pFipvH3_aiQYzBWe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2276475"/>
            <a:ext cx="1176337" cy="25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ANd9GcSEJVSbpPs8mJqKrvIEptg8sMR6T29YzbZseg1VkJeSyGTpyN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0" y="5084764"/>
            <a:ext cx="1187450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ANd9GcS7UJY0OfvhDuh83knDsDr09b2lQmsS3NP3AptZ1UOFHaeKNXHPg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5300664"/>
            <a:ext cx="2016125" cy="128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ANd9GcQ-CPt68aYSbEhUNexyAEJQZy1_NgimXY6Fx4HfGVUPY28Ajt_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4" y="3933826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ANd9GcQbzVni3hcT1zOvyxqkM4sMebcc_FkC-mR17_NurYnYYPfTxojyk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2492376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723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3200"/>
              <a:t>Kísérlet során megfigyelhető tulajdonságok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/>
              <a:t>Gyúlékonyság</a:t>
            </a:r>
          </a:p>
          <a:p>
            <a:pPr>
              <a:lnSpc>
                <a:spcPct val="90000"/>
              </a:lnSpc>
            </a:pPr>
            <a:r>
              <a:rPr lang="hu-HU" altLang="hu-HU"/>
              <a:t>Oldhatóság</a:t>
            </a:r>
          </a:p>
          <a:p>
            <a:pPr>
              <a:lnSpc>
                <a:spcPct val="90000"/>
              </a:lnSpc>
            </a:pPr>
            <a:r>
              <a:rPr lang="hu-HU" altLang="hu-HU"/>
              <a:t>Mágnesezhetőség</a:t>
            </a:r>
          </a:p>
          <a:p>
            <a:pPr>
              <a:lnSpc>
                <a:spcPct val="90000"/>
              </a:lnSpc>
            </a:pPr>
            <a:r>
              <a:rPr lang="hu-HU" altLang="hu-HU"/>
              <a:t>Hajlíthatóság</a:t>
            </a:r>
          </a:p>
          <a:p>
            <a:pPr>
              <a:lnSpc>
                <a:spcPct val="90000"/>
              </a:lnSpc>
            </a:pPr>
            <a:r>
              <a:rPr lang="hu-HU" altLang="hu-HU"/>
              <a:t>Kovácsolhatóság</a:t>
            </a:r>
          </a:p>
          <a:p>
            <a:pPr>
              <a:lnSpc>
                <a:spcPct val="90000"/>
              </a:lnSpc>
            </a:pPr>
            <a:r>
              <a:rPr lang="hu-HU" altLang="hu-HU"/>
              <a:t>Stb. </a:t>
            </a:r>
          </a:p>
        </p:txBody>
      </p:sp>
      <p:pic>
        <p:nvPicPr>
          <p:cNvPr id="7173" name="Picture 5" descr="ANd9GcS2mti0DUZel0TQ6u4lAsUEMFh_K08ozujAotMGlcunz4fo8PQ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2997201"/>
            <a:ext cx="1674812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27_01 - 59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8" y="3500439"/>
            <a:ext cx="2087562" cy="13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g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5300663"/>
            <a:ext cx="152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ANd9GcRRL6HXJJUCTd-X5RC97HFp1Nm-4JYNAFbdI4w0WTUkLnqeAf5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9" y="5300664"/>
            <a:ext cx="2020887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004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/>
              <a:t>2. Fizikai </a:t>
            </a:r>
            <a:r>
              <a:rPr lang="hu-HU" altLang="hu-HU" dirty="0"/>
              <a:t>tulajdonság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sz="2400" b="1" dirty="0"/>
              <a:t>Minden olyan tulajdonságot, amelyik nem kötődik az anyag kémiai átalakulásához, </a:t>
            </a:r>
            <a:r>
              <a:rPr lang="hu-HU" altLang="hu-HU" sz="2400" b="1" dirty="0" smtClean="0"/>
              <a:t> </a:t>
            </a:r>
            <a:r>
              <a:rPr lang="hu-HU" altLang="hu-HU" sz="2400" b="1" dirty="0"/>
              <a:t>fizikai </a:t>
            </a:r>
            <a:r>
              <a:rPr lang="hu-HU" altLang="hu-HU" sz="2400" b="1" dirty="0" smtClean="0"/>
              <a:t>tulajdonságnak</a:t>
            </a:r>
            <a:r>
              <a:rPr lang="hu-HU" altLang="hu-HU" sz="2400" b="1" dirty="0" smtClean="0"/>
              <a:t> </a:t>
            </a:r>
            <a:r>
              <a:rPr lang="hu-HU" altLang="hu-HU" sz="2400" b="1" dirty="0"/>
              <a:t>nevezünk.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altLang="hu-HU" sz="2400" dirty="0"/>
              <a:t>Fizikai tulajdonság:</a:t>
            </a:r>
          </a:p>
          <a:p>
            <a:pPr>
              <a:lnSpc>
                <a:spcPct val="90000"/>
              </a:lnSpc>
            </a:pPr>
            <a:r>
              <a:rPr lang="hu-HU" altLang="hu-HU" sz="2400" dirty="0"/>
              <a:t> a szín, a halmazállapot, a keménység (érzékszervvel tapasztalható).</a:t>
            </a:r>
          </a:p>
          <a:p>
            <a:pPr>
              <a:lnSpc>
                <a:spcPct val="90000"/>
              </a:lnSpc>
            </a:pPr>
            <a:r>
              <a:rPr lang="hu-HU" altLang="hu-HU" sz="2400" dirty="0"/>
              <a:t> Egy adott anyagra jellemző fizikai adat, annak olvadás- és forráspontja, </a:t>
            </a:r>
            <a:r>
              <a:rPr lang="hu-HU" altLang="hu-HU" sz="2400" dirty="0" smtClean="0"/>
              <a:t>sűrűsége, </a:t>
            </a:r>
            <a:r>
              <a:rPr lang="hu-HU" altLang="hu-HU" sz="2400" dirty="0" err="1" smtClean="0"/>
              <a:t>hővezetőképessége,stb</a:t>
            </a:r>
            <a:r>
              <a:rPr lang="hu-HU" altLang="hu-HU" sz="2400" dirty="0" smtClean="0"/>
              <a:t>. </a:t>
            </a:r>
            <a:r>
              <a:rPr lang="hu-HU" altLang="hu-HU" sz="2400" dirty="0"/>
              <a:t>(mérhető). </a:t>
            </a:r>
          </a:p>
        </p:txBody>
      </p:sp>
    </p:spTree>
    <p:extLst>
      <p:ext uri="{BB962C8B-B14F-4D97-AF65-F5344CB8AC3E}">
        <p14:creationId xmlns:p14="http://schemas.microsoft.com/office/powerpoint/2010/main" val="407839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/>
              <a:t>3. Kémiai </a:t>
            </a:r>
            <a:r>
              <a:rPr lang="hu-HU" altLang="hu-HU" dirty="0"/>
              <a:t>tulajdonság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altLang="hu-HU" b="1"/>
              <a:t>Az anyag kémiai átalakulására való hajlamát kémiai tulajdonságnak nevezzük.</a:t>
            </a:r>
            <a:r>
              <a:rPr lang="hu-HU" altLang="hu-HU"/>
              <a:t> </a:t>
            </a:r>
          </a:p>
          <a:p>
            <a:pPr>
              <a:lnSpc>
                <a:spcPct val="90000"/>
              </a:lnSpc>
            </a:pPr>
            <a:r>
              <a:rPr lang="hu-HU" altLang="hu-HU"/>
              <a:t>Éghetőség</a:t>
            </a:r>
          </a:p>
          <a:p>
            <a:pPr>
              <a:lnSpc>
                <a:spcPct val="90000"/>
              </a:lnSpc>
            </a:pPr>
            <a:r>
              <a:rPr lang="hu-HU" altLang="hu-HU"/>
              <a:t>Rozsdásodásra való hajlam</a:t>
            </a:r>
          </a:p>
          <a:p>
            <a:pPr>
              <a:lnSpc>
                <a:spcPct val="90000"/>
              </a:lnSpc>
            </a:pPr>
            <a:r>
              <a:rPr lang="hu-HU" altLang="hu-HU"/>
              <a:t>Korhadásra való hajlam</a:t>
            </a:r>
          </a:p>
          <a:p>
            <a:pPr>
              <a:lnSpc>
                <a:spcPct val="90000"/>
              </a:lnSpc>
            </a:pPr>
            <a:r>
              <a:rPr lang="hu-HU" altLang="hu-HU"/>
              <a:t>Erjedésre való hajlam</a:t>
            </a:r>
          </a:p>
          <a:p>
            <a:pPr>
              <a:lnSpc>
                <a:spcPct val="90000"/>
              </a:lnSpc>
            </a:pPr>
            <a:r>
              <a:rPr lang="hu-HU" altLang="hu-HU"/>
              <a:t>Bomlékonyság</a:t>
            </a:r>
          </a:p>
          <a:p>
            <a:pPr>
              <a:lnSpc>
                <a:spcPct val="90000"/>
              </a:lnSpc>
            </a:pPr>
            <a:r>
              <a:rPr lang="hu-HU" altLang="hu-HU"/>
              <a:t>Savasság, lúgosság, stb.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hu-HU" altLang="hu-HU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6495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4. Mechanikai tulajdonság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Azt mutatják meg hogy viselkedik az anyag ha külső erővel hatunk rá.</a:t>
            </a:r>
          </a:p>
          <a:p>
            <a:r>
              <a:rPr lang="hu-HU" dirty="0" smtClean="0"/>
              <a:t>Az </a:t>
            </a:r>
            <a:r>
              <a:rPr lang="hu-HU" dirty="0"/>
              <a:t>anyag mechanikai tulajdonságai nagyban befolyásolják annak </a:t>
            </a:r>
            <a:r>
              <a:rPr lang="hu-HU" dirty="0" smtClean="0"/>
              <a:t>felhasználhatóságát</a:t>
            </a:r>
          </a:p>
          <a:p>
            <a:r>
              <a:rPr lang="hu-HU" dirty="0"/>
              <a:t>A mechanikai tulajdonságok közé </a:t>
            </a:r>
            <a:r>
              <a:rPr lang="hu-HU" dirty="0" smtClean="0"/>
              <a:t>tartozik:</a:t>
            </a:r>
          </a:p>
          <a:p>
            <a:r>
              <a:rPr lang="hu-HU" dirty="0" smtClean="0"/>
              <a:t> </a:t>
            </a:r>
            <a:r>
              <a:rPr lang="hu-HU" dirty="0"/>
              <a:t>a keménység,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húzó- és nyomószilárdság,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hajlítószilárdság,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nyírószilárdság, </a:t>
            </a:r>
            <a:endParaRPr lang="hu-HU" dirty="0" smtClean="0"/>
          </a:p>
          <a:p>
            <a:r>
              <a:rPr lang="hu-HU" dirty="0" smtClean="0"/>
              <a:t>valamint </a:t>
            </a:r>
            <a:r>
              <a:rPr lang="hu-HU" dirty="0"/>
              <a:t>anyagonként egy sor speciális mechanikai tulajdonság.</a:t>
            </a:r>
          </a:p>
        </p:txBody>
      </p:sp>
    </p:spTree>
    <p:extLst>
      <p:ext uri="{BB962C8B-B14F-4D97-AF65-F5344CB8AC3E}">
        <p14:creationId xmlns:p14="http://schemas.microsoft.com/office/powerpoint/2010/main" val="410619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308</Words>
  <Application>Microsoft Office PowerPoint</Application>
  <PresentationFormat>Szélesvásznú</PresentationFormat>
  <Paragraphs>62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Office-téma</vt:lpstr>
      <vt:lpstr>PowerPoint-bemutató</vt:lpstr>
      <vt:lpstr>1.Tulajdonságok csoportosítása</vt:lpstr>
      <vt:lpstr>Érzékszerveink</vt:lpstr>
      <vt:lpstr>Érzékszervvel megállapítható tulajdonságok</vt:lpstr>
      <vt:lpstr>Méréssel meghatározható tulajdonságok</vt:lpstr>
      <vt:lpstr>Kísérlet során megfigyelhető tulajdonságok</vt:lpstr>
      <vt:lpstr>2. Fizikai tulajdonság</vt:lpstr>
      <vt:lpstr>3. Kémiai tulajdonság</vt:lpstr>
      <vt:lpstr>4. Mechanikai tulajdonság</vt:lpstr>
      <vt:lpstr>5. Technológiai tulajdonság</vt:lpstr>
      <vt:lpstr>PowerPoint-bemutató</vt:lpstr>
      <vt:lpstr>PowerPoint-bemutató</vt:lpstr>
      <vt:lpstr>PowerPoint-bemutató</vt:lpstr>
      <vt:lpstr>PowerPoint-bemutató</vt:lpstr>
    </vt:vector>
  </TitlesOfParts>
  <Company>SZFSZC Perczel Mór Szakg., Szakközép. és Kollégiuma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Anyagok alapfogalmak</dc:title>
  <dc:creator>Éva Hodolitsné_Boda</dc:creator>
  <cp:lastModifiedBy>bodae</cp:lastModifiedBy>
  <cp:revision>12</cp:revision>
  <dcterms:created xsi:type="dcterms:W3CDTF">2019-03-22T09:51:11Z</dcterms:created>
  <dcterms:modified xsi:type="dcterms:W3CDTF">2024-01-22T06:52:34Z</dcterms:modified>
</cp:coreProperties>
</file>