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2" r:id="rId7"/>
    <p:sldId id="263" r:id="rId8"/>
    <p:sldId id="261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11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4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20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93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04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6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23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22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01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7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48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60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6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40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0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3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5878CE-EA06-4E40-972B-2EAF6711CFBC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03404E-643F-4DE0-9FE0-B15D3A1F22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4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Kaolinit" TargetMode="External"/><Relationship Id="rId2" Type="http://schemas.openxmlformats.org/officeDocument/2006/relationships/hyperlink" Target="https://hu.wikipedia.org/wiki/Agyag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800" dirty="0" smtClean="0"/>
              <a:t>Kerámiák</a:t>
            </a:r>
            <a:endParaRPr lang="hu-HU" sz="4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631662"/>
            <a:ext cx="3826933" cy="27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524000"/>
            <a:ext cx="7143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4306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250507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66950"/>
            <a:ext cx="3810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000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b="1" dirty="0" smtClean="0"/>
              <a:t>kerámia</a:t>
            </a:r>
            <a:r>
              <a:rPr lang="hu-HU" dirty="0" smtClean="0"/>
              <a:t> a görög </a:t>
            </a:r>
            <a:r>
              <a:rPr lang="hu-HU" i="1" dirty="0" err="1" smtClean="0"/>
              <a:t>kerameia</a:t>
            </a:r>
            <a:r>
              <a:rPr lang="hu-HU" dirty="0" smtClean="0"/>
              <a:t> („kiégetett”) szóból származik. </a:t>
            </a:r>
          </a:p>
          <a:p>
            <a:r>
              <a:rPr lang="hu-HU" dirty="0" smtClean="0"/>
              <a:t>Egykor csak az </a:t>
            </a:r>
            <a:r>
              <a:rPr lang="hu-HU" dirty="0" smtClean="0">
                <a:hlinkClick r:id="rId2" tooltip="Agyag"/>
              </a:rPr>
              <a:t>agyagból</a:t>
            </a:r>
            <a:r>
              <a:rPr lang="hu-HU" dirty="0" smtClean="0"/>
              <a:t>, döntően </a:t>
            </a:r>
            <a:r>
              <a:rPr lang="hu-HU" dirty="0" smtClean="0">
                <a:hlinkClick r:id="rId3" tooltip="Kaolinit"/>
              </a:rPr>
              <a:t>kaolinból</a:t>
            </a:r>
            <a:r>
              <a:rPr lang="hu-HU" dirty="0" smtClean="0"/>
              <a:t> rideggé, keménnyé kiégetett tárgyakat nevezték kerámiáknak,</a:t>
            </a:r>
          </a:p>
          <a:p>
            <a:r>
              <a:rPr lang="hu-HU" dirty="0" smtClean="0"/>
              <a:t> manapság a legtöbb olyan szervetlen, nemfémes, szilárd anyagot, amit nagy hőmérsékleten állítanak elő.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41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Alapanyaga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Alapanyaga az agyag.</a:t>
            </a:r>
          </a:p>
          <a:p>
            <a:r>
              <a:rPr lang="hu-HU" dirty="0" smtClean="0"/>
              <a:t>Fajtái:</a:t>
            </a:r>
          </a:p>
          <a:p>
            <a:pPr lvl="1"/>
            <a:r>
              <a:rPr lang="hu-HU" dirty="0" smtClean="0"/>
              <a:t>Fehérre égő: porcelán</a:t>
            </a:r>
          </a:p>
          <a:p>
            <a:pPr lvl="1"/>
            <a:r>
              <a:rPr lang="hu-HU" dirty="0" smtClean="0"/>
              <a:t>Vörösre égő: fazekas agyag</a:t>
            </a:r>
          </a:p>
          <a:p>
            <a:pPr lvl="1"/>
            <a:r>
              <a:rPr lang="hu-HU" dirty="0" smtClean="0"/>
              <a:t>Sárgára égő: tűzálló agyag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24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2. A kerámiák csoportosítása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szerkezeti kerámiák - téglák, csövek, kemencebélések</a:t>
            </a:r>
          </a:p>
          <a:p>
            <a:r>
              <a:rPr lang="hu-HU" dirty="0" smtClean="0"/>
              <a:t>hőálló anyagok - paplanok, szigetelések</a:t>
            </a:r>
          </a:p>
          <a:p>
            <a:r>
              <a:rPr lang="hu-HU" dirty="0" smtClean="0"/>
              <a:t>fazekas termékek - kőagyag-, porcelán-, cseréptermékek</a:t>
            </a:r>
          </a:p>
          <a:p>
            <a:r>
              <a:rPr lang="hu-HU" dirty="0" smtClean="0"/>
              <a:t>funkcionális kerámiák - fúvókák, implantátumok, urán-oxid pasztillák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08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 kerámiák fő csoportjai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Egyatomos kerámiák,</a:t>
            </a:r>
            <a:br>
              <a:rPr lang="hu-HU" dirty="0" smtClean="0"/>
            </a:br>
            <a:r>
              <a:rPr lang="hu-HU" dirty="0" smtClean="0"/>
              <a:t>- Vegyületkerámiák</a:t>
            </a:r>
            <a:br>
              <a:rPr lang="hu-HU" dirty="0" smtClean="0"/>
            </a:br>
            <a:r>
              <a:rPr lang="hu-HU" dirty="0" smtClean="0"/>
              <a:t>- Oxidmentes kerámiák,</a:t>
            </a:r>
            <a:br>
              <a:rPr lang="hu-HU" dirty="0" smtClean="0"/>
            </a:br>
            <a:r>
              <a:rPr lang="hu-HU" dirty="0" smtClean="0"/>
              <a:t>- Oxidkerámiák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2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Egyatomos kerámiák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karbon alapú egyatomos kerámiák két jellegzetes tagja a gyémánt és a grafit.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A gyémánt (mesterséges) keménységének köszönhetően fúró-, daraboló-, csiszolószerszámok </a:t>
            </a:r>
            <a:r>
              <a:rPr lang="hu-HU" dirty="0" err="1" smtClean="0"/>
              <a:t>anyagaként</a:t>
            </a:r>
            <a:r>
              <a:rPr lang="hu-HU" dirty="0" smtClean="0"/>
              <a:t> kerül alkalmazásra.</a:t>
            </a:r>
          </a:p>
          <a:p>
            <a:r>
              <a:rPr lang="hu-HU" dirty="0" smtClean="0"/>
              <a:t> A grafitot kenő-, elektromos vezető-, és kohászati berendezések bélésanyagaként is alkalmazzák.</a:t>
            </a:r>
          </a:p>
          <a:p>
            <a:r>
              <a:rPr lang="hu-HU" dirty="0" smtClean="0"/>
              <a:t>Az egyatomos szilícium- és germánium kerámiákat félvezetőként az elektronikai ipar alkalmazza.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7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Oxidmentes vegyületkerámiák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vegyületkerámiák csoportjába tartoznak a Keményfémek. A keményfémek a fúró-, daraboló szerszámok él-kiképzéséhez csiszolószemcseként alkalmazott anyagok.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830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Oxidkerámiák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falazóelemek, födémelemek, nyílásáthidalók, </a:t>
            </a:r>
          </a:p>
          <a:p>
            <a:r>
              <a:rPr lang="hu-HU" dirty="0" smtClean="0"/>
              <a:t>tetőcserepek,</a:t>
            </a:r>
          </a:p>
          <a:p>
            <a:r>
              <a:rPr lang="hu-HU" dirty="0" smtClean="0"/>
              <a:t> kőagyag termékek, </a:t>
            </a:r>
          </a:p>
          <a:p>
            <a:r>
              <a:rPr lang="hu-HU" dirty="0" smtClean="0"/>
              <a:t>tűzálló kerámiák,</a:t>
            </a:r>
          </a:p>
          <a:p>
            <a:r>
              <a:rPr lang="hu-HU" dirty="0" smtClean="0"/>
              <a:t> porcelán, terrakotta, majolika-félék, fajansz, </a:t>
            </a:r>
          </a:p>
          <a:p>
            <a:r>
              <a:rPr lang="hu-HU" dirty="0" smtClean="0"/>
              <a:t>mázas kerámiák</a:t>
            </a:r>
          </a:p>
          <a:p>
            <a:r>
              <a:rPr lang="hu-HU" dirty="0" smtClean="0"/>
              <a:t>üvegtermékek </a:t>
            </a:r>
          </a:p>
          <a:p>
            <a:r>
              <a:rPr lang="hu-HU" dirty="0" smtClean="0"/>
              <a:t> háztartási kerámiák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4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Tűzálló </a:t>
            </a:r>
            <a:r>
              <a:rPr lang="hu-HU" dirty="0" err="1" smtClean="0"/>
              <a:t>kérámiák</a:t>
            </a:r>
            <a:r>
              <a:rPr lang="hu-HU" dirty="0" smtClean="0"/>
              <a:t>: azokat a kerámiákat tekintjük, amelyek 1580 °C-</a:t>
            </a:r>
            <a:r>
              <a:rPr lang="hu-HU" dirty="0" err="1" smtClean="0"/>
              <a:t>ot</a:t>
            </a:r>
            <a:r>
              <a:rPr lang="hu-HU" dirty="0" smtClean="0"/>
              <a:t> vagy ennél magasabb hőmérsékletet káros elváltozás nélkül elviselnek.</a:t>
            </a:r>
          </a:p>
          <a:p>
            <a:r>
              <a:rPr lang="hu-HU" dirty="0" smtClean="0"/>
              <a:t>Műszaki kerámiák: Bizonyos fémek oxidjait (</a:t>
            </a:r>
            <a:r>
              <a:rPr lang="hu-HU" dirty="0" err="1" smtClean="0"/>
              <a:t>Al</a:t>
            </a:r>
            <a:r>
              <a:rPr lang="hu-HU" dirty="0" smtClean="0"/>
              <a:t>, Ti, </a:t>
            </a:r>
            <a:r>
              <a:rPr lang="hu-HU" dirty="0" err="1" smtClean="0"/>
              <a:t>Cr</a:t>
            </a:r>
            <a:r>
              <a:rPr lang="hu-HU" dirty="0" smtClean="0"/>
              <a:t>, </a:t>
            </a:r>
            <a:r>
              <a:rPr lang="hu-HU" dirty="0" err="1" smtClean="0"/>
              <a:t>Zr</a:t>
            </a:r>
            <a:r>
              <a:rPr lang="hu-HU" dirty="0" smtClean="0"/>
              <a:t>, stb.) kerámiának nevezzük. Ipari felhasználásukat az indokolja, hogy a műszaki kerámiák rendkívül kemények, </a:t>
            </a:r>
            <a:r>
              <a:rPr lang="hu-HU" dirty="0" err="1" smtClean="0"/>
              <a:t>kopásállóak</a:t>
            </a:r>
            <a:r>
              <a:rPr lang="hu-HU" dirty="0" smtClean="0"/>
              <a:t>, vegyileg ellenállók.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7107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Cseppecske</Template>
  <TotalTime>26</TotalTime>
  <Words>237</Words>
  <Application>Microsoft Office PowerPoint</Application>
  <PresentationFormat>Szélesvásznú</PresentationFormat>
  <Paragraphs>36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Cseppecske</vt:lpstr>
      <vt:lpstr>PowerPoint-bemutató</vt:lpstr>
      <vt:lpstr>1. Fogalma</vt:lpstr>
      <vt:lpstr>3. Alapanyaga </vt:lpstr>
      <vt:lpstr>2. A kerámiák csoportosítása </vt:lpstr>
      <vt:lpstr>PowerPoint-bemutató</vt:lpstr>
      <vt:lpstr>Egyatomos kerámiák </vt:lpstr>
      <vt:lpstr>Oxidmentes vegyületkerámiák</vt:lpstr>
      <vt:lpstr>Oxidkerámiák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Éva Hodolitsné_Boda</dc:creator>
  <cp:lastModifiedBy>Boda Éva Hodolitsné</cp:lastModifiedBy>
  <cp:revision>5</cp:revision>
  <dcterms:created xsi:type="dcterms:W3CDTF">2019-04-05T10:23:11Z</dcterms:created>
  <dcterms:modified xsi:type="dcterms:W3CDTF">2024-02-19T09:29:57Z</dcterms:modified>
</cp:coreProperties>
</file>