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2" r:id="rId34"/>
    <p:sldId id="288" r:id="rId35"/>
    <p:sldId id="289" r:id="rId36"/>
    <p:sldId id="290" r:id="rId37"/>
    <p:sldId id="293" r:id="rId38"/>
    <p:sldId id="294" r:id="rId39"/>
    <p:sldId id="295" r:id="rId40"/>
    <p:sldId id="296" r:id="rId41"/>
    <p:sldId id="297" r:id="rId42"/>
    <p:sldId id="291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Kenőanyagok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37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A viszkozitás függ a hőmérséklettől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A folyadékok viszkozitása a hőmérséklet emelkedésével </a:t>
            </a:r>
          </a:p>
          <a:p>
            <a:pPr marL="0" indent="0">
              <a:buNone/>
            </a:pPr>
            <a:r>
              <a:rPr lang="hu-HU" dirty="0"/>
              <a:t>csökken, csökkenésével nő. </a:t>
            </a:r>
          </a:p>
          <a:p>
            <a:pPr marL="0" indent="0">
              <a:buNone/>
            </a:pPr>
            <a:r>
              <a:rPr lang="hu-HU" dirty="0"/>
              <a:t>A változás mértéke az olaj nagyon fontos minőségi tulajdonsága. </a:t>
            </a:r>
          </a:p>
          <a:p>
            <a:pPr marL="0" indent="0">
              <a:buNone/>
            </a:pPr>
            <a:r>
              <a:rPr lang="hu-HU" dirty="0"/>
              <a:t>Azt az </a:t>
            </a:r>
            <a:r>
              <a:rPr lang="hu-HU" dirty="0" err="1"/>
              <a:t>olajat</a:t>
            </a:r>
            <a:r>
              <a:rPr lang="hu-HU" dirty="0"/>
              <a:t> tekintjük értékesebbnek, melynek kevésbé változik a viszkozitása a hőmérséklet-változás hatására.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437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5.2</a:t>
            </a:r>
            <a:r>
              <a:rPr lang="hu-HU" b="1" dirty="0"/>
              <a:t>. Kenőképesség </a:t>
            </a:r>
            <a:endParaRPr lang="hu-HU" b="1" dirty="0" smtClean="0"/>
          </a:p>
          <a:p>
            <a:r>
              <a:rPr lang="hu-HU" dirty="0" smtClean="0"/>
              <a:t> </a:t>
            </a:r>
            <a:r>
              <a:rPr lang="hu-HU" dirty="0"/>
              <a:t>tapadóképesnek </a:t>
            </a:r>
            <a:r>
              <a:rPr lang="hu-HU" dirty="0" smtClean="0"/>
              <a:t>kell </a:t>
            </a:r>
            <a:r>
              <a:rPr lang="hu-HU" dirty="0"/>
              <a:t>lennie</a:t>
            </a:r>
          </a:p>
          <a:p>
            <a:r>
              <a:rPr lang="hu-HU" dirty="0" smtClean="0"/>
              <a:t> </a:t>
            </a:r>
            <a:r>
              <a:rPr lang="hu-HU" dirty="0"/>
              <a:t>csak kismértékben oxidálódhat és képezhet üledéket</a:t>
            </a:r>
          </a:p>
          <a:p>
            <a:r>
              <a:rPr lang="hu-HU" dirty="0" smtClean="0"/>
              <a:t> </a:t>
            </a:r>
            <a:r>
              <a:rPr lang="hu-HU" dirty="0"/>
              <a:t>magas hőmérsékleten sem párologhat el</a:t>
            </a:r>
          </a:p>
          <a:p>
            <a:r>
              <a:rPr lang="hu-HU" dirty="0" smtClean="0"/>
              <a:t> </a:t>
            </a:r>
            <a:r>
              <a:rPr lang="hu-HU" dirty="0"/>
              <a:t>alacsony hőmérsékleten is megfelelően folyékonynak kell maradnia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793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5.3</a:t>
            </a:r>
            <a:r>
              <a:rPr lang="hu-HU" b="1" dirty="0"/>
              <a:t>. Lobbanáspont</a:t>
            </a:r>
            <a:endParaRPr lang="hu-HU" dirty="0"/>
          </a:p>
          <a:p>
            <a:r>
              <a:rPr lang="en-GB" dirty="0"/>
              <a:t>- </a:t>
            </a:r>
            <a:r>
              <a:rPr lang="en-GB" dirty="0" err="1"/>
              <a:t>Az</a:t>
            </a:r>
            <a:r>
              <a:rPr lang="en-GB" dirty="0"/>
              <a:t> a </a:t>
            </a:r>
            <a:r>
              <a:rPr lang="en-GB" dirty="0" err="1"/>
              <a:t>hőmérséklet</a:t>
            </a:r>
            <a:r>
              <a:rPr lang="en-GB" dirty="0"/>
              <a:t>, </a:t>
            </a:r>
            <a:r>
              <a:rPr lang="en-GB" dirty="0" err="1"/>
              <a:t>amelyen</a:t>
            </a:r>
            <a:r>
              <a:rPr lang="en-GB" dirty="0"/>
              <a:t> a </a:t>
            </a:r>
            <a:r>
              <a:rPr lang="en-GB" dirty="0" err="1"/>
              <a:t>gőze</a:t>
            </a:r>
            <a:r>
              <a:rPr lang="en-GB" dirty="0"/>
              <a:t> </a:t>
            </a:r>
            <a:r>
              <a:rPr lang="en-GB" dirty="0" err="1"/>
              <a:t>begyullad</a:t>
            </a:r>
            <a:r>
              <a:rPr lang="en-GB" dirty="0"/>
              <a:t>, de a </a:t>
            </a:r>
            <a:r>
              <a:rPr lang="en-GB" dirty="0" err="1"/>
              <a:t>kenőanyag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gyullad</a:t>
            </a:r>
            <a:r>
              <a:rPr lang="en-GB" dirty="0"/>
              <a:t> meg</a:t>
            </a:r>
            <a:endParaRPr lang="hu-HU" dirty="0"/>
          </a:p>
          <a:p>
            <a:r>
              <a:rPr lang="en-GB" dirty="0"/>
              <a:t>-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kenőolaj</a:t>
            </a:r>
            <a:r>
              <a:rPr lang="en-GB" dirty="0"/>
              <a:t> </a:t>
            </a:r>
            <a:r>
              <a:rPr lang="en-GB" dirty="0" err="1"/>
              <a:t>lobbanáspontja</a:t>
            </a:r>
            <a:r>
              <a:rPr lang="en-GB" dirty="0"/>
              <a:t> kb. 250 C</a:t>
            </a:r>
            <a:r>
              <a:rPr lang="en-GB" baseline="30000" dirty="0"/>
              <a:t>0</a:t>
            </a:r>
            <a:r>
              <a:rPr lang="en-GB" dirty="0"/>
              <a:t>,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603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5.4</a:t>
            </a:r>
            <a:r>
              <a:rPr lang="hu-HU" b="1" dirty="0"/>
              <a:t>. Gyulladáspont </a:t>
            </a:r>
            <a:endParaRPr lang="hu-HU" dirty="0"/>
          </a:p>
          <a:p>
            <a:r>
              <a:rPr lang="hu-HU" b="1" dirty="0" smtClean="0"/>
              <a:t> </a:t>
            </a:r>
            <a:r>
              <a:rPr lang="hu-HU" dirty="0"/>
              <a:t>a keletkezett olajgőzök már maguktól tovább égnek, pl. gépolajnál  kb. 350 C</a:t>
            </a:r>
            <a:r>
              <a:rPr lang="hu-HU" baseline="30000" dirty="0"/>
              <a:t>0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864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5.5</a:t>
            </a:r>
            <a:r>
              <a:rPr lang="hu-HU" b="1" dirty="0"/>
              <a:t>. Kémiai stabilitás</a:t>
            </a:r>
            <a:endParaRPr lang="hu-HU" dirty="0"/>
          </a:p>
          <a:p>
            <a:r>
              <a:rPr lang="hu-HU" dirty="0" smtClean="0"/>
              <a:t> </a:t>
            </a:r>
            <a:r>
              <a:rPr lang="hu-HU" dirty="0"/>
              <a:t>használatközben a kémhatás ne változzon, mert ekkor fenn áll a korrózió veszélye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44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5.6</a:t>
            </a:r>
            <a:r>
              <a:rPr lang="hu-HU" b="1" dirty="0"/>
              <a:t>. Víz- és levegő leválasztó képesség</a:t>
            </a:r>
            <a:endParaRPr lang="hu-HU" dirty="0"/>
          </a:p>
          <a:p>
            <a:r>
              <a:rPr lang="hu-HU" b="1" dirty="0"/>
              <a:t>	</a:t>
            </a:r>
            <a:r>
              <a:rPr lang="hu-HU" dirty="0"/>
              <a:t>- a kenőanyag a vízzel nem képezhet emulziót</a:t>
            </a:r>
          </a:p>
          <a:p>
            <a:r>
              <a:rPr lang="hu-HU" dirty="0"/>
              <a:t>	- a levegővel keveredve nem szabad habosodnia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06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5.7</a:t>
            </a:r>
            <a:r>
              <a:rPr lang="hu-HU" b="1" dirty="0"/>
              <a:t>. Teljesítményszint</a:t>
            </a:r>
            <a:endParaRPr lang="hu-HU" dirty="0"/>
          </a:p>
          <a:p>
            <a:r>
              <a:rPr lang="hu-HU" dirty="0"/>
              <a:t>- a kenőanyag mennyire képes megfelelni a kenési helyeken az összetett igénybevételnek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305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5.8</a:t>
            </a:r>
            <a:r>
              <a:rPr lang="hu-HU" b="1" dirty="0"/>
              <a:t>. Cseppenéspont</a:t>
            </a:r>
            <a:endParaRPr lang="hu-HU" dirty="0"/>
          </a:p>
          <a:p>
            <a:r>
              <a:rPr lang="hu-HU" b="1" dirty="0" smtClean="0"/>
              <a:t> </a:t>
            </a:r>
            <a:r>
              <a:rPr lang="hu-HU" dirty="0"/>
              <a:t>A zsír hővel szembeni ellenállásának jellemzője. </a:t>
            </a:r>
          </a:p>
          <a:p>
            <a:r>
              <a:rPr lang="hu-HU" dirty="0"/>
              <a:t>Nem a maximális használati hőmérsékletet, hanem azt a felső határt jelenti, amelyiken még a zsír megőrzi struktúráját. A maximális használati hőmérsékletnek jóval a cseppenés-pont alatt kell maradnia. Általában 5-20 C</a:t>
            </a:r>
            <a:r>
              <a:rPr lang="hu-HU" baseline="30000" dirty="0"/>
              <a:t>0</a:t>
            </a:r>
            <a:r>
              <a:rPr lang="hu-HU" dirty="0"/>
              <a:t> – </a:t>
            </a:r>
            <a:r>
              <a:rPr lang="hu-HU" dirty="0" err="1"/>
              <a:t>kal</a:t>
            </a:r>
            <a:r>
              <a:rPr lang="hu-HU" dirty="0"/>
              <a:t> alacsonyabb.</a:t>
            </a:r>
          </a:p>
          <a:p>
            <a:r>
              <a:rPr lang="hu-HU" dirty="0"/>
              <a:t>Néhány zsír képes visszanyerni eredeti struktúráját a cseppenéspontról való lehűlés után, mások azonban visszavonhatatlanul </a:t>
            </a:r>
            <a:r>
              <a:rPr lang="hu-HU" dirty="0" err="1"/>
              <a:t>tönkremennek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576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6. Kenőolajok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Kenőolajokat a súrlódás, kopás csökkentésére elterjedten használnak.</a:t>
            </a:r>
          </a:p>
          <a:p>
            <a:r>
              <a:rPr lang="hu-HU" dirty="0"/>
              <a:t>Elsősorban a felhasználási hely határozza meg, hogy milyen kenő-</a:t>
            </a:r>
            <a:r>
              <a:rPr lang="hu-HU" dirty="0" err="1"/>
              <a:t>olajat</a:t>
            </a:r>
            <a:r>
              <a:rPr lang="hu-HU" dirty="0"/>
              <a:t> használjunk</a:t>
            </a:r>
            <a:r>
              <a:rPr lang="hu-HU" dirty="0" smtClean="0"/>
              <a:t>.</a:t>
            </a:r>
          </a:p>
          <a:p>
            <a:r>
              <a:rPr lang="hu-HU" dirty="0" smtClean="0"/>
              <a:t>Fajtái: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ásványi olaj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növényi olaj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szilikon olaj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207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6.1. Ásványi olajok</a:t>
            </a:r>
          </a:p>
          <a:p>
            <a:pPr marL="0" indent="0">
              <a:buNone/>
            </a:pPr>
            <a:r>
              <a:rPr lang="hu-HU" dirty="0"/>
              <a:t>Leginkább elterjedt a különféle </a:t>
            </a:r>
            <a:r>
              <a:rPr lang="hu-HU" b="1" dirty="0"/>
              <a:t>ásványi olaj</a:t>
            </a:r>
            <a:r>
              <a:rPr lang="hu-HU" dirty="0"/>
              <a:t> (kőolaj) alapú olajok használata. Előnyük a viszonylagos olcsóságuk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/>
              <a:t>Az ásványi olajok a környezetbe kerülve lassabban bomlanak le, mint a növényi olajok, ezért környezeti hatásuk kedvezőtlenebb.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892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1. A </a:t>
            </a:r>
            <a:r>
              <a:rPr lang="hu-HU" b="1" dirty="0"/>
              <a:t>kenőanyagok feladata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súrlódás csökkentése </a:t>
            </a:r>
          </a:p>
          <a:p>
            <a:pPr lvl="0"/>
            <a:r>
              <a:rPr lang="hu-HU" dirty="0"/>
              <a:t>kopáscsökkentés </a:t>
            </a:r>
          </a:p>
          <a:p>
            <a:pPr lvl="0"/>
            <a:r>
              <a:rPr lang="hu-HU" dirty="0"/>
              <a:t>súrlódási hő elvezetése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543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6.2. Növényi olajok</a:t>
            </a:r>
          </a:p>
          <a:p>
            <a:pPr marL="0" indent="0">
              <a:buNone/>
            </a:pPr>
            <a:r>
              <a:rPr lang="hu-HU" dirty="0"/>
              <a:t>Környezetvédelmi okok miatt egyre terjed a </a:t>
            </a:r>
            <a:r>
              <a:rPr lang="hu-HU" b="1" dirty="0"/>
              <a:t>növényi olaj</a:t>
            </a:r>
            <a:r>
              <a:rPr lang="hu-HU" dirty="0"/>
              <a:t> alapú kenőolajok használata.</a:t>
            </a:r>
          </a:p>
          <a:p>
            <a:pPr marL="0" indent="0">
              <a:buNone/>
            </a:pPr>
            <a:r>
              <a:rPr lang="hu-HU" i="1" dirty="0"/>
              <a:t>A növényi olajokat a környezetbe kerülve a mikroorganizmusok sokkal gyorsabban bontják le</a:t>
            </a:r>
            <a:r>
              <a:rPr lang="hu-HU" dirty="0"/>
              <a:t> (hiszen hosszú időn keresztül csak az egyenes szénláncú növényi olajjal találkoztak, az elágazó szénláncú ásványolajjal csak az utóbbi században) </a:t>
            </a:r>
            <a:r>
              <a:rPr lang="hu-HU" i="1" dirty="0"/>
              <a:t>ezért kevésbé környezetkárosítók. Pl. motorcsónak versenyeken csak növényi olaj használható kenőolajként</a:t>
            </a:r>
            <a:r>
              <a:rPr lang="hu-HU" dirty="0"/>
              <a:t>, hiszen az esetlegesen elcsöpögő olaj közvetlenül az élővízbe jut.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850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7. Kenőolajok csoportosítása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hu-HU" dirty="0" smtClean="0"/>
              <a:t>7.1. Viszkozitás </a:t>
            </a:r>
            <a:r>
              <a:rPr lang="hu-HU" dirty="0"/>
              <a:t>alapján</a:t>
            </a:r>
            <a:endParaRPr lang="hu-HU" sz="1800" dirty="0"/>
          </a:p>
          <a:p>
            <a:pPr lvl="1"/>
            <a:r>
              <a:rPr lang="hu-HU" dirty="0"/>
              <a:t>Hígfolyós olajok</a:t>
            </a:r>
            <a:endParaRPr lang="hu-HU" sz="1800" dirty="0"/>
          </a:p>
          <a:p>
            <a:pPr marL="0" lvl="0" indent="0">
              <a:buNone/>
            </a:pPr>
            <a:r>
              <a:rPr lang="hu-HU" dirty="0" smtClean="0"/>
              <a:t>	kisterhelésű </a:t>
            </a:r>
            <a:r>
              <a:rPr lang="hu-HU" dirty="0"/>
              <a:t>csapágyak és nagy fordulatú orsók kenésére</a:t>
            </a:r>
            <a:endParaRPr lang="hu-HU" sz="1800" dirty="0"/>
          </a:p>
          <a:p>
            <a:pPr lvl="1"/>
            <a:r>
              <a:rPr lang="hu-HU" dirty="0"/>
              <a:t>közepes viszkózus olajok</a:t>
            </a:r>
            <a:endParaRPr lang="hu-HU" sz="1800" dirty="0"/>
          </a:p>
          <a:p>
            <a:pPr marL="0" lvl="0" indent="0">
              <a:buNone/>
            </a:pPr>
            <a:r>
              <a:rPr lang="hu-HU" dirty="0" smtClean="0"/>
              <a:t>	nagy </a:t>
            </a:r>
            <a:r>
              <a:rPr lang="hu-HU" dirty="0"/>
              <a:t>fordulatú gépek terhelt csapágyainak kenésére</a:t>
            </a:r>
            <a:endParaRPr lang="hu-HU" sz="1800" dirty="0"/>
          </a:p>
          <a:p>
            <a:pPr lvl="1"/>
            <a:r>
              <a:rPr lang="hu-HU" dirty="0"/>
              <a:t>vastagon folyós olajok</a:t>
            </a:r>
            <a:endParaRPr lang="hu-HU" sz="1800" dirty="0"/>
          </a:p>
          <a:p>
            <a:pPr marL="0" lvl="0" indent="0">
              <a:buNone/>
            </a:pPr>
            <a:r>
              <a:rPr lang="hu-HU" dirty="0" smtClean="0"/>
              <a:t>	nagyterhelésű </a:t>
            </a:r>
            <a:r>
              <a:rPr lang="hu-HU" dirty="0"/>
              <a:t>csapágyak,</a:t>
            </a:r>
            <a:endParaRPr lang="hu-HU" sz="1800" dirty="0"/>
          </a:p>
          <a:p>
            <a:pPr marL="0" lvl="0" indent="0">
              <a:buNone/>
            </a:pPr>
            <a:r>
              <a:rPr lang="hu-HU" dirty="0" smtClean="0"/>
              <a:t>	hajtóművek</a:t>
            </a:r>
            <a:endParaRPr lang="hu-HU" sz="1800" dirty="0"/>
          </a:p>
          <a:p>
            <a:pPr marL="0" lvl="0" indent="0">
              <a:buNone/>
            </a:pPr>
            <a:r>
              <a:rPr lang="hu-HU" dirty="0" smtClean="0"/>
              <a:t>	hengerek </a:t>
            </a:r>
            <a:r>
              <a:rPr lang="hu-HU" dirty="0"/>
              <a:t>kenésére</a:t>
            </a:r>
            <a:endParaRPr lang="hu-HU" sz="1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074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7.2. Felhasználási </a:t>
            </a:r>
            <a:r>
              <a:rPr lang="hu-HU" dirty="0"/>
              <a:t>területük alapján</a:t>
            </a:r>
            <a:endParaRPr lang="hu-HU" sz="1800" dirty="0"/>
          </a:p>
          <a:p>
            <a:pPr lvl="1"/>
            <a:r>
              <a:rPr lang="hu-HU" dirty="0"/>
              <a:t>orsóolaj</a:t>
            </a:r>
            <a:endParaRPr lang="hu-HU" sz="1800" dirty="0"/>
          </a:p>
          <a:p>
            <a:pPr lvl="1"/>
            <a:r>
              <a:rPr lang="hu-HU" dirty="0"/>
              <a:t>gépolaj - csapágyolaj</a:t>
            </a:r>
            <a:endParaRPr lang="hu-HU" sz="1800" dirty="0"/>
          </a:p>
          <a:p>
            <a:pPr lvl="1"/>
            <a:r>
              <a:rPr lang="hu-HU" dirty="0"/>
              <a:t>hengerolaj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582929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7.3. </a:t>
            </a:r>
            <a:r>
              <a:rPr lang="hu-HU" dirty="0" err="1" smtClean="0"/>
              <a:t>Adalékolás</a:t>
            </a:r>
            <a:r>
              <a:rPr lang="hu-HU" dirty="0" smtClean="0"/>
              <a:t> </a:t>
            </a:r>
            <a:r>
              <a:rPr lang="hu-HU" dirty="0"/>
              <a:t>szerint</a:t>
            </a:r>
            <a:endParaRPr lang="hu-HU" sz="1800" dirty="0"/>
          </a:p>
          <a:p>
            <a:pPr lvl="1"/>
            <a:r>
              <a:rPr lang="hu-HU" dirty="0" err="1"/>
              <a:t>adalékolatlan</a:t>
            </a:r>
            <a:endParaRPr lang="hu-HU" sz="1800" dirty="0"/>
          </a:p>
          <a:p>
            <a:pPr marL="0" lvl="0" indent="0">
              <a:buNone/>
            </a:pPr>
            <a:r>
              <a:rPr lang="hu-HU" dirty="0" smtClean="0"/>
              <a:t>	egyszerű </a:t>
            </a:r>
            <a:r>
              <a:rPr lang="hu-HU" dirty="0"/>
              <a:t>kenési helyekre</a:t>
            </a:r>
            <a:endParaRPr lang="hu-HU" sz="1800" dirty="0"/>
          </a:p>
          <a:p>
            <a:pPr marL="0" lvl="0" indent="0">
              <a:buNone/>
            </a:pPr>
            <a:r>
              <a:rPr lang="hu-HU" dirty="0" smtClean="0"/>
              <a:t>	kisterhelésű </a:t>
            </a:r>
            <a:r>
              <a:rPr lang="hu-HU" dirty="0"/>
              <a:t>hajtóművek és</a:t>
            </a:r>
            <a:endParaRPr lang="hu-HU" sz="1800" dirty="0"/>
          </a:p>
          <a:p>
            <a:pPr marL="0" lvl="0" indent="0">
              <a:buNone/>
            </a:pPr>
            <a:r>
              <a:rPr lang="hu-HU" dirty="0" smtClean="0"/>
              <a:t>	sikló- </a:t>
            </a:r>
            <a:r>
              <a:rPr lang="hu-HU" dirty="0"/>
              <a:t>és gördülőcsapágyak kenésére</a:t>
            </a:r>
            <a:endParaRPr lang="hu-HU" sz="1800" dirty="0"/>
          </a:p>
          <a:p>
            <a:pPr lvl="1"/>
            <a:r>
              <a:rPr lang="hu-HU" dirty="0" err="1"/>
              <a:t>adalékolt</a:t>
            </a:r>
            <a:endParaRPr lang="hu-HU" sz="1800" dirty="0"/>
          </a:p>
          <a:p>
            <a:pPr marL="0" lvl="0" indent="0">
              <a:buNone/>
            </a:pPr>
            <a:r>
              <a:rPr lang="hu-HU" dirty="0" smtClean="0"/>
              <a:t>	az </a:t>
            </a:r>
            <a:r>
              <a:rPr lang="hu-HU" dirty="0"/>
              <a:t>adalék lehet adaptív: kémiai stabilitást javítja</a:t>
            </a:r>
            <a:endParaRPr lang="hu-HU" sz="1800" dirty="0"/>
          </a:p>
          <a:p>
            <a:pPr marL="0" lv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detergens-diszpergálók</a:t>
            </a:r>
            <a:r>
              <a:rPr lang="hu-HU" dirty="0"/>
              <a:t>: pl. a jobb tapadást biztosítja</a:t>
            </a:r>
            <a:endParaRPr lang="hu-HU" sz="1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85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8. Olaj </a:t>
            </a:r>
            <a:r>
              <a:rPr lang="hu-HU" b="1" dirty="0"/>
              <a:t>adalékok 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A kenőolajok tulajdonságainak javítására adalékokat kevernek az olajhoz. Különösen jelentősek az adalékok motorolajok esetén. </a:t>
            </a:r>
          </a:p>
          <a:p>
            <a:pPr marL="0" indent="0">
              <a:buNone/>
            </a:pPr>
            <a:r>
              <a:rPr lang="hu-HU" dirty="0"/>
              <a:t>Néhány adalék típus </a:t>
            </a:r>
          </a:p>
          <a:p>
            <a:pPr marL="0" indent="0">
              <a:buNone/>
            </a:pPr>
            <a:r>
              <a:rPr lang="hu-HU" dirty="0"/>
              <a:t>• Viszkozitás- és viszkozitásindex növelők </a:t>
            </a:r>
          </a:p>
          <a:p>
            <a:pPr marL="0" indent="0">
              <a:buNone/>
            </a:pPr>
            <a:r>
              <a:rPr lang="hu-HU" dirty="0"/>
              <a:t>• </a:t>
            </a:r>
            <a:r>
              <a:rPr lang="hu-HU" dirty="0" err="1"/>
              <a:t>Detergens-diszpergensek</a:t>
            </a:r>
            <a:r>
              <a:rPr lang="hu-HU" dirty="0"/>
              <a:t> (lerakódások ellen véd) </a:t>
            </a:r>
          </a:p>
          <a:p>
            <a:pPr marL="0" indent="0">
              <a:buNone/>
            </a:pPr>
            <a:r>
              <a:rPr lang="hu-HU" dirty="0"/>
              <a:t>• Dermedéspont csökkentők </a:t>
            </a:r>
          </a:p>
          <a:p>
            <a:pPr marL="0" indent="0">
              <a:buNone/>
            </a:pPr>
            <a:r>
              <a:rPr lang="hu-HU" dirty="0"/>
              <a:t>• Súrlódás, kopás csökkentők </a:t>
            </a:r>
          </a:p>
          <a:p>
            <a:pPr marL="0" indent="0">
              <a:buNone/>
            </a:pPr>
            <a:r>
              <a:rPr lang="hu-HU" dirty="0"/>
              <a:t>• Oxidáció és korrózió gátlók </a:t>
            </a:r>
          </a:p>
          <a:p>
            <a:pPr marL="0" indent="0">
              <a:buNone/>
            </a:pPr>
            <a:r>
              <a:rPr lang="hu-HU" dirty="0"/>
              <a:t>• Habzásgátlók </a:t>
            </a:r>
          </a:p>
          <a:p>
            <a:pPr marL="0" indent="0">
              <a:buNone/>
            </a:pPr>
            <a:r>
              <a:rPr lang="hu-HU" dirty="0"/>
              <a:t>• EP (nagy terhelés) adalékok </a:t>
            </a:r>
          </a:p>
          <a:p>
            <a:r>
              <a:rPr lang="hu-HU" dirty="0"/>
              <a:t>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8945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9. Olajok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1. motor-és </a:t>
            </a:r>
            <a:r>
              <a:rPr lang="hu-HU" dirty="0"/>
              <a:t>hajtómű olajok</a:t>
            </a:r>
          </a:p>
          <a:p>
            <a:pPr marL="0" indent="0">
              <a:buNone/>
            </a:pPr>
            <a:r>
              <a:rPr lang="hu-HU" dirty="0" smtClean="0"/>
              <a:t>	- </a:t>
            </a:r>
            <a:r>
              <a:rPr lang="hu-HU" dirty="0"/>
              <a:t>HD-olajok- nagy teljesítményű olajok</a:t>
            </a:r>
          </a:p>
          <a:p>
            <a:r>
              <a:rPr lang="hu-HU" dirty="0"/>
              <a:t>2. olajok EP ( különösen magas nyomás) adalékokkal</a:t>
            </a:r>
          </a:p>
          <a:p>
            <a:pPr marL="0" indent="0">
              <a:buNone/>
            </a:pPr>
            <a:r>
              <a:rPr lang="hu-HU" dirty="0"/>
              <a:t>	- </a:t>
            </a:r>
            <a:r>
              <a:rPr lang="hu-HU" dirty="0" err="1"/>
              <a:t>nagytelj</a:t>
            </a:r>
            <a:r>
              <a:rPr lang="hu-HU" dirty="0"/>
              <a:t>. fogaskerékhajtó-művek</a:t>
            </a:r>
          </a:p>
          <a:p>
            <a:pPr marL="0" indent="0">
              <a:buNone/>
            </a:pPr>
            <a:r>
              <a:rPr lang="hu-HU" dirty="0"/>
              <a:t>	- vágó olajkén fémmegmunkáláshoz</a:t>
            </a:r>
          </a:p>
          <a:p>
            <a:r>
              <a:rPr lang="hu-HU" dirty="0"/>
              <a:t>3. szintetikus olajok- </a:t>
            </a:r>
            <a:r>
              <a:rPr lang="hu-HU" dirty="0" err="1"/>
              <a:t>addativ</a:t>
            </a:r>
            <a:r>
              <a:rPr lang="hu-HU" dirty="0"/>
              <a:t> adalékokat tartalmaznak, kiváló hatásúak, drágák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7067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10. </a:t>
            </a:r>
            <a:r>
              <a:rPr lang="hu-HU" dirty="0"/>
              <a:t>K</a:t>
            </a:r>
            <a:r>
              <a:rPr lang="hu-HU" dirty="0" smtClean="0"/>
              <a:t>enőzsírok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 kenőzsír  olaj, szappan és adalékok keveréke</a:t>
            </a:r>
            <a:r>
              <a:rPr lang="hu-HU" dirty="0"/>
              <a:t>. </a:t>
            </a:r>
          </a:p>
          <a:p>
            <a:pPr marL="0" indent="0">
              <a:buNone/>
            </a:pPr>
            <a:r>
              <a:rPr lang="hu-HU" dirty="0" smtClean="0"/>
              <a:t>	Egy </a:t>
            </a:r>
            <a:r>
              <a:rPr lang="hu-HU" dirty="0"/>
              <a:t>háromdimenziós rosthálózat, ami a helyén tartja az </a:t>
            </a:r>
            <a:r>
              <a:rPr lang="hu-HU" dirty="0" err="1"/>
              <a:t>olajat</a:t>
            </a:r>
            <a:r>
              <a:rPr lang="hu-HU" dirty="0"/>
              <a:t>. </a:t>
            </a:r>
          </a:p>
          <a:p>
            <a:pPr marL="0" indent="0">
              <a:buNone/>
            </a:pPr>
            <a:r>
              <a:rPr lang="hu-HU" dirty="0"/>
              <a:t> 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/>
              <a:t>L</a:t>
            </a:r>
            <a:r>
              <a:rPr lang="hu-HU" dirty="0" smtClean="0"/>
              <a:t>egtöbbször </a:t>
            </a:r>
            <a:r>
              <a:rPr lang="hu-HU" dirty="0"/>
              <a:t>csapágyak kenőanyagaként vagy </a:t>
            </a:r>
            <a:r>
              <a:rPr lang="hu-HU" dirty="0" smtClean="0"/>
              <a:t>központi zsírzóberendezésekben 	találkozunk </a:t>
            </a:r>
            <a:r>
              <a:rPr lang="hu-HU" dirty="0"/>
              <a:t>velük.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7335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11. A </a:t>
            </a:r>
            <a:r>
              <a:rPr lang="hu-HU" b="1" dirty="0"/>
              <a:t>zsírokkal szembeni elvárások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kenés: megfelelően biztosítsa azon részegységek kenését, ahol a kenőanyag cseréjére ritkán van lehetőség, és az olaj nem maradna meg a kenni kívánt felületen</a:t>
            </a:r>
          </a:p>
          <a:p>
            <a:pPr lvl="0"/>
            <a:r>
              <a:rPr lang="hu-HU" dirty="0"/>
              <a:t>alacsony hőmérsékleti teljesítmény: legyen lágy, sima és könnyen szivattyúzható a központi zsírzórendszerekben</a:t>
            </a:r>
          </a:p>
          <a:p>
            <a:pPr lvl="0"/>
            <a:r>
              <a:rPr lang="hu-HU" dirty="0"/>
              <a:t>magas hőmérsékleti teljesítmény: ne szivárogjon</a:t>
            </a:r>
          </a:p>
          <a:p>
            <a:pPr lvl="0"/>
            <a:r>
              <a:rPr lang="hu-HU" dirty="0"/>
              <a:t>forró vízzel szembeni ellenállás: hűtővíz-szivattyú esetén lényeges</a:t>
            </a:r>
          </a:p>
          <a:p>
            <a:pPr lvl="0"/>
            <a:r>
              <a:rPr lang="hu-HU" dirty="0"/>
              <a:t>tömítés-kompatibilitás: ne károsítsa a tömítéseket</a:t>
            </a:r>
          </a:p>
          <a:p>
            <a:pPr lvl="0"/>
            <a:r>
              <a:rPr lang="hu-HU" dirty="0"/>
              <a:t>oxidációs-stabilitás: mert jellemző az élettartamkenés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1940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12. A </a:t>
            </a:r>
            <a:r>
              <a:rPr lang="hu-HU" b="1" dirty="0"/>
              <a:t>zsírok felépítése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zsírok olajból, szappanból és adalékokból állnak. </a:t>
            </a:r>
            <a:endParaRPr lang="hu-HU" dirty="0" smtClean="0"/>
          </a:p>
          <a:p>
            <a:pPr marL="0" indent="0">
              <a:buNone/>
            </a:pPr>
            <a:r>
              <a:rPr lang="hu-HU" b="1" dirty="0" smtClean="0"/>
              <a:t>12.1. Az </a:t>
            </a:r>
            <a:r>
              <a:rPr lang="hu-HU" dirty="0"/>
              <a:t>olaj</a:t>
            </a:r>
            <a:r>
              <a:rPr lang="hu-HU" b="1" dirty="0"/>
              <a:t> lehet 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	1.ásványi</a:t>
            </a:r>
            <a:r>
              <a:rPr lang="hu-HU" dirty="0"/>
              <a:t>, </a:t>
            </a:r>
          </a:p>
          <a:p>
            <a:pPr marL="0" indent="0">
              <a:buNone/>
            </a:pPr>
            <a:r>
              <a:rPr lang="hu-HU" dirty="0" smtClean="0"/>
              <a:t>	2.félszintetikus </a:t>
            </a:r>
            <a:r>
              <a:rPr lang="hu-HU" dirty="0"/>
              <a:t>vagy </a:t>
            </a:r>
          </a:p>
          <a:p>
            <a:pPr marL="0" indent="0">
              <a:buNone/>
            </a:pPr>
            <a:r>
              <a:rPr lang="hu-HU" dirty="0" smtClean="0"/>
              <a:t>	3.szintetikus 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	ez </a:t>
            </a:r>
            <a:r>
              <a:rPr lang="hu-HU" dirty="0"/>
              <a:t>határozza meg, hogy maga a zsír ásványinak, félszintetikusnak vagy </a:t>
            </a:r>
            <a:r>
              <a:rPr lang="hu-HU" dirty="0" smtClean="0"/>
              <a:t>	szintetikusnak </a:t>
            </a:r>
            <a:r>
              <a:rPr lang="hu-HU" dirty="0"/>
              <a:t>minősül. </a:t>
            </a:r>
          </a:p>
          <a:p>
            <a:pPr marL="0" indent="0">
              <a:buNone/>
            </a:pPr>
            <a:r>
              <a:rPr lang="hu-HU" dirty="0" smtClean="0"/>
              <a:t>	A </a:t>
            </a:r>
            <a:r>
              <a:rPr lang="hu-HU" dirty="0"/>
              <a:t>közlekedésben használt zsírok esetében az ásványi alapú  a leggyakoribb. </a:t>
            </a:r>
          </a:p>
          <a:p>
            <a:pPr marL="0" indent="0">
              <a:buNone/>
            </a:pPr>
            <a:r>
              <a:rPr lang="hu-HU" dirty="0" smtClean="0"/>
              <a:t>	A </a:t>
            </a:r>
            <a:r>
              <a:rPr lang="hu-HU" dirty="0" err="1"/>
              <a:t>szintetikusat</a:t>
            </a:r>
            <a:r>
              <a:rPr lang="hu-HU" dirty="0"/>
              <a:t> általában az iparban használnak, sokszor ott, ahol 180 foknál </a:t>
            </a:r>
            <a:r>
              <a:rPr lang="hu-HU" dirty="0" smtClean="0"/>
              <a:t>	magasabb </a:t>
            </a:r>
            <a:r>
              <a:rPr lang="hu-HU" dirty="0"/>
              <a:t>hőmérsékletet kell kibírnia.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3839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12.2.A </a:t>
            </a:r>
            <a:r>
              <a:rPr lang="hu-HU" dirty="0"/>
              <a:t>szappan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határozza </a:t>
            </a:r>
            <a:r>
              <a:rPr lang="hu-HU" dirty="0"/>
              <a:t>meg a zsír fizikai karakterét. Befolyásolja a vízállóságot és a </a:t>
            </a:r>
            <a:r>
              <a:rPr lang="hu-HU" dirty="0" err="1"/>
              <a:t>szivattyúzhatóságot</a:t>
            </a:r>
            <a:r>
              <a:rPr lang="hu-HU" dirty="0"/>
              <a:t>. </a:t>
            </a:r>
          </a:p>
          <a:p>
            <a:pPr marL="0" indent="0">
              <a:buNone/>
            </a:pPr>
            <a:r>
              <a:rPr lang="hu-HU" dirty="0"/>
              <a:t>A legjellemzőbb szappantípusok a </a:t>
            </a:r>
          </a:p>
          <a:p>
            <a:pPr marL="0" indent="0">
              <a:buNone/>
            </a:pPr>
            <a:r>
              <a:rPr lang="hu-HU" dirty="0"/>
              <a:t>1.lítium, a</a:t>
            </a:r>
          </a:p>
          <a:p>
            <a:pPr marL="0" indent="0">
              <a:buNone/>
            </a:pPr>
            <a:r>
              <a:rPr lang="hu-HU" dirty="0"/>
              <a:t>2.kalcium és a</a:t>
            </a:r>
          </a:p>
          <a:p>
            <a:pPr marL="0" indent="0">
              <a:buNone/>
            </a:pPr>
            <a:r>
              <a:rPr lang="hu-HU" dirty="0"/>
              <a:t>3.nátrium.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550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</a:t>
            </a:r>
            <a:r>
              <a:rPr lang="hu-HU" b="1" dirty="0"/>
              <a:t>A súrlódás alapvető fajtái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 </a:t>
            </a:r>
            <a:r>
              <a:rPr lang="hu-HU" b="1" dirty="0" smtClean="0"/>
              <a:t>2.</a:t>
            </a:r>
            <a:r>
              <a:rPr lang="hu-HU" dirty="0" smtClean="0"/>
              <a:t>1</a:t>
            </a:r>
            <a:r>
              <a:rPr lang="hu-HU" dirty="0"/>
              <a:t>.</a:t>
            </a:r>
            <a:r>
              <a:rPr lang="hu-HU" b="1" dirty="0"/>
              <a:t> </a:t>
            </a:r>
            <a:r>
              <a:rPr lang="hu-HU" dirty="0"/>
              <a:t>Száraz súrlódás</a:t>
            </a:r>
          </a:p>
          <a:p>
            <a:pPr marL="0" indent="0">
              <a:buNone/>
            </a:pPr>
            <a:r>
              <a:rPr lang="hu-HU" dirty="0"/>
              <a:t>	A </a:t>
            </a:r>
            <a:r>
              <a:rPr lang="hu-HU" dirty="0" smtClean="0"/>
              <a:t>felületek </a:t>
            </a:r>
            <a:r>
              <a:rPr lang="hu-HU" dirty="0"/>
              <a:t>közvetlen </a:t>
            </a:r>
            <a:r>
              <a:rPr lang="hu-HU" dirty="0" smtClean="0"/>
              <a:t>érintkeznek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93" y="3365504"/>
            <a:ext cx="244761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 </a:t>
            </a:r>
            <a:r>
              <a:rPr lang="hu-HU" b="1" dirty="0"/>
              <a:t>A lítiumbázisú zsírok </a:t>
            </a:r>
            <a:r>
              <a:rPr lang="hu-HU" dirty="0"/>
              <a:t>általános célú zsírok, jó vízálló tulajdonsággal. Korrózió-és oxidációvédő anyag. Jellemző felhasználási terület közepes fordulatszámú sikló-és gördülőcsapágyak kenése. </a:t>
            </a:r>
          </a:p>
          <a:p>
            <a:pPr marL="0" indent="0">
              <a:buNone/>
            </a:pPr>
            <a:r>
              <a:rPr lang="hu-HU" dirty="0"/>
              <a:t> </a:t>
            </a:r>
          </a:p>
          <a:p>
            <a:r>
              <a:rPr lang="hu-HU" b="1" dirty="0"/>
              <a:t>A kalciumbázisú zsírok</a:t>
            </a:r>
            <a:r>
              <a:rPr lang="hu-HU" dirty="0"/>
              <a:t> szintén </a:t>
            </a:r>
            <a:r>
              <a:rPr lang="hu-HU" dirty="0" err="1"/>
              <a:t>vízállóak</a:t>
            </a:r>
            <a:r>
              <a:rPr lang="hu-HU" dirty="0"/>
              <a:t>, korrózió védelmet nem nyújt, általános kenésre kb. 70 °C-</a:t>
            </a:r>
            <a:r>
              <a:rPr lang="hu-HU" dirty="0" err="1"/>
              <a:t>igalkalmazható</a:t>
            </a:r>
            <a:r>
              <a:rPr lang="hu-HU" dirty="0"/>
              <a:t>. De jól használhatóak alacsony hőmérsékleten, akár -40 °C-ig. </a:t>
            </a:r>
          </a:p>
          <a:p>
            <a:endParaRPr lang="hu-HU" dirty="0"/>
          </a:p>
          <a:p>
            <a:r>
              <a:rPr lang="hu-HU" b="1" dirty="0"/>
              <a:t>A nátriumbázisú zsírokat</a:t>
            </a:r>
            <a:r>
              <a:rPr lang="hu-HU" dirty="0"/>
              <a:t> görgőscsapágyak kenésére használják, nem </a:t>
            </a:r>
            <a:r>
              <a:rPr lang="hu-HU" dirty="0" err="1"/>
              <a:t>vízállóak</a:t>
            </a:r>
            <a:r>
              <a:rPr lang="hu-HU" dirty="0"/>
              <a:t>, és maximum 100 °C-ig bírják.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448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Fontos az ún. </a:t>
            </a:r>
            <a:r>
              <a:rPr lang="hu-HU" b="1" dirty="0"/>
              <a:t>komplex szappanokat</a:t>
            </a:r>
            <a:r>
              <a:rPr lang="hu-HU" dirty="0"/>
              <a:t> (pl. lítium komplex, kalcium komplex, stb.), amelyeket a hőállóság növelésére fejlesztettek ki. Ezek segítségével a zsír 177 °C-ig is bírhatja, itt már a zsírban levő ásványolaj jelenti a korlátot. Különböző szappanokra épülő zsírok keverése tilos!</a:t>
            </a:r>
          </a:p>
          <a:p>
            <a:r>
              <a:rPr lang="hu-HU" b="1" dirty="0"/>
              <a:t>Szintetikus alapú zsírok:  </a:t>
            </a:r>
            <a:r>
              <a:rPr lang="hu-HU" dirty="0"/>
              <a:t>500 °C-ig bírják</a:t>
            </a:r>
          </a:p>
          <a:p>
            <a:r>
              <a:rPr lang="hu-HU" b="1" dirty="0"/>
              <a:t>Vazelin </a:t>
            </a:r>
            <a:r>
              <a:rPr lang="hu-HU" dirty="0"/>
              <a:t>– rossz kenőképességű, korrózió-védőszerként alkalmazzák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4527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adalékokat a zsírok teljesítményének növelésére használják. Ilyen adalékok például a </a:t>
            </a:r>
            <a:r>
              <a:rPr lang="hu-HU" b="1" dirty="0"/>
              <a:t>molibdén-diszulfid</a:t>
            </a:r>
            <a:r>
              <a:rPr lang="hu-HU" dirty="0"/>
              <a:t> és a </a:t>
            </a:r>
            <a:r>
              <a:rPr lang="hu-HU" b="1" dirty="0"/>
              <a:t>grafit,</a:t>
            </a:r>
            <a:r>
              <a:rPr lang="hu-HU" dirty="0"/>
              <a:t> amelyek magas hőmérsékleten és nagy nyomás alatt is jól teljesítenek. </a:t>
            </a:r>
          </a:p>
          <a:p>
            <a:r>
              <a:rPr lang="hu-HU" dirty="0"/>
              <a:t>Az ilyen, szilárd adalékokat tartalmazó zsírok esetén, pótlás helyett, sűrűbben kell cserélni a zsírt, a szilárd adalékok felhalmozódásának elkerülése végett.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132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13. A </a:t>
            </a:r>
            <a:r>
              <a:rPr lang="hu-HU" dirty="0"/>
              <a:t>Zsírok legfontosabb jellemzői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288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13.1. A </a:t>
            </a:r>
            <a:r>
              <a:rPr lang="hu-HU" dirty="0"/>
              <a:t>zsírok konzisztenciája és az NLGI 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zsír egyik legfontosabb tulajdonsága a konzisztenciája. </a:t>
            </a:r>
          </a:p>
          <a:p>
            <a:r>
              <a:rPr lang="hu-HU" dirty="0"/>
              <a:t>A zsír konzisztenciája a rá ható erővel szembeni ellenállása. Mértéke a penetráció. Ez mutatja meg, hogy mennyire lágy vagy kemény a zsír. A leglágyabb zsírok szinte olyanok, mint egy sűrű olaj, míg a legkeményebbekről első látásra nehéz megmondani, hogy egyáltalán kenésre valók.</a:t>
            </a:r>
          </a:p>
          <a:p>
            <a:r>
              <a:rPr lang="hu-HU" dirty="0"/>
              <a:t>A National </a:t>
            </a:r>
            <a:r>
              <a:rPr lang="hu-HU" dirty="0" err="1"/>
              <a:t>Lubricating</a:t>
            </a:r>
            <a:r>
              <a:rPr lang="hu-HU" dirty="0"/>
              <a:t> </a:t>
            </a:r>
            <a:r>
              <a:rPr lang="hu-HU" dirty="0" err="1"/>
              <a:t>Grease</a:t>
            </a:r>
            <a:r>
              <a:rPr lang="hu-HU" dirty="0"/>
              <a:t> Institute (NLGI) olyan besorolási rendszert adott ki, amely segítségével a zsírok konzisztenciájuknak megfelelő osztályokba </a:t>
            </a:r>
            <a:r>
              <a:rPr lang="hu-HU" dirty="0" err="1"/>
              <a:t>sorolhatóak</a:t>
            </a:r>
            <a:r>
              <a:rPr lang="hu-HU" dirty="0"/>
              <a:t>. Ezek az osztályok a 000-tól 6-ig terjednek, a leglágyabbtól a legkeményebbig. A lágy zsírokat speciális célokra, például központi zsírzóberendezésekben használják, az NLGI 2-es zsírok tipikusak a közlekedésben, míg az egész kemény zsírokra az iparnak van szüksége.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8674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zsír konzisztenciája az alapolaj viszkozitásán és a felhasznált szappantípuson múlik. Azt mutatja meg, hogy a zsír mennyire </a:t>
            </a:r>
            <a:r>
              <a:rPr lang="hu-HU" dirty="0" err="1"/>
              <a:t>deformálódik</a:t>
            </a:r>
            <a:r>
              <a:rPr lang="hu-HU" dirty="0"/>
              <a:t> a rá ható erő hatására. Mértéke a penetráció</a:t>
            </a:r>
            <a:r>
              <a:rPr lang="hu-HU" dirty="0" smtClean="0"/>
              <a:t>.</a:t>
            </a:r>
          </a:p>
          <a:p>
            <a:r>
              <a:rPr lang="hu-HU" dirty="0"/>
              <a:t>A penetráció mérésére az ASTM tesztek egy megadott tömegű kúpot használnak, amelyet 25 °C-</a:t>
            </a:r>
            <a:r>
              <a:rPr lang="hu-HU" dirty="0" err="1"/>
              <a:t>on</a:t>
            </a:r>
            <a:r>
              <a:rPr lang="hu-HU" dirty="0"/>
              <a:t>, 5 másodpercig hagynak a zsírba süllyedni. A kúp által a zsírban megtett távolság a penetráció. Mértékegysége a milliméter tizedrésze. Egy 100-as penetráció egy kemény zsírra utal, míg egy 450-es egy félfolyékonyra.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5014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NLGI (National </a:t>
            </a:r>
            <a:r>
              <a:rPr lang="hu-HU" dirty="0" err="1"/>
              <a:t>Lubricating</a:t>
            </a:r>
            <a:r>
              <a:rPr lang="hu-HU" dirty="0"/>
              <a:t> </a:t>
            </a:r>
            <a:r>
              <a:rPr lang="hu-HU" dirty="0" err="1"/>
              <a:t>Grease</a:t>
            </a:r>
            <a:r>
              <a:rPr lang="hu-HU" dirty="0"/>
              <a:t> Institute) egy 9 fokozatú skálát állított fel a zsírok konzisztencia szerinti besorolására: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87" y="3325020"/>
            <a:ext cx="4773328" cy="33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04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lnSpc>
                <a:spcPct val="89000"/>
              </a:lnSpc>
              <a:spcBef>
                <a:spcPct val="0"/>
              </a:spcBef>
            </a:pPr>
            <a:r>
              <a:rPr lang="hu-HU" sz="3200" dirty="0" smtClean="0"/>
              <a:t>13.2.</a:t>
            </a:r>
            <a:r>
              <a:rPr lang="hu-HU" sz="3200" b="1" dirty="0" smtClean="0"/>
              <a:t> Szennyeződések távoltartása</a:t>
            </a:r>
            <a:r>
              <a:rPr lang="hu-HU" sz="1800" b="1" dirty="0"/>
              <a:t/>
            </a:r>
            <a:br>
              <a:rPr lang="hu-HU" sz="1800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zsírok igyekeznek a szilárd szennyeződéseket kívül tartani és megvédeni a kenés alatt álló felületet a kopástól. Azonban így is óvni kell a </a:t>
            </a:r>
            <a:r>
              <a:rPr lang="hu-HU" dirty="0" err="1"/>
              <a:t>zsírzott</a:t>
            </a:r>
            <a:r>
              <a:rPr lang="hu-HU" dirty="0"/>
              <a:t> felületet a szennyeződésektől, ugyanis túlzott szennyeződés esetén a fordítottja megy végbe: ha a szennyeződés eljut a kenés alatt álló felületig, akkor a zsír miatt nem tud távozni és kopást okoz.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1356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13.3. Cseppenéspont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zsír hővel szembeni ellenállásának jellemzője. Nem a maximális használati hőmérsékletet, hanem azt a felső határt jelenti, amelyiken még a zsír megőrzi struktúráját. A maximális használati hőmérsékletnek jóval a cseppenéspont alatt kell maradnia. Néhány zsír képes visszanyerni eredeti struktúráját a cseppenéspontról való lehűlés után, mások azonban visszavonhatatlanul </a:t>
            </a:r>
            <a:r>
              <a:rPr lang="hu-HU" dirty="0" err="1"/>
              <a:t>tönkremennek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4561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89000"/>
              </a:lnSpc>
              <a:spcBef>
                <a:spcPct val="0"/>
              </a:spcBef>
            </a:pPr>
            <a:r>
              <a:rPr lang="hu-HU" sz="3200" dirty="0" smtClean="0"/>
              <a:t>13.4. </a:t>
            </a:r>
            <a:r>
              <a:rPr lang="hu-HU" sz="3200" b="1" dirty="0"/>
              <a:t>Nyírásstabilitás</a:t>
            </a:r>
            <a:br>
              <a:rPr lang="hu-HU" sz="3200" b="1" dirty="0"/>
            </a:b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fizikai erőhatások miatt a zsír konzisztenciája megváltozhat. A nyírásstabilitás jelenti az ilyen változásnak való ellenállás képességét. </a:t>
            </a:r>
            <a:r>
              <a:rPr lang="hu-HU" dirty="0" err="1"/>
              <a:t>Tixotróp</a:t>
            </a:r>
            <a:r>
              <a:rPr lang="hu-HU" dirty="0"/>
              <a:t> az a zsír, ami nyomásra lágyul, míg </a:t>
            </a:r>
            <a:r>
              <a:rPr lang="hu-HU" dirty="0" err="1"/>
              <a:t>reopektikus</a:t>
            </a:r>
            <a:r>
              <a:rPr lang="hu-HU" dirty="0"/>
              <a:t> az a zsír, amely nyomásra keményedik.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365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2. </a:t>
            </a:r>
            <a:r>
              <a:rPr lang="hu-HU" dirty="0"/>
              <a:t>2. Félnedves v. vegyes súrlódás</a:t>
            </a:r>
          </a:p>
          <a:p>
            <a:pPr marL="0" indent="0">
              <a:buNone/>
            </a:pPr>
            <a:r>
              <a:rPr lang="hu-HU" dirty="0"/>
              <a:t>	A </a:t>
            </a:r>
            <a:r>
              <a:rPr lang="hu-HU" dirty="0" smtClean="0"/>
              <a:t>felületek </a:t>
            </a:r>
            <a:r>
              <a:rPr lang="hu-HU" dirty="0"/>
              <a:t>között nincs összefüggő </a:t>
            </a:r>
            <a:r>
              <a:rPr lang="hu-HU" dirty="0" smtClean="0"/>
              <a:t>kenőfilm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59" y="3407150"/>
            <a:ext cx="24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46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89000"/>
              </a:lnSpc>
              <a:spcBef>
                <a:spcPct val="0"/>
              </a:spcBef>
            </a:pPr>
            <a:r>
              <a:rPr lang="hu-HU" sz="2800" dirty="0" smtClean="0"/>
              <a:t>13.5. </a:t>
            </a:r>
            <a:r>
              <a:rPr lang="hu-HU" sz="2800" b="1" dirty="0"/>
              <a:t>Hőállóság</a:t>
            </a:r>
            <a:br>
              <a:rPr lang="hu-HU" sz="2800" b="1" dirty="0"/>
            </a:b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nagy hőterhelés jobban károsítja a zsírokat, mint az olajokat. Ez felgyorsult oxidációt, akár </a:t>
            </a:r>
            <a:r>
              <a:rPr lang="hu-HU" dirty="0" err="1"/>
              <a:t>karbonizációt</a:t>
            </a:r>
            <a:r>
              <a:rPr lang="hu-HU" dirty="0"/>
              <a:t> okozhat. Más esetben az olaj kifolyhat a zsírból, így az nem tudja kenési feladatát ellátni. A hőállóságot elsősorban a felhasznált szappantípus határozza meg. De a leghőállóbb szappanok esetében már a felhasznált olaj jelenti az új korlátot. Ugyanis az ásványolajok 177 °C körüli hőmérsékletig bírják, e fölött belobbanhatnak, eléghetnek, stb. Tehát egy ásványolaj alapú zsír soha nem fog 177 °C-nál magasabb üzemi hőmérsékletet bírni. Ennél magasabb hőmérséklet tűréséhez szintetikus zsírra van szükség, ami sokkal kevésbé elterjedt, és arányaiban jóval drágább, mint a szintetikus olaj. A közlekedésben nincs szükség ilyen zsírra, de egyes ipari alkalmazásokhoz igen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8596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89000"/>
              </a:lnSpc>
              <a:spcBef>
                <a:spcPct val="0"/>
              </a:spcBef>
            </a:pPr>
            <a:r>
              <a:rPr lang="hu-HU" sz="2800" dirty="0" smtClean="0"/>
              <a:t>13.6. </a:t>
            </a:r>
            <a:r>
              <a:rPr lang="hu-HU" sz="2800" b="1" dirty="0"/>
              <a:t>Vízállóság</a:t>
            </a:r>
            <a:br>
              <a:rPr lang="hu-HU" sz="2800" b="1" dirty="0"/>
            </a:b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zsír azon képessége, hogy </a:t>
            </a:r>
            <a:r>
              <a:rPr lang="hu-HU" dirty="0" err="1"/>
              <a:t>megőrízze</a:t>
            </a:r>
            <a:r>
              <a:rPr lang="hu-HU" dirty="0"/>
              <a:t> kenőképességét vízzel való érintkezés ellenére is. A nem vízálló zsírral a víz olyan emulziót képezhet, amely miatt az olaj kimosódhat vagy, enyhébb esetben, megváltozik a zsír konzisztenciája. A vízállóságra a felhasznált szappantípus van a legnagyobb befolyással.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3526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14. Kenőzsírok DIN besorolása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legtöbb zsír csomagolásán vagy műszaki adatlapján találunk egy DIN-</a:t>
            </a:r>
            <a:r>
              <a:rPr lang="hu-HU" dirty="0" err="1"/>
              <a:t>nel</a:t>
            </a:r>
            <a:r>
              <a:rPr lang="hu-HU" dirty="0"/>
              <a:t> kezdődő kódot, ami nagyon sokat elárul a zsírról. Például a DIN KPF2K-30 kódból megtudjuk, hogy ez egy gördülőcsapágyakhoz és szánokhoz való zsír, EP és szilárd adalékokat tartalmaz, a konzisztenciája 2, 120 fokig használható és jól tűri a nedvességet. Hogy mindezt megtudjuk, csak arra van szükség, hogy értelmezzük a kódban szereplő betűket és számokat.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5766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15. </a:t>
            </a:r>
            <a:r>
              <a:rPr lang="hu-HU" b="1" dirty="0"/>
              <a:t>Szilárd kenőanyagok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hu-HU" b="1" dirty="0"/>
              <a:t>A grafit</a:t>
            </a:r>
            <a:endParaRPr lang="hu-HU" dirty="0"/>
          </a:p>
          <a:p>
            <a:r>
              <a:rPr lang="hu-HU" dirty="0"/>
              <a:t>- finomra őrölve, olajjal v. zsírral keverve különösen nagy</a:t>
            </a:r>
          </a:p>
          <a:p>
            <a:r>
              <a:rPr lang="hu-HU" dirty="0" smtClean="0"/>
              <a:t>Terhelésű </a:t>
            </a:r>
            <a:r>
              <a:rPr lang="hu-HU" dirty="0"/>
              <a:t>v. magas hőmérsékleten üzemelő csapágyak </a:t>
            </a:r>
            <a:r>
              <a:rPr lang="hu-HU" dirty="0" smtClean="0"/>
              <a:t>kenésére</a:t>
            </a:r>
            <a:r>
              <a:rPr lang="hu-HU" dirty="0"/>
              <a:t>.</a:t>
            </a:r>
          </a:p>
          <a:p>
            <a:r>
              <a:rPr lang="hu-HU" dirty="0"/>
              <a:t>      - alkalmas csapágyak, fogaskerekek bejáratására </a:t>
            </a:r>
          </a:p>
          <a:p>
            <a:r>
              <a:rPr lang="hu-HU" b="1" dirty="0"/>
              <a:t> 2. Molibdénszulfid – MoS</a:t>
            </a:r>
            <a:r>
              <a:rPr lang="hu-HU" b="1" baseline="-25000" dirty="0"/>
              <a:t>2</a:t>
            </a:r>
            <a:endParaRPr lang="hu-HU" dirty="0"/>
          </a:p>
          <a:p>
            <a:r>
              <a:rPr lang="hu-HU" b="1" dirty="0"/>
              <a:t>     - </a:t>
            </a:r>
            <a:r>
              <a:rPr lang="hu-HU" dirty="0"/>
              <a:t>olajjal v. zsírral keverve kenhető massza</a:t>
            </a:r>
          </a:p>
          <a:p>
            <a:r>
              <a:rPr lang="hu-HU" dirty="0"/>
              <a:t>     - nagy felületi nyomáson és magas </a:t>
            </a:r>
            <a:r>
              <a:rPr lang="hu-HU" dirty="0" smtClean="0"/>
              <a:t>hőmérsékleten </a:t>
            </a:r>
            <a:r>
              <a:rPr lang="hu-HU" dirty="0"/>
              <a:t>is jó elcsúszást biztosít</a:t>
            </a:r>
          </a:p>
          <a:p>
            <a:r>
              <a:rPr lang="hu-HU" dirty="0"/>
              <a:t> </a:t>
            </a:r>
            <a:r>
              <a:rPr lang="hu-HU" b="1" dirty="0"/>
              <a:t>3. Talkum </a:t>
            </a:r>
            <a:r>
              <a:rPr lang="hu-HU" dirty="0"/>
              <a:t>– zsírkő = magnéziumszilikát</a:t>
            </a:r>
          </a:p>
          <a:p>
            <a:r>
              <a:rPr lang="hu-HU" b="1" dirty="0"/>
              <a:t>     </a:t>
            </a:r>
            <a:r>
              <a:rPr lang="hu-HU" dirty="0"/>
              <a:t>- gumi alkatrészek kenő és elválasztó </a:t>
            </a:r>
            <a:r>
              <a:rPr lang="hu-HU" dirty="0" smtClean="0"/>
              <a:t>anyagjaként alkalmazzák</a:t>
            </a:r>
            <a:endParaRPr lang="hu-HU" dirty="0"/>
          </a:p>
          <a:p>
            <a:r>
              <a:rPr lang="hu-HU" dirty="0"/>
              <a:t>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472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2.3. Tiszta </a:t>
            </a:r>
            <a:r>
              <a:rPr lang="hu-HU" dirty="0"/>
              <a:t>folyadéksúrlódás</a:t>
            </a:r>
          </a:p>
          <a:p>
            <a:pPr marL="0" indent="0">
              <a:buNone/>
            </a:pPr>
            <a:r>
              <a:rPr lang="hu-HU" dirty="0"/>
              <a:t>		A felületek között összefüggő kenőfilm alakul ki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40" y="3505495"/>
            <a:ext cx="2590476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</a:t>
            </a:r>
            <a:r>
              <a:rPr lang="hu-HU" b="1" dirty="0"/>
              <a:t>A kenőanyagokat többféle szempont szerint csoportosíthatjuk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3.1</a:t>
            </a:r>
            <a:r>
              <a:rPr lang="hu-HU" dirty="0"/>
              <a:t>. Konzisztencia szerinti csoportosítás: </a:t>
            </a:r>
          </a:p>
          <a:p>
            <a:r>
              <a:rPr lang="hu-HU" dirty="0"/>
              <a:t>- konzisztens, azaz plasztikus, kenőcsszerű (kenőzsír, gép	zsír) </a:t>
            </a:r>
          </a:p>
          <a:p>
            <a:r>
              <a:rPr lang="hu-HU" dirty="0"/>
              <a:t>- szilárd </a:t>
            </a:r>
          </a:p>
          <a:p>
            <a:r>
              <a:rPr lang="hu-HU" dirty="0"/>
              <a:t>- esetleg légnemű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665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3. </a:t>
            </a:r>
            <a:r>
              <a:rPr lang="hu-HU" dirty="0"/>
              <a:t>2.Eredet szerinti csoportosítás: </a:t>
            </a:r>
          </a:p>
          <a:p>
            <a:r>
              <a:rPr lang="hu-HU" dirty="0"/>
              <a:t>- kőolaj alapú </a:t>
            </a:r>
          </a:p>
          <a:p>
            <a:r>
              <a:rPr lang="hu-HU" dirty="0"/>
              <a:t>- növényi, </a:t>
            </a:r>
          </a:p>
          <a:p>
            <a:r>
              <a:rPr lang="hu-HU" dirty="0"/>
              <a:t>- állati eredetű </a:t>
            </a:r>
          </a:p>
          <a:p>
            <a:r>
              <a:rPr lang="hu-HU" dirty="0"/>
              <a:t>- szintetikus azaz mesterségesen előállított</a:t>
            </a:r>
          </a:p>
        </p:txBody>
      </p:sp>
    </p:spTree>
    <p:extLst>
      <p:ext uri="{BB962C8B-B14F-4D97-AF65-F5344CB8AC3E}">
        <p14:creationId xmlns:p14="http://schemas.microsoft.com/office/powerpoint/2010/main" val="421697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</a:t>
            </a:r>
            <a:r>
              <a:rPr lang="hu-HU" b="1" dirty="0"/>
              <a:t>A kenőanyag lehet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kenőolaj</a:t>
            </a:r>
          </a:p>
          <a:p>
            <a:pPr lvl="0"/>
            <a:r>
              <a:rPr lang="hu-HU" dirty="0"/>
              <a:t>kenőzsír</a:t>
            </a:r>
          </a:p>
          <a:p>
            <a:pPr lvl="0"/>
            <a:r>
              <a:rPr lang="hu-HU" dirty="0"/>
              <a:t>szilárd kenőanyagok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394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</a:t>
            </a:r>
            <a:r>
              <a:rPr lang="hu-HU" b="1" dirty="0"/>
              <a:t> A kenőanyagok tulajdonságai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5.1</a:t>
            </a:r>
            <a:r>
              <a:rPr lang="hu-HU" b="1" dirty="0"/>
              <a:t>. Viszkozitás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A viszkozitás a folyadékokban a belső folyadékrétegek egymáshoz képest való elcsúsztatásánál fellépő - súrlódás jellegű – mozgást gátló ellenállás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/>
              <a:t>Fajtái:</a:t>
            </a:r>
          </a:p>
          <a:p>
            <a:pPr lvl="0"/>
            <a:r>
              <a:rPr lang="hu-HU" dirty="0"/>
              <a:t>A dinamikai viszkozitás - a folyadék belső súrlódási </a:t>
            </a:r>
            <a:r>
              <a:rPr lang="hu-HU" dirty="0" err="1"/>
              <a:t>együthatója</a:t>
            </a:r>
            <a:r>
              <a:rPr lang="hu-HU" dirty="0"/>
              <a:t>,  jele: η (éta), dimenziója: Pa s </a:t>
            </a:r>
          </a:p>
          <a:p>
            <a:pPr lvl="0"/>
            <a:r>
              <a:rPr lang="hu-HU" dirty="0"/>
              <a:t>A kinematikai viszkozitás  a dinamikai viszkozitás és a sűrűség hányadosa. Mérése kapilláris viszkoziméterrel történik, jele:  (nű), dimenziója: m</a:t>
            </a:r>
            <a:r>
              <a:rPr lang="hu-HU" baseline="30000" dirty="0"/>
              <a:t>2</a:t>
            </a:r>
            <a:r>
              <a:rPr lang="hu-HU" dirty="0"/>
              <a:t> /s vagy  mm</a:t>
            </a:r>
            <a:r>
              <a:rPr lang="hu-HU" baseline="30000" dirty="0"/>
              <a:t>2 </a:t>
            </a:r>
            <a:r>
              <a:rPr lang="hu-HU" dirty="0"/>
              <a:t>/s</a:t>
            </a:r>
            <a:r>
              <a:rPr lang="hu-HU" baseline="30000" dirty="0"/>
              <a:t>  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99328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69</TotalTime>
  <Words>1643</Words>
  <Application>Microsoft Office PowerPoint</Application>
  <PresentationFormat>Szélesvásznú</PresentationFormat>
  <Paragraphs>179</Paragraphs>
  <Slides>43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43</vt:i4>
      </vt:variant>
    </vt:vector>
  </HeadingPairs>
  <TitlesOfParts>
    <vt:vector size="45" baseType="lpstr">
      <vt:lpstr>Franklin Gothic Book</vt:lpstr>
      <vt:lpstr>Crop</vt:lpstr>
      <vt:lpstr>Kenőanyagok</vt:lpstr>
      <vt:lpstr>1. A kenőanyagok feladata </vt:lpstr>
      <vt:lpstr>2. A súrlódás alapvető fajtái </vt:lpstr>
      <vt:lpstr>PowerPoint-bemutató</vt:lpstr>
      <vt:lpstr>PowerPoint-bemutató</vt:lpstr>
      <vt:lpstr>3. A kenőanyagokat többféle szempont szerint csoportosíthatjuk</vt:lpstr>
      <vt:lpstr>PowerPoint-bemutató</vt:lpstr>
      <vt:lpstr>4. A kenőanyag lehet </vt:lpstr>
      <vt:lpstr>5. A kenőanyagok tulajdonságai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6. Kenőolajok </vt:lpstr>
      <vt:lpstr>PowerPoint-bemutató</vt:lpstr>
      <vt:lpstr>PowerPoint-bemutató</vt:lpstr>
      <vt:lpstr>7. Kenőolajok csoportosítása</vt:lpstr>
      <vt:lpstr>PowerPoint-bemutató</vt:lpstr>
      <vt:lpstr>PowerPoint-bemutató</vt:lpstr>
      <vt:lpstr>8. Olaj adalékok  </vt:lpstr>
      <vt:lpstr>9. Olajok fajtái</vt:lpstr>
      <vt:lpstr>10. Kenőzsírok</vt:lpstr>
      <vt:lpstr>11. A zsírokkal szembeni elvárások </vt:lpstr>
      <vt:lpstr>12. A zsírok felépítése </vt:lpstr>
      <vt:lpstr>PowerPoint-bemutató</vt:lpstr>
      <vt:lpstr>PowerPoint-bemutató</vt:lpstr>
      <vt:lpstr>PowerPoint-bemutató</vt:lpstr>
      <vt:lpstr>PowerPoint-bemutató</vt:lpstr>
      <vt:lpstr>13. A Zsírok legfontosabb jellemzői </vt:lpstr>
      <vt:lpstr>13.1. A zsírok konzisztenciája és az NLGI osztályok</vt:lpstr>
      <vt:lpstr>PowerPoint-bemutató</vt:lpstr>
      <vt:lpstr>PowerPoint-bemutató</vt:lpstr>
      <vt:lpstr>13.2. Szennyeződések távoltartása </vt:lpstr>
      <vt:lpstr>13.3. Cseppenéspont </vt:lpstr>
      <vt:lpstr>13.4. Nyírásstabilitás </vt:lpstr>
      <vt:lpstr>13.5. Hőállóság </vt:lpstr>
      <vt:lpstr>13.6. Vízállóság </vt:lpstr>
      <vt:lpstr>14. Kenőzsírok DIN besorolása</vt:lpstr>
      <vt:lpstr>15. Szilárd kenőanyagok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Kenőanyagok</dc:title>
  <dc:creator>bodae</dc:creator>
  <cp:lastModifiedBy>bodae</cp:lastModifiedBy>
  <cp:revision>9</cp:revision>
  <dcterms:created xsi:type="dcterms:W3CDTF">2023-10-04T11:11:03Z</dcterms:created>
  <dcterms:modified xsi:type="dcterms:W3CDTF">2023-10-05T10:06:11Z</dcterms:modified>
</cp:coreProperties>
</file>