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5" r:id="rId7"/>
    <p:sldId id="262" r:id="rId8"/>
    <p:sldId id="269" r:id="rId9"/>
    <p:sldId id="270" r:id="rId10"/>
    <p:sldId id="261" r:id="rId11"/>
    <p:sldId id="263" r:id="rId12"/>
    <p:sldId id="264" r:id="rId13"/>
    <p:sldId id="266" r:id="rId14"/>
    <p:sldId id="267" r:id="rId15"/>
    <p:sldId id="268" r:id="rId16"/>
    <p:sldId id="271" r:id="rId17"/>
    <p:sldId id="272" r:id="rId18"/>
    <p:sldId id="273" r:id="rId19"/>
    <p:sldId id="274" r:id="rId20"/>
    <p:sldId id="275" r:id="rId21"/>
    <p:sldId id="276" r:id="rId22"/>
    <p:sldId id="277" r:id="rId23"/>
    <p:sldId id="293" r:id="rId24"/>
    <p:sldId id="294" r:id="rId25"/>
    <p:sldId id="278" r:id="rId26"/>
    <p:sldId id="279" r:id="rId27"/>
    <p:sldId id="280" r:id="rId28"/>
    <p:sldId id="282" r:id="rId29"/>
    <p:sldId id="283" r:id="rId30"/>
    <p:sldId id="281" r:id="rId31"/>
    <p:sldId id="284" r:id="rId32"/>
    <p:sldId id="285" r:id="rId33"/>
    <p:sldId id="286" r:id="rId34"/>
    <p:sldId id="287" r:id="rId35"/>
    <p:sldId id="289" r:id="rId36"/>
    <p:sldId id="290" r:id="rId37"/>
    <p:sldId id="288" r:id="rId38"/>
    <p:sldId id="291" r:id="rId39"/>
    <p:sldId id="292" r:id="rId40"/>
  </p:sldIdLst>
  <p:sldSz cx="9144000" cy="6858000" type="screen4x3"/>
  <p:notesSz cx="6858000" cy="9144000"/>
  <p:custDataLst>
    <p:tags r:id="rId4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062"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EA1086AD-C1BE-48BD-A5D0-2701CAD06BD7}" type="datetimeFigureOut">
              <a:rPr lang="en-US" smtClean="0"/>
              <a:pPr/>
              <a:t>3/31/2011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CCF7980-59C9-4C71-BC87-DEE4E309069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A1086AD-C1BE-48BD-A5D0-2701CAD06BD7}" type="datetimeFigureOut">
              <a:rPr lang="en-US" smtClean="0"/>
              <a:pPr/>
              <a:t>3/31/2011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CCF7980-59C9-4C71-BC87-DEE4E309069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A1086AD-C1BE-48BD-A5D0-2701CAD06BD7}" type="datetimeFigureOut">
              <a:rPr lang="en-US" smtClean="0"/>
              <a:pPr/>
              <a:t>3/31/2011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CCF7980-59C9-4C71-BC87-DEE4E309069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A1086AD-C1BE-48BD-A5D0-2701CAD06BD7}" type="datetimeFigureOut">
              <a:rPr lang="en-US" smtClean="0"/>
              <a:pPr/>
              <a:t>3/31/2011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CCF7980-59C9-4C71-BC87-DEE4E3090693}"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A1086AD-C1BE-48BD-A5D0-2701CAD06BD7}" type="datetimeFigureOut">
              <a:rPr lang="en-US" smtClean="0"/>
              <a:pPr/>
              <a:t>3/31/2011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CCF7980-59C9-4C71-BC87-DEE4E3090693}"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A1086AD-C1BE-48BD-A5D0-2701CAD06BD7}" type="datetimeFigureOut">
              <a:rPr lang="en-US" smtClean="0"/>
              <a:pPr/>
              <a:t>3/31/2011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CCF7980-59C9-4C71-BC87-DEE4E3090693}"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A1086AD-C1BE-48BD-A5D0-2701CAD06BD7}" type="datetimeFigureOut">
              <a:rPr lang="en-US" smtClean="0"/>
              <a:pPr/>
              <a:t>3/31/2011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ECCF7980-59C9-4C71-BC87-DEE4E309069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EA1086AD-C1BE-48BD-A5D0-2701CAD06BD7}" type="datetimeFigureOut">
              <a:rPr lang="en-US" smtClean="0"/>
              <a:pPr/>
              <a:t>3/31/2011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ECCF7980-59C9-4C71-BC87-DEE4E3090693}"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EA1086AD-C1BE-48BD-A5D0-2701CAD06BD7}" type="datetimeFigureOut">
              <a:rPr lang="en-US" smtClean="0"/>
              <a:pPr/>
              <a:t>3/31/2011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ECCF7980-59C9-4C71-BC87-DEE4E309069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EA1086AD-C1BE-48BD-A5D0-2701CAD06BD7}" type="datetimeFigureOut">
              <a:rPr lang="en-US" smtClean="0"/>
              <a:pPr/>
              <a:t>3/31/2011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CCF7980-59C9-4C71-BC87-DEE4E309069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EA1086AD-C1BE-48BD-A5D0-2701CAD06BD7}" type="datetimeFigureOut">
              <a:rPr lang="en-US" smtClean="0"/>
              <a:pPr/>
              <a:t>3/31/2011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CCF7980-59C9-4C71-BC87-DEE4E3090693}"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EA1086AD-C1BE-48BD-A5D0-2701CAD06BD7}" type="datetimeFigureOut">
              <a:rPr lang="en-US" smtClean="0"/>
              <a:pPr/>
              <a:t>3/31/2011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CCF7980-59C9-4C71-BC87-DEE4E309069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en.wikipedia.org/wiki/Web_hosting_servic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en.wikipedia.org/wiki/Data_center" TargetMode="External"/><Relationship Id="rId2" Type="http://schemas.openxmlformats.org/officeDocument/2006/relationships/hyperlink" Target="http://video.google.com.au/videoplay?docid=7601541518935621947&amp;ei=bkMFSZqvDJe2qAOpz8yfAw&amp;q=data+center+tour&amp;hl=en&amp;safe=active" TargetMode="Externa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3" Type="http://schemas.openxmlformats.org/officeDocument/2006/relationships/hyperlink" Target="LowBandwidth.flv" TargetMode="External"/><Relationship Id="rId2" Type="http://schemas.openxmlformats.org/officeDocument/2006/relationships/hyperlink" Target="CiscoBandwidthExplained.flv"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www.webhostingtalk.com.au/f2/anyone-else-use-md-webhosting-7850/" TargetMode="External"/><Relationship Id="rId2" Type="http://schemas.openxmlformats.org/officeDocument/2006/relationships/hyperlink" Target="http://www.webhostingtalk.com.au/f2/"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forums.whirlpool.net.au/forum-threads.cfm?f=116"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en.wikipedia.org/wiki/Web_hosting_service#Types_of_host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en.wikipedia.org/wiki/Colocation_centr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Web Hosting</a:t>
            </a:r>
            <a:endParaRPr lang="en-US" dirty="0"/>
          </a:p>
        </p:txBody>
      </p:sp>
      <p:sp>
        <p:nvSpPr>
          <p:cNvPr id="3" name="Subtitle 2"/>
          <p:cNvSpPr>
            <a:spLocks noGrp="1"/>
          </p:cNvSpPr>
          <p:nvPr>
            <p:ph type="subTitle" idx="1"/>
          </p:nvPr>
        </p:nvSpPr>
        <p:spPr/>
        <p:txBody>
          <a:bodyPr/>
          <a:lstStyle/>
          <a:p>
            <a:r>
              <a:rPr lang="en-AU" dirty="0" smtClean="0"/>
              <a:t>A short (??) introduction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A shared web hosting service or virtual hosting service refers to a web hosting service where many websites reside on one web server connected to the Internet. Each site "sits" on its own partition, or section/place on the server to keep it separate from other sites. </a:t>
            </a:r>
          </a:p>
          <a:p>
            <a:r>
              <a:rPr lang="en-US" dirty="0" smtClean="0"/>
              <a:t>This is generally the most economical option for hosting as many people share the overall cost of server maintenance.</a:t>
            </a:r>
            <a:endParaRPr lang="en-US" dirty="0"/>
          </a:p>
        </p:txBody>
      </p:sp>
      <p:sp>
        <p:nvSpPr>
          <p:cNvPr id="3" name="Title 2"/>
          <p:cNvSpPr>
            <a:spLocks noGrp="1"/>
          </p:cNvSpPr>
          <p:nvPr>
            <p:ph type="title"/>
          </p:nvPr>
        </p:nvSpPr>
        <p:spPr/>
        <p:txBody>
          <a:bodyPr/>
          <a:lstStyle/>
          <a:p>
            <a:r>
              <a:rPr lang="en-AU" dirty="0" smtClean="0"/>
              <a:t>Shared Location hosting</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Shared web hosting cont…</a:t>
            </a:r>
          </a:p>
          <a:p>
            <a:r>
              <a:rPr lang="en-US" b="1" dirty="0" smtClean="0"/>
              <a:t>Web hosting system administration</a:t>
            </a:r>
          </a:p>
          <a:p>
            <a:r>
              <a:rPr lang="en-US" dirty="0" smtClean="0"/>
              <a:t>The hosting service must include system administration since it is shared by many users; this is a benefit for users who do not want to deal with it, but a hindrance to power users who want more control. </a:t>
            </a:r>
          </a:p>
          <a:p>
            <a:r>
              <a:rPr lang="en-US" dirty="0" smtClean="0"/>
              <a:t>In general shared hosting will be inappropriate for users who require extensive software development outside what the hosting provider supports. But on the other hand, shared hosting is cheaper than other types of hosting such as dedicated server hosting.</a:t>
            </a:r>
          </a:p>
          <a:p>
            <a:endParaRPr lang="en-US" dirty="0"/>
          </a:p>
        </p:txBody>
      </p:sp>
      <p:sp>
        <p:nvSpPr>
          <p:cNvPr id="3" name="Title 2"/>
          <p:cNvSpPr>
            <a:spLocks noGrp="1"/>
          </p:cNvSpPr>
          <p:nvPr>
            <p:ph type="title"/>
          </p:nvPr>
        </p:nvSpPr>
        <p:spPr/>
        <p:txBody>
          <a:bodyPr/>
          <a:lstStyle/>
          <a:p>
            <a:r>
              <a:rPr lang="en-AU" dirty="0" smtClean="0"/>
              <a:t>Shared Location hosting</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Shared web hosting control panels:</a:t>
            </a:r>
          </a:p>
          <a:p>
            <a:r>
              <a:rPr lang="en-US" dirty="0" smtClean="0"/>
              <a:t>On a shared web hosting site, the host typically uses a web-based control panel system, such as </a:t>
            </a:r>
            <a:r>
              <a:rPr lang="en-US" dirty="0" err="1" smtClean="0"/>
              <a:t>Ensim</a:t>
            </a:r>
            <a:r>
              <a:rPr lang="en-US" dirty="0" smtClean="0"/>
              <a:t>, </a:t>
            </a:r>
            <a:r>
              <a:rPr lang="en-US" dirty="0" err="1" smtClean="0"/>
              <a:t>cPanel</a:t>
            </a:r>
            <a:r>
              <a:rPr lang="en-US" dirty="0" smtClean="0"/>
              <a:t>, </a:t>
            </a:r>
            <a:r>
              <a:rPr lang="en-US" dirty="0" err="1" smtClean="0"/>
              <a:t>DirectAdmin</a:t>
            </a:r>
            <a:r>
              <a:rPr lang="en-US" dirty="0" smtClean="0"/>
              <a:t>, </a:t>
            </a:r>
            <a:r>
              <a:rPr lang="en-US" dirty="0" err="1" smtClean="0"/>
              <a:t>Plesk</a:t>
            </a:r>
            <a:r>
              <a:rPr lang="en-US" dirty="0" smtClean="0"/>
              <a:t>, </a:t>
            </a:r>
            <a:r>
              <a:rPr lang="en-US" dirty="0" err="1" smtClean="0"/>
              <a:t>InterWorx</a:t>
            </a:r>
            <a:r>
              <a:rPr lang="en-US" dirty="0" smtClean="0"/>
              <a:t>, H-Sphere or one of many other control panel products. </a:t>
            </a:r>
            <a:endParaRPr lang="en-US" dirty="0"/>
          </a:p>
        </p:txBody>
      </p:sp>
      <p:sp>
        <p:nvSpPr>
          <p:cNvPr id="3" name="Title 2"/>
          <p:cNvSpPr>
            <a:spLocks noGrp="1"/>
          </p:cNvSpPr>
          <p:nvPr>
            <p:ph type="title"/>
          </p:nvPr>
        </p:nvSpPr>
        <p:spPr/>
        <p:txBody>
          <a:bodyPr/>
          <a:lstStyle/>
          <a:p>
            <a:r>
              <a:rPr lang="en-AU" dirty="0" smtClean="0"/>
              <a:t>Shared Location hosting</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share web hosting cont… </a:t>
            </a:r>
          </a:p>
          <a:p>
            <a:r>
              <a:rPr lang="en-US" dirty="0" smtClean="0"/>
              <a:t>the web host  provider is generally responsible for managing servers, installing server software, security updates, technical support, and other aspects of the service. </a:t>
            </a:r>
          </a:p>
          <a:p>
            <a:r>
              <a:rPr lang="en-US" dirty="0" smtClean="0"/>
              <a:t>Most servers are based on the Linux operating system and LAMP (software bundle), which is driven by the low cost of open source software. But some providers offer Microsoft Windows  </a:t>
            </a:r>
            <a:r>
              <a:rPr lang="en-US" dirty="0" err="1" smtClean="0"/>
              <a:t>basedoffering</a:t>
            </a:r>
            <a:r>
              <a:rPr lang="en-US" dirty="0" smtClean="0"/>
              <a:t> FreeBSD Microsoft Windows solutions. For example, the </a:t>
            </a:r>
            <a:r>
              <a:rPr lang="en-US" dirty="0" err="1" smtClean="0"/>
              <a:t>Plesk</a:t>
            </a:r>
            <a:r>
              <a:rPr lang="en-US" dirty="0" smtClean="0"/>
              <a:t> and </a:t>
            </a:r>
            <a:r>
              <a:rPr lang="en-US" dirty="0" err="1" smtClean="0"/>
              <a:t>Ensim</a:t>
            </a:r>
            <a:r>
              <a:rPr lang="en-US" dirty="0" smtClean="0"/>
              <a:t> control panels are both available for two operating systems, Linux and Windows. </a:t>
            </a:r>
            <a:endParaRPr lang="en-US" dirty="0"/>
          </a:p>
        </p:txBody>
      </p:sp>
      <p:sp>
        <p:nvSpPr>
          <p:cNvPr id="3" name="Title 2"/>
          <p:cNvSpPr>
            <a:spLocks noGrp="1"/>
          </p:cNvSpPr>
          <p:nvPr>
            <p:ph type="title"/>
          </p:nvPr>
        </p:nvSpPr>
        <p:spPr/>
        <p:txBody>
          <a:bodyPr/>
          <a:lstStyle/>
          <a:p>
            <a:r>
              <a:rPr lang="en-US" dirty="0" smtClean="0"/>
              <a:t>Shared Location hosting</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Shared web hosting cont…</a:t>
            </a:r>
          </a:p>
          <a:p>
            <a:r>
              <a:rPr lang="en-US" dirty="0" smtClean="0"/>
              <a:t>Versions for either OS have very similar interfaces and functionality, with the exception of OS-specific differences (for example, ASP.net or Microsoft SQL Server support under Windows, and typically greater security and stability under Linux).</a:t>
            </a:r>
            <a:endParaRPr lang="en-US" dirty="0"/>
          </a:p>
        </p:txBody>
      </p:sp>
      <p:sp>
        <p:nvSpPr>
          <p:cNvPr id="3" name="Title 2"/>
          <p:cNvSpPr>
            <a:spLocks noGrp="1"/>
          </p:cNvSpPr>
          <p:nvPr>
            <p:ph type="title"/>
          </p:nvPr>
        </p:nvSpPr>
        <p:spPr/>
        <p:txBody>
          <a:bodyPr/>
          <a:lstStyle/>
          <a:p>
            <a:r>
              <a:rPr lang="en-US" dirty="0" smtClean="0"/>
              <a:t>Shared Location hosting</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IP or name based web hosting?</a:t>
            </a:r>
          </a:p>
          <a:p>
            <a:r>
              <a:rPr lang="en-US" dirty="0" smtClean="0"/>
              <a:t>Shared web hosting can be accomplished in two ways: </a:t>
            </a:r>
            <a:r>
              <a:rPr lang="en-US" b="1" dirty="0" smtClean="0"/>
              <a:t>name-based</a:t>
            </a:r>
            <a:r>
              <a:rPr lang="en-US" dirty="0" smtClean="0"/>
              <a:t> and </a:t>
            </a:r>
            <a:r>
              <a:rPr lang="en-US" b="1" dirty="0" smtClean="0"/>
              <a:t>IP-based</a:t>
            </a:r>
            <a:r>
              <a:rPr lang="en-US" dirty="0" smtClean="0"/>
              <a:t>, although some control panels allow a mix of name-based and IP-based on the one server.</a:t>
            </a:r>
            <a:endParaRPr lang="en-US" dirty="0"/>
          </a:p>
        </p:txBody>
      </p:sp>
      <p:sp>
        <p:nvSpPr>
          <p:cNvPr id="3" name="Title 2"/>
          <p:cNvSpPr>
            <a:spLocks noGrp="1"/>
          </p:cNvSpPr>
          <p:nvPr>
            <p:ph type="title"/>
          </p:nvPr>
        </p:nvSpPr>
        <p:spPr/>
        <p:txBody>
          <a:bodyPr/>
          <a:lstStyle/>
          <a:p>
            <a:r>
              <a:rPr lang="en-US" dirty="0" smtClean="0"/>
              <a:t>IP or name based hosting</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Name Based Hosting</a:t>
            </a:r>
          </a:p>
          <a:p>
            <a:r>
              <a:rPr lang="en-US" dirty="0" smtClean="0"/>
              <a:t>In </a:t>
            </a:r>
            <a:r>
              <a:rPr lang="en-US" b="1" dirty="0" smtClean="0"/>
              <a:t>name-based virtual hosting</a:t>
            </a:r>
            <a:r>
              <a:rPr lang="en-US" dirty="0" smtClean="0"/>
              <a:t>, also called </a:t>
            </a:r>
            <a:r>
              <a:rPr lang="en-US" b="1" dirty="0" smtClean="0"/>
              <a:t>shared IP hosting</a:t>
            </a:r>
            <a:r>
              <a:rPr lang="en-US" dirty="0" smtClean="0"/>
              <a:t>, the virtual hosts serve multiple hostnames on a single machine with a single IP address.</a:t>
            </a:r>
          </a:p>
          <a:p>
            <a:r>
              <a:rPr lang="en-US" dirty="0" smtClean="0"/>
              <a:t>When a web browser requests a resource from a web server using HTTP/1.1 it includes the requested hostname as part of the request. The server uses this information to determine which web site to show the user.</a:t>
            </a:r>
          </a:p>
          <a:p>
            <a:endParaRPr lang="en-US" dirty="0"/>
          </a:p>
        </p:txBody>
      </p:sp>
      <p:sp>
        <p:nvSpPr>
          <p:cNvPr id="3" name="Title 2"/>
          <p:cNvSpPr>
            <a:spLocks noGrp="1"/>
          </p:cNvSpPr>
          <p:nvPr>
            <p:ph type="title"/>
          </p:nvPr>
        </p:nvSpPr>
        <p:spPr/>
        <p:txBody>
          <a:bodyPr/>
          <a:lstStyle/>
          <a:p>
            <a:r>
              <a:rPr lang="en-US" dirty="0" smtClean="0"/>
              <a:t>Name based hosting</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b="1" dirty="0" smtClean="0"/>
              <a:t>IP based hosting</a:t>
            </a:r>
          </a:p>
          <a:p>
            <a:r>
              <a:rPr lang="en-US" dirty="0" smtClean="0"/>
              <a:t>In </a:t>
            </a:r>
            <a:r>
              <a:rPr lang="en-US" b="1" dirty="0" smtClean="0"/>
              <a:t>IP-based virtual hosting</a:t>
            </a:r>
            <a:r>
              <a:rPr lang="en-US" dirty="0" smtClean="0"/>
              <a:t>, also called </a:t>
            </a:r>
            <a:r>
              <a:rPr lang="en-US" b="1" dirty="0" smtClean="0"/>
              <a:t>dedicated IP hosting</a:t>
            </a:r>
            <a:r>
              <a:rPr lang="en-US" dirty="0" smtClean="0"/>
              <a:t>, each virtual host has a different IP address. The web server is configured with multiple physical network interfaces, or virtual network interfaces on the same physical interface. The web server software uses the IP address the client connects to in order to determine which web site to show the user. The primary reason for a site to use a dedicated IP is to be able to use its own SSL certificate rather than a shared certificate.</a:t>
            </a:r>
          </a:p>
          <a:p>
            <a:endParaRPr lang="en-US" b="1" dirty="0"/>
          </a:p>
        </p:txBody>
      </p:sp>
      <p:sp>
        <p:nvSpPr>
          <p:cNvPr id="3" name="Title 2"/>
          <p:cNvSpPr>
            <a:spLocks noGrp="1"/>
          </p:cNvSpPr>
          <p:nvPr>
            <p:ph type="title"/>
          </p:nvPr>
        </p:nvSpPr>
        <p:spPr/>
        <p:txBody>
          <a:bodyPr/>
          <a:lstStyle/>
          <a:p>
            <a:r>
              <a:rPr lang="en-US" dirty="0" smtClean="0"/>
              <a:t>IP based hosting</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Linux has long been the preferred choice in the network environment and is currently increasing as a desktop solution.  Though well known for being reliable, flexible and more secure than other systems, Linux does have its flaws as well.</a:t>
            </a:r>
          </a:p>
          <a:p>
            <a:endParaRPr lang="en-US" dirty="0"/>
          </a:p>
        </p:txBody>
      </p:sp>
      <p:sp>
        <p:nvSpPr>
          <p:cNvPr id="3" name="Title 2"/>
          <p:cNvSpPr>
            <a:spLocks noGrp="1"/>
          </p:cNvSpPr>
          <p:nvPr>
            <p:ph type="title"/>
          </p:nvPr>
        </p:nvSpPr>
        <p:spPr/>
        <p:txBody>
          <a:bodyPr/>
          <a:lstStyle/>
          <a:p>
            <a:r>
              <a:rPr lang="en-US" dirty="0" smtClean="0"/>
              <a:t>Linux v windows hosting</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As far as Linux and reliability go, there are documented instances where servers running the system have stayed online and functioning for approximately one year while experiencing no downtime or technical difficulties.  This is a very impressive feat when considering how other systems require restarts every now and then.  Linux also has reputation for providing solid security right out of the box.  The default security settings are far more superior than the Windows platform, which is a great attribute in itself.</a:t>
            </a:r>
          </a:p>
          <a:p>
            <a:endParaRPr lang="en-US" dirty="0"/>
          </a:p>
        </p:txBody>
      </p:sp>
      <p:sp>
        <p:nvSpPr>
          <p:cNvPr id="3" name="Title 2"/>
          <p:cNvSpPr>
            <a:spLocks noGrp="1"/>
          </p:cNvSpPr>
          <p:nvPr>
            <p:ph type="title"/>
          </p:nvPr>
        </p:nvSpPr>
        <p:spPr/>
        <p:txBody>
          <a:bodyPr>
            <a:normAutofit/>
          </a:bodyPr>
          <a:lstStyle/>
          <a:p>
            <a:r>
              <a:rPr lang="en-US" dirty="0" smtClean="0"/>
              <a:t>Linux</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AU" dirty="0" smtClean="0"/>
              <a:t>What is web hosting?</a:t>
            </a:r>
          </a:p>
          <a:p>
            <a:r>
              <a:rPr lang="en-US" dirty="0" smtClean="0"/>
              <a:t>A </a:t>
            </a:r>
            <a:r>
              <a:rPr lang="en-US" b="1" dirty="0" smtClean="0"/>
              <a:t>web hosting service</a:t>
            </a:r>
            <a:r>
              <a:rPr lang="en-US" dirty="0" smtClean="0"/>
              <a:t> is a type of internet hosting service that allows individuals and organizations to provide their own website accessible via the World Wide Web. </a:t>
            </a:r>
          </a:p>
          <a:p>
            <a:r>
              <a:rPr lang="en-US" dirty="0" smtClean="0"/>
              <a:t>Web hosts are companies that provide space on a server they own for use by their clients as well as providing Internet connectivity, typically in a data centre. </a:t>
            </a:r>
            <a:endParaRPr lang="en-US" dirty="0" smtClean="0"/>
          </a:p>
          <a:p>
            <a:r>
              <a:rPr lang="en-US" dirty="0" smtClean="0"/>
              <a:t>For </a:t>
            </a:r>
            <a:r>
              <a:rPr lang="en-US" dirty="0"/>
              <a:t>more info see </a:t>
            </a:r>
            <a:r>
              <a:rPr lang="en-US" dirty="0">
                <a:hlinkClick r:id="rId2"/>
              </a:rPr>
              <a:t>http://</a:t>
            </a:r>
            <a:r>
              <a:rPr lang="en-US" dirty="0" smtClean="0">
                <a:hlinkClick r:id="rId2"/>
              </a:rPr>
              <a:t>en.wikipedia.org/wiki/Web_hosting_service</a:t>
            </a:r>
            <a:r>
              <a:rPr lang="en-US" dirty="0" smtClean="0"/>
              <a:t> </a:t>
            </a:r>
            <a:endParaRPr lang="en-US" dirty="0" smtClean="0"/>
          </a:p>
        </p:txBody>
      </p:sp>
      <p:sp>
        <p:nvSpPr>
          <p:cNvPr id="3" name="Title 2"/>
          <p:cNvSpPr>
            <a:spLocks noGrp="1"/>
          </p:cNvSpPr>
          <p:nvPr>
            <p:ph type="title"/>
          </p:nvPr>
        </p:nvSpPr>
        <p:spPr/>
        <p:txBody>
          <a:bodyPr/>
          <a:lstStyle/>
          <a:p>
            <a:r>
              <a:rPr lang="en-AU" dirty="0" smtClean="0"/>
              <a:t>Web Hosting</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smtClean="0"/>
              <a:t>Linux is also very compatible and supports a number of web-based technologies.  Hosting with this system allows you to work with other open-source technologies such as PHP, </a:t>
            </a:r>
            <a:r>
              <a:rPr lang="en-US" dirty="0" err="1" smtClean="0"/>
              <a:t>MySQL</a:t>
            </a:r>
            <a:r>
              <a:rPr lang="en-US" dirty="0" smtClean="0"/>
              <a:t> and Apache.  Linux has become incredibly popular to say the least, having vested interests from prominent organizations such as IBM and Sun Microsystems.  At the same time, Linux hosting has remained as one of the most affordable solutions on the market with plans suited for a wide range of users.</a:t>
            </a:r>
          </a:p>
          <a:p>
            <a:endParaRPr lang="en-US" dirty="0"/>
          </a:p>
        </p:txBody>
      </p:sp>
      <p:sp>
        <p:nvSpPr>
          <p:cNvPr id="3" name="Title 2"/>
          <p:cNvSpPr>
            <a:spLocks noGrp="1"/>
          </p:cNvSpPr>
          <p:nvPr>
            <p:ph type="title"/>
          </p:nvPr>
        </p:nvSpPr>
        <p:spPr/>
        <p:txBody>
          <a:bodyPr/>
          <a:lstStyle/>
          <a:p>
            <a:r>
              <a:rPr lang="en-US" dirty="0" smtClean="0"/>
              <a:t>Linux</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Perhaps the biggest disadvantage of Linux is its inability to support various Windows-based scripting technologies and applications.  For instance, the ASP programming language and its extensions cannot be used on a server running the Linux operating system.  While improvements have been made, a website scripted for the Windows environment may be useless when trying to port it to a Linux server.</a:t>
            </a:r>
          </a:p>
          <a:p>
            <a:endParaRPr lang="en-US" dirty="0"/>
          </a:p>
        </p:txBody>
      </p:sp>
      <p:sp>
        <p:nvSpPr>
          <p:cNvPr id="3" name="Title 2"/>
          <p:cNvSpPr>
            <a:spLocks noGrp="1"/>
          </p:cNvSpPr>
          <p:nvPr>
            <p:ph type="title"/>
          </p:nvPr>
        </p:nvSpPr>
        <p:spPr/>
        <p:txBody>
          <a:bodyPr/>
          <a:lstStyle/>
          <a:p>
            <a:r>
              <a:rPr lang="en-US" dirty="0" smtClean="0"/>
              <a:t>Linux</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There are literally thousands of web hosting companies available in the market, all with different types of plans and at different prices. It can be hard to wade through all the options, especially if you are completely new to web hosting and just want to get your website up on the web. All web hosting plans have some basic common features.</a:t>
            </a:r>
          </a:p>
          <a:p>
            <a:endParaRPr lang="en-US" dirty="0"/>
          </a:p>
        </p:txBody>
      </p:sp>
      <p:sp>
        <p:nvSpPr>
          <p:cNvPr id="3" name="Title 2"/>
          <p:cNvSpPr>
            <a:spLocks noGrp="1"/>
          </p:cNvSpPr>
          <p:nvPr>
            <p:ph type="title"/>
          </p:nvPr>
        </p:nvSpPr>
        <p:spPr/>
        <p:txBody>
          <a:bodyPr/>
          <a:lstStyle/>
          <a:p>
            <a:r>
              <a:rPr lang="en-US" dirty="0" smtClean="0"/>
              <a:t>Choosing a web host</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Web hosting companies </a:t>
            </a:r>
            <a:r>
              <a:rPr lang="en-US" dirty="0" err="1" smtClean="0"/>
              <a:t>ain’t</a:t>
            </a:r>
            <a:r>
              <a:rPr lang="en-US" dirty="0" smtClean="0"/>
              <a:t> web hosting companies!</a:t>
            </a:r>
          </a:p>
          <a:p>
            <a:r>
              <a:rPr lang="en-US" dirty="0" smtClean="0"/>
              <a:t>And  you do pay for what you get!</a:t>
            </a:r>
          </a:p>
          <a:p>
            <a:r>
              <a:rPr lang="en-US" dirty="0" smtClean="0"/>
              <a:t>Choosing a reliable web hosting company will save you time, money and multiple screaming phone calls from your clients when their sites (and therefore their email) goes down.</a:t>
            </a:r>
          </a:p>
          <a:p>
            <a:r>
              <a:rPr lang="en-US" dirty="0" smtClean="0"/>
              <a:t>Although web hosts backup and will restore your work, often they will restore a version that is weeks or months old. Wiping out numerous revisions you may have made to your </a:t>
            </a:r>
            <a:r>
              <a:rPr lang="en-US" dirty="0" err="1" smtClean="0"/>
              <a:t>cusomters</a:t>
            </a:r>
            <a:r>
              <a:rPr lang="en-US" dirty="0" smtClean="0"/>
              <a:t> site.</a:t>
            </a:r>
          </a:p>
          <a:p>
            <a:pPr>
              <a:buNone/>
            </a:pPr>
            <a:endParaRPr lang="en-US" dirty="0" smtClean="0"/>
          </a:p>
          <a:p>
            <a:pPr>
              <a:buNone/>
            </a:pPr>
            <a:endParaRPr lang="en-US" dirty="0"/>
          </a:p>
        </p:txBody>
      </p:sp>
      <p:sp>
        <p:nvSpPr>
          <p:cNvPr id="3" name="Title 2"/>
          <p:cNvSpPr>
            <a:spLocks noGrp="1"/>
          </p:cNvSpPr>
          <p:nvPr>
            <p:ph type="title"/>
          </p:nvPr>
        </p:nvSpPr>
        <p:spPr/>
        <p:txBody>
          <a:bodyPr/>
          <a:lstStyle/>
          <a:p>
            <a:r>
              <a:rPr lang="en-US" dirty="0" smtClean="0"/>
              <a:t>Choosing a web host</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You may be tempted to buy a $6.95 web hosting package from the US.</a:t>
            </a:r>
          </a:p>
          <a:p>
            <a:r>
              <a:rPr lang="en-US" dirty="0" smtClean="0"/>
              <a:t>There are many disadvantages to this and these are just a few.</a:t>
            </a:r>
          </a:p>
          <a:p>
            <a:r>
              <a:rPr lang="en-US" dirty="0" smtClean="0"/>
              <a:t>Our time differences make it very difficult to communicate with anyone in the US, unless you stay up all night.</a:t>
            </a:r>
          </a:p>
          <a:p>
            <a:r>
              <a:rPr lang="en-US" dirty="0" smtClean="0"/>
              <a:t>The cost of </a:t>
            </a:r>
            <a:r>
              <a:rPr lang="en-US" smtClean="0"/>
              <a:t>calling the US </a:t>
            </a:r>
            <a:r>
              <a:rPr lang="en-US" dirty="0" smtClean="0"/>
              <a:t>and waiting 20 minutes on hold to speak to a customer support officer </a:t>
            </a:r>
            <a:r>
              <a:rPr lang="en-US" smtClean="0"/>
              <a:t>is expensive.</a:t>
            </a:r>
            <a:endParaRPr lang="en-US"/>
          </a:p>
        </p:txBody>
      </p:sp>
      <p:sp>
        <p:nvSpPr>
          <p:cNvPr id="3" name="Title 2"/>
          <p:cNvSpPr>
            <a:spLocks noGrp="1"/>
          </p:cNvSpPr>
          <p:nvPr>
            <p:ph type="title"/>
          </p:nvPr>
        </p:nvSpPr>
        <p:spPr/>
        <p:txBody>
          <a:bodyPr/>
          <a:lstStyle/>
          <a:p>
            <a:r>
              <a:rPr lang="en-US" dirty="0" smtClean="0"/>
              <a:t>Choosing a web host</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b="1" dirty="0" smtClean="0"/>
              <a:t>What details do you need to consider?</a:t>
            </a:r>
          </a:p>
          <a:p>
            <a:endParaRPr lang="en-US" b="1" dirty="0" smtClean="0"/>
          </a:p>
          <a:p>
            <a:r>
              <a:rPr lang="en-US" b="1" dirty="0" smtClean="0"/>
              <a:t>Server Type</a:t>
            </a:r>
            <a:r>
              <a:rPr lang="en-US" dirty="0" smtClean="0"/>
              <a:t> This is the type of server software that is running on the server. Windows 2003 server, Linux and Unix are common server types. If you have a basic website then the server type does not matter. If you have a more complex website that has database functions and serves up dynamic pages, then the server type will be more important. </a:t>
            </a:r>
          </a:p>
          <a:p>
            <a:r>
              <a:rPr lang="en-US" dirty="0" smtClean="0"/>
              <a:t>If you are running </a:t>
            </a:r>
            <a:r>
              <a:rPr lang="en-US" dirty="0" err="1" smtClean="0"/>
              <a:t>Php</a:t>
            </a:r>
            <a:r>
              <a:rPr lang="en-US" dirty="0" smtClean="0"/>
              <a:t> and </a:t>
            </a:r>
            <a:r>
              <a:rPr lang="en-US" dirty="0" err="1" smtClean="0"/>
              <a:t>MySql</a:t>
            </a:r>
            <a:r>
              <a:rPr lang="en-US" dirty="0" smtClean="0"/>
              <a:t> you will need a Linux server.</a:t>
            </a:r>
          </a:p>
          <a:p>
            <a:r>
              <a:rPr lang="en-US" dirty="0" smtClean="0"/>
              <a:t>If you are running ASP and </a:t>
            </a:r>
            <a:r>
              <a:rPr lang="en-US" dirty="0" err="1" smtClean="0"/>
              <a:t>MsSql</a:t>
            </a:r>
            <a:r>
              <a:rPr lang="en-US" dirty="0" smtClean="0"/>
              <a:t> you will need a Windows server</a:t>
            </a:r>
            <a:endParaRPr lang="en-US" dirty="0"/>
          </a:p>
        </p:txBody>
      </p:sp>
      <p:sp>
        <p:nvSpPr>
          <p:cNvPr id="3" name="Title 2"/>
          <p:cNvSpPr>
            <a:spLocks noGrp="1"/>
          </p:cNvSpPr>
          <p:nvPr>
            <p:ph type="title"/>
          </p:nvPr>
        </p:nvSpPr>
        <p:spPr/>
        <p:txBody>
          <a:bodyPr/>
          <a:lstStyle/>
          <a:p>
            <a:r>
              <a:rPr lang="en-US" dirty="0" smtClean="0"/>
              <a:t>Choosing a web host</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b="1" dirty="0" smtClean="0"/>
              <a:t>Disk Space</a:t>
            </a:r>
            <a:r>
              <a:rPr lang="en-US" dirty="0" smtClean="0"/>
              <a:t> This is the amount of actual space available to you for storing your website on the web server hard drive </a:t>
            </a:r>
          </a:p>
          <a:p>
            <a:r>
              <a:rPr lang="en-US" b="1" dirty="0" smtClean="0"/>
              <a:t>Email Accounts</a:t>
            </a:r>
            <a:r>
              <a:rPr lang="en-US" dirty="0" smtClean="0"/>
              <a:t> How many email accounts you can have with the web hosting account.</a:t>
            </a:r>
            <a:endParaRPr lang="en-US" dirty="0"/>
          </a:p>
        </p:txBody>
      </p:sp>
      <p:sp>
        <p:nvSpPr>
          <p:cNvPr id="3" name="Title 2"/>
          <p:cNvSpPr>
            <a:spLocks noGrp="1"/>
          </p:cNvSpPr>
          <p:nvPr>
            <p:ph type="title"/>
          </p:nvPr>
        </p:nvSpPr>
        <p:spPr/>
        <p:txBody>
          <a:bodyPr/>
          <a:lstStyle/>
          <a:p>
            <a:r>
              <a:rPr lang="en-US" dirty="0" smtClean="0"/>
              <a:t>Choosing a web host</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Bandwidth / Month</a:t>
            </a:r>
            <a:r>
              <a:rPr lang="en-US" dirty="0" smtClean="0"/>
              <a:t> This is a measure of how much website traffic is available to you. Every time somebody looks at your website, data has to be passed over the Internet from the web server where your site is hosted to the browser of the person looking at your site. Bandwidth is a measure of how much transfer is available. High traffic sites like Yahoo for example have very high bandwidth requirements, but the average site does not</a:t>
            </a:r>
            <a:endParaRPr lang="en-US" dirty="0"/>
          </a:p>
        </p:txBody>
      </p:sp>
      <p:sp>
        <p:nvSpPr>
          <p:cNvPr id="3" name="Title 2"/>
          <p:cNvSpPr>
            <a:spLocks noGrp="1"/>
          </p:cNvSpPr>
          <p:nvPr>
            <p:ph type="title"/>
          </p:nvPr>
        </p:nvSpPr>
        <p:spPr/>
        <p:txBody>
          <a:bodyPr>
            <a:normAutofit/>
          </a:bodyPr>
          <a:lstStyle/>
          <a:p>
            <a:r>
              <a:rPr lang="en-US" dirty="0" smtClean="0"/>
              <a:t>Choosing a web host</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You have a lot of choices in the web hosting market and it can be very confusing to find the best deal that meets your needs.</a:t>
            </a:r>
          </a:p>
          <a:p>
            <a:r>
              <a:rPr lang="en-US" dirty="0" smtClean="0"/>
              <a:t>The first step before you start to look for a web hosting company is to determine what your needs are. </a:t>
            </a:r>
          </a:p>
          <a:p>
            <a:r>
              <a:rPr lang="en-US" dirty="0" smtClean="0"/>
              <a:t>It can be very tempting to look for plans that offer everything. There are many such deals available, even at a low price, but you could be setting yourself up for more trouble than you know. Take a step back and determine exactly what you need.</a:t>
            </a:r>
            <a:endParaRPr lang="en-US" dirty="0"/>
          </a:p>
        </p:txBody>
      </p:sp>
      <p:sp>
        <p:nvSpPr>
          <p:cNvPr id="3" name="Title 2"/>
          <p:cNvSpPr>
            <a:spLocks noGrp="1"/>
          </p:cNvSpPr>
          <p:nvPr>
            <p:ph type="title"/>
          </p:nvPr>
        </p:nvSpPr>
        <p:spPr/>
        <p:txBody>
          <a:bodyPr/>
          <a:lstStyle/>
          <a:p>
            <a:r>
              <a:rPr lang="en-US" dirty="0" smtClean="0"/>
              <a:t>So what web hosting plan</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b="1" dirty="0" err="1" smtClean="0"/>
              <a:t>DiskSpace</a:t>
            </a:r>
            <a:r>
              <a:rPr lang="en-US" dirty="0" smtClean="0"/>
              <a:t/>
            </a:r>
            <a:br>
              <a:rPr lang="en-US" dirty="0" smtClean="0"/>
            </a:br>
            <a:r>
              <a:rPr lang="en-US" dirty="0" smtClean="0"/>
              <a:t>Web pages (html) are normally very small - on average 40 - 50KB. This means you can store a lot of web pages in a small amount of </a:t>
            </a:r>
            <a:r>
              <a:rPr lang="en-US" dirty="0" err="1" smtClean="0"/>
              <a:t>diskspace</a:t>
            </a:r>
            <a:r>
              <a:rPr lang="en-US" dirty="0" smtClean="0"/>
              <a:t>. Images take up more space, but unless you have a big database driven site - it is unlikely that you will need very much disk space.</a:t>
            </a:r>
          </a:p>
          <a:p>
            <a:r>
              <a:rPr lang="en-US" dirty="0" smtClean="0"/>
              <a:t>unless you have a huge site - you will more than okay with 20MB.</a:t>
            </a:r>
            <a:br>
              <a:rPr lang="en-US" dirty="0" smtClean="0"/>
            </a:br>
            <a:endParaRPr lang="en-US" dirty="0"/>
          </a:p>
        </p:txBody>
      </p:sp>
      <p:sp>
        <p:nvSpPr>
          <p:cNvPr id="3" name="Title 2"/>
          <p:cNvSpPr>
            <a:spLocks noGrp="1"/>
          </p:cNvSpPr>
          <p:nvPr>
            <p:ph type="title"/>
          </p:nvPr>
        </p:nvSpPr>
        <p:spPr/>
        <p:txBody>
          <a:bodyPr/>
          <a:lstStyle/>
          <a:p>
            <a:r>
              <a:rPr lang="en-US" dirty="0" smtClean="0"/>
              <a:t>How much disk space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AU" b="1" dirty="0" smtClean="0"/>
              <a:t>How does it all work?</a:t>
            </a:r>
          </a:p>
          <a:p>
            <a:r>
              <a:rPr lang="en-US" dirty="0" smtClean="0"/>
              <a:t>Most web hosting companies do not own a datacenter, but rent web hosting space in a datacenter.</a:t>
            </a:r>
          </a:p>
          <a:p>
            <a:r>
              <a:rPr lang="en-AU" dirty="0" smtClean="0"/>
              <a:t>Web hosting companies, at a top tier, buy servers in a data centre. The Web hosting company then sells space on their servers to resellers</a:t>
            </a:r>
          </a:p>
          <a:p>
            <a:r>
              <a:rPr lang="en-AU" dirty="0" smtClean="0"/>
              <a:t>Resellers sell space to smaller enterprises</a:t>
            </a:r>
          </a:p>
          <a:p>
            <a:r>
              <a:rPr lang="en-AU" dirty="0" smtClean="0"/>
              <a:t>What is a data centre all about?  Lets take a look </a:t>
            </a:r>
            <a:r>
              <a:rPr lang="en-AU" dirty="0" smtClean="0">
                <a:hlinkClick r:id="rId2"/>
              </a:rPr>
              <a:t>Data Centre </a:t>
            </a:r>
            <a:r>
              <a:rPr lang="en-AU" dirty="0" smtClean="0">
                <a:hlinkClick r:id="rId2"/>
              </a:rPr>
              <a:t>Video</a:t>
            </a:r>
            <a:endParaRPr lang="en-AU" dirty="0" smtClean="0"/>
          </a:p>
          <a:p>
            <a:r>
              <a:rPr lang="en-AU" dirty="0" smtClean="0"/>
              <a:t>For </a:t>
            </a:r>
            <a:r>
              <a:rPr lang="en-AU" dirty="0"/>
              <a:t>more info see </a:t>
            </a:r>
            <a:r>
              <a:rPr lang="en-AU" dirty="0">
                <a:hlinkClick r:id="rId3"/>
              </a:rPr>
              <a:t>http://</a:t>
            </a:r>
            <a:r>
              <a:rPr lang="en-AU" dirty="0" smtClean="0">
                <a:hlinkClick r:id="rId3"/>
              </a:rPr>
              <a:t>en.wikipedia.org/wiki/Data_center</a:t>
            </a:r>
            <a:r>
              <a:rPr lang="en-AU" dirty="0" smtClean="0"/>
              <a:t> </a:t>
            </a:r>
            <a:endParaRPr lang="en-AU" dirty="0" smtClean="0"/>
          </a:p>
        </p:txBody>
      </p:sp>
      <p:sp>
        <p:nvSpPr>
          <p:cNvPr id="3" name="Title 2"/>
          <p:cNvSpPr>
            <a:spLocks noGrp="1"/>
          </p:cNvSpPr>
          <p:nvPr>
            <p:ph type="title"/>
          </p:nvPr>
        </p:nvSpPr>
        <p:spPr/>
        <p:txBody>
          <a:bodyPr/>
          <a:lstStyle/>
          <a:p>
            <a:r>
              <a:rPr lang="en-US" dirty="0" smtClean="0"/>
              <a:t>Web Hosting</a:t>
            </a:r>
            <a:endParaRPr lang="en-US" dirty="0"/>
          </a:p>
        </p:txBody>
      </p:sp>
      <p:pic>
        <p:nvPicPr>
          <p:cNvPr id="20482" name="Picture 2" descr="http://www.findmyhosting.com/images/datacenter.jpg"/>
          <p:cNvPicPr>
            <a:picLocks noChangeAspect="1" noChangeArrowheads="1"/>
          </p:cNvPicPr>
          <p:nvPr/>
        </p:nvPicPr>
        <p:blipFill>
          <a:blip r:embed="rId4"/>
          <a:srcRect/>
          <a:stretch>
            <a:fillRect/>
          </a:stretch>
        </p:blipFill>
        <p:spPr bwMode="auto">
          <a:xfrm>
            <a:off x="6804248" y="332656"/>
            <a:ext cx="1905000" cy="1428750"/>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hlinkClick r:id="rId2" action="ppaction://hlinkfile"/>
              </a:rPr>
              <a:t>What is bandwidth anyway?</a:t>
            </a:r>
            <a:endParaRPr lang="en-US" dirty="0" smtClean="0"/>
          </a:p>
          <a:p>
            <a:r>
              <a:rPr lang="en-US" b="1" dirty="0" smtClean="0"/>
              <a:t>Bandwidth</a:t>
            </a:r>
            <a:r>
              <a:rPr lang="en-US" dirty="0" smtClean="0"/>
              <a:t/>
            </a:r>
            <a:br>
              <a:rPr lang="en-US" dirty="0" smtClean="0"/>
            </a:br>
            <a:r>
              <a:rPr lang="en-US" dirty="0" smtClean="0"/>
              <a:t>Bandwidth is always stated as a monthly limit in either MB or GB. This is the amount of actual data that can be transferred from the web server that holds your website, to the browser of the person who is looking at your website. If you go over the limit, then either you will have to be an extra fee, or your website will not be available. The amount of bandwidth you use is obviously related to the amount of traffic (visitors) that you receive. </a:t>
            </a:r>
            <a:r>
              <a:rPr lang="en-US" dirty="0" smtClean="0">
                <a:hlinkClick r:id="rId3" action="ppaction://hlinkfile"/>
              </a:rPr>
              <a:t>Low Bandwidth</a:t>
            </a:r>
            <a:endParaRPr lang="en-US" dirty="0"/>
          </a:p>
        </p:txBody>
      </p:sp>
      <p:sp>
        <p:nvSpPr>
          <p:cNvPr id="3" name="Title 2"/>
          <p:cNvSpPr>
            <a:spLocks noGrp="1"/>
          </p:cNvSpPr>
          <p:nvPr>
            <p:ph type="title"/>
          </p:nvPr>
        </p:nvSpPr>
        <p:spPr/>
        <p:txBody>
          <a:bodyPr/>
          <a:lstStyle/>
          <a:p>
            <a:r>
              <a:rPr lang="en-US" dirty="0" smtClean="0"/>
              <a:t>Bandwidth explained</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There are web hosting companies that offer Unlimited bandwidth. This sounds like a good deal. The truth is that this is nothing but a lie and you should steer clear of web hosting companies that offer unlimited bandwidth. Bandwidth is a commodity that costs the web hosting company money - unlimited bandwidth is not only impossible, but would cost an unlimited amount of money. When web hosts offer unlimited bandwidth they are trying to trick you. They know that you will probably not use very much bandwidth. The moment you try to use a lot of bandwidth - then you will find your website shutdown.</a:t>
            </a:r>
          </a:p>
          <a:p>
            <a:endParaRPr lang="en-US" dirty="0"/>
          </a:p>
        </p:txBody>
      </p:sp>
      <p:sp>
        <p:nvSpPr>
          <p:cNvPr id="3" name="Title 2"/>
          <p:cNvSpPr>
            <a:spLocks noGrp="1"/>
          </p:cNvSpPr>
          <p:nvPr>
            <p:ph type="title"/>
          </p:nvPr>
        </p:nvSpPr>
        <p:spPr/>
        <p:txBody>
          <a:bodyPr/>
          <a:lstStyle/>
          <a:p>
            <a:r>
              <a:rPr lang="en-US" dirty="0" smtClean="0"/>
              <a:t>Bandwidth beware</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For most web sites you will not need much bandwidth. Probably 99% of all websites use less than 2 GB of bandwidth a month. If you intend to have a lot of downloads of software, audio or video, then you may end up using a lot more bandwidth, maybe 50 GB. </a:t>
            </a:r>
          </a:p>
          <a:p>
            <a:r>
              <a:rPr lang="en-US" dirty="0" smtClean="0"/>
              <a:t>For the average site - a low level will be enough in almost all cases.</a:t>
            </a:r>
            <a:endParaRPr lang="en-US" dirty="0"/>
          </a:p>
        </p:txBody>
      </p:sp>
      <p:sp>
        <p:nvSpPr>
          <p:cNvPr id="3" name="Title 2"/>
          <p:cNvSpPr>
            <a:spLocks noGrp="1"/>
          </p:cNvSpPr>
          <p:nvPr>
            <p:ph type="title"/>
          </p:nvPr>
        </p:nvSpPr>
        <p:spPr/>
        <p:txBody>
          <a:bodyPr/>
          <a:lstStyle/>
          <a:p>
            <a:r>
              <a:rPr lang="en-US" dirty="0" smtClean="0"/>
              <a:t>So how much bandwidth</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Email Accounts</a:t>
            </a:r>
            <a:r>
              <a:rPr lang="en-US" dirty="0" smtClean="0"/>
              <a:t/>
            </a:r>
            <a:br>
              <a:rPr lang="en-US" dirty="0" smtClean="0"/>
            </a:br>
            <a:r>
              <a:rPr lang="en-US" dirty="0" smtClean="0"/>
              <a:t>How many email accounts will you need? Normally 10 is enough, for any small to medium sized company.</a:t>
            </a:r>
          </a:p>
          <a:p>
            <a:r>
              <a:rPr lang="en-US" dirty="0" smtClean="0"/>
              <a:t>Point out to your client, that all email addresses will need to be monitored and most companies decide on only two or three email addresses.</a:t>
            </a:r>
            <a:endParaRPr lang="en-US" dirty="0"/>
          </a:p>
        </p:txBody>
      </p:sp>
      <p:sp>
        <p:nvSpPr>
          <p:cNvPr id="3" name="Title 2"/>
          <p:cNvSpPr>
            <a:spLocks noGrp="1"/>
          </p:cNvSpPr>
          <p:nvPr>
            <p:ph type="title"/>
          </p:nvPr>
        </p:nvSpPr>
        <p:spPr/>
        <p:txBody>
          <a:bodyPr/>
          <a:lstStyle/>
          <a:p>
            <a:r>
              <a:rPr lang="en-US" dirty="0" smtClean="0"/>
              <a:t>Email addresses</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b="1" dirty="0" smtClean="0"/>
              <a:t>Support</a:t>
            </a:r>
            <a:r>
              <a:rPr lang="en-US" dirty="0" smtClean="0"/>
              <a:t/>
            </a:r>
            <a:br>
              <a:rPr lang="en-US" dirty="0" smtClean="0"/>
            </a:br>
            <a:r>
              <a:rPr lang="en-US" dirty="0" smtClean="0"/>
              <a:t>You need to ask yourself questions like do you want phone support, or will email support be ok? Do you want support 24 hours a day? If you have a small website that is not critical (</a:t>
            </a:r>
            <a:r>
              <a:rPr lang="en-US" dirty="0" err="1" smtClean="0"/>
              <a:t>i.e</a:t>
            </a:r>
            <a:r>
              <a:rPr lang="en-US" dirty="0" smtClean="0"/>
              <a:t> you don't pay your mortgage with website earnings) then you probably don't need phone support or 24/7 support. It costs web hosting companies to provide this type of support, don't pay more for a plan that offers this if you don't need it.</a:t>
            </a:r>
            <a:endParaRPr lang="en-US" dirty="0"/>
          </a:p>
        </p:txBody>
      </p:sp>
      <p:sp>
        <p:nvSpPr>
          <p:cNvPr id="3" name="Title 2"/>
          <p:cNvSpPr>
            <a:spLocks noGrp="1"/>
          </p:cNvSpPr>
          <p:nvPr>
            <p:ph type="title"/>
          </p:nvPr>
        </p:nvSpPr>
        <p:spPr/>
        <p:txBody>
          <a:bodyPr>
            <a:normAutofit fontScale="90000"/>
          </a:bodyPr>
          <a:lstStyle/>
          <a:p>
            <a:r>
              <a:rPr lang="en-US" dirty="0" smtClean="0"/>
              <a:t>What support does the host offer</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b="1" dirty="0" smtClean="0"/>
              <a:t>like Databases, Server Side Scripting </a:t>
            </a:r>
            <a:r>
              <a:rPr lang="en-US" dirty="0" smtClean="0"/>
              <a:t/>
            </a:r>
            <a:br>
              <a:rPr lang="en-US" dirty="0" smtClean="0"/>
            </a:br>
            <a:r>
              <a:rPr lang="en-US" dirty="0" smtClean="0"/>
              <a:t>Web hosting plans can offer a myriad of confusing features. For the small website it is unlikely that you will ever need to know about any of them. </a:t>
            </a:r>
          </a:p>
          <a:p>
            <a:r>
              <a:rPr lang="en-US" dirty="0" smtClean="0"/>
              <a:t>If you are a web designer creating complex database driven sites then you will already know what you need</a:t>
            </a:r>
          </a:p>
          <a:p>
            <a:r>
              <a:rPr lang="en-US" dirty="0" smtClean="0"/>
              <a:t>If you plan to add a message board to your website then you will probably need a </a:t>
            </a:r>
            <a:r>
              <a:rPr lang="en-US" dirty="0" err="1" smtClean="0"/>
              <a:t>mySQL</a:t>
            </a:r>
            <a:r>
              <a:rPr lang="en-US" dirty="0" smtClean="0"/>
              <a:t> database. This is the most common database used with discussion boards.</a:t>
            </a:r>
            <a:endParaRPr lang="en-US" dirty="0"/>
          </a:p>
        </p:txBody>
      </p:sp>
      <p:sp>
        <p:nvSpPr>
          <p:cNvPr id="3" name="Title 2"/>
          <p:cNvSpPr>
            <a:spLocks noGrp="1"/>
          </p:cNvSpPr>
          <p:nvPr>
            <p:ph type="title"/>
          </p:nvPr>
        </p:nvSpPr>
        <p:spPr/>
        <p:txBody>
          <a:bodyPr/>
          <a:lstStyle/>
          <a:p>
            <a:r>
              <a:rPr lang="en-US" dirty="0" smtClean="0"/>
              <a:t>Other Features</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dirty="0" smtClean="0"/>
              <a:t>There are many web hosting directories on the web. They all claim to be great resources. For the most part they are great resources...for the web hosting companies, but not for you, the web hosting consumer. </a:t>
            </a:r>
          </a:p>
          <a:p>
            <a:r>
              <a:rPr lang="en-US" dirty="0" smtClean="0"/>
              <a:t>Almost all of these web hosting directories are a place where web hosting companies advertise and they are in business only to generate advertising income from hosting companies.</a:t>
            </a:r>
          </a:p>
          <a:p>
            <a:r>
              <a:rPr lang="en-US" dirty="0" smtClean="0"/>
              <a:t>For the consumer they are worthless because you can not find any unbiased information. These advertising based web hosting directories have list of recommendations, top 25 lists, platinum lists etc...they are all just advertising lists similar to the ads in junk mail that might arrive through your mail slot. </a:t>
            </a:r>
          </a:p>
          <a:p>
            <a:r>
              <a:rPr lang="en-US" dirty="0" smtClean="0"/>
              <a:t>Avoid these sites, they have no value because you cannot trust any information you will find in them.</a:t>
            </a:r>
          </a:p>
          <a:p>
            <a:endParaRPr lang="en-US" dirty="0"/>
          </a:p>
        </p:txBody>
      </p:sp>
      <p:sp>
        <p:nvSpPr>
          <p:cNvPr id="3" name="Title 2"/>
          <p:cNvSpPr>
            <a:spLocks noGrp="1"/>
          </p:cNvSpPr>
          <p:nvPr>
            <p:ph type="title"/>
          </p:nvPr>
        </p:nvSpPr>
        <p:spPr/>
        <p:txBody>
          <a:bodyPr>
            <a:normAutofit fontScale="90000"/>
          </a:bodyPr>
          <a:lstStyle/>
          <a:p>
            <a:r>
              <a:rPr lang="en-US" dirty="0" smtClean="0"/>
              <a:t>Finding The Right Web Hosting Plan</a:t>
            </a:r>
            <a:br>
              <a:rPr lang="en-US" dirty="0" smtClean="0"/>
            </a:b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You can use forums to keep an eye on the web hosting industry and this will help you to make the right choices regarding your web hosting decisions.</a:t>
            </a:r>
          </a:p>
          <a:p>
            <a:r>
              <a:rPr lang="en-US" dirty="0" smtClean="0"/>
              <a:t>Forums such as </a:t>
            </a:r>
            <a:r>
              <a:rPr lang="en-US" dirty="0" smtClean="0">
                <a:hlinkClick r:id="rId2"/>
              </a:rPr>
              <a:t>Web Hosting Talk</a:t>
            </a:r>
            <a:endParaRPr lang="en-US" dirty="0" smtClean="0"/>
          </a:p>
          <a:p>
            <a:r>
              <a:rPr lang="en-US" dirty="0" smtClean="0"/>
              <a:t>You can read what other people have experienced and make your own evaluations for example </a:t>
            </a:r>
            <a:r>
              <a:rPr lang="en-US" dirty="0" smtClean="0">
                <a:hlinkClick r:id="rId3"/>
              </a:rPr>
              <a:t>a problem experience</a:t>
            </a:r>
            <a:r>
              <a:rPr lang="en-US" dirty="0" smtClean="0"/>
              <a:t> </a:t>
            </a:r>
            <a:endParaRPr lang="en-US" dirty="0"/>
          </a:p>
        </p:txBody>
      </p:sp>
      <p:sp>
        <p:nvSpPr>
          <p:cNvPr id="3" name="Title 2"/>
          <p:cNvSpPr>
            <a:spLocks noGrp="1"/>
          </p:cNvSpPr>
          <p:nvPr>
            <p:ph type="title"/>
          </p:nvPr>
        </p:nvSpPr>
        <p:spPr/>
        <p:txBody>
          <a:bodyPr/>
          <a:lstStyle/>
          <a:p>
            <a:r>
              <a:rPr lang="en-US" dirty="0" smtClean="0"/>
              <a:t>Check out the </a:t>
            </a:r>
            <a:r>
              <a:rPr lang="en-US" dirty="0" err="1" smtClean="0"/>
              <a:t>competion</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Whirlpool.net.au is the best Australian resource tool available.</a:t>
            </a:r>
          </a:p>
          <a:p>
            <a:r>
              <a:rPr lang="en-US" dirty="0" smtClean="0"/>
              <a:t>The thread for web hosting is a good place to visit often</a:t>
            </a:r>
          </a:p>
          <a:p>
            <a:r>
              <a:rPr lang="en-US" dirty="0" smtClean="0">
                <a:hlinkClick r:id="rId2"/>
              </a:rPr>
              <a:t>http://www.whirlpool.net.au</a:t>
            </a:r>
            <a:endParaRPr lang="en-US" dirty="0"/>
          </a:p>
        </p:txBody>
      </p:sp>
      <p:sp>
        <p:nvSpPr>
          <p:cNvPr id="3" name="Title 2"/>
          <p:cNvSpPr>
            <a:spLocks noGrp="1"/>
          </p:cNvSpPr>
          <p:nvPr>
            <p:ph type="title"/>
          </p:nvPr>
        </p:nvSpPr>
        <p:spPr/>
        <p:txBody>
          <a:bodyPr/>
          <a:lstStyle/>
          <a:p>
            <a:r>
              <a:rPr lang="en-US" dirty="0" smtClean="0"/>
              <a:t>Whirlpool resources	</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Congratulations!</a:t>
            </a:r>
          </a:p>
          <a:p>
            <a:r>
              <a:rPr lang="en-US" dirty="0" smtClean="0"/>
              <a:t>Now you know just a little bit about what you need to know about web hosting.</a:t>
            </a:r>
          </a:p>
          <a:p>
            <a:endParaRPr lang="en-US" dirty="0" smtClean="0"/>
          </a:p>
          <a:p>
            <a:r>
              <a:rPr lang="en-US" dirty="0" smtClean="0"/>
              <a:t>The End.</a:t>
            </a:r>
            <a:endParaRPr lang="en-US" dirty="0"/>
          </a:p>
        </p:txBody>
      </p:sp>
      <p:sp>
        <p:nvSpPr>
          <p:cNvPr id="3" name="Title 2"/>
          <p:cNvSpPr>
            <a:spLocks noGrp="1"/>
          </p:cNvSpPr>
          <p:nvPr>
            <p:ph type="title"/>
          </p:nvPr>
        </p:nvSpPr>
        <p:spPr/>
        <p:txBody>
          <a:bodyPr/>
          <a:lstStyle/>
          <a:p>
            <a:r>
              <a:rPr lang="en-US" dirty="0" smtClean="0"/>
              <a:t>Web hosting experts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AU" dirty="0" smtClean="0"/>
              <a:t>There are </a:t>
            </a:r>
            <a:r>
              <a:rPr lang="en-AU" dirty="0" smtClean="0"/>
              <a:t>4 </a:t>
            </a:r>
            <a:r>
              <a:rPr lang="en-AU" dirty="0" smtClean="0"/>
              <a:t>common types of web hosting</a:t>
            </a:r>
          </a:p>
          <a:p>
            <a:r>
              <a:rPr lang="en-AU" dirty="0" smtClean="0"/>
              <a:t>Dedicated</a:t>
            </a:r>
          </a:p>
          <a:p>
            <a:r>
              <a:rPr lang="en-AU" dirty="0" err="1" smtClean="0"/>
              <a:t>Colocation</a:t>
            </a:r>
            <a:endParaRPr lang="en-AU" dirty="0" smtClean="0"/>
          </a:p>
          <a:p>
            <a:r>
              <a:rPr lang="en-AU" dirty="0" smtClean="0"/>
              <a:t>Shared </a:t>
            </a:r>
            <a:r>
              <a:rPr lang="en-AU" dirty="0" smtClean="0"/>
              <a:t>Location</a:t>
            </a:r>
          </a:p>
          <a:p>
            <a:r>
              <a:rPr lang="en-AU" dirty="0" smtClean="0"/>
              <a:t>Reseller </a:t>
            </a:r>
            <a:endParaRPr lang="en-AU" dirty="0" smtClean="0"/>
          </a:p>
          <a:p>
            <a:endParaRPr lang="en-AU" dirty="0" smtClean="0"/>
          </a:p>
          <a:p>
            <a:r>
              <a:rPr lang="en-AU" dirty="0" smtClean="0"/>
              <a:t>Lets have a look at what each level entails</a:t>
            </a:r>
          </a:p>
          <a:p>
            <a:r>
              <a:rPr lang="en-US" dirty="0" smtClean="0"/>
              <a:t>For </a:t>
            </a:r>
            <a:r>
              <a:rPr lang="en-US"/>
              <a:t>more information see </a:t>
            </a:r>
            <a:r>
              <a:rPr lang="en-US">
                <a:hlinkClick r:id="rId2"/>
              </a:rPr>
              <a:t>http</a:t>
            </a:r>
            <a:r>
              <a:rPr lang="en-US">
                <a:hlinkClick r:id="rId2"/>
              </a:rPr>
              <a:t>://</a:t>
            </a:r>
            <a:r>
              <a:rPr lang="en-US" smtClean="0">
                <a:hlinkClick r:id="rId2"/>
              </a:rPr>
              <a:t>en.wikipedia.org/wiki/Web_hosting_service#Types_of_hosting</a:t>
            </a:r>
            <a:r>
              <a:rPr lang="en-US" smtClean="0"/>
              <a:t> </a:t>
            </a:r>
            <a:endParaRPr lang="en-US" dirty="0"/>
          </a:p>
        </p:txBody>
      </p:sp>
      <p:sp>
        <p:nvSpPr>
          <p:cNvPr id="3" name="Title 2"/>
          <p:cNvSpPr>
            <a:spLocks noGrp="1"/>
          </p:cNvSpPr>
          <p:nvPr>
            <p:ph type="title"/>
          </p:nvPr>
        </p:nvSpPr>
        <p:spPr/>
        <p:txBody>
          <a:bodyPr/>
          <a:lstStyle/>
          <a:p>
            <a:r>
              <a:rPr lang="en-AU" dirty="0" smtClean="0"/>
              <a:t>Web Hosting</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A dedicated hosting service, dedicated server, or managed hosting service is a type of internet hosting where the client leases an entire server not shared with anyone. </a:t>
            </a:r>
          </a:p>
          <a:p>
            <a:endParaRPr lang="en-US" dirty="0" smtClean="0"/>
          </a:p>
          <a:p>
            <a:r>
              <a:rPr lang="en-US" dirty="0" smtClean="0"/>
              <a:t>This is more flexible for large </a:t>
            </a:r>
            <a:r>
              <a:rPr lang="en-US" dirty="0" err="1" smtClean="0"/>
              <a:t>organisations</a:t>
            </a:r>
            <a:r>
              <a:rPr lang="en-US" dirty="0" smtClean="0"/>
              <a:t> as full control over the server(s), including choice of operating system and hardware can be chosen and controlled. </a:t>
            </a:r>
          </a:p>
          <a:p>
            <a:endParaRPr lang="en-US" dirty="0" smtClean="0"/>
          </a:p>
          <a:p>
            <a:endParaRPr lang="en-US" dirty="0"/>
          </a:p>
        </p:txBody>
      </p:sp>
      <p:sp>
        <p:nvSpPr>
          <p:cNvPr id="3" name="Title 2"/>
          <p:cNvSpPr>
            <a:spLocks noGrp="1"/>
          </p:cNvSpPr>
          <p:nvPr>
            <p:ph type="title"/>
          </p:nvPr>
        </p:nvSpPr>
        <p:spPr/>
        <p:txBody>
          <a:bodyPr/>
          <a:lstStyle/>
          <a:p>
            <a:r>
              <a:rPr lang="en-AU" dirty="0" smtClean="0"/>
              <a:t>Dedicated Hosting</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Dedicated server cont…</a:t>
            </a:r>
          </a:p>
          <a:p>
            <a:r>
              <a:rPr lang="en-US" dirty="0" smtClean="0"/>
              <a:t>Server administration can usually be provided by the hosting company as an add-on service. In some cases a dedicated server can offer less overhead and a larger return on investment than other methods. </a:t>
            </a:r>
          </a:p>
          <a:p>
            <a:endParaRPr lang="en-US" dirty="0" smtClean="0"/>
          </a:p>
          <a:p>
            <a:r>
              <a:rPr lang="en-US" dirty="0" smtClean="0"/>
              <a:t>Dedicated servers are most often housed in data </a:t>
            </a:r>
            <a:r>
              <a:rPr lang="en-US" dirty="0" err="1" smtClean="0"/>
              <a:t>centres</a:t>
            </a:r>
            <a:r>
              <a:rPr lang="en-US" dirty="0" smtClean="0"/>
              <a:t> providing redundant power sources and HVAC systems</a:t>
            </a:r>
            <a:endParaRPr lang="en-AU" dirty="0" smtClean="0"/>
          </a:p>
          <a:p>
            <a:endParaRPr lang="en-US" dirty="0"/>
          </a:p>
        </p:txBody>
      </p:sp>
      <p:sp>
        <p:nvSpPr>
          <p:cNvPr id="3" name="Title 2"/>
          <p:cNvSpPr>
            <a:spLocks noGrp="1"/>
          </p:cNvSpPr>
          <p:nvPr>
            <p:ph type="title"/>
          </p:nvPr>
        </p:nvSpPr>
        <p:spPr/>
        <p:txBody>
          <a:bodyPr/>
          <a:lstStyle/>
          <a:p>
            <a:r>
              <a:rPr lang="en-AU" dirty="0" smtClean="0"/>
              <a:t>Dedicated Hosting</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AU" dirty="0" smtClean="0"/>
              <a:t>What is HVAC?</a:t>
            </a:r>
          </a:p>
          <a:p>
            <a:r>
              <a:rPr lang="en-US" b="1" dirty="0" smtClean="0"/>
              <a:t>HVAC</a:t>
            </a:r>
            <a:r>
              <a:rPr lang="en-US" dirty="0" smtClean="0"/>
              <a:t> (pronounced either "H-V-A-C" or, occasionally, "</a:t>
            </a:r>
            <a:r>
              <a:rPr lang="en-US" i="1" dirty="0" smtClean="0"/>
              <a:t>H-</a:t>
            </a:r>
            <a:r>
              <a:rPr lang="en-US" i="1" dirty="0" err="1" smtClean="0"/>
              <a:t>vak</a:t>
            </a:r>
            <a:r>
              <a:rPr lang="en-US" dirty="0" smtClean="0"/>
              <a:t>") and is an acronym that stands for “heating, ventilating and air conditioning”. </a:t>
            </a:r>
          </a:p>
          <a:p>
            <a:r>
              <a:rPr lang="en-US" dirty="0" smtClean="0"/>
              <a:t> HVAC is sometimes referred to as </a:t>
            </a:r>
            <a:r>
              <a:rPr lang="en-US" b="1" dirty="0" smtClean="0"/>
              <a:t>climate control</a:t>
            </a:r>
            <a:r>
              <a:rPr lang="en-US" dirty="0" smtClean="0"/>
              <a:t> and is particularly important to data </a:t>
            </a:r>
            <a:r>
              <a:rPr lang="en-US" dirty="0" err="1" smtClean="0"/>
              <a:t>centres</a:t>
            </a:r>
            <a:r>
              <a:rPr lang="en-US" dirty="0" smtClean="0"/>
              <a:t> where humidity and temperature must all be closely regulated whilst maintaining  safe and healthy conditions within.</a:t>
            </a:r>
            <a:endParaRPr lang="en-US" dirty="0"/>
          </a:p>
        </p:txBody>
      </p:sp>
      <p:sp>
        <p:nvSpPr>
          <p:cNvPr id="3" name="Title 2"/>
          <p:cNvSpPr>
            <a:spLocks noGrp="1"/>
          </p:cNvSpPr>
          <p:nvPr>
            <p:ph type="title"/>
          </p:nvPr>
        </p:nvSpPr>
        <p:spPr/>
        <p:txBody>
          <a:bodyPr/>
          <a:lstStyle/>
          <a:p>
            <a:r>
              <a:rPr lang="en-US" dirty="0" smtClean="0"/>
              <a:t>Web Hosting</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err="1" smtClean="0"/>
              <a:t>Colocation</a:t>
            </a:r>
            <a:endParaRPr lang="en-US" b="1" dirty="0" smtClean="0"/>
          </a:p>
          <a:p>
            <a:r>
              <a:rPr lang="en-US" dirty="0" smtClean="0"/>
              <a:t>A </a:t>
            </a:r>
            <a:r>
              <a:rPr lang="en-US" b="1" dirty="0" err="1" smtClean="0"/>
              <a:t>colocation</a:t>
            </a:r>
            <a:r>
              <a:rPr lang="en-US" b="1" dirty="0" smtClean="0"/>
              <a:t> centre</a:t>
            </a:r>
            <a:r>
              <a:rPr lang="en-US" dirty="0" smtClean="0"/>
              <a:t> (</a:t>
            </a:r>
            <a:r>
              <a:rPr lang="en-US" b="1" dirty="0" smtClean="0"/>
              <a:t>collocation center</a:t>
            </a:r>
            <a:r>
              <a:rPr lang="en-US" dirty="0" smtClean="0"/>
              <a:t>) is a type of data centre where multiple customers locate network, server and storage gear and interconnect to a variety of telecommunications and other network service provider(s) with a minimum of cost and complexity.</a:t>
            </a:r>
          </a:p>
          <a:p>
            <a:endParaRPr lang="en-US" dirty="0"/>
          </a:p>
        </p:txBody>
      </p:sp>
      <p:sp>
        <p:nvSpPr>
          <p:cNvPr id="3" name="Title 2"/>
          <p:cNvSpPr>
            <a:spLocks noGrp="1"/>
          </p:cNvSpPr>
          <p:nvPr>
            <p:ph type="title"/>
          </p:nvPr>
        </p:nvSpPr>
        <p:spPr/>
        <p:txBody>
          <a:bodyPr/>
          <a:lstStyle/>
          <a:p>
            <a:r>
              <a:rPr lang="en-US" dirty="0" smtClean="0"/>
              <a:t>Web Hosting</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err="1" smtClean="0"/>
              <a:t>Colocation</a:t>
            </a:r>
            <a:r>
              <a:rPr lang="en-US" dirty="0" smtClean="0"/>
              <a:t> cont…</a:t>
            </a:r>
          </a:p>
          <a:p>
            <a:r>
              <a:rPr lang="en-US" dirty="0" smtClean="0"/>
              <a:t>Major types of </a:t>
            </a:r>
            <a:r>
              <a:rPr lang="en-US" dirty="0" err="1" smtClean="0"/>
              <a:t>colocation</a:t>
            </a:r>
            <a:r>
              <a:rPr lang="en-US" dirty="0" smtClean="0"/>
              <a:t> customers are:</a:t>
            </a:r>
          </a:p>
          <a:p>
            <a:pPr lvl="0"/>
            <a:r>
              <a:rPr lang="en-US" dirty="0" smtClean="0"/>
              <a:t>Web commerce companies, who use the facilities for a safe environment and cost-effective, redundant connections to the Internet </a:t>
            </a:r>
          </a:p>
          <a:p>
            <a:pPr lvl="0"/>
            <a:r>
              <a:rPr lang="en-US" dirty="0" smtClean="0"/>
              <a:t>Major enterprises, who use the facility for disaster avoidance, offsite data backup and business continuity </a:t>
            </a:r>
          </a:p>
          <a:p>
            <a:pPr lvl="0"/>
            <a:r>
              <a:rPr lang="en-US" dirty="0" smtClean="0"/>
              <a:t>Telecommunication companies, who use the facilities to interexchange traffic with other telecommunications companies and access to potential clients </a:t>
            </a:r>
            <a:endParaRPr lang="en-US" dirty="0" smtClean="0"/>
          </a:p>
          <a:p>
            <a:pPr lvl="0"/>
            <a:r>
              <a:rPr lang="en-US" dirty="0"/>
              <a:t>For more info see </a:t>
            </a:r>
            <a:r>
              <a:rPr lang="en-US" dirty="0">
                <a:hlinkClick r:id="rId2"/>
              </a:rPr>
              <a:t>http://</a:t>
            </a:r>
            <a:r>
              <a:rPr lang="en-US" dirty="0" smtClean="0">
                <a:hlinkClick r:id="rId2"/>
              </a:rPr>
              <a:t>en.wikipedia.org/wiki/Colocation_centre</a:t>
            </a:r>
            <a:r>
              <a:rPr lang="en-US" dirty="0" smtClean="0"/>
              <a:t> </a:t>
            </a:r>
            <a:endParaRPr lang="en-US" dirty="0" smtClean="0"/>
          </a:p>
          <a:p>
            <a:endParaRPr lang="en-US" dirty="0"/>
          </a:p>
        </p:txBody>
      </p:sp>
      <p:sp>
        <p:nvSpPr>
          <p:cNvPr id="3" name="Title 2"/>
          <p:cNvSpPr>
            <a:spLocks noGrp="1"/>
          </p:cNvSpPr>
          <p:nvPr>
            <p:ph type="title"/>
          </p:nvPr>
        </p:nvSpPr>
        <p:spPr/>
        <p:txBody>
          <a:bodyPr/>
          <a:lstStyle/>
          <a:p>
            <a:r>
              <a:rPr lang="en-US" dirty="0" smtClean="0"/>
              <a:t>Web Hosting</a:t>
            </a:r>
            <a:endParaRPr lang="en-US"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Web Hosting&amp;quot;&quot;/&gt;&lt;property id=&quot;20307&quot; value=&quot;256&quot;/&gt;&lt;/object&gt;&lt;object type=&quot;3&quot; unique_id=&quot;10005&quot;&gt;&lt;property id=&quot;20148&quot; value=&quot;5&quot;/&gt;&lt;property id=&quot;20300&quot; value=&quot;Slide 2 - &amp;quot;Web Hosting&amp;quot;&quot;/&gt;&lt;property id=&quot;20307&quot; value=&quot;257&quot;/&gt;&lt;/object&gt;&lt;object type=&quot;3&quot; unique_id=&quot;10006&quot;&gt;&lt;property id=&quot;20148&quot; value=&quot;5&quot;/&gt;&lt;property id=&quot;20300&quot; value=&quot;Slide 3 - &amp;quot;Web Hosting&amp;quot;&quot;/&gt;&lt;property id=&quot;20307&quot; value=&quot;258&quot;/&gt;&lt;/object&gt;&lt;object type=&quot;3&quot; unique_id=&quot;10007&quot;&gt;&lt;property id=&quot;20148&quot; value=&quot;5&quot;/&gt;&lt;property id=&quot;20300&quot; value=&quot;Slide 4 - &amp;quot;Web Hosting&amp;quot;&quot;/&gt;&lt;property id=&quot;20307&quot; value=&quot;259&quot;/&gt;&lt;/object&gt;&lt;object type=&quot;3&quot; unique_id=&quot;10008&quot;&gt;&lt;property id=&quot;20148&quot; value=&quot;5&quot;/&gt;&lt;property id=&quot;20300&quot; value=&quot;Slide 5 - &amp;quot;Dedicated Hosting&amp;quot;&quot;/&gt;&lt;property id=&quot;20307&quot; value=&quot;260&quot;/&gt;&lt;/object&gt;&lt;object type=&quot;3&quot; unique_id=&quot;10009&quot;&gt;&lt;property id=&quot;20148&quot; value=&quot;5&quot;/&gt;&lt;property id=&quot;20300&quot; value=&quot;Slide 6 - &amp;quot;Dedicated Hosting&amp;quot;&quot;/&gt;&lt;property id=&quot;20307&quot; value=&quot;265&quot;/&gt;&lt;/object&gt;&lt;object type=&quot;3&quot; unique_id=&quot;10010&quot;&gt;&lt;property id=&quot;20148&quot; value=&quot;5&quot;/&gt;&lt;property id=&quot;20300&quot; value=&quot;Slide 7 - &amp;quot;Web Hosting&amp;quot;&quot;/&gt;&lt;property id=&quot;20307&quot; value=&quot;262&quot;/&gt;&lt;/object&gt;&lt;object type=&quot;3&quot; unique_id=&quot;10011&quot;&gt;&lt;property id=&quot;20148&quot; value=&quot;5&quot;/&gt;&lt;property id=&quot;20300&quot; value=&quot;Slide 8 - &amp;quot;Web Hosting&amp;quot;&quot;/&gt;&lt;property id=&quot;20307&quot; value=&quot;269&quot;/&gt;&lt;/object&gt;&lt;object type=&quot;3&quot; unique_id=&quot;10012&quot;&gt;&lt;property id=&quot;20148&quot; value=&quot;5&quot;/&gt;&lt;property id=&quot;20300&quot; value=&quot;Slide 9 - &amp;quot;Web Hosting&amp;quot;&quot;/&gt;&lt;property id=&quot;20307&quot; value=&quot;270&quot;/&gt;&lt;/object&gt;&lt;object type=&quot;3&quot; unique_id=&quot;10013&quot;&gt;&lt;property id=&quot;20148&quot; value=&quot;5&quot;/&gt;&lt;property id=&quot;20300&quot; value=&quot;Slide 10 - &amp;quot;Shared Location hosting&amp;quot;&quot;/&gt;&lt;property id=&quot;20307&quot; value=&quot;261&quot;/&gt;&lt;/object&gt;&lt;object type=&quot;3&quot; unique_id=&quot;10014&quot;&gt;&lt;property id=&quot;20148&quot; value=&quot;5&quot;/&gt;&lt;property id=&quot;20300&quot; value=&quot;Slide 11 - &amp;quot;Shared Location hosting&amp;quot;&quot;/&gt;&lt;property id=&quot;20307&quot; value=&quot;263&quot;/&gt;&lt;/object&gt;&lt;object type=&quot;3&quot; unique_id=&quot;10015&quot;&gt;&lt;property id=&quot;20148&quot; value=&quot;5&quot;/&gt;&lt;property id=&quot;20300&quot; value=&quot;Slide 12 - &amp;quot;Shared Location hosting&amp;quot;&quot;/&gt;&lt;property id=&quot;20307&quot; value=&quot;264&quot;/&gt;&lt;/object&gt;&lt;object type=&quot;3&quot; unique_id=&quot;10016&quot;&gt;&lt;property id=&quot;20148&quot; value=&quot;5&quot;/&gt;&lt;property id=&quot;20300&quot; value=&quot;Slide 13 - &amp;quot;Shared Location hosting&amp;quot;&quot;/&gt;&lt;property id=&quot;20307&quot; value=&quot;266&quot;/&gt;&lt;/object&gt;&lt;object type=&quot;3&quot; unique_id=&quot;10017&quot;&gt;&lt;property id=&quot;20148&quot; value=&quot;5&quot;/&gt;&lt;property id=&quot;20300&quot; value=&quot;Slide 14 - &amp;quot;Shared Location hosting&amp;quot;&quot;/&gt;&lt;property id=&quot;20307&quot; value=&quot;267&quot;/&gt;&lt;/object&gt;&lt;object type=&quot;3&quot; unique_id=&quot;10018&quot;&gt;&lt;property id=&quot;20148&quot; value=&quot;5&quot;/&gt;&lt;property id=&quot;20300&quot; value=&quot;Slide 15 - &amp;quot;IP or name based hosting&amp;quot;&quot;/&gt;&lt;property id=&quot;20307&quot; value=&quot;268&quot;/&gt;&lt;/object&gt;&lt;object type=&quot;3&quot; unique_id=&quot;10019&quot;&gt;&lt;property id=&quot;20148&quot; value=&quot;5&quot;/&gt;&lt;property id=&quot;20300&quot; value=&quot;Slide 16 - &amp;quot;Name based hosting&amp;quot;&quot;/&gt;&lt;property id=&quot;20307&quot; value=&quot;271&quot;/&gt;&lt;/object&gt;&lt;object type=&quot;3&quot; unique_id=&quot;10020&quot;&gt;&lt;property id=&quot;20148&quot; value=&quot;5&quot;/&gt;&lt;property id=&quot;20300&quot; value=&quot;Slide 17 - &amp;quot;IP based hosting&amp;quot;&quot;/&gt;&lt;property id=&quot;20307&quot; value=&quot;272&quot;/&gt;&lt;/object&gt;&lt;object type=&quot;3&quot; unique_id=&quot;10021&quot;&gt;&lt;property id=&quot;20148&quot; value=&quot;5&quot;/&gt;&lt;property id=&quot;20300&quot; value=&quot;Slide 18 - &amp;quot;Linux v windows hosting&amp;quot;&quot;/&gt;&lt;property id=&quot;20307&quot; value=&quot;273&quot;/&gt;&lt;/object&gt;&lt;object type=&quot;3&quot; unique_id=&quot;10022&quot;&gt;&lt;property id=&quot;20148&quot; value=&quot;5&quot;/&gt;&lt;property id=&quot;20300&quot; value=&quot;Slide 19 - &amp;quot;Linux&amp;quot;&quot;/&gt;&lt;property id=&quot;20307&quot; value=&quot;274&quot;/&gt;&lt;/object&gt;&lt;object type=&quot;3&quot; unique_id=&quot;10023&quot;&gt;&lt;property id=&quot;20148&quot; value=&quot;5&quot;/&gt;&lt;property id=&quot;20300&quot; value=&quot;Slide 20 - &amp;quot;Linux&amp;quot;&quot;/&gt;&lt;property id=&quot;20307&quot; value=&quot;275&quot;/&gt;&lt;/object&gt;&lt;object type=&quot;3&quot; unique_id=&quot;10024&quot;&gt;&lt;property id=&quot;20148&quot; value=&quot;5&quot;/&gt;&lt;property id=&quot;20300&quot; value=&quot;Slide 21 - &amp;quot;Linux&amp;quot;&quot;/&gt;&lt;property id=&quot;20307&quot; value=&quot;276&quot;/&gt;&lt;/object&gt;&lt;object type=&quot;3&quot; unique_id=&quot;10025&quot;&gt;&lt;property id=&quot;20148&quot; value=&quot;5&quot;/&gt;&lt;property id=&quot;20300&quot; value=&quot;Slide 22 - &amp;quot;Choosing a web host&amp;quot;&quot;/&gt;&lt;property id=&quot;20307&quot; value=&quot;277&quot;/&gt;&lt;/object&gt;&lt;object type=&quot;3&quot; unique_id=&quot;10026&quot;&gt;&lt;property id=&quot;20148&quot; value=&quot;5&quot;/&gt;&lt;property id=&quot;20300&quot; value=&quot;Slide 23 - &amp;quot;Choosing a web host&amp;quot;&quot;/&gt;&lt;property id=&quot;20307&quot; value=&quot;293&quot;/&gt;&lt;/object&gt;&lt;object type=&quot;3&quot; unique_id=&quot;10027&quot;&gt;&lt;property id=&quot;20148&quot; value=&quot;5&quot;/&gt;&lt;property id=&quot;20300&quot; value=&quot;Slide 24 - &amp;quot;Choosing a web host&amp;quot;&quot;/&gt;&lt;property id=&quot;20307&quot; value=&quot;294&quot;/&gt;&lt;/object&gt;&lt;object type=&quot;3&quot; unique_id=&quot;10028&quot;&gt;&lt;property id=&quot;20148&quot; value=&quot;5&quot;/&gt;&lt;property id=&quot;20300&quot; value=&quot;Slide 25 - &amp;quot;Choosing a web host&amp;quot;&quot;/&gt;&lt;property id=&quot;20307&quot; value=&quot;278&quot;/&gt;&lt;/object&gt;&lt;object type=&quot;3&quot; unique_id=&quot;10029&quot;&gt;&lt;property id=&quot;20148&quot; value=&quot;5&quot;/&gt;&lt;property id=&quot;20300&quot; value=&quot;Slide 26 - &amp;quot;Choosing a web host&amp;quot;&quot;/&gt;&lt;property id=&quot;20307&quot; value=&quot;279&quot;/&gt;&lt;/object&gt;&lt;object type=&quot;3&quot; unique_id=&quot;10030&quot;&gt;&lt;property id=&quot;20148&quot; value=&quot;5&quot;/&gt;&lt;property id=&quot;20300&quot; value=&quot;Slide 27 - &amp;quot;Choosing a web host&amp;quot;&quot;/&gt;&lt;property id=&quot;20307&quot; value=&quot;280&quot;/&gt;&lt;/object&gt;&lt;object type=&quot;3&quot; unique_id=&quot;10031&quot;&gt;&lt;property id=&quot;20148&quot; value=&quot;5&quot;/&gt;&lt;property id=&quot;20300&quot; value=&quot;Slide 28 - &amp;quot;So what web hosting plan&amp;quot;&quot;/&gt;&lt;property id=&quot;20307&quot; value=&quot;282&quot;/&gt;&lt;/object&gt;&lt;object type=&quot;3&quot; unique_id=&quot;10032&quot;&gt;&lt;property id=&quot;20148&quot; value=&quot;5&quot;/&gt;&lt;property id=&quot;20300&quot; value=&quot;Slide 29 - &amp;quot;How much disk space&amp;amp;#x09;&amp;quot;&quot;/&gt;&lt;property id=&quot;20307&quot; value=&quot;283&quot;/&gt;&lt;/object&gt;&lt;object type=&quot;3&quot; unique_id=&quot;10033&quot;&gt;&lt;property id=&quot;20148&quot; value=&quot;5&quot;/&gt;&lt;property id=&quot;20300&quot; value=&quot;Slide 30 - &amp;quot;Bandwidth explained&amp;quot;&quot;/&gt;&lt;property id=&quot;20307&quot; value=&quot;281&quot;/&gt;&lt;/object&gt;&lt;object type=&quot;3&quot; unique_id=&quot;10034&quot;&gt;&lt;property id=&quot;20148&quot; value=&quot;5&quot;/&gt;&lt;property id=&quot;20300&quot; value=&quot;Slide 31 - &amp;quot;Bandwidth beware&amp;quot;&quot;/&gt;&lt;property id=&quot;20307&quot; value=&quot;284&quot;/&gt;&lt;/object&gt;&lt;object type=&quot;3&quot; unique_id=&quot;10035&quot;&gt;&lt;property id=&quot;20148&quot; value=&quot;5&quot;/&gt;&lt;property id=&quot;20300&quot; value=&quot;Slide 32 - &amp;quot;So how much bandwidth&amp;quot;&quot;/&gt;&lt;property id=&quot;20307&quot; value=&quot;285&quot;/&gt;&lt;/object&gt;&lt;object type=&quot;3&quot; unique_id=&quot;10036&quot;&gt;&lt;property id=&quot;20148&quot; value=&quot;5&quot;/&gt;&lt;property id=&quot;20300&quot; value=&quot;Slide 33 - &amp;quot;Email addresses&amp;quot;&quot;/&gt;&lt;property id=&quot;20307&quot; value=&quot;286&quot;/&gt;&lt;/object&gt;&lt;object type=&quot;3&quot; unique_id=&quot;10037&quot;&gt;&lt;property id=&quot;20148&quot; value=&quot;5&quot;/&gt;&lt;property id=&quot;20300&quot; value=&quot;Slide 34 - &amp;quot;What support does the host offer&amp;quot;&quot;/&gt;&lt;property id=&quot;20307&quot; value=&quot;287&quot;/&gt;&lt;/object&gt;&lt;object type=&quot;3&quot; unique_id=&quot;10038&quot;&gt;&lt;property id=&quot;20148&quot; value=&quot;5&quot;/&gt;&lt;property id=&quot;20300&quot; value=&quot;Slide 35 - &amp;quot;Other Features&amp;quot;&quot;/&gt;&lt;property id=&quot;20307&quot; value=&quot;289&quot;/&gt;&lt;/object&gt;&lt;object type=&quot;3&quot; unique_id=&quot;10039&quot;&gt;&lt;property id=&quot;20148&quot; value=&quot;5&quot;/&gt;&lt;property id=&quot;20300&quot; value=&quot;Slide 36 - &amp;quot;Finding The Right Web Hosting Plan&amp;#x0D;&amp;#x0A;&amp;quot;&quot;/&gt;&lt;property id=&quot;20307&quot; value=&quot;290&quot;/&gt;&lt;/object&gt;&lt;object type=&quot;3&quot; unique_id=&quot;10040&quot;&gt;&lt;property id=&quot;20148&quot; value=&quot;5&quot;/&gt;&lt;property id=&quot;20300&quot; value=&quot;Slide 37 - &amp;quot;Check out the competion&amp;quot;&quot;/&gt;&lt;property id=&quot;20307&quot; value=&quot;288&quot;/&gt;&lt;/object&gt;&lt;object type=&quot;3&quot; unique_id=&quot;10041&quot;&gt;&lt;property id=&quot;20148&quot; value=&quot;5&quot;/&gt;&lt;property id=&quot;20300&quot; value=&quot;Slide 38 - &amp;quot;Whirlpool resources&amp;amp;#x09;&amp;quot;&quot;/&gt;&lt;property id=&quot;20307&quot; value=&quot;291&quot;/&gt;&lt;/object&gt;&lt;object type=&quot;3&quot; unique_id=&quot;10042&quot;&gt;&lt;property id=&quot;20148&quot; value=&quot;5&quot;/&gt;&lt;property id=&quot;20300&quot; value=&quot;Slide 39 - &amp;quot;Web hosting experts&amp;amp;#x09;&amp;quot;&quot;/&gt;&lt;property id=&quot;20307&quot; value=&quot;292&quot;/&gt;&lt;/object&gt;&lt;/object&gt;&lt;/object&gt;&lt;/database&gt;"/>
  <p:tag name="SECTOMILLISECCONVERTED"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308</TotalTime>
  <Words>2223</Words>
  <Application>Microsoft Office PowerPoint</Application>
  <PresentationFormat>On-screen Show (4:3)</PresentationFormat>
  <Paragraphs>147</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Concourse</vt:lpstr>
      <vt:lpstr>Web Hosting</vt:lpstr>
      <vt:lpstr>Web Hosting</vt:lpstr>
      <vt:lpstr>Web Hosting</vt:lpstr>
      <vt:lpstr>Web Hosting</vt:lpstr>
      <vt:lpstr>Dedicated Hosting</vt:lpstr>
      <vt:lpstr>Dedicated Hosting</vt:lpstr>
      <vt:lpstr>Web Hosting</vt:lpstr>
      <vt:lpstr>Web Hosting</vt:lpstr>
      <vt:lpstr>Web Hosting</vt:lpstr>
      <vt:lpstr>Shared Location hosting</vt:lpstr>
      <vt:lpstr>Shared Location hosting</vt:lpstr>
      <vt:lpstr>Shared Location hosting</vt:lpstr>
      <vt:lpstr>Shared Location hosting</vt:lpstr>
      <vt:lpstr>Shared Location hosting</vt:lpstr>
      <vt:lpstr>IP or name based hosting</vt:lpstr>
      <vt:lpstr>Name based hosting</vt:lpstr>
      <vt:lpstr>IP based hosting</vt:lpstr>
      <vt:lpstr>Linux v windows hosting</vt:lpstr>
      <vt:lpstr>Linux</vt:lpstr>
      <vt:lpstr>Linux</vt:lpstr>
      <vt:lpstr>Linux</vt:lpstr>
      <vt:lpstr>Choosing a web host</vt:lpstr>
      <vt:lpstr>Choosing a web host</vt:lpstr>
      <vt:lpstr>Choosing a web host</vt:lpstr>
      <vt:lpstr>Choosing a web host</vt:lpstr>
      <vt:lpstr>Choosing a web host</vt:lpstr>
      <vt:lpstr>Choosing a web host</vt:lpstr>
      <vt:lpstr>So what web hosting plan</vt:lpstr>
      <vt:lpstr>How much disk space </vt:lpstr>
      <vt:lpstr>Bandwidth explained</vt:lpstr>
      <vt:lpstr>Bandwidth beware</vt:lpstr>
      <vt:lpstr>So how much bandwidth</vt:lpstr>
      <vt:lpstr>Email addresses</vt:lpstr>
      <vt:lpstr>What support does the host offer</vt:lpstr>
      <vt:lpstr>Other Features</vt:lpstr>
      <vt:lpstr>Finding The Right Web Hosting Plan </vt:lpstr>
      <vt:lpstr>Check out the competion</vt:lpstr>
      <vt:lpstr>Whirlpool resources </vt:lpstr>
      <vt:lpstr>Web hosting experts </vt:lpstr>
    </vt:vector>
  </TitlesOfParts>
  <Company>Tafe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Hosting</dc:title>
  <dc:creator>Hornsby IT</dc:creator>
  <cp:lastModifiedBy>Wilks, Julie</cp:lastModifiedBy>
  <cp:revision>39</cp:revision>
  <dcterms:created xsi:type="dcterms:W3CDTF">2008-10-27T04:11:09Z</dcterms:created>
  <dcterms:modified xsi:type="dcterms:W3CDTF">2011-03-31T06:38:22Z</dcterms:modified>
</cp:coreProperties>
</file>