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9" r:id="rId3"/>
    <p:sldId id="261" r:id="rId4"/>
    <p:sldId id="262" r:id="rId5"/>
    <p:sldId id="257" r:id="rId6"/>
    <p:sldId id="258" r:id="rId7"/>
    <p:sldId id="271" r:id="rId8"/>
    <p:sldId id="272" r:id="rId9"/>
    <p:sldId id="263" r:id="rId10"/>
    <p:sldId id="264" r:id="rId11"/>
    <p:sldId id="265" r:id="rId12"/>
    <p:sldId id="266" r:id="rId13"/>
    <p:sldId id="267" r:id="rId14"/>
    <p:sldId id="268" r:id="rId15"/>
    <p:sldId id="270" r:id="rId16"/>
    <p:sldId id="273"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3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FE5AFB-BB0B-4D5F-AE2C-498C21297EAC}" type="datetimeFigureOut">
              <a:rPr lang="en-US" smtClean="0"/>
              <a:t>7/30/2013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280D6-6953-4B06-BFEF-019A8BCD342C}" type="slidenum">
              <a:rPr lang="en-AU" smtClean="0"/>
              <a:t>‹#›</a:t>
            </a:fld>
            <a:endParaRPr lang="en-AU"/>
          </a:p>
        </p:txBody>
      </p:sp>
    </p:spTree>
    <p:extLst>
      <p:ext uri="{BB962C8B-B14F-4D97-AF65-F5344CB8AC3E}">
        <p14:creationId xmlns:p14="http://schemas.microsoft.com/office/powerpoint/2010/main" val="226803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11</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12</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13</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14</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15</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480280D6-6953-4B06-BFEF-019A8BCD342C}" type="slidenum">
              <a:rPr lang="en-AU" smtClean="0"/>
              <a:t>10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Line 2"/>
          <p:cNvSpPr>
            <a:spLocks noChangeShapeType="1"/>
          </p:cNvSpPr>
          <p:nvPr/>
        </p:nvSpPr>
        <p:spPr bwMode="auto">
          <a:xfrm>
            <a:off x="7019925" y="1125538"/>
            <a:ext cx="0" cy="4495800"/>
          </a:xfrm>
          <a:prstGeom prst="line">
            <a:avLst/>
          </a:prstGeom>
          <a:noFill/>
          <a:ln w="952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6" name="Line 40"/>
          <p:cNvSpPr>
            <a:spLocks noChangeShapeType="1"/>
          </p:cNvSpPr>
          <p:nvPr/>
        </p:nvSpPr>
        <p:spPr bwMode="auto">
          <a:xfrm>
            <a:off x="323850" y="2852738"/>
            <a:ext cx="8229600" cy="0"/>
          </a:xfrm>
          <a:prstGeom prst="line">
            <a:avLst/>
          </a:prstGeom>
          <a:noFill/>
          <a:ln w="635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9699" name="Rectangle 3"/>
          <p:cNvSpPr>
            <a:spLocks noGrp="1" noChangeArrowheads="1"/>
          </p:cNvSpPr>
          <p:nvPr>
            <p:ph type="ctrTitle"/>
          </p:nvPr>
        </p:nvSpPr>
        <p:spPr>
          <a:xfrm>
            <a:off x="315913" y="466725"/>
            <a:ext cx="6781800" cy="2133600"/>
          </a:xfrm>
        </p:spPr>
        <p:txBody>
          <a:bodyPr/>
          <a:lstStyle>
            <a:lvl1pPr algn="r">
              <a:defRPr sz="4800" b="0">
                <a:solidFill>
                  <a:schemeClr val="accent1">
                    <a:lumMod val="75000"/>
                  </a:schemeClr>
                </a:solidFill>
              </a:defRPr>
            </a:lvl1pPr>
          </a:lstStyle>
          <a:p>
            <a:r>
              <a:rPr lang="en-US" altLang="en-US" smtClean="0"/>
              <a:t>Click to edit Master title style</a:t>
            </a:r>
            <a:endParaRPr lang="en-GB" altLang="en-US" dirty="0"/>
          </a:p>
        </p:txBody>
      </p:sp>
      <p:sp>
        <p:nvSpPr>
          <p:cNvPr id="2970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solidFill>
                  <a:schemeClr val="accent1"/>
                </a:solidFill>
              </a:defRPr>
            </a:lvl1pPr>
          </a:lstStyle>
          <a:p>
            <a:r>
              <a:rPr lang="en-US" altLang="en-US" smtClean="0"/>
              <a:t>Click to edit Master subtitle style</a:t>
            </a:r>
            <a:endParaRPr lang="en-GB" altLang="en-US" dirty="0"/>
          </a:p>
        </p:txBody>
      </p:sp>
      <p:sp>
        <p:nvSpPr>
          <p:cNvPr id="7" name="Rectangle 5"/>
          <p:cNvSpPr>
            <a:spLocks noGrp="1" noChangeArrowheads="1"/>
          </p:cNvSpPr>
          <p:nvPr>
            <p:ph type="dt" sz="half" idx="10"/>
          </p:nvPr>
        </p:nvSpPr>
        <p:spPr/>
        <p:txBody>
          <a:bodyPr/>
          <a:lstStyle>
            <a:lvl1pPr>
              <a:defRPr>
                <a:solidFill>
                  <a:schemeClr val="accent1">
                    <a:lumMod val="75000"/>
                  </a:schemeClr>
                </a:solidFill>
              </a:defRPr>
            </a:lvl1pPr>
          </a:lstStyle>
          <a:p>
            <a:fld id="{E4F7BDE6-F4B3-4356-9F69-5082C2EA811C}" type="datetimeFigureOut">
              <a:rPr lang="en-US" smtClean="0"/>
              <a:pPr/>
              <a:t>7/30/2013</a:t>
            </a:fld>
            <a:endParaRPr lang="en-US"/>
          </a:p>
        </p:txBody>
      </p:sp>
      <p:sp>
        <p:nvSpPr>
          <p:cNvPr id="8" name="Rectangle 6"/>
          <p:cNvSpPr>
            <a:spLocks noGrp="1" noChangeArrowheads="1"/>
          </p:cNvSpPr>
          <p:nvPr>
            <p:ph type="ftr" sz="quarter" idx="11"/>
          </p:nvPr>
        </p:nvSpPr>
        <p:spPr/>
        <p:txBody>
          <a:bodyPr/>
          <a:lstStyle>
            <a:lvl1pPr>
              <a:defRPr>
                <a:solidFill>
                  <a:schemeClr val="accent1">
                    <a:lumMod val="75000"/>
                  </a:schemeClr>
                </a:solidFill>
              </a:defRPr>
            </a:lvl1pPr>
          </a:lstStyle>
          <a:p>
            <a:endParaRPr lang="en-US"/>
          </a:p>
        </p:txBody>
      </p:sp>
      <p:sp>
        <p:nvSpPr>
          <p:cNvPr id="9" name="Rectangle 7"/>
          <p:cNvSpPr>
            <a:spLocks noGrp="1" noChangeArrowheads="1"/>
          </p:cNvSpPr>
          <p:nvPr>
            <p:ph type="sldNum" sz="quarter" idx="12"/>
          </p:nvPr>
        </p:nvSpPr>
        <p:spPr/>
        <p:txBody>
          <a:bodyPr/>
          <a:lstStyle>
            <a:lvl1pPr>
              <a:defRPr>
                <a:solidFill>
                  <a:schemeClr val="accent1">
                    <a:lumMod val="75000"/>
                  </a:schemeClr>
                </a:solidFill>
              </a:defRPr>
            </a:lvl1pPr>
          </a:lstStyle>
          <a:p>
            <a:fld id="{73138AAC-D99B-4D1F-A7D6-461B7EB3EAC2}" type="slidenum">
              <a:rPr lang="en-US" smtClean="0"/>
              <a:pPr/>
              <a:t>‹#›</a:t>
            </a:fld>
            <a:endParaRPr lang="en-US"/>
          </a:p>
        </p:txBody>
      </p:sp>
      <p:pic>
        <p:nvPicPr>
          <p:cNvPr id="1026" name="Picture 2" descr="C:\Users\Helen\AppData\Local\Microsoft\Windows\Temporary Internet Files\Content.IE5\QBA023O5\MP90043886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9" y="2996952"/>
            <a:ext cx="1389162" cy="138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48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5603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3254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457200" y="1719263"/>
            <a:ext cx="8229600" cy="4411662"/>
          </a:xfrm>
        </p:spPr>
        <p:txBody>
          <a:bodyPr/>
          <a:lstStyle/>
          <a:p>
            <a:pPr lvl="0"/>
            <a:r>
              <a:rPr lang="en-US" noProof="0" smtClean="0"/>
              <a:t>Click icon to add table</a:t>
            </a:r>
            <a:endParaRPr lang="en-AU" noProof="0" smtClean="0"/>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89796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331691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accent1">
                    <a:lumMod val="75000"/>
                  </a:schemeClr>
                </a:solidFill>
              </a:defRPr>
            </a:lvl1pPr>
          </a:lstStyle>
          <a:p>
            <a:r>
              <a:rPr lang="en-US" smtClean="0"/>
              <a:t>Click to edit Master title style</a:t>
            </a:r>
            <a:endParaRPr lang="en-AU" dirty="0"/>
          </a:p>
        </p:txBody>
      </p:sp>
      <p:sp>
        <p:nvSpPr>
          <p:cNvPr id="3" name="Content Placeholder 2"/>
          <p:cNvSpPr>
            <a:spLocks noGrp="1"/>
          </p:cNvSpPr>
          <p:nvPr>
            <p:ph idx="1"/>
          </p:nvPr>
        </p:nvSpPr>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cxnSp>
        <p:nvCxnSpPr>
          <p:cNvPr id="8" name="Straight Connector 7"/>
          <p:cNvCxnSpPr/>
          <p:nvPr/>
        </p:nvCxnSpPr>
        <p:spPr>
          <a:xfrm>
            <a:off x="467544" y="1556792"/>
            <a:ext cx="8424936"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75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cap="all">
                <a:solidFill>
                  <a:schemeClr val="accent1">
                    <a:lumMod val="75000"/>
                  </a:schemeClr>
                </a:solidFill>
              </a:defRPr>
            </a:lvl1pPr>
          </a:lstStyle>
          <a:p>
            <a:r>
              <a:rPr lang="en-US" smtClean="0"/>
              <a:t>Click to edit Master title style</a:t>
            </a:r>
            <a:endParaRPr lang="en-A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accent1">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135753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accent1">
                    <a:lumMod val="75000"/>
                  </a:schemeClr>
                </a:solidFill>
              </a:defRPr>
            </a:lvl1pPr>
          </a:lstStyle>
          <a:p>
            <a:r>
              <a:rPr lang="en-US" smtClean="0"/>
              <a:t>Click to edit Master title style</a:t>
            </a:r>
            <a:endParaRPr lang="en-AU" dirty="0"/>
          </a:p>
        </p:txBody>
      </p:sp>
      <p:sp>
        <p:nvSpPr>
          <p:cNvPr id="3" name="Content Placeholder 2"/>
          <p:cNvSpPr>
            <a:spLocks noGrp="1"/>
          </p:cNvSpPr>
          <p:nvPr>
            <p:ph sz="half" idx="1"/>
          </p:nvPr>
        </p:nvSpPr>
        <p:spPr>
          <a:xfrm>
            <a:off x="457200" y="1719263"/>
            <a:ext cx="4038600" cy="4411662"/>
          </a:xfrm>
        </p:spPr>
        <p:txBody>
          <a:bodyPr/>
          <a:lstStyle>
            <a:lvl1pPr>
              <a:defRPr sz="2800">
                <a:solidFill>
                  <a:schemeClr val="accent1">
                    <a:lumMod val="50000"/>
                  </a:schemeClr>
                </a:solidFill>
              </a:defRPr>
            </a:lvl1pPr>
            <a:lvl2pPr>
              <a:defRPr sz="24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648200" y="1719263"/>
            <a:ext cx="4038600" cy="4411662"/>
          </a:xfrm>
        </p:spPr>
        <p:txBody>
          <a:bodyPr/>
          <a:lstStyle>
            <a:lvl1pPr>
              <a:defRPr sz="2800">
                <a:solidFill>
                  <a:schemeClr val="accent1">
                    <a:lumMod val="50000"/>
                  </a:schemeClr>
                </a:solidFill>
              </a:defRPr>
            </a:lvl1pPr>
            <a:lvl2pPr>
              <a:defRPr sz="2400">
                <a:solidFill>
                  <a:schemeClr val="accent1">
                    <a:lumMod val="50000"/>
                  </a:schemeClr>
                </a:solidFill>
              </a:defRPr>
            </a:lvl2pPr>
            <a:lvl3pPr>
              <a:defRPr sz="2000">
                <a:solidFill>
                  <a:schemeClr val="accent1">
                    <a:lumMod val="50000"/>
                  </a:schemeClr>
                </a:solidFill>
              </a:defRPr>
            </a:lvl3pPr>
            <a:lvl4pPr>
              <a:defRPr sz="1800">
                <a:solidFill>
                  <a:schemeClr val="accent1">
                    <a:lumMod val="50000"/>
                  </a:schemeClr>
                </a:solidFill>
              </a:defRPr>
            </a:lvl4pPr>
            <a:lvl5pPr>
              <a:defRPr sz="1800">
                <a:solidFill>
                  <a:schemeClr val="accent1">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Rectangle 5"/>
          <p:cNvSpPr>
            <a:spLocks noGrp="1" noChangeArrowheads="1"/>
          </p:cNvSpPr>
          <p:nvPr>
            <p:ph type="dt" sz="half" idx="10"/>
          </p:nvPr>
        </p:nvSpPr>
        <p:spPr>
          <a:ln/>
        </p:spPr>
        <p:txBody>
          <a:bodyPr/>
          <a:lstStyle>
            <a:lvl1pPr>
              <a:defRPr>
                <a:solidFill>
                  <a:schemeClr val="accent1">
                    <a:lumMod val="75000"/>
                  </a:schemeClr>
                </a:solidFill>
              </a:defRPr>
            </a:lvl1pPr>
          </a:lstStyle>
          <a:p>
            <a:fld id="{E4F7BDE6-F4B3-4356-9F69-5082C2EA811C}" type="datetimeFigureOut">
              <a:rPr lang="en-US" smtClean="0"/>
              <a:pPr/>
              <a:t>7/30/2013</a:t>
            </a:fld>
            <a:endParaRPr lang="en-US"/>
          </a:p>
        </p:txBody>
      </p:sp>
      <p:sp>
        <p:nvSpPr>
          <p:cNvPr id="6" name="Rectangle 6"/>
          <p:cNvSpPr>
            <a:spLocks noGrp="1" noChangeArrowheads="1"/>
          </p:cNvSpPr>
          <p:nvPr>
            <p:ph type="ftr" sz="quarter" idx="11"/>
          </p:nvPr>
        </p:nvSpPr>
        <p:spPr>
          <a:ln/>
        </p:spPr>
        <p:txBody>
          <a:bodyPr/>
          <a:lstStyle>
            <a:lvl1pPr>
              <a:defRPr>
                <a:solidFill>
                  <a:schemeClr val="accent1">
                    <a:lumMod val="75000"/>
                  </a:schemeClr>
                </a:solidFill>
              </a:defRPr>
            </a:lvl1pPr>
          </a:lstStyle>
          <a:p>
            <a:endParaRPr lang="en-US"/>
          </a:p>
        </p:txBody>
      </p:sp>
      <p:sp>
        <p:nvSpPr>
          <p:cNvPr id="7" name="Rectangle 7"/>
          <p:cNvSpPr>
            <a:spLocks noGrp="1" noChangeArrowheads="1"/>
          </p:cNvSpPr>
          <p:nvPr>
            <p:ph type="sldNum" sz="quarter" idx="12"/>
          </p:nvPr>
        </p:nvSpPr>
        <p:spPr>
          <a:ln/>
        </p:spPr>
        <p:txBody>
          <a:bodyPr/>
          <a:lstStyle>
            <a:lvl1pPr>
              <a:defRPr>
                <a:solidFill>
                  <a:schemeClr val="accent1">
                    <a:lumMod val="75000"/>
                  </a:schemeClr>
                </a:solidFill>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31515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417375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102540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86180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247101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E4F7BDE6-F4B3-4356-9F69-5082C2EA811C}" type="datetimeFigureOut">
              <a:rPr lang="en-US" smtClean="0"/>
              <a:pPr/>
              <a:t>7/30/2013</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73138AAC-D99B-4D1F-A7D6-461B7EB3EAC2}" type="slidenum">
              <a:rPr lang="en-US" smtClean="0"/>
              <a:pPr/>
              <a:t>‹#›</a:t>
            </a:fld>
            <a:endParaRPr lang="en-US"/>
          </a:p>
        </p:txBody>
      </p:sp>
    </p:spTree>
    <p:extLst>
      <p:ext uri="{BB962C8B-B14F-4D97-AF65-F5344CB8AC3E}">
        <p14:creationId xmlns:p14="http://schemas.microsoft.com/office/powerpoint/2010/main" val="403875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2"/>
          <p:cNvSpPr>
            <a:spLocks noChangeShapeType="1"/>
          </p:cNvSpPr>
          <p:nvPr/>
        </p:nvSpPr>
        <p:spPr bwMode="auto">
          <a:xfrm>
            <a:off x="7962900" y="152400"/>
            <a:ext cx="0" cy="1524000"/>
          </a:xfrm>
          <a:prstGeom prst="line">
            <a:avLst/>
          </a:prstGeom>
          <a:noFill/>
          <a:ln w="952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8"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smtClean="0"/>
              <a:t>Click to edit Master title style</a:t>
            </a:r>
            <a:endParaRPr lang="en-GB" altLang="en-US" dirty="0" smtClean="0"/>
          </a:p>
        </p:txBody>
      </p:sp>
      <p:sp>
        <p:nvSpPr>
          <p:cNvPr id="102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dirty="0" smtClean="0"/>
          </a:p>
        </p:txBody>
      </p:sp>
      <p:sp>
        <p:nvSpPr>
          <p:cNvPr id="2867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accent1">
                    <a:lumMod val="75000"/>
                  </a:schemeClr>
                </a:solidFill>
              </a:defRPr>
            </a:lvl1pPr>
          </a:lstStyle>
          <a:p>
            <a:fld id="{E4F7BDE6-F4B3-4356-9F69-5082C2EA811C}" type="datetimeFigureOut">
              <a:rPr lang="en-US" smtClean="0"/>
              <a:pPr/>
              <a:t>7/30/2013</a:t>
            </a:fld>
            <a:endParaRPr lang="en-US"/>
          </a:p>
        </p:txBody>
      </p:sp>
      <p:sp>
        <p:nvSpPr>
          <p:cNvPr id="2867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accent1">
                    <a:lumMod val="75000"/>
                  </a:schemeClr>
                </a:solidFill>
              </a:defRPr>
            </a:lvl1pPr>
          </a:lstStyle>
          <a:p>
            <a:endParaRPr lang="en-US"/>
          </a:p>
        </p:txBody>
      </p:sp>
      <p:sp>
        <p:nvSpPr>
          <p:cNvPr id="2867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accent1">
                    <a:lumMod val="75000"/>
                  </a:schemeClr>
                </a:solidFill>
              </a:defRPr>
            </a:lvl1pPr>
          </a:lstStyle>
          <a:p>
            <a:fld id="{73138AAC-D99B-4D1F-A7D6-461B7EB3EAC2}" type="slidenum">
              <a:rPr lang="en-US" smtClean="0"/>
              <a:pPr/>
              <a:t>‹#›</a:t>
            </a:fld>
            <a:endParaRPr lang="en-US"/>
          </a:p>
        </p:txBody>
      </p:sp>
      <p:pic>
        <p:nvPicPr>
          <p:cNvPr id="2050" name="Picture 2" descr="C:\Users\Helen\AppData\Local\Microsoft\Windows\Temporary Internet Files\Content.IE5\QBA023O5\MP900438865[2].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098015" y="378954"/>
            <a:ext cx="772266" cy="7715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3600" b="0">
          <a:solidFill>
            <a:schemeClr val="accent1">
              <a:lumMod val="75000"/>
            </a:schemeClr>
          </a:solidFill>
          <a:latin typeface="+mj-lt"/>
          <a:ea typeface="+mj-ea"/>
          <a:cs typeface="+mj-cs"/>
        </a:defRPr>
      </a:lvl1pPr>
      <a:lvl2pPr algn="l" rtl="0" eaLnBrk="1" fontAlgn="base" hangingPunct="1">
        <a:spcBef>
          <a:spcPct val="0"/>
        </a:spcBef>
        <a:spcAft>
          <a:spcPct val="0"/>
        </a:spcAft>
        <a:defRPr sz="3900" b="1">
          <a:solidFill>
            <a:srgbClr val="669900"/>
          </a:solidFill>
          <a:latin typeface="Arial Narrow" pitchFamily="34" charset="0"/>
        </a:defRPr>
      </a:lvl2pPr>
      <a:lvl3pPr algn="l" rtl="0" eaLnBrk="1" fontAlgn="base" hangingPunct="1">
        <a:spcBef>
          <a:spcPct val="0"/>
        </a:spcBef>
        <a:spcAft>
          <a:spcPct val="0"/>
        </a:spcAft>
        <a:defRPr sz="3900" b="1">
          <a:solidFill>
            <a:srgbClr val="669900"/>
          </a:solidFill>
          <a:latin typeface="Arial Narrow" pitchFamily="34" charset="0"/>
        </a:defRPr>
      </a:lvl3pPr>
      <a:lvl4pPr algn="l" rtl="0" eaLnBrk="1" fontAlgn="base" hangingPunct="1">
        <a:spcBef>
          <a:spcPct val="0"/>
        </a:spcBef>
        <a:spcAft>
          <a:spcPct val="0"/>
        </a:spcAft>
        <a:defRPr sz="3900" b="1">
          <a:solidFill>
            <a:srgbClr val="669900"/>
          </a:solidFill>
          <a:latin typeface="Arial Narrow" pitchFamily="34" charset="0"/>
        </a:defRPr>
      </a:lvl4pPr>
      <a:lvl5pPr algn="l" rtl="0" eaLnBrk="1" fontAlgn="base" hangingPunct="1">
        <a:spcBef>
          <a:spcPct val="0"/>
        </a:spcBef>
        <a:spcAft>
          <a:spcPct val="0"/>
        </a:spcAft>
        <a:defRPr sz="3900" b="1">
          <a:solidFill>
            <a:srgbClr val="669900"/>
          </a:solidFill>
          <a:latin typeface="Arial Narrow" pitchFamily="34" charset="0"/>
        </a:defRPr>
      </a:lvl5pPr>
      <a:lvl6pPr marL="457200" algn="l" rtl="0" eaLnBrk="1" fontAlgn="base" hangingPunct="1">
        <a:spcBef>
          <a:spcPct val="0"/>
        </a:spcBef>
        <a:spcAft>
          <a:spcPct val="0"/>
        </a:spcAft>
        <a:defRPr sz="3900" b="1">
          <a:solidFill>
            <a:schemeClr val="tx2"/>
          </a:solidFill>
          <a:latin typeface="Arial Narrow" pitchFamily="34" charset="0"/>
        </a:defRPr>
      </a:lvl6pPr>
      <a:lvl7pPr marL="914400" algn="l" rtl="0" eaLnBrk="1" fontAlgn="base" hangingPunct="1">
        <a:spcBef>
          <a:spcPct val="0"/>
        </a:spcBef>
        <a:spcAft>
          <a:spcPct val="0"/>
        </a:spcAft>
        <a:defRPr sz="3900" b="1">
          <a:solidFill>
            <a:schemeClr val="tx2"/>
          </a:solidFill>
          <a:latin typeface="Arial Narrow" pitchFamily="34" charset="0"/>
        </a:defRPr>
      </a:lvl7pPr>
      <a:lvl8pPr marL="1371600" algn="l" rtl="0" eaLnBrk="1" fontAlgn="base" hangingPunct="1">
        <a:spcBef>
          <a:spcPct val="0"/>
        </a:spcBef>
        <a:spcAft>
          <a:spcPct val="0"/>
        </a:spcAft>
        <a:defRPr sz="3900" b="1">
          <a:solidFill>
            <a:schemeClr val="tx2"/>
          </a:solidFill>
          <a:latin typeface="Arial Narrow" pitchFamily="34" charset="0"/>
        </a:defRPr>
      </a:lvl8pPr>
      <a:lvl9pPr marL="1828800" algn="l" rtl="0" eaLnBrk="1" fontAlgn="base" hangingPunct="1">
        <a:spcBef>
          <a:spcPct val="0"/>
        </a:spcBef>
        <a:spcAft>
          <a:spcPct val="0"/>
        </a:spcAft>
        <a:defRPr sz="39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lr>
          <a:schemeClr val="accent2">
            <a:lumMod val="50000"/>
          </a:schemeClr>
        </a:buClr>
        <a:buSzPct val="70000"/>
        <a:buFont typeface="Wingdings" pitchFamily="2" charset="2"/>
        <a:buChar char="l"/>
        <a:defRPr sz="3000">
          <a:solidFill>
            <a:schemeClr val="accent1">
              <a:lumMod val="50000"/>
            </a:schemeClr>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accent1">
              <a:lumMod val="50000"/>
            </a:schemeClr>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accent1">
              <a:lumMod val="50000"/>
            </a:schemeClr>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accent1">
              <a:lumMod val="50000"/>
            </a:schemeClr>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accent1">
              <a:lumMod val="50000"/>
            </a:schemeClr>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auda.org.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lsutsPeCbak&amp;feature=share&amp;list=TLYt64rr3s_Bk" TargetMode="External"/><Relationship Id="rId2" Type="http://schemas.openxmlformats.org/officeDocument/2006/relationships/hyperlink" Target="http://www.youtube.com/watch?v=glcnV9ySRG4&amp;feature=share&amp;list=PLE376B7B96023FCA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uda.org.a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encyclopedia.thefreedictionary.com/AUD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 Names</a:t>
            </a:r>
            <a:endParaRPr lang="en-US" dirty="0"/>
          </a:p>
        </p:txBody>
      </p:sp>
      <p:sp>
        <p:nvSpPr>
          <p:cNvPr id="3" name="Subtitle 2"/>
          <p:cNvSpPr>
            <a:spLocks noGrp="1"/>
          </p:cNvSpPr>
          <p:nvPr>
            <p:ph type="subTitle" idx="1"/>
          </p:nvPr>
        </p:nvSpPr>
        <p:spPr/>
        <p:txBody>
          <a:bodyPr/>
          <a:lstStyle/>
          <a:p>
            <a:r>
              <a:rPr lang="en-US" dirty="0" smtClean="0"/>
              <a:t>Integration</a:t>
            </a:r>
            <a:endParaRPr lang="en-US" dirty="0"/>
          </a:p>
        </p:txBody>
      </p:sp>
      <p:pic>
        <p:nvPicPr>
          <p:cNvPr id="4" name="Picture 3" descr="wwwDomainName.jpg"/>
          <p:cNvPicPr>
            <a:picLocks noChangeAspect="1"/>
          </p:cNvPicPr>
          <p:nvPr/>
        </p:nvPicPr>
        <p:blipFill>
          <a:blip r:embed="rId3" cstate="print"/>
          <a:stretch>
            <a:fillRect/>
          </a:stretch>
        </p:blipFill>
        <p:spPr>
          <a:xfrm>
            <a:off x="539552" y="4077072"/>
            <a:ext cx="2428892" cy="189119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smtClean="0"/>
              <a:t>Australia</a:t>
            </a:r>
            <a:endParaRPr lang="en-US" dirty="0"/>
          </a:p>
        </p:txBody>
      </p:sp>
      <p:sp>
        <p:nvSpPr>
          <p:cNvPr id="3" name="Content Placeholder 2"/>
          <p:cNvSpPr>
            <a:spLocks noGrp="1"/>
          </p:cNvSpPr>
          <p:nvPr>
            <p:ph idx="1"/>
          </p:nvPr>
        </p:nvSpPr>
        <p:spPr/>
        <p:txBody>
          <a:bodyPr>
            <a:normAutofit/>
          </a:bodyPr>
          <a:lstStyle/>
          <a:p>
            <a:r>
              <a:rPr lang="en-US" i="1" dirty="0" smtClean="0"/>
              <a:t>Composition of domain names</a:t>
            </a:r>
          </a:p>
          <a:p>
            <a:pPr lvl="1"/>
            <a:r>
              <a:rPr lang="en-US" dirty="0" smtClean="0"/>
              <a:t>Domain </a:t>
            </a:r>
            <a:r>
              <a:rPr lang="en-US" dirty="0" smtClean="0"/>
              <a:t>names must:</a:t>
            </a:r>
          </a:p>
          <a:p>
            <a:pPr lvl="2"/>
            <a:r>
              <a:rPr lang="en-US" dirty="0" smtClean="0"/>
              <a:t>be </a:t>
            </a:r>
            <a:r>
              <a:rPr lang="en-US" dirty="0" smtClean="0"/>
              <a:t>at least 2 characters long;</a:t>
            </a:r>
          </a:p>
          <a:p>
            <a:pPr lvl="2"/>
            <a:r>
              <a:rPr lang="en-US" dirty="0" smtClean="0"/>
              <a:t>contain </a:t>
            </a:r>
            <a:r>
              <a:rPr lang="en-US" dirty="0" smtClean="0"/>
              <a:t>only letters (a-z), numbers (0-9) and hyphens (-), or a combination </a:t>
            </a:r>
            <a:r>
              <a:rPr lang="en-US" dirty="0" smtClean="0"/>
              <a:t>of these</a:t>
            </a:r>
            <a:r>
              <a:rPr lang="en-US" dirty="0" smtClean="0"/>
              <a:t>;</a:t>
            </a:r>
          </a:p>
          <a:p>
            <a:pPr lvl="2"/>
            <a:r>
              <a:rPr lang="en-US" dirty="0" smtClean="0"/>
              <a:t>start </a:t>
            </a:r>
            <a:r>
              <a:rPr lang="en-US" dirty="0" smtClean="0"/>
              <a:t>and end with a number or a letter, not a hyphen; and</a:t>
            </a:r>
          </a:p>
          <a:p>
            <a:pPr lvl="2"/>
            <a:r>
              <a:rPr lang="en-US" dirty="0" smtClean="0"/>
              <a:t>not </a:t>
            </a:r>
            <a:r>
              <a:rPr lang="en-US" dirty="0" smtClean="0"/>
              <a:t>contain hyphens in the third and fourth position (</a:t>
            </a:r>
            <a:r>
              <a:rPr lang="en-US" dirty="0" err="1" smtClean="0"/>
              <a:t>eg</a:t>
            </a:r>
            <a:r>
              <a:rPr lang="en-US" dirty="0" smtClean="0"/>
              <a:t>. </a:t>
            </a:r>
            <a:r>
              <a:rPr lang="en-US" dirty="0" err="1" smtClean="0"/>
              <a:t>ab</a:t>
            </a:r>
            <a:r>
              <a:rPr lang="en-US" dirty="0" smtClean="0"/>
              <a:t>--</a:t>
            </a:r>
            <a:r>
              <a:rPr lang="en-US" dirty="0" err="1" smtClean="0"/>
              <a:t>cd.com.au</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smtClean="0"/>
              <a:t>Australia</a:t>
            </a:r>
            <a:endParaRPr lang="en-US" dirty="0"/>
          </a:p>
        </p:txBody>
      </p:sp>
      <p:sp>
        <p:nvSpPr>
          <p:cNvPr id="3" name="Content Placeholder 2"/>
          <p:cNvSpPr>
            <a:spLocks noGrp="1"/>
          </p:cNvSpPr>
          <p:nvPr>
            <p:ph idx="1"/>
          </p:nvPr>
        </p:nvSpPr>
        <p:spPr/>
        <p:txBody>
          <a:bodyPr>
            <a:normAutofit/>
          </a:bodyPr>
          <a:lstStyle/>
          <a:p>
            <a:r>
              <a:rPr lang="en-US" i="1" dirty="0" smtClean="0"/>
              <a:t>Domain name </a:t>
            </a:r>
            <a:r>
              <a:rPr lang="en-US" i="1" dirty="0" err="1" smtClean="0"/>
              <a:t>licence</a:t>
            </a:r>
            <a:r>
              <a:rPr lang="en-US" i="1" dirty="0" smtClean="0"/>
              <a:t> renewal period</a:t>
            </a:r>
          </a:p>
          <a:p>
            <a:pPr lvl="1">
              <a:spcBef>
                <a:spcPts val="600"/>
              </a:spcBef>
              <a:spcAft>
                <a:spcPts val="600"/>
              </a:spcAft>
            </a:pPr>
            <a:r>
              <a:rPr lang="en-US" dirty="0" smtClean="0"/>
              <a:t> </a:t>
            </a:r>
            <a:r>
              <a:rPr lang="en-US" dirty="0" smtClean="0"/>
              <a:t>The domain name </a:t>
            </a:r>
            <a:r>
              <a:rPr lang="en-US" dirty="0" err="1" smtClean="0"/>
              <a:t>licence</a:t>
            </a:r>
            <a:r>
              <a:rPr lang="en-US" dirty="0" smtClean="0"/>
              <a:t> period is fixed at 2 years. </a:t>
            </a:r>
            <a:r>
              <a:rPr lang="en-US" b="1" u="sng" dirty="0" smtClean="0"/>
              <a:t>It is not possible to license </a:t>
            </a:r>
            <a:r>
              <a:rPr lang="en-US" b="1" u="sng" dirty="0" smtClean="0"/>
              <a:t>a </a:t>
            </a:r>
            <a:r>
              <a:rPr lang="en-US" b="1" u="sng" dirty="0" smtClean="0"/>
              <a:t>domain name for a shorter or longer period</a:t>
            </a:r>
            <a:r>
              <a:rPr lang="en-US" dirty="0" smtClean="0"/>
              <a:t>.</a:t>
            </a:r>
          </a:p>
          <a:p>
            <a:pPr lvl="1">
              <a:spcBef>
                <a:spcPts val="600"/>
              </a:spcBef>
              <a:spcAft>
                <a:spcPts val="600"/>
              </a:spcAft>
            </a:pPr>
            <a:r>
              <a:rPr lang="en-US" dirty="0" smtClean="0"/>
              <a:t>Renewal </a:t>
            </a:r>
            <a:r>
              <a:rPr lang="en-US" dirty="0" smtClean="0"/>
              <a:t>of a domain name </a:t>
            </a:r>
            <a:r>
              <a:rPr lang="en-US" dirty="0" err="1" smtClean="0"/>
              <a:t>licence</a:t>
            </a:r>
            <a:r>
              <a:rPr lang="en-US" dirty="0" smtClean="0"/>
              <a:t> at the end of the 2 year period is dependent on </a:t>
            </a:r>
            <a:r>
              <a:rPr lang="en-US" dirty="0" smtClean="0"/>
              <a:t>the registrant </a:t>
            </a:r>
            <a:r>
              <a:rPr lang="en-US" dirty="0" smtClean="0"/>
              <a:t>continuing to meet the eligibility and allocation rules for the relevant 2LD.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smtClean="0"/>
              <a:t>Australia</a:t>
            </a:r>
            <a:endParaRPr lang="en-US" dirty="0"/>
          </a:p>
        </p:txBody>
      </p:sp>
      <p:sp>
        <p:nvSpPr>
          <p:cNvPr id="3" name="Content Placeholder 2"/>
          <p:cNvSpPr>
            <a:spLocks noGrp="1"/>
          </p:cNvSpPr>
          <p:nvPr>
            <p:ph idx="1"/>
          </p:nvPr>
        </p:nvSpPr>
        <p:spPr/>
        <p:txBody>
          <a:bodyPr>
            <a:normAutofit/>
          </a:bodyPr>
          <a:lstStyle/>
          <a:p>
            <a:r>
              <a:rPr lang="en-US" i="1" dirty="0" smtClean="0"/>
              <a:t>Number of domain names</a:t>
            </a:r>
          </a:p>
          <a:p>
            <a:pPr lvl="1"/>
            <a:r>
              <a:rPr lang="en-US" dirty="0" smtClean="0"/>
              <a:t>There </a:t>
            </a:r>
            <a:r>
              <a:rPr lang="en-US" dirty="0" smtClean="0"/>
              <a:t>is no restriction on the number of domain names that may be licensed by </a:t>
            </a:r>
            <a:r>
              <a:rPr lang="en-US" dirty="0" smtClean="0"/>
              <a:t>a registrant</a:t>
            </a:r>
            <a:r>
              <a:rPr lang="en-US" dirty="0" smtClean="0"/>
              <a:t>.</a:t>
            </a:r>
          </a:p>
          <a:p>
            <a:r>
              <a:rPr lang="en-US" i="1" dirty="0" err="1" smtClean="0"/>
              <a:t>auDA’s</a:t>
            </a:r>
            <a:r>
              <a:rPr lang="en-US" i="1" dirty="0" smtClean="0"/>
              <a:t> Reserved List</a:t>
            </a:r>
          </a:p>
          <a:p>
            <a:pPr lvl="1"/>
            <a:r>
              <a:rPr lang="en-US" dirty="0" err="1" smtClean="0"/>
              <a:t>auDA’s</a:t>
            </a:r>
            <a:r>
              <a:rPr lang="en-US" dirty="0" smtClean="0"/>
              <a:t> </a:t>
            </a:r>
            <a:r>
              <a:rPr lang="en-US" dirty="0" smtClean="0"/>
              <a:t>Reserved List contains names that may not be licensed. The list is available </a:t>
            </a:r>
            <a:r>
              <a:rPr lang="en-US" dirty="0" smtClean="0"/>
              <a:t>on </a:t>
            </a:r>
            <a:r>
              <a:rPr lang="en-US" dirty="0" err="1" smtClean="0"/>
              <a:t>auDA’s</a:t>
            </a:r>
            <a:r>
              <a:rPr lang="en-US" dirty="0" smtClean="0"/>
              <a:t> </a:t>
            </a:r>
            <a:r>
              <a:rPr lang="en-US" dirty="0" smtClean="0"/>
              <a:t>website at </a:t>
            </a:r>
            <a:r>
              <a:rPr lang="en-US" dirty="0" smtClean="0">
                <a:hlinkClick r:id="rId3"/>
              </a:rPr>
              <a:t>http://www.auda.org.au</a:t>
            </a:r>
            <a:r>
              <a:rPr lang="en-US" dirty="0" smtClean="0"/>
              <a:t>.</a:t>
            </a:r>
          </a:p>
          <a:p>
            <a:pPr lvl="2"/>
            <a:r>
              <a:rPr lang="en-US" dirty="0" smtClean="0"/>
              <a:t>Anzac, Olympic</a:t>
            </a:r>
          </a:p>
          <a:p>
            <a:pPr lvl="2"/>
            <a:r>
              <a:rPr lang="en-US" dirty="0" smtClean="0"/>
              <a:t>University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smtClean="0"/>
              <a:t>Australia</a:t>
            </a:r>
            <a:endParaRPr lang="en-US" dirty="0"/>
          </a:p>
        </p:txBody>
      </p:sp>
      <p:sp>
        <p:nvSpPr>
          <p:cNvPr id="3" name="Content Placeholder 2"/>
          <p:cNvSpPr>
            <a:spLocks noGrp="1"/>
          </p:cNvSpPr>
          <p:nvPr>
            <p:ph idx="1"/>
          </p:nvPr>
        </p:nvSpPr>
        <p:spPr/>
        <p:txBody>
          <a:bodyPr/>
          <a:lstStyle/>
          <a:p>
            <a:r>
              <a:rPr lang="en-US" i="1" dirty="0" smtClean="0"/>
              <a:t>Prohibition on registering domain names for sole purpose of resale</a:t>
            </a:r>
          </a:p>
          <a:p>
            <a:pPr lvl="1"/>
            <a:r>
              <a:rPr lang="en-US" dirty="0" smtClean="0"/>
              <a:t>A </a:t>
            </a:r>
            <a:r>
              <a:rPr lang="en-US" dirty="0" smtClean="0"/>
              <a:t>registrant may not register a domain name for the sole purpose of resale or </a:t>
            </a:r>
            <a:r>
              <a:rPr lang="en-US" dirty="0" smtClean="0"/>
              <a:t>transfer to </a:t>
            </a:r>
            <a:r>
              <a:rPr lang="en-US" dirty="0" smtClean="0"/>
              <a:t>another entity.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Eligibility and allocation rules for com.au</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Registrants should be</a:t>
            </a:r>
            <a:endParaRPr lang="en-US" dirty="0" smtClean="0"/>
          </a:p>
          <a:p>
            <a:pPr lvl="1"/>
            <a:r>
              <a:rPr lang="en-US" dirty="0" smtClean="0"/>
              <a:t>an </a:t>
            </a:r>
            <a:r>
              <a:rPr lang="en-US" dirty="0" smtClean="0"/>
              <a:t>Australian registered company; or</a:t>
            </a:r>
          </a:p>
          <a:p>
            <a:pPr lvl="1"/>
            <a:r>
              <a:rPr lang="en-US" dirty="0" smtClean="0"/>
              <a:t>trading </a:t>
            </a:r>
            <a:r>
              <a:rPr lang="en-US" dirty="0" smtClean="0"/>
              <a:t>under a registered business name in any Australian State or Territory; or</a:t>
            </a:r>
          </a:p>
          <a:p>
            <a:pPr lvl="1"/>
            <a:r>
              <a:rPr lang="en-US" dirty="0" smtClean="0"/>
              <a:t>an </a:t>
            </a:r>
            <a:r>
              <a:rPr lang="en-US" dirty="0" smtClean="0"/>
              <a:t>Australian partnership or sole trader; or</a:t>
            </a:r>
          </a:p>
          <a:p>
            <a:pPr lvl="1"/>
            <a:r>
              <a:rPr lang="en-US" dirty="0" smtClean="0"/>
              <a:t>a </a:t>
            </a:r>
            <a:r>
              <a:rPr lang="en-US" dirty="0" smtClean="0"/>
              <a:t>foreign company licensed to trade in Australia; </a:t>
            </a:r>
            <a:r>
              <a:rPr lang="en-US" dirty="0" smtClean="0"/>
              <a:t>or</a:t>
            </a:r>
          </a:p>
          <a:p>
            <a:pPr lvl="1"/>
            <a:r>
              <a:rPr lang="en-US" dirty="0"/>
              <a:t>an owner of an Australian Registered Trade Mark; or</a:t>
            </a:r>
          </a:p>
          <a:p>
            <a:pPr lvl="1"/>
            <a:r>
              <a:rPr lang="en-US" dirty="0"/>
              <a:t>an applicant for an Australian Registered Trade Mark; or</a:t>
            </a:r>
          </a:p>
          <a:p>
            <a:pPr lvl="1"/>
            <a:r>
              <a:rPr lang="en-US" dirty="0"/>
              <a:t>an association incorporated in any Australian State or Territory; or</a:t>
            </a:r>
          </a:p>
          <a:p>
            <a:pPr lvl="1"/>
            <a:r>
              <a:rPr lang="en-US" dirty="0"/>
              <a:t>an Australian commercial statutory body</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err="1" smtClean="0"/>
              <a:t>australia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Domain </a:t>
            </a:r>
            <a:r>
              <a:rPr lang="en-US" dirty="0" smtClean="0"/>
              <a:t>names in the com.au 2LD must be:</a:t>
            </a:r>
          </a:p>
          <a:p>
            <a:pPr lvl="1"/>
            <a:r>
              <a:rPr lang="en-US" dirty="0" smtClean="0"/>
              <a:t>an </a:t>
            </a:r>
            <a:r>
              <a:rPr lang="en-US" dirty="0" smtClean="0"/>
              <a:t>exact match, abbreviation or acronym of the registrant’s name or trademark; or</a:t>
            </a:r>
          </a:p>
          <a:p>
            <a:pPr lvl="1"/>
            <a:r>
              <a:rPr lang="en-US" dirty="0" smtClean="0"/>
              <a:t>otherwise </a:t>
            </a:r>
            <a:r>
              <a:rPr lang="en-US" dirty="0" smtClean="0"/>
              <a:t>closely and substantially connected to the registrant.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Information</a:t>
            </a:r>
            <a:endParaRPr lang="en-AU" dirty="0"/>
          </a:p>
        </p:txBody>
      </p:sp>
      <p:sp>
        <p:nvSpPr>
          <p:cNvPr id="3" name="Content Placeholder 2"/>
          <p:cNvSpPr>
            <a:spLocks noGrp="1"/>
          </p:cNvSpPr>
          <p:nvPr>
            <p:ph idx="1"/>
          </p:nvPr>
        </p:nvSpPr>
        <p:spPr/>
        <p:txBody>
          <a:bodyPr/>
          <a:lstStyle/>
          <a:p>
            <a:pPr marL="0" indent="0">
              <a:buNone/>
            </a:pPr>
            <a:r>
              <a:rPr lang="en-AU" dirty="0" smtClean="0"/>
              <a:t>Videos from AUDA on Domain names</a:t>
            </a:r>
            <a:endParaRPr lang="en-AU" dirty="0">
              <a:hlinkClick r:id="rId2"/>
            </a:endParaRPr>
          </a:p>
          <a:p>
            <a:r>
              <a:rPr lang="en-AU" dirty="0" smtClean="0">
                <a:hlinkClick r:id="rId2"/>
              </a:rPr>
              <a:t>http</a:t>
            </a:r>
            <a:r>
              <a:rPr lang="en-AU" dirty="0">
                <a:hlinkClick r:id="rId2"/>
              </a:rPr>
              <a:t>://</a:t>
            </a:r>
            <a:r>
              <a:rPr lang="en-AU" dirty="0" smtClean="0">
                <a:hlinkClick r:id="rId2"/>
              </a:rPr>
              <a:t>www.youtube.com/watch?v=glcnV9ySRG4&amp;feature=share&amp;list=PLE376B7B96023FCA1</a:t>
            </a:r>
            <a:endParaRPr lang="en-AU" dirty="0" smtClean="0"/>
          </a:p>
          <a:p>
            <a:pPr marL="0" indent="0">
              <a:buNone/>
            </a:pPr>
            <a:r>
              <a:rPr lang="en-AU" dirty="0" smtClean="0"/>
              <a:t>Domain Name System (DNS)</a:t>
            </a:r>
          </a:p>
          <a:p>
            <a:r>
              <a:rPr lang="en-AU" dirty="0">
                <a:hlinkClick r:id="rId3"/>
              </a:rPr>
              <a:t>http://</a:t>
            </a:r>
            <a:r>
              <a:rPr lang="en-AU" dirty="0" smtClean="0">
                <a:hlinkClick r:id="rId3"/>
              </a:rPr>
              <a:t>www.youtube.com/watch?v=lsutsPeCbak&amp;feature=share&amp;list=TLYt64rr3s_Bk</a:t>
            </a:r>
            <a:endParaRPr lang="en-AU" dirty="0" smtClean="0"/>
          </a:p>
          <a:p>
            <a:endParaRPr lang="en-AU" dirty="0" smtClean="0"/>
          </a:p>
          <a:p>
            <a:endParaRPr lang="en-AU" dirty="0"/>
          </a:p>
        </p:txBody>
      </p:sp>
    </p:spTree>
    <p:extLst>
      <p:ext uri="{BB962C8B-B14F-4D97-AF65-F5344CB8AC3E}">
        <p14:creationId xmlns:p14="http://schemas.microsoft.com/office/powerpoint/2010/main" val="35453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IP Address?</a:t>
            </a:r>
            <a:endParaRPr lang="en-US" dirty="0"/>
          </a:p>
        </p:txBody>
      </p:sp>
      <p:sp>
        <p:nvSpPr>
          <p:cNvPr id="3" name="Content Placeholder 2"/>
          <p:cNvSpPr>
            <a:spLocks noGrp="1"/>
          </p:cNvSpPr>
          <p:nvPr>
            <p:ph idx="1"/>
          </p:nvPr>
        </p:nvSpPr>
        <p:spPr/>
        <p:txBody>
          <a:bodyPr>
            <a:normAutofit/>
          </a:bodyPr>
          <a:lstStyle/>
          <a:p>
            <a:r>
              <a:rPr lang="en-US" b="1" dirty="0" smtClean="0"/>
              <a:t>What is an IP ADDRESS</a:t>
            </a:r>
            <a:r>
              <a:rPr lang="en-US" dirty="0" smtClean="0"/>
              <a:t>?</a:t>
            </a:r>
          </a:p>
          <a:p>
            <a:r>
              <a:rPr lang="en-US" dirty="0" smtClean="0"/>
              <a:t>Every computer or device on the Internet has what is known as an IP address, which uniquely defines that device and enables devices to find each other on the </a:t>
            </a:r>
            <a:r>
              <a:rPr lang="en-US" dirty="0" smtClean="0"/>
              <a:t>Internet.</a:t>
            </a:r>
          </a:p>
          <a:p>
            <a:r>
              <a:rPr lang="en-US" dirty="0" smtClean="0"/>
              <a:t>The </a:t>
            </a:r>
            <a:r>
              <a:rPr lang="en-US" dirty="0" smtClean="0"/>
              <a:t>IP address format is a string of four numbers, each from 0 to 255, separated by periods, for example, 192.168.15.1.</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domain name?</a:t>
            </a:r>
            <a:endParaRPr lang="en-US" dirty="0"/>
          </a:p>
        </p:txBody>
      </p:sp>
      <p:sp>
        <p:nvSpPr>
          <p:cNvPr id="3" name="Content Placeholder 2"/>
          <p:cNvSpPr>
            <a:spLocks noGrp="1"/>
          </p:cNvSpPr>
          <p:nvPr>
            <p:ph idx="1"/>
          </p:nvPr>
        </p:nvSpPr>
        <p:spPr/>
        <p:txBody>
          <a:bodyPr/>
          <a:lstStyle/>
          <a:p>
            <a:r>
              <a:rPr lang="en-US" b="1" dirty="0" smtClean="0"/>
              <a:t>What is a domain name?</a:t>
            </a:r>
          </a:p>
          <a:p>
            <a:endParaRPr lang="en-US" dirty="0" smtClean="0"/>
          </a:p>
          <a:p>
            <a:r>
              <a:rPr lang="en-US" dirty="0" smtClean="0"/>
              <a:t>A domain name is an Internet address, e.g. </a:t>
            </a:r>
            <a:r>
              <a:rPr lang="en-US" b="1" dirty="0" smtClean="0"/>
              <a:t>yourbusinessname.com.au</a:t>
            </a:r>
            <a:endParaRPr lang="en-US" dirty="0" smtClean="0"/>
          </a:p>
          <a:p>
            <a:endParaRPr lang="en-US" dirty="0" smtClean="0"/>
          </a:p>
          <a:p>
            <a:r>
              <a:rPr lang="en-US" dirty="0" smtClean="0"/>
              <a:t>Because it was too difficult for consumers to remember IP addresses, a system known as the Domain Name Service was created.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Domain name service?</a:t>
            </a:r>
            <a:endParaRPr lang="en-US" dirty="0"/>
          </a:p>
        </p:txBody>
      </p:sp>
      <p:sp>
        <p:nvSpPr>
          <p:cNvPr id="3" name="Content Placeholder 2"/>
          <p:cNvSpPr>
            <a:spLocks noGrp="1"/>
          </p:cNvSpPr>
          <p:nvPr>
            <p:ph idx="1"/>
          </p:nvPr>
        </p:nvSpPr>
        <p:spPr/>
        <p:txBody>
          <a:bodyPr>
            <a:normAutofit fontScale="92500"/>
          </a:bodyPr>
          <a:lstStyle/>
          <a:p>
            <a:r>
              <a:rPr lang="en-US" b="1" dirty="0" smtClean="0"/>
              <a:t>DNS [Domain Name System (Service)]</a:t>
            </a:r>
            <a:r>
              <a:rPr lang="en-US" dirty="0" smtClean="0"/>
              <a:t> - An Internet system/service that translates domain names into IP addresses. Domain names are alphabetic so they're easier to remember. The Internet however, is really based on IP addresses. Every time you use a domain name, therefore, a DNS service must translate the name into the corresponding IP address.</a:t>
            </a:r>
          </a:p>
          <a:p>
            <a:r>
              <a:rPr lang="en-US" sz="2400" dirty="0" smtClean="0"/>
              <a:t>See the PDF in this folder titled How Domain Name Servers Work.pdf for more </a:t>
            </a:r>
            <a:r>
              <a:rPr lang="en-US" sz="2400" dirty="0" smtClean="0"/>
              <a:t>information. And the video link at the end of this </a:t>
            </a:r>
            <a:r>
              <a:rPr lang="en-US" sz="2400" dirty="0" err="1" smtClean="0"/>
              <a:t>cdcoument</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type of domain to choose</a:t>
            </a:r>
            <a:endParaRPr lang="en-US" dirty="0"/>
          </a:p>
        </p:txBody>
      </p:sp>
      <p:sp>
        <p:nvSpPr>
          <p:cNvPr id="3" name="Content Placeholder 2"/>
          <p:cNvSpPr>
            <a:spLocks noGrp="1"/>
          </p:cNvSpPr>
          <p:nvPr>
            <p:ph idx="1"/>
          </p:nvPr>
        </p:nvSpPr>
        <p:spPr/>
        <p:txBody>
          <a:bodyPr>
            <a:normAutofit fontScale="62500" lnSpcReduction="20000"/>
          </a:bodyPr>
          <a:lstStyle/>
          <a:p>
            <a:pPr fontAlgn="t"/>
            <a:r>
              <a:rPr lang="en-US" sz="4500" b="1" dirty="0" smtClean="0"/>
              <a:t>Should you use a .com or .</a:t>
            </a:r>
            <a:r>
              <a:rPr lang="en-US" sz="4500" b="1" dirty="0" err="1" smtClean="0"/>
              <a:t>com.au</a:t>
            </a:r>
            <a:r>
              <a:rPr lang="en-US" sz="4500" b="1" dirty="0" smtClean="0"/>
              <a:t> for your client?</a:t>
            </a:r>
            <a:endParaRPr lang="en-US" sz="4500" dirty="0" smtClean="0"/>
          </a:p>
          <a:p>
            <a:pPr fontAlgn="t"/>
            <a:endParaRPr lang="en-US" dirty="0" smtClean="0"/>
          </a:p>
          <a:p>
            <a:pPr fontAlgn="t"/>
            <a:r>
              <a:rPr lang="en-US" dirty="0" smtClean="0"/>
              <a:t>The answer is “It depends”.  What does it depend on?</a:t>
            </a:r>
          </a:p>
          <a:p>
            <a:pPr fontAlgn="t">
              <a:buNone/>
            </a:pPr>
            <a:r>
              <a:rPr lang="en-US" dirty="0" smtClean="0"/>
              <a:t/>
            </a:r>
            <a:br>
              <a:rPr lang="en-US" dirty="0" smtClean="0"/>
            </a:br>
            <a:r>
              <a:rPr lang="en-US" dirty="0" smtClean="0"/>
              <a:t>If your client is targeting an international audience, it is good advice to always, if possible, try to get the ‘.com’ domain name.</a:t>
            </a:r>
          </a:p>
          <a:p>
            <a:pPr fontAlgn="t"/>
            <a:endParaRPr lang="en-US" dirty="0" smtClean="0"/>
          </a:p>
          <a:p>
            <a:pPr fontAlgn="t"/>
            <a:r>
              <a:rPr lang="en-US" dirty="0" smtClean="0"/>
              <a:t>There are reasons you might still want to use a .</a:t>
            </a:r>
            <a:r>
              <a:rPr lang="en-US" dirty="0" err="1" smtClean="0"/>
              <a:t>com.au</a:t>
            </a:r>
            <a:r>
              <a:rPr lang="en-US" dirty="0" smtClean="0"/>
              <a:t> domain name if your client is looking for an international business.</a:t>
            </a:r>
          </a:p>
          <a:p>
            <a:pPr fontAlgn="t"/>
            <a:endParaRPr lang="en-US" dirty="0" smtClean="0"/>
          </a:p>
          <a:p>
            <a:pPr fontAlgn="t"/>
            <a:r>
              <a:rPr lang="en-US" dirty="0" smtClean="0"/>
              <a:t>The Australian dollar is frequently at a great market value for  buyers from the UK or US to buy cheaper products from Australia than in their own country. This was the case in the early 2000’s when DVD’s were cheaper in Australia than overseas. </a:t>
            </a:r>
          </a:p>
          <a:p>
            <a:pPr fontAlgn="t">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com.au</a:t>
            </a:r>
            <a:r>
              <a:rPr lang="en-US" dirty="0" smtClean="0"/>
              <a:t>? .</a:t>
            </a:r>
            <a:r>
              <a:rPr lang="en-US" dirty="0" err="1" smtClean="0"/>
              <a:t>net.au</a:t>
            </a:r>
            <a:r>
              <a:rPr lang="en-US" dirty="0" smtClean="0"/>
              <a:t>? .</a:t>
            </a:r>
            <a:r>
              <a:rPr lang="en-US" dirty="0" err="1" smtClean="0"/>
              <a:t>org.au</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fontAlgn="t"/>
            <a:r>
              <a:rPr lang="en-US" dirty="0" smtClean="0"/>
              <a:t>A country domain name, such as ‘.</a:t>
            </a:r>
            <a:r>
              <a:rPr lang="en-US" dirty="0" err="1" smtClean="0"/>
              <a:t>com.au</a:t>
            </a:r>
            <a:r>
              <a:rPr lang="en-US" dirty="0" smtClean="0"/>
              <a:t>’, is the best choice if you’re only targeting a national market. Customers in Australia like knowing they are buying from an Australian company.  </a:t>
            </a:r>
          </a:p>
          <a:p>
            <a:pPr fontAlgn="t"/>
            <a:endParaRPr lang="en-US" dirty="0" smtClean="0"/>
          </a:p>
          <a:p>
            <a:pPr fontAlgn="t"/>
            <a:r>
              <a:rPr lang="en-US" dirty="0" smtClean="0"/>
              <a:t>It is also beneficial in search engines when customers are searching for web pages in Australia. </a:t>
            </a:r>
          </a:p>
          <a:p>
            <a:pPr fontAlgn="t"/>
            <a:endParaRPr lang="en-US" dirty="0" smtClean="0"/>
          </a:p>
          <a:p>
            <a:pPr fontAlgn="t"/>
            <a:r>
              <a:rPr lang="en-US" dirty="0" smtClean="0"/>
              <a:t>If you can’t get the ‘.</a:t>
            </a:r>
            <a:r>
              <a:rPr lang="en-US" dirty="0" err="1" smtClean="0"/>
              <a:t>com.au</a:t>
            </a:r>
            <a:r>
              <a:rPr lang="en-US" dirty="0" smtClean="0"/>
              <a:t>’ name, ‘.</a:t>
            </a:r>
            <a:r>
              <a:rPr lang="en-US" dirty="0" err="1" smtClean="0"/>
              <a:t>net.au</a:t>
            </a:r>
            <a:r>
              <a:rPr lang="en-US" dirty="0" smtClean="0"/>
              <a:t>’ is the next best choice.</a:t>
            </a:r>
          </a:p>
          <a:p>
            <a:pPr fontAlgn="t"/>
            <a:endParaRPr lang="en-US" dirty="0" smtClean="0"/>
          </a:p>
          <a:p>
            <a:pPr fontAlgn="t"/>
            <a:r>
              <a:rPr lang="en-US" dirty="0" smtClean="0"/>
              <a:t>If you are planning on creating an association or society, then ‘.</a:t>
            </a:r>
            <a:r>
              <a:rPr lang="en-US" dirty="0" err="1" smtClean="0"/>
              <a:t>org.au</a:t>
            </a:r>
            <a:r>
              <a:rPr lang="en-US" dirty="0" smtClean="0"/>
              <a:t>’ is the correct choice.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a:t>
            </a:r>
            <a:r>
              <a:rPr lang="en-US" dirty="0" err="1" smtClean="0"/>
              <a:t>auDA</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auDA</a:t>
            </a:r>
            <a:r>
              <a:rPr lang="en-US" dirty="0" smtClean="0"/>
              <a:t> .au Domain Administration Ltd (Australia)</a:t>
            </a:r>
          </a:p>
          <a:p>
            <a:r>
              <a:rPr lang="en-US" dirty="0" err="1" smtClean="0"/>
              <a:t>auDA</a:t>
            </a:r>
            <a:r>
              <a:rPr lang="en-US" dirty="0" smtClean="0"/>
              <a:t> is a not for profit foundation which administers the </a:t>
            </a:r>
            <a:r>
              <a:rPr lang="en-US" dirty="0" err="1" smtClean="0"/>
              <a:t>ccTLD</a:t>
            </a:r>
            <a:r>
              <a:rPr lang="en-US" dirty="0" smtClean="0"/>
              <a:t> (country code top level domain .au)</a:t>
            </a:r>
          </a:p>
          <a:p>
            <a:r>
              <a:rPr lang="en-US" dirty="0" err="1" smtClean="0"/>
              <a:t>auDA</a:t>
            </a:r>
            <a:r>
              <a:rPr lang="en-US" dirty="0" smtClean="0"/>
              <a:t> formulate the policies and rules which govern and </a:t>
            </a:r>
            <a:r>
              <a:rPr lang="en-US" dirty="0" err="1" smtClean="0"/>
              <a:t>organise</a:t>
            </a:r>
            <a:r>
              <a:rPr lang="en-US" dirty="0" smtClean="0"/>
              <a:t> the .au name space.</a:t>
            </a:r>
          </a:p>
          <a:p>
            <a:r>
              <a:rPr lang="en-US" dirty="0" smtClean="0"/>
              <a:t>More information can be found at </a:t>
            </a:r>
            <a:r>
              <a:rPr lang="en-US" dirty="0" smtClean="0">
                <a:hlinkClick r:id="rId3"/>
              </a:rPr>
              <a:t>http://www.auda.org.au</a:t>
            </a:r>
            <a:endParaRPr lang="en-US" dirty="0" smtClean="0"/>
          </a:p>
          <a:p>
            <a:r>
              <a:rPr lang="en-US" dirty="0" smtClean="0"/>
              <a:t>A history of the </a:t>
            </a:r>
            <a:r>
              <a:rPr lang="en-US" dirty="0" err="1" smtClean="0"/>
              <a:t>auDA</a:t>
            </a:r>
            <a:r>
              <a:rPr lang="en-US" dirty="0" smtClean="0"/>
              <a:t> can be found at </a:t>
            </a:r>
            <a:r>
              <a:rPr lang="en-US" dirty="0" smtClean="0">
                <a:hlinkClick r:id="rId4"/>
              </a:rPr>
              <a:t>http://encyclopedia.thefreedictionary.com/AUDA</a:t>
            </a:r>
            <a:endParaRPr lang="en-US" dirty="0" smtClean="0"/>
          </a:p>
          <a:p>
            <a:pPr>
              <a:buNone/>
            </a:pPr>
            <a:endParaRPr lang="en-US" dirty="0" smtClean="0"/>
          </a:p>
          <a:p>
            <a:pPr>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Registrars</a:t>
            </a:r>
            <a:endParaRPr lang="en-AU" dirty="0"/>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82" y="1628800"/>
            <a:ext cx="88677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95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auDA</a:t>
            </a:r>
            <a:r>
              <a:rPr lang="en-US" dirty="0" smtClean="0"/>
              <a:t> domain name requirements in </a:t>
            </a:r>
            <a:r>
              <a:rPr lang="en-US" dirty="0" smtClean="0"/>
              <a:t>Australia</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Eligibility and allocation rules for all open 2lds</a:t>
            </a:r>
          </a:p>
          <a:p>
            <a:r>
              <a:rPr lang="en-US" i="1" dirty="0" smtClean="0"/>
              <a:t>First </a:t>
            </a:r>
            <a:r>
              <a:rPr lang="en-US" i="1" dirty="0" smtClean="0"/>
              <a:t>come, first served</a:t>
            </a:r>
          </a:p>
          <a:p>
            <a:pPr lvl="1"/>
            <a:r>
              <a:rPr lang="en-US" dirty="0" smtClean="0"/>
              <a:t>Domain </a:t>
            </a:r>
            <a:r>
              <a:rPr lang="en-US" dirty="0" smtClean="0"/>
              <a:t>name </a:t>
            </a:r>
            <a:r>
              <a:rPr lang="en-US" dirty="0" err="1" smtClean="0"/>
              <a:t>licences</a:t>
            </a:r>
            <a:r>
              <a:rPr lang="en-US" dirty="0" smtClean="0"/>
              <a:t> are allocated on a ‘first come, first served’ basis. It is </a:t>
            </a:r>
            <a:r>
              <a:rPr lang="en-US" dirty="0" smtClean="0"/>
              <a:t>not possible </a:t>
            </a:r>
            <a:r>
              <a:rPr lang="en-US" dirty="0" smtClean="0"/>
              <a:t>to pre-register or otherwise reserve a domain name.</a:t>
            </a:r>
          </a:p>
          <a:p>
            <a:r>
              <a:rPr lang="en-US" i="1" dirty="0" smtClean="0"/>
              <a:t>Registrants must be Australian</a:t>
            </a:r>
          </a:p>
          <a:p>
            <a:pPr lvl="1"/>
            <a:r>
              <a:rPr lang="en-US" dirty="0" smtClean="0"/>
              <a:t>Domain </a:t>
            </a:r>
            <a:r>
              <a:rPr lang="en-US" dirty="0" smtClean="0"/>
              <a:t>name </a:t>
            </a:r>
            <a:r>
              <a:rPr lang="en-US" dirty="0" err="1" smtClean="0"/>
              <a:t>licences</a:t>
            </a:r>
            <a:r>
              <a:rPr lang="en-US" dirty="0" smtClean="0"/>
              <a:t> may only be allocated to a registrant who is Australian, </a:t>
            </a:r>
            <a:r>
              <a:rPr lang="en-US" dirty="0" smtClean="0"/>
              <a:t>as defined </a:t>
            </a:r>
            <a:r>
              <a:rPr lang="en-US" dirty="0" smtClean="0"/>
              <a:t>under the eligibility and allocation rules for each 2LD.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Domain Names&amp;quot;&quot;/&gt;&lt;property id=&quot;20307&quot; value=&quot;256&quot;/&gt;&lt;/object&gt;&lt;object type=&quot;3&quot; unique_id=&quot;10005&quot;&gt;&lt;property id=&quot;20148&quot; value=&quot;5&quot;/&gt;&lt;property id=&quot;20300&quot; value=&quot;Slide 2 - &amp;quot;What is an IP Address?&amp;quot;&quot;/&gt;&lt;property id=&quot;20307&quot; value=&quot;259&quot;/&gt;&lt;/object&gt;&lt;object type=&quot;3&quot; unique_id=&quot;10006&quot;&gt;&lt;property id=&quot;20148&quot; value=&quot;5&quot;/&gt;&lt;property id=&quot;20300&quot; value=&quot;Slide 3 - &amp;quot;What is a domain name?&amp;quot;&quot;/&gt;&lt;property id=&quot;20307&quot; value=&quot;261&quot;/&gt;&lt;/object&gt;&lt;object type=&quot;3&quot; unique_id=&quot;10007&quot;&gt;&lt;property id=&quot;20148&quot; value=&quot;5&quot;/&gt;&lt;property id=&quot;20300&quot; value=&quot;Slide 4 - &amp;quot;What is a Domain name service?&amp;quot;&quot;/&gt;&lt;property id=&quot;20307&quot; value=&quot;262&quot;/&gt;&lt;/object&gt;&lt;object type=&quot;3&quot; unique_id=&quot;10008&quot;&gt;&lt;property id=&quot;20148&quot; value=&quot;5&quot;/&gt;&lt;property id=&quot;20300&quot; value=&quot;Slide 5 - &amp;quot;What type of domain to choose&amp;quot;&quot;/&gt;&lt;property id=&quot;20307&quot; value=&quot;257&quot;/&gt;&lt;/object&gt;&lt;object type=&quot;3&quot; unique_id=&quot;10009&quot;&gt;&lt;property id=&quot;20148&quot; value=&quot;5&quot;/&gt;&lt;property id=&quot;20300&quot; value=&quot;Slide 6 - &amp;quot;.com.au? .net.au? .org.au???&amp;quot;&quot;/&gt;&lt;property id=&quot;20307&quot; value=&quot;258&quot;/&gt;&lt;/object&gt;&lt;object type=&quot;3&quot; unique_id=&quot;10010&quot;&gt;&lt;property id=&quot;20148&quot; value=&quot;5&quot;/&gt;&lt;property id=&quot;20300&quot; value=&quot;Slide 7 - &amp;quot;Who is auDA?&amp;quot;&quot;/&gt;&lt;property id=&quot;20307&quot; value=&quot;271&quot;/&gt;&lt;/object&gt;&lt;object type=&quot;3&quot; unique_id=&quot;10011&quot;&gt;&lt;property id=&quot;20148&quot; value=&quot;5&quot;/&gt;&lt;property id=&quot;20300&quot; value=&quot;Slide 8 - &amp;quot;auDA domain name requirements in australia&amp;quot;&quot;/&gt;&lt;property id=&quot;20307&quot; value=&quot;263&quot;/&gt;&lt;/object&gt;&lt;object type=&quot;3&quot; unique_id=&quot;10012&quot;&gt;&lt;property id=&quot;20148&quot; value=&quot;5&quot;/&gt;&lt;property id=&quot;20300&quot; value=&quot;Slide 9 - &amp;quot;auDA domain name requirements in australia&amp;quot;&quot;/&gt;&lt;property id=&quot;20307&quot; value=&quot;264&quot;/&gt;&lt;/object&gt;&lt;object type=&quot;3&quot; unique_id=&quot;10013&quot;&gt;&lt;property id=&quot;20148&quot; value=&quot;5&quot;/&gt;&lt;property id=&quot;20300&quot; value=&quot;Slide 10 - &amp;quot;auDA domain name requirements in australia&amp;quot;&quot;/&gt;&lt;property id=&quot;20307&quot; value=&quot;265&quot;/&gt;&lt;/object&gt;&lt;object type=&quot;3&quot; unique_id=&quot;10014&quot;&gt;&lt;property id=&quot;20148&quot; value=&quot;5&quot;/&gt;&lt;property id=&quot;20300&quot; value=&quot;Slide 11 - &amp;quot;auDA domain name requirements in australia&amp;quot;&quot;/&gt;&lt;property id=&quot;20307&quot; value=&quot;266&quot;/&gt;&lt;/object&gt;&lt;object type=&quot;3&quot; unique_id=&quot;10015&quot;&gt;&lt;property id=&quot;20148&quot; value=&quot;5&quot;/&gt;&lt;property id=&quot;20300&quot; value=&quot;Slide 12 - &amp;quot;auDA domain name requirements in australia&amp;quot;&quot;/&gt;&lt;property id=&quot;20307&quot; value=&quot;267&quot;/&gt;&lt;/object&gt;&lt;object type=&quot;3&quot; unique_id=&quot;10016&quot;&gt;&lt;property id=&quot;20148&quot; value=&quot;5&quot;/&gt;&lt;property id=&quot;20300&quot; value=&quot;Slide 13 - &amp;quot;auDA domain name requirements in australia&amp;quot;&quot;/&gt;&lt;property id=&quot;20307&quot; value=&quot;268&quot;/&gt;&lt;/object&gt;&lt;object type=&quot;3&quot; unique_id=&quot;10017&quot;&gt;&lt;property id=&quot;20148&quot; value=&quot;5&quot;/&gt;&lt;property id=&quot;20300&quot; value=&quot;Slide 14 - &amp;quot;auDA domain name requirements in australia&amp;quot;&quot;/&gt;&lt;property id=&quot;20307&quot; value=&quot;270&quot;/&gt;&lt;/object&gt;&lt;/object&gt;&lt;/object&gt;&lt;/database&gt;"/>
  <p:tag name="SECTOMILLISECCONVERTED" val="1"/>
</p:tagLst>
</file>

<file path=ppt/theme/theme1.xml><?xml version="1.0" encoding="utf-8"?>
<a:theme xmlns:a="http://schemas.openxmlformats.org/drawingml/2006/main" name="Theme3">
  <a:themeElements>
    <a:clrScheme name="Custom 5">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236B58"/>
      </a:hlink>
      <a:folHlink>
        <a:srgbClr val="3083AF"/>
      </a:folHlink>
    </a:clrScheme>
    <a:fontScheme name="Custom 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936</TotalTime>
  <Words>851</Words>
  <Application>Microsoft Office PowerPoint</Application>
  <PresentationFormat>On-screen Show (4:3)</PresentationFormat>
  <Paragraphs>99</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Theme3</vt:lpstr>
      <vt:lpstr>Domain Names</vt:lpstr>
      <vt:lpstr>What is an IP Address?</vt:lpstr>
      <vt:lpstr>What is a domain name?</vt:lpstr>
      <vt:lpstr>What is a Domain name service?</vt:lpstr>
      <vt:lpstr>What type of domain to choose</vt:lpstr>
      <vt:lpstr>.com.au? .net.au? .org.au???</vt:lpstr>
      <vt:lpstr>Who is auDA?</vt:lpstr>
      <vt:lpstr>Registrars</vt:lpstr>
      <vt:lpstr>auDA domain name requirements in Australia</vt:lpstr>
      <vt:lpstr>auDA domain name requirements in Australia</vt:lpstr>
      <vt:lpstr>auDA domain name requirements in Australia</vt:lpstr>
      <vt:lpstr>auDA domain name requirements in Australia</vt:lpstr>
      <vt:lpstr>auDA domain name requirements in Australia</vt:lpstr>
      <vt:lpstr>Eligibility and allocation rules for com.au</vt:lpstr>
      <vt:lpstr>auDA domain name requirements in australia</vt:lpstr>
      <vt:lpstr>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Names</dc:title>
  <dc:creator>Exact</dc:creator>
  <cp:lastModifiedBy>Helen</cp:lastModifiedBy>
  <cp:revision>97</cp:revision>
  <dcterms:created xsi:type="dcterms:W3CDTF">2008-10-12T06:13:49Z</dcterms:created>
  <dcterms:modified xsi:type="dcterms:W3CDTF">2013-07-29T23:55:50Z</dcterms:modified>
</cp:coreProperties>
</file>