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Poppins Bold" panose="020B0604020202020204" charset="0"/>
      <p:regular r:id="rId14"/>
    </p:embeddedFont>
    <p:embeddedFont>
      <p:font typeface="Ruda Black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555915-9DE0-4CEA-BED2-508D15B1027C}" v="4" dt="2025-06-14T00:10:14.4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5" d="100"/>
          <a:sy n="65" d="100"/>
        </p:scale>
        <p:origin x="1074" y="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guel Angel Velasquez Ysuiza" userId="3ad8b93aa8778c69" providerId="LiveId" clId="{D6555915-9DE0-4CEA-BED2-508D15B1027C}"/>
    <pc:docChg chg="modSld">
      <pc:chgData name="Miguel Angel Velasquez Ysuiza" userId="3ad8b93aa8778c69" providerId="LiveId" clId="{D6555915-9DE0-4CEA-BED2-508D15B1027C}" dt="2025-06-14T00:10:14.414" v="3"/>
      <pc:docMkLst>
        <pc:docMk/>
      </pc:docMkLst>
      <pc:sldChg chg="addSp modSp">
        <pc:chgData name="Miguel Angel Velasquez Ysuiza" userId="3ad8b93aa8778c69" providerId="LiveId" clId="{D6555915-9DE0-4CEA-BED2-508D15B1027C}" dt="2025-06-14T00:10:14.414" v="3"/>
        <pc:sldMkLst>
          <pc:docMk/>
          <pc:sldMk cId="0" sldId="266"/>
        </pc:sldMkLst>
        <pc:spChg chg="mod">
          <ac:chgData name="Miguel Angel Velasquez Ysuiza" userId="3ad8b93aa8778c69" providerId="LiveId" clId="{D6555915-9DE0-4CEA-BED2-508D15B1027C}" dt="2025-06-14T00:10:14.414" v="3"/>
          <ac:spMkLst>
            <pc:docMk/>
            <pc:sldMk cId="0" sldId="266"/>
            <ac:spMk id="9" creationId="{00000000-0000-0000-0000-000000000000}"/>
          </ac:spMkLst>
        </pc:spChg>
        <pc:graphicFrameChg chg="add mod">
          <ac:chgData name="Miguel Angel Velasquez Ysuiza" userId="3ad8b93aa8778c69" providerId="LiveId" clId="{D6555915-9DE0-4CEA-BED2-508D15B1027C}" dt="2025-06-14T00:09:27.564" v="1"/>
          <ac:graphicFrameMkLst>
            <pc:docMk/>
            <pc:sldMk cId="0" sldId="266"/>
            <ac:graphicFrameMk id="10" creationId="{4FE23347-4FA9-8FE7-E313-AC2A4042FA98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2.png"/><Relationship Id="rId7" Type="http://schemas.openxmlformats.org/officeDocument/2006/relationships/image" Target="../media/image15.svg"/><Relationship Id="rId12" Type="http://schemas.openxmlformats.org/officeDocument/2006/relationships/image" Target="../media/image13.jpe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54.png"/><Relationship Id="rId10" Type="http://schemas.openxmlformats.org/officeDocument/2006/relationships/image" Target="../media/image18.png"/><Relationship Id="rId4" Type="http://schemas.openxmlformats.org/officeDocument/2006/relationships/image" Target="../media/image53.png"/><Relationship Id="rId9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10" Type="http://schemas.openxmlformats.org/officeDocument/2006/relationships/hyperlink" Target="https://github.com/robermejia/GRUPO3_Informe_03_Integrador_I" TargetMode="External"/><Relationship Id="rId4" Type="http://schemas.openxmlformats.org/officeDocument/2006/relationships/image" Target="../media/image16.png"/><Relationship Id="rId9" Type="http://schemas.openxmlformats.org/officeDocument/2006/relationships/image" Target="../media/image5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sv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12" Type="http://schemas.openxmlformats.org/officeDocument/2006/relationships/image" Target="../media/image27.png"/><Relationship Id="rId2" Type="http://schemas.openxmlformats.org/officeDocument/2006/relationships/image" Target="../media/image14.png"/><Relationship Id="rId16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6.png"/><Relationship Id="rId5" Type="http://schemas.openxmlformats.org/officeDocument/2006/relationships/image" Target="../media/image17.sv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6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12" Type="http://schemas.openxmlformats.org/officeDocument/2006/relationships/image" Target="../media/image35.png"/><Relationship Id="rId17" Type="http://schemas.openxmlformats.org/officeDocument/2006/relationships/image" Target="../media/image13.jpeg"/><Relationship Id="rId2" Type="http://schemas.openxmlformats.org/officeDocument/2006/relationships/image" Target="../media/image14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34.png"/><Relationship Id="rId5" Type="http://schemas.openxmlformats.org/officeDocument/2006/relationships/image" Target="../media/image17.sv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4" Type="http://schemas.openxmlformats.org/officeDocument/2006/relationships/image" Target="../media/image16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Relationship Id="rId9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12" Type="http://schemas.openxmlformats.org/officeDocument/2006/relationships/image" Target="../media/image4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44.png"/><Relationship Id="rId5" Type="http://schemas.openxmlformats.org/officeDocument/2006/relationships/image" Target="../media/image17.svg"/><Relationship Id="rId10" Type="http://schemas.openxmlformats.org/officeDocument/2006/relationships/image" Target="../media/image43.png"/><Relationship Id="rId4" Type="http://schemas.openxmlformats.org/officeDocument/2006/relationships/image" Target="../media/image16.png"/><Relationship Id="rId9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12" Type="http://schemas.openxmlformats.org/officeDocument/2006/relationships/image" Target="../media/image13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50.png"/><Relationship Id="rId5" Type="http://schemas.openxmlformats.org/officeDocument/2006/relationships/image" Target="../media/image17.svg"/><Relationship Id="rId10" Type="http://schemas.openxmlformats.org/officeDocument/2006/relationships/image" Target="../media/image49.png"/><Relationship Id="rId4" Type="http://schemas.openxmlformats.org/officeDocument/2006/relationships/image" Target="../media/image16.png"/><Relationship Id="rId9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4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82834" y="-1921745"/>
            <a:ext cx="6755642" cy="4114800"/>
          </a:xfrm>
          <a:custGeom>
            <a:avLst/>
            <a:gdLst/>
            <a:ahLst/>
            <a:cxnLst/>
            <a:rect l="l" t="t" r="r" b="b"/>
            <a:pathLst>
              <a:path w="6755642" h="4114800">
                <a:moveTo>
                  <a:pt x="0" y="0"/>
                </a:moveTo>
                <a:lnTo>
                  <a:pt x="6755642" y="0"/>
                </a:lnTo>
                <a:lnTo>
                  <a:pt x="675564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3" name="Freeform 3"/>
          <p:cNvSpPr/>
          <p:nvPr/>
        </p:nvSpPr>
        <p:spPr>
          <a:xfrm>
            <a:off x="6303834" y="1790711"/>
            <a:ext cx="1194327" cy="2586142"/>
          </a:xfrm>
          <a:custGeom>
            <a:avLst/>
            <a:gdLst/>
            <a:ahLst/>
            <a:cxnLst/>
            <a:rect l="l" t="t" r="r" b="b"/>
            <a:pathLst>
              <a:path w="1194327" h="2586142">
                <a:moveTo>
                  <a:pt x="0" y="0"/>
                </a:moveTo>
                <a:lnTo>
                  <a:pt x="1194327" y="0"/>
                </a:lnTo>
                <a:lnTo>
                  <a:pt x="1194327" y="2586142"/>
                </a:lnTo>
                <a:lnTo>
                  <a:pt x="0" y="25861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4" name="Freeform 4"/>
          <p:cNvSpPr/>
          <p:nvPr/>
        </p:nvSpPr>
        <p:spPr>
          <a:xfrm flipH="1">
            <a:off x="2095190" y="2021154"/>
            <a:ext cx="5357753" cy="5591583"/>
          </a:xfrm>
          <a:custGeom>
            <a:avLst/>
            <a:gdLst/>
            <a:ahLst/>
            <a:cxnLst/>
            <a:rect l="l" t="t" r="r" b="b"/>
            <a:pathLst>
              <a:path w="5357753" h="5591583">
                <a:moveTo>
                  <a:pt x="5357753" y="0"/>
                </a:moveTo>
                <a:lnTo>
                  <a:pt x="0" y="0"/>
                </a:lnTo>
                <a:lnTo>
                  <a:pt x="0" y="5591582"/>
                </a:lnTo>
                <a:lnTo>
                  <a:pt x="5357753" y="5591582"/>
                </a:lnTo>
                <a:lnTo>
                  <a:pt x="5357753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5" name="Freeform 5"/>
          <p:cNvSpPr/>
          <p:nvPr/>
        </p:nvSpPr>
        <p:spPr>
          <a:xfrm>
            <a:off x="-947148" y="1264426"/>
            <a:ext cx="3144039" cy="2440918"/>
          </a:xfrm>
          <a:custGeom>
            <a:avLst/>
            <a:gdLst/>
            <a:ahLst/>
            <a:cxnLst/>
            <a:rect l="l" t="t" r="r" b="b"/>
            <a:pathLst>
              <a:path w="3144039" h="2440918">
                <a:moveTo>
                  <a:pt x="0" y="0"/>
                </a:moveTo>
                <a:lnTo>
                  <a:pt x="3144040" y="0"/>
                </a:lnTo>
                <a:lnTo>
                  <a:pt x="3144040" y="2440918"/>
                </a:lnTo>
                <a:lnTo>
                  <a:pt x="0" y="244091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6" name="Freeform 6"/>
          <p:cNvSpPr/>
          <p:nvPr/>
        </p:nvSpPr>
        <p:spPr>
          <a:xfrm>
            <a:off x="624872" y="5005800"/>
            <a:ext cx="1894295" cy="4252500"/>
          </a:xfrm>
          <a:custGeom>
            <a:avLst/>
            <a:gdLst/>
            <a:ahLst/>
            <a:cxnLst/>
            <a:rect l="l" t="t" r="r" b="b"/>
            <a:pathLst>
              <a:path w="1894295" h="4252500">
                <a:moveTo>
                  <a:pt x="0" y="0"/>
                </a:moveTo>
                <a:lnTo>
                  <a:pt x="1894295" y="0"/>
                </a:lnTo>
                <a:lnTo>
                  <a:pt x="1894295" y="4252500"/>
                </a:lnTo>
                <a:lnTo>
                  <a:pt x="0" y="42525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7" name="Freeform 7"/>
          <p:cNvSpPr/>
          <p:nvPr/>
        </p:nvSpPr>
        <p:spPr>
          <a:xfrm>
            <a:off x="4011803" y="7612736"/>
            <a:ext cx="3486358" cy="4114800"/>
          </a:xfrm>
          <a:custGeom>
            <a:avLst/>
            <a:gdLst/>
            <a:ahLst/>
            <a:cxnLst/>
            <a:rect l="l" t="t" r="r" b="b"/>
            <a:pathLst>
              <a:path w="3486358" h="4114800">
                <a:moveTo>
                  <a:pt x="0" y="0"/>
                </a:moveTo>
                <a:lnTo>
                  <a:pt x="3486358" y="0"/>
                </a:lnTo>
                <a:lnTo>
                  <a:pt x="34863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8" name="Freeform 8"/>
          <p:cNvSpPr/>
          <p:nvPr/>
        </p:nvSpPr>
        <p:spPr>
          <a:xfrm>
            <a:off x="9990408" y="1454082"/>
            <a:ext cx="5337545" cy="3849704"/>
          </a:xfrm>
          <a:custGeom>
            <a:avLst/>
            <a:gdLst/>
            <a:ahLst/>
            <a:cxnLst/>
            <a:rect l="l" t="t" r="r" b="b"/>
            <a:pathLst>
              <a:path w="5337545" h="3849704">
                <a:moveTo>
                  <a:pt x="0" y="0"/>
                </a:moveTo>
                <a:lnTo>
                  <a:pt x="5337544" y="0"/>
                </a:lnTo>
                <a:lnTo>
                  <a:pt x="5337544" y="3849704"/>
                </a:lnTo>
                <a:lnTo>
                  <a:pt x="0" y="3849704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9" name="TextBox 9"/>
          <p:cNvSpPr txBox="1"/>
          <p:nvPr/>
        </p:nvSpPr>
        <p:spPr>
          <a:xfrm>
            <a:off x="8902445" y="7704724"/>
            <a:ext cx="8217084" cy="464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8"/>
              </a:lnSpc>
            </a:pPr>
            <a:r>
              <a:rPr lang="en-US" sz="2699">
                <a:solidFill>
                  <a:srgbClr val="242424"/>
                </a:solidFill>
                <a:latin typeface="Ruda Black"/>
                <a:ea typeface="Ruda Black"/>
                <a:cs typeface="Ruda Black"/>
                <a:sym typeface="Ruda Black"/>
              </a:rPr>
              <a:t>Avance de Proyecto 03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797169" y="5637161"/>
            <a:ext cx="8217084" cy="1852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7"/>
              </a:lnSpc>
              <a:spcBef>
                <a:spcPct val="0"/>
              </a:spcBef>
            </a:pPr>
            <a:r>
              <a:rPr lang="en-US" sz="3537" spc="-88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 IMPLEMENTACIÓN DE UN SITIO WEB (ECOMMERS PARA LA VENTA DE  PRODUCTOS TECNOLÓGICOS Y/O DE CÓMPUTO).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09963" y="2132474"/>
            <a:ext cx="7202335" cy="3610170"/>
          </a:xfrm>
          <a:custGeom>
            <a:avLst/>
            <a:gdLst/>
            <a:ahLst/>
            <a:cxnLst/>
            <a:rect l="l" t="t" r="r" b="b"/>
            <a:pathLst>
              <a:path w="7202335" h="3610170">
                <a:moveTo>
                  <a:pt x="0" y="0"/>
                </a:moveTo>
                <a:lnTo>
                  <a:pt x="7202335" y="0"/>
                </a:lnTo>
                <a:lnTo>
                  <a:pt x="7202335" y="3610171"/>
                </a:lnTo>
                <a:lnTo>
                  <a:pt x="0" y="36101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3" name="Freeform 3"/>
          <p:cNvSpPr/>
          <p:nvPr/>
        </p:nvSpPr>
        <p:spPr>
          <a:xfrm>
            <a:off x="9455018" y="2132474"/>
            <a:ext cx="7202335" cy="3610170"/>
          </a:xfrm>
          <a:custGeom>
            <a:avLst/>
            <a:gdLst/>
            <a:ahLst/>
            <a:cxnLst/>
            <a:rect l="l" t="t" r="r" b="b"/>
            <a:pathLst>
              <a:path w="7202335" h="3610170">
                <a:moveTo>
                  <a:pt x="0" y="0"/>
                </a:moveTo>
                <a:lnTo>
                  <a:pt x="7202335" y="0"/>
                </a:lnTo>
                <a:lnTo>
                  <a:pt x="7202335" y="3610171"/>
                </a:lnTo>
                <a:lnTo>
                  <a:pt x="0" y="36101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4" name="Freeform 4"/>
          <p:cNvSpPr/>
          <p:nvPr/>
        </p:nvSpPr>
        <p:spPr>
          <a:xfrm>
            <a:off x="1509963" y="6180795"/>
            <a:ext cx="7202335" cy="3601168"/>
          </a:xfrm>
          <a:custGeom>
            <a:avLst/>
            <a:gdLst/>
            <a:ahLst/>
            <a:cxnLst/>
            <a:rect l="l" t="t" r="r" b="b"/>
            <a:pathLst>
              <a:path w="7202335" h="3601168">
                <a:moveTo>
                  <a:pt x="0" y="0"/>
                </a:moveTo>
                <a:lnTo>
                  <a:pt x="7202335" y="0"/>
                </a:lnTo>
                <a:lnTo>
                  <a:pt x="7202335" y="3601167"/>
                </a:lnTo>
                <a:lnTo>
                  <a:pt x="0" y="360116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5" name="Freeform 5"/>
          <p:cNvSpPr/>
          <p:nvPr/>
        </p:nvSpPr>
        <p:spPr>
          <a:xfrm>
            <a:off x="9455018" y="6180795"/>
            <a:ext cx="7202335" cy="3592165"/>
          </a:xfrm>
          <a:custGeom>
            <a:avLst/>
            <a:gdLst/>
            <a:ahLst/>
            <a:cxnLst/>
            <a:rect l="l" t="t" r="r" b="b"/>
            <a:pathLst>
              <a:path w="7202335" h="3592165">
                <a:moveTo>
                  <a:pt x="0" y="0"/>
                </a:moveTo>
                <a:lnTo>
                  <a:pt x="7202335" y="0"/>
                </a:lnTo>
                <a:lnTo>
                  <a:pt x="7202335" y="3592164"/>
                </a:lnTo>
                <a:lnTo>
                  <a:pt x="0" y="359216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6" name="TextBox 6"/>
          <p:cNvSpPr txBox="1"/>
          <p:nvPr/>
        </p:nvSpPr>
        <p:spPr>
          <a:xfrm>
            <a:off x="5944419" y="1114425"/>
            <a:ext cx="6399163" cy="665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35"/>
              </a:lnSpc>
              <a:spcBef>
                <a:spcPct val="0"/>
              </a:spcBef>
            </a:pPr>
            <a:r>
              <a:rPr lang="en-US" sz="4937" spc="-123">
                <a:solidFill>
                  <a:srgbClr val="EFEFEF"/>
                </a:solidFill>
                <a:latin typeface="Poppins Bold"/>
                <a:ea typeface="Poppins Bold"/>
                <a:cs typeface="Poppins Bold"/>
                <a:sym typeface="Poppins Bold"/>
              </a:rPr>
              <a:t>ALGUNAS CAPTURAS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6467062" y="344130"/>
            <a:ext cx="1234065" cy="1354616"/>
            <a:chOff x="0" y="0"/>
            <a:chExt cx="1645419" cy="180615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051932" cy="1390775"/>
            </a:xfrm>
            <a:custGeom>
              <a:avLst/>
              <a:gdLst/>
              <a:ahLst/>
              <a:cxnLst/>
              <a:rect l="l" t="t" r="r" b="b"/>
              <a:pathLst>
                <a:path w="1051932" h="1390775">
                  <a:moveTo>
                    <a:pt x="0" y="0"/>
                  </a:moveTo>
                  <a:lnTo>
                    <a:pt x="1051932" y="0"/>
                  </a:lnTo>
                  <a:lnTo>
                    <a:pt x="1051932" y="1390775"/>
                  </a:lnTo>
                  <a:lnTo>
                    <a:pt x="0" y="13907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PE"/>
            </a:p>
          </p:txBody>
        </p:sp>
        <p:sp>
          <p:nvSpPr>
            <p:cNvPr id="9" name="Freeform 9"/>
            <p:cNvSpPr/>
            <p:nvPr/>
          </p:nvSpPr>
          <p:spPr>
            <a:xfrm>
              <a:off x="290834" y="214681"/>
              <a:ext cx="1051932" cy="1390775"/>
            </a:xfrm>
            <a:custGeom>
              <a:avLst/>
              <a:gdLst/>
              <a:ahLst/>
              <a:cxnLst/>
              <a:rect l="l" t="t" r="r" b="b"/>
              <a:pathLst>
                <a:path w="1051932" h="1390775">
                  <a:moveTo>
                    <a:pt x="0" y="0"/>
                  </a:moveTo>
                  <a:lnTo>
                    <a:pt x="1051931" y="0"/>
                  </a:lnTo>
                  <a:lnTo>
                    <a:pt x="1051931" y="1390775"/>
                  </a:lnTo>
                  <a:lnTo>
                    <a:pt x="0" y="13907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PE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593488" y="415379"/>
              <a:ext cx="1051932" cy="1390775"/>
            </a:xfrm>
            <a:custGeom>
              <a:avLst/>
              <a:gdLst/>
              <a:ahLst/>
              <a:cxnLst/>
              <a:rect l="l" t="t" r="r" b="b"/>
              <a:pathLst>
                <a:path w="1051932" h="1390775">
                  <a:moveTo>
                    <a:pt x="0" y="0"/>
                  </a:moveTo>
                  <a:lnTo>
                    <a:pt x="1051931" y="0"/>
                  </a:lnTo>
                  <a:lnTo>
                    <a:pt x="1051931" y="1390776"/>
                  </a:lnTo>
                  <a:lnTo>
                    <a:pt x="0" y="13907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11" name="Freeform 11"/>
          <p:cNvSpPr/>
          <p:nvPr/>
        </p:nvSpPr>
        <p:spPr>
          <a:xfrm>
            <a:off x="577516" y="479872"/>
            <a:ext cx="1560602" cy="1125584"/>
          </a:xfrm>
          <a:custGeom>
            <a:avLst/>
            <a:gdLst/>
            <a:ahLst/>
            <a:cxnLst/>
            <a:rect l="l" t="t" r="r" b="b"/>
            <a:pathLst>
              <a:path w="1560602" h="1125584">
                <a:moveTo>
                  <a:pt x="0" y="0"/>
                </a:moveTo>
                <a:lnTo>
                  <a:pt x="1560602" y="0"/>
                </a:lnTo>
                <a:lnTo>
                  <a:pt x="1560602" y="1125584"/>
                </a:lnTo>
                <a:lnTo>
                  <a:pt x="0" y="1125584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025235" y="1559108"/>
            <a:ext cx="1234065" cy="1354616"/>
            <a:chOff x="0" y="0"/>
            <a:chExt cx="1645419" cy="180615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51932" cy="1390775"/>
            </a:xfrm>
            <a:custGeom>
              <a:avLst/>
              <a:gdLst/>
              <a:ahLst/>
              <a:cxnLst/>
              <a:rect l="l" t="t" r="r" b="b"/>
              <a:pathLst>
                <a:path w="1051932" h="1390775">
                  <a:moveTo>
                    <a:pt x="0" y="0"/>
                  </a:moveTo>
                  <a:lnTo>
                    <a:pt x="1051932" y="0"/>
                  </a:lnTo>
                  <a:lnTo>
                    <a:pt x="1051932" y="1390775"/>
                  </a:lnTo>
                  <a:lnTo>
                    <a:pt x="0" y="13907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PE"/>
            </a:p>
          </p:txBody>
        </p:sp>
        <p:sp>
          <p:nvSpPr>
            <p:cNvPr id="4" name="Freeform 4"/>
            <p:cNvSpPr/>
            <p:nvPr/>
          </p:nvSpPr>
          <p:spPr>
            <a:xfrm>
              <a:off x="290834" y="214681"/>
              <a:ext cx="1051932" cy="1390775"/>
            </a:xfrm>
            <a:custGeom>
              <a:avLst/>
              <a:gdLst/>
              <a:ahLst/>
              <a:cxnLst/>
              <a:rect l="l" t="t" r="r" b="b"/>
              <a:pathLst>
                <a:path w="1051932" h="1390775">
                  <a:moveTo>
                    <a:pt x="0" y="0"/>
                  </a:moveTo>
                  <a:lnTo>
                    <a:pt x="1051931" y="0"/>
                  </a:lnTo>
                  <a:lnTo>
                    <a:pt x="1051931" y="1390775"/>
                  </a:lnTo>
                  <a:lnTo>
                    <a:pt x="0" y="13907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PE"/>
            </a:p>
          </p:txBody>
        </p:sp>
        <p:sp>
          <p:nvSpPr>
            <p:cNvPr id="5" name="Freeform 5"/>
            <p:cNvSpPr/>
            <p:nvPr/>
          </p:nvSpPr>
          <p:spPr>
            <a:xfrm>
              <a:off x="593488" y="415379"/>
              <a:ext cx="1051932" cy="1390775"/>
            </a:xfrm>
            <a:custGeom>
              <a:avLst/>
              <a:gdLst/>
              <a:ahLst/>
              <a:cxnLst/>
              <a:rect l="l" t="t" r="r" b="b"/>
              <a:pathLst>
                <a:path w="1051932" h="1390775">
                  <a:moveTo>
                    <a:pt x="0" y="0"/>
                  </a:moveTo>
                  <a:lnTo>
                    <a:pt x="1051931" y="0"/>
                  </a:lnTo>
                  <a:lnTo>
                    <a:pt x="1051931" y="1390776"/>
                  </a:lnTo>
                  <a:lnTo>
                    <a:pt x="0" y="13907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6" name="Freeform 6"/>
          <p:cNvSpPr/>
          <p:nvPr/>
        </p:nvSpPr>
        <p:spPr>
          <a:xfrm>
            <a:off x="1028700" y="1559108"/>
            <a:ext cx="1560602" cy="1125584"/>
          </a:xfrm>
          <a:custGeom>
            <a:avLst/>
            <a:gdLst/>
            <a:ahLst/>
            <a:cxnLst/>
            <a:rect l="l" t="t" r="r" b="b"/>
            <a:pathLst>
              <a:path w="1560602" h="1125584">
                <a:moveTo>
                  <a:pt x="0" y="0"/>
                </a:moveTo>
                <a:lnTo>
                  <a:pt x="1560602" y="0"/>
                </a:lnTo>
                <a:lnTo>
                  <a:pt x="1560602" y="1125585"/>
                </a:lnTo>
                <a:lnTo>
                  <a:pt x="0" y="112558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7" name="Freeform 7"/>
          <p:cNvSpPr/>
          <p:nvPr/>
        </p:nvSpPr>
        <p:spPr>
          <a:xfrm>
            <a:off x="5648194" y="2049711"/>
            <a:ext cx="6991612" cy="6187577"/>
          </a:xfrm>
          <a:custGeom>
            <a:avLst/>
            <a:gdLst/>
            <a:ahLst/>
            <a:cxnLst/>
            <a:rect l="l" t="t" r="r" b="b"/>
            <a:pathLst>
              <a:path w="6991612" h="6187577">
                <a:moveTo>
                  <a:pt x="0" y="0"/>
                </a:moveTo>
                <a:lnTo>
                  <a:pt x="6991612" y="0"/>
                </a:lnTo>
                <a:lnTo>
                  <a:pt x="6991612" y="6187578"/>
                </a:lnTo>
                <a:lnTo>
                  <a:pt x="0" y="618757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8" name="TextBox 8"/>
          <p:cNvSpPr txBox="1"/>
          <p:nvPr/>
        </p:nvSpPr>
        <p:spPr>
          <a:xfrm>
            <a:off x="3808452" y="1114425"/>
            <a:ext cx="10671096" cy="665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35"/>
              </a:lnSpc>
              <a:spcBef>
                <a:spcPct val="0"/>
              </a:spcBef>
            </a:pPr>
            <a:r>
              <a:rPr lang="en-US" sz="4937" spc="-123">
                <a:solidFill>
                  <a:srgbClr val="EFEFEF"/>
                </a:solidFill>
                <a:latin typeface="Poppins Bold"/>
                <a:ea typeface="Poppins Bold"/>
                <a:cs typeface="Poppins Bold"/>
                <a:sym typeface="Poppins Bold"/>
              </a:rPr>
              <a:t>ENLACE A REPOSITORIO DE GITHUB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219391" y="8726573"/>
            <a:ext cx="9849218" cy="3072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81"/>
              </a:lnSpc>
              <a:spcBef>
                <a:spcPct val="0"/>
              </a:spcBef>
            </a:pPr>
            <a:r>
              <a:rPr lang="en-US" sz="2237" u="sng" spc="-55" dirty="0">
                <a:solidFill>
                  <a:srgbClr val="EFEFEF"/>
                </a:solidFill>
                <a:latin typeface="Poppins Bold"/>
                <a:ea typeface="Poppins Bold"/>
                <a:cs typeface="Poppins Bold"/>
                <a:sym typeface="Poppins Bold"/>
                <a:hlinkClick r:id="rId10" tooltip="https://github.com/robermejia/GRUPO3_Informe_03_Integrador_I"/>
              </a:rPr>
              <a:t>https://github.com/robermejia/G03_Informe_03_Integrador_I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65158" y="3283053"/>
            <a:ext cx="7312717" cy="2660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62"/>
              </a:lnSpc>
            </a:pPr>
            <a:r>
              <a:rPr lang="en-US" sz="7300" spc="-182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MUCHAS GRACIAS POR SU ATENCION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565158" y="6227723"/>
            <a:ext cx="7312717" cy="5238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endParaRPr/>
          </a:p>
        </p:txBody>
      </p:sp>
      <p:sp>
        <p:nvSpPr>
          <p:cNvPr id="4" name="Freeform 4"/>
          <p:cNvSpPr/>
          <p:nvPr/>
        </p:nvSpPr>
        <p:spPr>
          <a:xfrm>
            <a:off x="9854137" y="3018272"/>
            <a:ext cx="7411325" cy="4635447"/>
          </a:xfrm>
          <a:custGeom>
            <a:avLst/>
            <a:gdLst/>
            <a:ahLst/>
            <a:cxnLst/>
            <a:rect l="l" t="t" r="r" b="b"/>
            <a:pathLst>
              <a:path w="7411325" h="4635447">
                <a:moveTo>
                  <a:pt x="0" y="0"/>
                </a:moveTo>
                <a:lnTo>
                  <a:pt x="7411325" y="0"/>
                </a:lnTo>
                <a:lnTo>
                  <a:pt x="7411325" y="4635447"/>
                </a:lnTo>
                <a:lnTo>
                  <a:pt x="0" y="46354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5" name="Freeform 5"/>
          <p:cNvSpPr/>
          <p:nvPr/>
        </p:nvSpPr>
        <p:spPr>
          <a:xfrm>
            <a:off x="8665100" y="8613636"/>
            <a:ext cx="4338720" cy="2713672"/>
          </a:xfrm>
          <a:custGeom>
            <a:avLst/>
            <a:gdLst/>
            <a:ahLst/>
            <a:cxnLst/>
            <a:rect l="l" t="t" r="r" b="b"/>
            <a:pathLst>
              <a:path w="4338720" h="2713672">
                <a:moveTo>
                  <a:pt x="0" y="0"/>
                </a:moveTo>
                <a:lnTo>
                  <a:pt x="4338720" y="0"/>
                </a:lnTo>
                <a:lnTo>
                  <a:pt x="4338720" y="2713671"/>
                </a:lnTo>
                <a:lnTo>
                  <a:pt x="0" y="27136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6" name="Freeform 6"/>
          <p:cNvSpPr/>
          <p:nvPr/>
        </p:nvSpPr>
        <p:spPr>
          <a:xfrm>
            <a:off x="13976014" y="7483497"/>
            <a:ext cx="3289448" cy="2057400"/>
          </a:xfrm>
          <a:custGeom>
            <a:avLst/>
            <a:gdLst/>
            <a:ahLst/>
            <a:cxnLst/>
            <a:rect l="l" t="t" r="r" b="b"/>
            <a:pathLst>
              <a:path w="3289448" h="2057400">
                <a:moveTo>
                  <a:pt x="0" y="0"/>
                </a:moveTo>
                <a:lnTo>
                  <a:pt x="3289448" y="0"/>
                </a:lnTo>
                <a:lnTo>
                  <a:pt x="3289448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7" name="Freeform 7"/>
          <p:cNvSpPr/>
          <p:nvPr/>
        </p:nvSpPr>
        <p:spPr>
          <a:xfrm>
            <a:off x="13320348" y="712171"/>
            <a:ext cx="3289448" cy="2057400"/>
          </a:xfrm>
          <a:custGeom>
            <a:avLst/>
            <a:gdLst/>
            <a:ahLst/>
            <a:cxnLst/>
            <a:rect l="l" t="t" r="r" b="b"/>
            <a:pathLst>
              <a:path w="3289448" h="2057400">
                <a:moveTo>
                  <a:pt x="0" y="0"/>
                </a:moveTo>
                <a:lnTo>
                  <a:pt x="3289448" y="0"/>
                </a:lnTo>
                <a:lnTo>
                  <a:pt x="3289448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5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520246" y="4207300"/>
            <a:ext cx="7234607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720"/>
              </a:lnSpc>
            </a:pPr>
            <a:r>
              <a:rPr lang="en-US" sz="8100" spc="-202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Integrantes: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7520246" y="5606336"/>
            <a:ext cx="10330804" cy="2842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7683" lvl="1" indent="-348842" algn="l">
              <a:lnSpc>
                <a:spcPts val="4524"/>
              </a:lnSpc>
              <a:buFont typeface="Arial"/>
              <a:buChar char="•"/>
            </a:pPr>
            <a:r>
              <a:rPr lang="en-US" sz="323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MEJIA COLLAZOS, Roberto Agustín​</a:t>
            </a:r>
          </a:p>
          <a:p>
            <a:pPr marL="697683" lvl="1" indent="-348842" algn="l">
              <a:lnSpc>
                <a:spcPts val="4524"/>
              </a:lnSpc>
              <a:buFont typeface="Arial"/>
              <a:buChar char="•"/>
            </a:pPr>
            <a:r>
              <a:rPr lang="en-US" sz="323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PECHO SANTOS, Manuel Angel​</a:t>
            </a:r>
          </a:p>
          <a:p>
            <a:pPr marL="697683" lvl="1" indent="-348842" algn="l">
              <a:lnSpc>
                <a:spcPts val="4524"/>
              </a:lnSpc>
              <a:buFont typeface="Arial"/>
              <a:buChar char="•"/>
            </a:pPr>
            <a:r>
              <a:rPr lang="en-US" sz="323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SOTOMAYO BETETA, Daniel​</a:t>
            </a:r>
          </a:p>
          <a:p>
            <a:pPr marL="697683" lvl="1" indent="-348842" algn="l">
              <a:lnSpc>
                <a:spcPts val="4524"/>
              </a:lnSpc>
              <a:buFont typeface="Arial"/>
              <a:buChar char="•"/>
            </a:pPr>
            <a:r>
              <a:rPr lang="en-US" sz="323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VELASQUEZ YSUIZA, Miguel Angel</a:t>
            </a:r>
          </a:p>
          <a:p>
            <a:pPr algn="l">
              <a:lnSpc>
                <a:spcPts val="4524"/>
              </a:lnSpc>
            </a:pPr>
            <a:endParaRPr lang="en-US" sz="3231">
              <a:solidFill>
                <a:srgbClr val="FFFFFF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2269010" y="2537510"/>
            <a:ext cx="3955742" cy="4342164"/>
            <a:chOff x="0" y="0"/>
            <a:chExt cx="5274323" cy="578955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371923" cy="4458071"/>
            </a:xfrm>
            <a:custGeom>
              <a:avLst/>
              <a:gdLst/>
              <a:ahLst/>
              <a:cxnLst/>
              <a:rect l="l" t="t" r="r" b="b"/>
              <a:pathLst>
                <a:path w="3371923" h="4458071">
                  <a:moveTo>
                    <a:pt x="0" y="0"/>
                  </a:moveTo>
                  <a:lnTo>
                    <a:pt x="3371923" y="0"/>
                  </a:lnTo>
                  <a:lnTo>
                    <a:pt x="3371923" y="4458071"/>
                  </a:lnTo>
                  <a:lnTo>
                    <a:pt x="0" y="44580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PE"/>
            </a:p>
          </p:txBody>
        </p:sp>
        <p:sp>
          <p:nvSpPr>
            <p:cNvPr id="6" name="Freeform 6"/>
            <p:cNvSpPr/>
            <p:nvPr/>
          </p:nvSpPr>
          <p:spPr>
            <a:xfrm>
              <a:off x="932255" y="688152"/>
              <a:ext cx="3371923" cy="4458071"/>
            </a:xfrm>
            <a:custGeom>
              <a:avLst/>
              <a:gdLst/>
              <a:ahLst/>
              <a:cxnLst/>
              <a:rect l="l" t="t" r="r" b="b"/>
              <a:pathLst>
                <a:path w="3371923" h="4458071">
                  <a:moveTo>
                    <a:pt x="0" y="0"/>
                  </a:moveTo>
                  <a:lnTo>
                    <a:pt x="3371923" y="0"/>
                  </a:lnTo>
                  <a:lnTo>
                    <a:pt x="3371923" y="4458071"/>
                  </a:lnTo>
                  <a:lnTo>
                    <a:pt x="0" y="445807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PE"/>
            </a:p>
          </p:txBody>
        </p:sp>
        <p:sp>
          <p:nvSpPr>
            <p:cNvPr id="7" name="Freeform 7"/>
            <p:cNvSpPr/>
            <p:nvPr/>
          </p:nvSpPr>
          <p:spPr>
            <a:xfrm>
              <a:off x="1902400" y="1331481"/>
              <a:ext cx="3371923" cy="4458071"/>
            </a:xfrm>
            <a:custGeom>
              <a:avLst/>
              <a:gdLst/>
              <a:ahLst/>
              <a:cxnLst/>
              <a:rect l="l" t="t" r="r" b="b"/>
              <a:pathLst>
                <a:path w="3371923" h="4458071">
                  <a:moveTo>
                    <a:pt x="0" y="0"/>
                  </a:moveTo>
                  <a:lnTo>
                    <a:pt x="3371923" y="0"/>
                  </a:lnTo>
                  <a:lnTo>
                    <a:pt x="3371923" y="4458072"/>
                  </a:lnTo>
                  <a:lnTo>
                    <a:pt x="0" y="44580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7252341" y="2623235"/>
            <a:ext cx="2845743" cy="665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35"/>
              </a:lnSpc>
              <a:spcBef>
                <a:spcPct val="0"/>
              </a:spcBef>
            </a:pPr>
            <a:r>
              <a:rPr lang="en-US" sz="4937" spc="-123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Grupo: 3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878122" y="2132936"/>
            <a:ext cx="4531757" cy="8142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7"/>
              </a:lnSpc>
              <a:spcBef>
                <a:spcPct val="0"/>
              </a:spcBef>
            </a:pPr>
            <a:r>
              <a:rPr lang="en-US" sz="6037" spc="-150">
                <a:solidFill>
                  <a:srgbClr val="EFEFEF"/>
                </a:solidFill>
                <a:latin typeface="Poppins Bold"/>
                <a:ea typeface="Poppins Bold"/>
                <a:cs typeface="Poppins Bold"/>
                <a:sym typeface="Poppins Bold"/>
              </a:rPr>
              <a:t>CONTENIDO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209908" y="4034662"/>
            <a:ext cx="13868183" cy="3438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10697" lvl="1" indent="-405348" algn="l">
              <a:lnSpc>
                <a:spcPts val="4505"/>
              </a:lnSpc>
              <a:buFont typeface="Arial"/>
              <a:buChar char="•"/>
            </a:pPr>
            <a:r>
              <a:rPr lang="en-US" sz="3754" spc="-93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Diseño de la arquitectura.​</a:t>
            </a:r>
          </a:p>
          <a:p>
            <a:pPr marL="810697" lvl="1" indent="-405348" algn="l">
              <a:lnSpc>
                <a:spcPts val="4505"/>
              </a:lnSpc>
              <a:buFont typeface="Arial"/>
              <a:buChar char="•"/>
            </a:pPr>
            <a:r>
              <a:rPr lang="en-US" sz="3754" spc="-93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Estructura del directorio del proyecto que construye.​</a:t>
            </a:r>
          </a:p>
          <a:p>
            <a:pPr marL="810697" lvl="1" indent="-405348" algn="l">
              <a:lnSpc>
                <a:spcPts val="4505"/>
              </a:lnSpc>
              <a:buFont typeface="Arial"/>
              <a:buChar char="•"/>
            </a:pPr>
            <a:r>
              <a:rPr lang="en-US" sz="3754" spc="-93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Diagrama Gantt del avance conform</a:t>
            </a:r>
            <a:r>
              <a:rPr lang="en-US" sz="3754" b="1" spc="-93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e lo planificado.​</a:t>
            </a:r>
          </a:p>
          <a:p>
            <a:pPr marL="810697" lvl="1" indent="-405348" algn="l">
              <a:lnSpc>
                <a:spcPts val="4505"/>
              </a:lnSpc>
              <a:buFont typeface="Arial"/>
              <a:buChar char="•"/>
            </a:pPr>
            <a:r>
              <a:rPr lang="en-US" sz="3754" b="1" spc="-93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Detalles de los entornos de desarrollos y SGBD.​</a:t>
            </a:r>
          </a:p>
          <a:p>
            <a:pPr marL="810697" lvl="1" indent="-405348" algn="l">
              <a:lnSpc>
                <a:spcPts val="4505"/>
              </a:lnSpc>
              <a:buFont typeface="Arial"/>
              <a:buChar char="•"/>
            </a:pPr>
            <a:r>
              <a:rPr lang="en-US" sz="3754" b="1" spc="-93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Enlace al repositorio GitHub</a:t>
            </a:r>
          </a:p>
          <a:p>
            <a:pPr algn="r">
              <a:lnSpc>
                <a:spcPts val="4505"/>
              </a:lnSpc>
              <a:spcBef>
                <a:spcPct val="0"/>
              </a:spcBef>
            </a:pPr>
            <a:endParaRPr lang="en-US" sz="3754" b="1" spc="-93">
              <a:solidFill>
                <a:srgbClr val="FFFFFF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15073064" y="1028700"/>
            <a:ext cx="2186236" cy="2399801"/>
            <a:chOff x="0" y="0"/>
            <a:chExt cx="2914981" cy="319973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863574" cy="2463860"/>
            </a:xfrm>
            <a:custGeom>
              <a:avLst/>
              <a:gdLst/>
              <a:ahLst/>
              <a:cxnLst/>
              <a:rect l="l" t="t" r="r" b="b"/>
              <a:pathLst>
                <a:path w="1863574" h="2463860">
                  <a:moveTo>
                    <a:pt x="0" y="0"/>
                  </a:moveTo>
                  <a:lnTo>
                    <a:pt x="1863574" y="0"/>
                  </a:lnTo>
                  <a:lnTo>
                    <a:pt x="1863574" y="2463860"/>
                  </a:lnTo>
                  <a:lnTo>
                    <a:pt x="0" y="24638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PE"/>
            </a:p>
          </p:txBody>
        </p:sp>
        <p:sp>
          <p:nvSpPr>
            <p:cNvPr id="6" name="Freeform 6"/>
            <p:cNvSpPr/>
            <p:nvPr/>
          </p:nvSpPr>
          <p:spPr>
            <a:xfrm>
              <a:off x="515233" y="380324"/>
              <a:ext cx="1863574" cy="2463860"/>
            </a:xfrm>
            <a:custGeom>
              <a:avLst/>
              <a:gdLst/>
              <a:ahLst/>
              <a:cxnLst/>
              <a:rect l="l" t="t" r="r" b="b"/>
              <a:pathLst>
                <a:path w="1863574" h="2463860">
                  <a:moveTo>
                    <a:pt x="0" y="0"/>
                  </a:moveTo>
                  <a:lnTo>
                    <a:pt x="1863574" y="0"/>
                  </a:lnTo>
                  <a:lnTo>
                    <a:pt x="1863574" y="2463859"/>
                  </a:lnTo>
                  <a:lnTo>
                    <a:pt x="0" y="24638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PE"/>
            </a:p>
          </p:txBody>
        </p:sp>
        <p:sp>
          <p:nvSpPr>
            <p:cNvPr id="7" name="Freeform 7"/>
            <p:cNvSpPr/>
            <p:nvPr/>
          </p:nvSpPr>
          <p:spPr>
            <a:xfrm>
              <a:off x="1051407" y="735875"/>
              <a:ext cx="1863574" cy="2463860"/>
            </a:xfrm>
            <a:custGeom>
              <a:avLst/>
              <a:gdLst/>
              <a:ahLst/>
              <a:cxnLst/>
              <a:rect l="l" t="t" r="r" b="b"/>
              <a:pathLst>
                <a:path w="1863574" h="2463860">
                  <a:moveTo>
                    <a:pt x="0" y="0"/>
                  </a:moveTo>
                  <a:lnTo>
                    <a:pt x="1863574" y="0"/>
                  </a:lnTo>
                  <a:lnTo>
                    <a:pt x="1863574" y="2463860"/>
                  </a:lnTo>
                  <a:lnTo>
                    <a:pt x="0" y="24638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8" name="Freeform 8"/>
          <p:cNvSpPr/>
          <p:nvPr/>
        </p:nvSpPr>
        <p:spPr>
          <a:xfrm>
            <a:off x="1028700" y="989126"/>
            <a:ext cx="2881205" cy="2078069"/>
          </a:xfrm>
          <a:custGeom>
            <a:avLst/>
            <a:gdLst/>
            <a:ahLst/>
            <a:cxnLst/>
            <a:rect l="l" t="t" r="r" b="b"/>
            <a:pathLst>
              <a:path w="2881205" h="2078069">
                <a:moveTo>
                  <a:pt x="0" y="0"/>
                </a:moveTo>
                <a:lnTo>
                  <a:pt x="2881205" y="0"/>
                </a:lnTo>
                <a:lnTo>
                  <a:pt x="2881205" y="2078069"/>
                </a:lnTo>
                <a:lnTo>
                  <a:pt x="0" y="207806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89912" y="579836"/>
            <a:ext cx="2186236" cy="2399801"/>
            <a:chOff x="0" y="0"/>
            <a:chExt cx="2914981" cy="319973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863574" cy="2463860"/>
            </a:xfrm>
            <a:custGeom>
              <a:avLst/>
              <a:gdLst/>
              <a:ahLst/>
              <a:cxnLst/>
              <a:rect l="l" t="t" r="r" b="b"/>
              <a:pathLst>
                <a:path w="1863574" h="2463860">
                  <a:moveTo>
                    <a:pt x="0" y="0"/>
                  </a:moveTo>
                  <a:lnTo>
                    <a:pt x="1863574" y="0"/>
                  </a:lnTo>
                  <a:lnTo>
                    <a:pt x="1863574" y="2463860"/>
                  </a:lnTo>
                  <a:lnTo>
                    <a:pt x="0" y="24638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PE"/>
            </a:p>
          </p:txBody>
        </p:sp>
        <p:sp>
          <p:nvSpPr>
            <p:cNvPr id="4" name="Freeform 4"/>
            <p:cNvSpPr/>
            <p:nvPr/>
          </p:nvSpPr>
          <p:spPr>
            <a:xfrm>
              <a:off x="515233" y="380324"/>
              <a:ext cx="1863574" cy="2463860"/>
            </a:xfrm>
            <a:custGeom>
              <a:avLst/>
              <a:gdLst/>
              <a:ahLst/>
              <a:cxnLst/>
              <a:rect l="l" t="t" r="r" b="b"/>
              <a:pathLst>
                <a:path w="1863574" h="2463860">
                  <a:moveTo>
                    <a:pt x="0" y="0"/>
                  </a:moveTo>
                  <a:lnTo>
                    <a:pt x="1863574" y="0"/>
                  </a:lnTo>
                  <a:lnTo>
                    <a:pt x="1863574" y="2463859"/>
                  </a:lnTo>
                  <a:lnTo>
                    <a:pt x="0" y="24638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PE"/>
            </a:p>
          </p:txBody>
        </p:sp>
        <p:sp>
          <p:nvSpPr>
            <p:cNvPr id="5" name="Freeform 5"/>
            <p:cNvSpPr/>
            <p:nvPr/>
          </p:nvSpPr>
          <p:spPr>
            <a:xfrm>
              <a:off x="1051407" y="735875"/>
              <a:ext cx="1863574" cy="2463860"/>
            </a:xfrm>
            <a:custGeom>
              <a:avLst/>
              <a:gdLst/>
              <a:ahLst/>
              <a:cxnLst/>
              <a:rect l="l" t="t" r="r" b="b"/>
              <a:pathLst>
                <a:path w="1863574" h="2463860">
                  <a:moveTo>
                    <a:pt x="0" y="0"/>
                  </a:moveTo>
                  <a:lnTo>
                    <a:pt x="1863574" y="0"/>
                  </a:lnTo>
                  <a:lnTo>
                    <a:pt x="1863574" y="2463860"/>
                  </a:lnTo>
                  <a:lnTo>
                    <a:pt x="0" y="24638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6" name="Freeform 6"/>
          <p:cNvSpPr/>
          <p:nvPr/>
        </p:nvSpPr>
        <p:spPr>
          <a:xfrm>
            <a:off x="2776148" y="2598398"/>
            <a:ext cx="3910207" cy="2962593"/>
          </a:xfrm>
          <a:custGeom>
            <a:avLst/>
            <a:gdLst/>
            <a:ahLst/>
            <a:cxnLst/>
            <a:rect l="l" t="t" r="r" b="b"/>
            <a:pathLst>
              <a:path w="3910207" h="2962593">
                <a:moveTo>
                  <a:pt x="0" y="0"/>
                </a:moveTo>
                <a:lnTo>
                  <a:pt x="3910206" y="0"/>
                </a:lnTo>
                <a:lnTo>
                  <a:pt x="3910206" y="2962593"/>
                </a:lnTo>
                <a:lnTo>
                  <a:pt x="0" y="296259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7" name="Freeform 7"/>
          <p:cNvSpPr/>
          <p:nvPr/>
        </p:nvSpPr>
        <p:spPr>
          <a:xfrm>
            <a:off x="3287093" y="5934505"/>
            <a:ext cx="5856907" cy="3323795"/>
          </a:xfrm>
          <a:custGeom>
            <a:avLst/>
            <a:gdLst/>
            <a:ahLst/>
            <a:cxnLst/>
            <a:rect l="l" t="t" r="r" b="b"/>
            <a:pathLst>
              <a:path w="5856907" h="3323795">
                <a:moveTo>
                  <a:pt x="0" y="0"/>
                </a:moveTo>
                <a:lnTo>
                  <a:pt x="5856907" y="0"/>
                </a:lnTo>
                <a:lnTo>
                  <a:pt x="5856907" y="3323795"/>
                </a:lnTo>
                <a:lnTo>
                  <a:pt x="0" y="332379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8" name="Freeform 8"/>
          <p:cNvSpPr/>
          <p:nvPr/>
        </p:nvSpPr>
        <p:spPr>
          <a:xfrm>
            <a:off x="6823454" y="2598398"/>
            <a:ext cx="3168549" cy="2962593"/>
          </a:xfrm>
          <a:custGeom>
            <a:avLst/>
            <a:gdLst/>
            <a:ahLst/>
            <a:cxnLst/>
            <a:rect l="l" t="t" r="r" b="b"/>
            <a:pathLst>
              <a:path w="3168549" h="2962593">
                <a:moveTo>
                  <a:pt x="0" y="0"/>
                </a:moveTo>
                <a:lnTo>
                  <a:pt x="3168549" y="0"/>
                </a:lnTo>
                <a:lnTo>
                  <a:pt x="3168549" y="2962593"/>
                </a:lnTo>
                <a:lnTo>
                  <a:pt x="0" y="296259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9" name="TextBox 9"/>
          <p:cNvSpPr txBox="1"/>
          <p:nvPr/>
        </p:nvSpPr>
        <p:spPr>
          <a:xfrm>
            <a:off x="5131058" y="1114425"/>
            <a:ext cx="8025884" cy="665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35"/>
              </a:lnSpc>
              <a:spcBef>
                <a:spcPct val="0"/>
              </a:spcBef>
            </a:pPr>
            <a:r>
              <a:rPr lang="en-US" sz="4937" spc="-123">
                <a:solidFill>
                  <a:srgbClr val="EFEFEF"/>
                </a:solidFill>
                <a:latin typeface="Poppins Bold"/>
                <a:ea typeface="Poppins Bold"/>
                <a:cs typeface="Poppins Bold"/>
                <a:sym typeface="Poppins Bold"/>
              </a:rPr>
              <a:t>DISEÑO DE ARQUTECTURA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377043" y="3543385"/>
            <a:ext cx="6598553" cy="4402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5"/>
              </a:lnSpc>
            </a:pPr>
            <a:r>
              <a:rPr lang="en-US" sz="3437" spc="-85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Arquitectura de capas </a:t>
            </a:r>
          </a:p>
          <a:p>
            <a:pPr algn="l">
              <a:lnSpc>
                <a:spcPts val="3505"/>
              </a:lnSpc>
            </a:pPr>
            <a:endParaRPr lang="en-US" sz="3437" spc="-85">
              <a:solidFill>
                <a:srgbClr val="FFFFFF"/>
              </a:solidFill>
              <a:latin typeface="Poppins Bold"/>
              <a:ea typeface="Poppins Bold"/>
              <a:cs typeface="Poppins Bold"/>
              <a:sym typeface="Poppins Bold"/>
            </a:endParaRPr>
          </a:p>
          <a:p>
            <a:pPr marL="742072" lvl="1" indent="-371036" algn="l">
              <a:lnSpc>
                <a:spcPts val="3505"/>
              </a:lnSpc>
              <a:buFont typeface="Arial"/>
              <a:buChar char="•"/>
            </a:pPr>
            <a:r>
              <a:rPr lang="en-US" sz="3437" spc="-85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Modelo </a:t>
            </a:r>
          </a:p>
          <a:p>
            <a:pPr marL="742072" lvl="1" indent="-371036" algn="l">
              <a:lnSpc>
                <a:spcPts val="3505"/>
              </a:lnSpc>
              <a:buFont typeface="Arial"/>
              <a:buChar char="•"/>
            </a:pPr>
            <a:r>
              <a:rPr lang="en-US" sz="3437" spc="-85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Controlador </a:t>
            </a:r>
          </a:p>
          <a:p>
            <a:pPr marL="742072" lvl="1" indent="-371036" algn="l">
              <a:lnSpc>
                <a:spcPts val="3505"/>
              </a:lnSpc>
              <a:buFont typeface="Arial"/>
              <a:buChar char="•"/>
            </a:pPr>
            <a:r>
              <a:rPr lang="en-US" sz="3437" spc="-85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Servicio </a:t>
            </a:r>
          </a:p>
          <a:p>
            <a:pPr marL="742072" lvl="1" indent="-371036" algn="l">
              <a:lnSpc>
                <a:spcPts val="3505"/>
              </a:lnSpc>
              <a:spcBef>
                <a:spcPct val="0"/>
              </a:spcBef>
              <a:buFont typeface="Arial"/>
              <a:buChar char="•"/>
            </a:pPr>
            <a:r>
              <a:rPr lang="en-US" sz="3437" spc="-85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R</a:t>
            </a:r>
            <a:r>
              <a:rPr lang="en-US" sz="3437" b="1" spc="-85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epositorio </a:t>
            </a:r>
          </a:p>
          <a:p>
            <a:pPr marL="742072" lvl="1" indent="-371036" algn="l">
              <a:lnSpc>
                <a:spcPts val="3505"/>
              </a:lnSpc>
              <a:spcBef>
                <a:spcPct val="0"/>
              </a:spcBef>
              <a:buFont typeface="Arial"/>
              <a:buChar char="•"/>
            </a:pPr>
            <a:r>
              <a:rPr lang="en-US" sz="3437" b="1" spc="-85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Configuración</a:t>
            </a:r>
          </a:p>
          <a:p>
            <a:pPr algn="l">
              <a:lnSpc>
                <a:spcPts val="3505"/>
              </a:lnSpc>
              <a:spcBef>
                <a:spcPct val="0"/>
              </a:spcBef>
            </a:pPr>
            <a:endParaRPr lang="en-US" sz="3437" b="1" spc="-85">
              <a:solidFill>
                <a:srgbClr val="FFFFFF"/>
              </a:solidFill>
              <a:latin typeface="Poppins Bold"/>
              <a:ea typeface="Poppins Bold"/>
              <a:cs typeface="Poppins Bold"/>
              <a:sym typeface="Poppins Bold"/>
            </a:endParaRPr>
          </a:p>
          <a:p>
            <a:pPr algn="l">
              <a:lnSpc>
                <a:spcPts val="3505"/>
              </a:lnSpc>
              <a:spcBef>
                <a:spcPct val="0"/>
              </a:spcBef>
            </a:pPr>
            <a:r>
              <a:rPr lang="en-US" sz="3437" b="1" spc="-85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y para la vista se uso angular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073064" y="579836"/>
            <a:ext cx="2186236" cy="2399801"/>
            <a:chOff x="0" y="0"/>
            <a:chExt cx="2914981" cy="319973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863574" cy="2463860"/>
            </a:xfrm>
            <a:custGeom>
              <a:avLst/>
              <a:gdLst/>
              <a:ahLst/>
              <a:cxnLst/>
              <a:rect l="l" t="t" r="r" b="b"/>
              <a:pathLst>
                <a:path w="1863574" h="2463860">
                  <a:moveTo>
                    <a:pt x="0" y="0"/>
                  </a:moveTo>
                  <a:lnTo>
                    <a:pt x="1863574" y="0"/>
                  </a:lnTo>
                  <a:lnTo>
                    <a:pt x="1863574" y="2463860"/>
                  </a:lnTo>
                  <a:lnTo>
                    <a:pt x="0" y="24638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PE"/>
            </a:p>
          </p:txBody>
        </p:sp>
        <p:sp>
          <p:nvSpPr>
            <p:cNvPr id="4" name="Freeform 4"/>
            <p:cNvSpPr/>
            <p:nvPr/>
          </p:nvSpPr>
          <p:spPr>
            <a:xfrm>
              <a:off x="515233" y="380324"/>
              <a:ext cx="1863574" cy="2463860"/>
            </a:xfrm>
            <a:custGeom>
              <a:avLst/>
              <a:gdLst/>
              <a:ahLst/>
              <a:cxnLst/>
              <a:rect l="l" t="t" r="r" b="b"/>
              <a:pathLst>
                <a:path w="1863574" h="2463860">
                  <a:moveTo>
                    <a:pt x="0" y="0"/>
                  </a:moveTo>
                  <a:lnTo>
                    <a:pt x="1863574" y="0"/>
                  </a:lnTo>
                  <a:lnTo>
                    <a:pt x="1863574" y="2463859"/>
                  </a:lnTo>
                  <a:lnTo>
                    <a:pt x="0" y="24638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PE"/>
            </a:p>
          </p:txBody>
        </p:sp>
        <p:sp>
          <p:nvSpPr>
            <p:cNvPr id="5" name="Freeform 5"/>
            <p:cNvSpPr/>
            <p:nvPr/>
          </p:nvSpPr>
          <p:spPr>
            <a:xfrm>
              <a:off x="1051407" y="735875"/>
              <a:ext cx="1863574" cy="2463860"/>
            </a:xfrm>
            <a:custGeom>
              <a:avLst/>
              <a:gdLst/>
              <a:ahLst/>
              <a:cxnLst/>
              <a:rect l="l" t="t" r="r" b="b"/>
              <a:pathLst>
                <a:path w="1863574" h="2463860">
                  <a:moveTo>
                    <a:pt x="0" y="0"/>
                  </a:moveTo>
                  <a:lnTo>
                    <a:pt x="1863574" y="0"/>
                  </a:lnTo>
                  <a:lnTo>
                    <a:pt x="1863574" y="2463860"/>
                  </a:lnTo>
                  <a:lnTo>
                    <a:pt x="0" y="24638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6" name="Freeform 6"/>
          <p:cNvSpPr/>
          <p:nvPr/>
        </p:nvSpPr>
        <p:spPr>
          <a:xfrm>
            <a:off x="4063572" y="2663808"/>
            <a:ext cx="2989252" cy="6891648"/>
          </a:xfrm>
          <a:custGeom>
            <a:avLst/>
            <a:gdLst/>
            <a:ahLst/>
            <a:cxnLst/>
            <a:rect l="l" t="t" r="r" b="b"/>
            <a:pathLst>
              <a:path w="2989252" h="6891648">
                <a:moveTo>
                  <a:pt x="0" y="0"/>
                </a:moveTo>
                <a:lnTo>
                  <a:pt x="2989252" y="0"/>
                </a:lnTo>
                <a:lnTo>
                  <a:pt x="2989252" y="6891648"/>
                </a:lnTo>
                <a:lnTo>
                  <a:pt x="0" y="689164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grpSp>
        <p:nvGrpSpPr>
          <p:cNvPr id="7" name="Group 7"/>
          <p:cNvGrpSpPr/>
          <p:nvPr/>
        </p:nvGrpSpPr>
        <p:grpSpPr>
          <a:xfrm>
            <a:off x="7901946" y="2663808"/>
            <a:ext cx="6439660" cy="6891648"/>
            <a:chOff x="0" y="0"/>
            <a:chExt cx="8586213" cy="918886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275970" cy="1691600"/>
            </a:xfrm>
            <a:custGeom>
              <a:avLst/>
              <a:gdLst/>
              <a:ahLst/>
              <a:cxnLst/>
              <a:rect l="l" t="t" r="r" b="b"/>
              <a:pathLst>
                <a:path w="2275970" h="1691600">
                  <a:moveTo>
                    <a:pt x="0" y="0"/>
                  </a:moveTo>
                  <a:lnTo>
                    <a:pt x="2275970" y="0"/>
                  </a:lnTo>
                  <a:lnTo>
                    <a:pt x="2275970" y="1691600"/>
                  </a:lnTo>
                  <a:lnTo>
                    <a:pt x="0" y="1691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/>
              </a:stretch>
            </a:blipFill>
          </p:spPr>
          <p:txBody>
            <a:bodyPr/>
            <a:lstStyle/>
            <a:p>
              <a:endParaRPr lang="es-PE"/>
            </a:p>
          </p:txBody>
        </p:sp>
        <p:sp>
          <p:nvSpPr>
            <p:cNvPr id="9" name="Freeform 9"/>
            <p:cNvSpPr/>
            <p:nvPr/>
          </p:nvSpPr>
          <p:spPr>
            <a:xfrm>
              <a:off x="0" y="1909983"/>
              <a:ext cx="3014216" cy="1684869"/>
            </a:xfrm>
            <a:custGeom>
              <a:avLst/>
              <a:gdLst/>
              <a:ahLst/>
              <a:cxnLst/>
              <a:rect l="l" t="t" r="r" b="b"/>
              <a:pathLst>
                <a:path w="3014216" h="1684869">
                  <a:moveTo>
                    <a:pt x="0" y="0"/>
                  </a:moveTo>
                  <a:lnTo>
                    <a:pt x="3014216" y="0"/>
                  </a:lnTo>
                  <a:lnTo>
                    <a:pt x="3014216" y="1684870"/>
                  </a:lnTo>
                  <a:lnTo>
                    <a:pt x="0" y="16848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/>
              </a:stretch>
            </a:blipFill>
          </p:spPr>
          <p:txBody>
            <a:bodyPr/>
            <a:lstStyle/>
            <a:p>
              <a:endParaRPr lang="es-PE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0" y="3891955"/>
              <a:ext cx="3794995" cy="1630585"/>
            </a:xfrm>
            <a:custGeom>
              <a:avLst/>
              <a:gdLst/>
              <a:ahLst/>
              <a:cxnLst/>
              <a:rect l="l" t="t" r="r" b="b"/>
              <a:pathLst>
                <a:path w="3794995" h="1630585">
                  <a:moveTo>
                    <a:pt x="0" y="0"/>
                  </a:moveTo>
                  <a:lnTo>
                    <a:pt x="3794995" y="0"/>
                  </a:lnTo>
                  <a:lnTo>
                    <a:pt x="3794995" y="1630585"/>
                  </a:lnTo>
                  <a:lnTo>
                    <a:pt x="0" y="16305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 l="-7432" t="-7" b="-7"/>
              </a:stretch>
            </a:blipFill>
          </p:spPr>
          <p:txBody>
            <a:bodyPr/>
            <a:lstStyle/>
            <a:p>
              <a:endParaRPr lang="es-PE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0" y="5797905"/>
              <a:ext cx="4007384" cy="799107"/>
            </a:xfrm>
            <a:custGeom>
              <a:avLst/>
              <a:gdLst/>
              <a:ahLst/>
              <a:cxnLst/>
              <a:rect l="l" t="t" r="r" b="b"/>
              <a:pathLst>
                <a:path w="4007384" h="799107">
                  <a:moveTo>
                    <a:pt x="0" y="0"/>
                  </a:moveTo>
                  <a:lnTo>
                    <a:pt x="4007384" y="0"/>
                  </a:lnTo>
                  <a:lnTo>
                    <a:pt x="4007384" y="799107"/>
                  </a:lnTo>
                  <a:lnTo>
                    <a:pt x="0" y="7991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/>
              <a:stretch>
                <a:fillRect l="-7871" r="-7871"/>
              </a:stretch>
            </a:blipFill>
          </p:spPr>
          <p:txBody>
            <a:bodyPr/>
            <a:lstStyle/>
            <a:p>
              <a:endParaRPr lang="es-PE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0" y="6867918"/>
              <a:ext cx="3014216" cy="2320946"/>
            </a:xfrm>
            <a:custGeom>
              <a:avLst/>
              <a:gdLst/>
              <a:ahLst/>
              <a:cxnLst/>
              <a:rect l="l" t="t" r="r" b="b"/>
              <a:pathLst>
                <a:path w="3014216" h="2320946">
                  <a:moveTo>
                    <a:pt x="0" y="0"/>
                  </a:moveTo>
                  <a:lnTo>
                    <a:pt x="3014216" y="0"/>
                  </a:lnTo>
                  <a:lnTo>
                    <a:pt x="3014216" y="2320946"/>
                  </a:lnTo>
                  <a:lnTo>
                    <a:pt x="0" y="23209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/>
              </a:stretch>
            </a:blipFill>
          </p:spPr>
          <p:txBody>
            <a:bodyPr/>
            <a:lstStyle/>
            <a:p>
              <a:endParaRPr lang="es-PE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4768971" y="107733"/>
              <a:ext cx="2834731" cy="2168855"/>
            </a:xfrm>
            <a:custGeom>
              <a:avLst/>
              <a:gdLst/>
              <a:ahLst/>
              <a:cxnLst/>
              <a:rect l="l" t="t" r="r" b="b"/>
              <a:pathLst>
                <a:path w="2834731" h="2168855">
                  <a:moveTo>
                    <a:pt x="0" y="0"/>
                  </a:moveTo>
                  <a:lnTo>
                    <a:pt x="2834732" y="0"/>
                  </a:lnTo>
                  <a:lnTo>
                    <a:pt x="2834732" y="2168855"/>
                  </a:lnTo>
                  <a:lnTo>
                    <a:pt x="0" y="21688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/>
              </a:stretch>
            </a:blipFill>
          </p:spPr>
          <p:txBody>
            <a:bodyPr/>
            <a:lstStyle/>
            <a:p>
              <a:endParaRPr lang="es-PE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4768971" y="2511099"/>
              <a:ext cx="3817242" cy="2387878"/>
            </a:xfrm>
            <a:custGeom>
              <a:avLst/>
              <a:gdLst/>
              <a:ahLst/>
              <a:cxnLst/>
              <a:rect l="l" t="t" r="r" b="b"/>
              <a:pathLst>
                <a:path w="3817242" h="2387878">
                  <a:moveTo>
                    <a:pt x="0" y="0"/>
                  </a:moveTo>
                  <a:lnTo>
                    <a:pt x="3817242" y="0"/>
                  </a:lnTo>
                  <a:lnTo>
                    <a:pt x="3817242" y="2387878"/>
                  </a:lnTo>
                  <a:lnTo>
                    <a:pt x="0" y="23878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/>
              <a:stretch>
                <a:fillRect/>
              </a:stretch>
            </a:blipFill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4446017" y="1114425"/>
            <a:ext cx="9395966" cy="13034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35"/>
              </a:lnSpc>
            </a:pPr>
            <a:r>
              <a:rPr lang="en-US" sz="4937" spc="-123">
                <a:solidFill>
                  <a:srgbClr val="EFEFEF"/>
                </a:solidFill>
                <a:latin typeface="Poppins Bold"/>
                <a:ea typeface="Poppins Bold"/>
                <a:cs typeface="Poppins Bold"/>
                <a:sym typeface="Poppins Bold"/>
              </a:rPr>
              <a:t>ESTRUCTURA DEL DIRECTORIO </a:t>
            </a:r>
          </a:p>
          <a:p>
            <a:pPr algn="ctr">
              <a:lnSpc>
                <a:spcPts val="5035"/>
              </a:lnSpc>
              <a:spcBef>
                <a:spcPct val="0"/>
              </a:spcBef>
            </a:pPr>
            <a:r>
              <a:rPr lang="en-US" sz="4937" spc="-123">
                <a:solidFill>
                  <a:srgbClr val="EFEFEF"/>
                </a:solidFill>
                <a:latin typeface="Poppins Bold"/>
                <a:ea typeface="Poppins Bold"/>
                <a:cs typeface="Poppins Bold"/>
                <a:sym typeface="Poppins Bold"/>
              </a:rPr>
              <a:t>DEL PROYECTO (FRONTEND)</a:t>
            </a:r>
          </a:p>
        </p:txBody>
      </p:sp>
      <p:sp>
        <p:nvSpPr>
          <p:cNvPr id="16" name="Freeform 16"/>
          <p:cNvSpPr/>
          <p:nvPr/>
        </p:nvSpPr>
        <p:spPr>
          <a:xfrm>
            <a:off x="742950" y="684271"/>
            <a:ext cx="2563179" cy="1848693"/>
          </a:xfrm>
          <a:custGeom>
            <a:avLst/>
            <a:gdLst/>
            <a:ahLst/>
            <a:cxnLst/>
            <a:rect l="l" t="t" r="r" b="b"/>
            <a:pathLst>
              <a:path w="2563179" h="1848693">
                <a:moveTo>
                  <a:pt x="0" y="0"/>
                </a:moveTo>
                <a:lnTo>
                  <a:pt x="2563179" y="0"/>
                </a:lnTo>
                <a:lnTo>
                  <a:pt x="2563179" y="1848693"/>
                </a:lnTo>
                <a:lnTo>
                  <a:pt x="0" y="1848693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629386" y="579836"/>
            <a:ext cx="2186236" cy="2399801"/>
            <a:chOff x="0" y="0"/>
            <a:chExt cx="2914981" cy="319973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863574" cy="2463860"/>
            </a:xfrm>
            <a:custGeom>
              <a:avLst/>
              <a:gdLst/>
              <a:ahLst/>
              <a:cxnLst/>
              <a:rect l="l" t="t" r="r" b="b"/>
              <a:pathLst>
                <a:path w="1863574" h="2463860">
                  <a:moveTo>
                    <a:pt x="0" y="0"/>
                  </a:moveTo>
                  <a:lnTo>
                    <a:pt x="1863574" y="0"/>
                  </a:lnTo>
                  <a:lnTo>
                    <a:pt x="1863574" y="2463860"/>
                  </a:lnTo>
                  <a:lnTo>
                    <a:pt x="0" y="24638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PE"/>
            </a:p>
          </p:txBody>
        </p:sp>
        <p:sp>
          <p:nvSpPr>
            <p:cNvPr id="4" name="Freeform 4"/>
            <p:cNvSpPr/>
            <p:nvPr/>
          </p:nvSpPr>
          <p:spPr>
            <a:xfrm>
              <a:off x="515233" y="380324"/>
              <a:ext cx="1863574" cy="2463860"/>
            </a:xfrm>
            <a:custGeom>
              <a:avLst/>
              <a:gdLst/>
              <a:ahLst/>
              <a:cxnLst/>
              <a:rect l="l" t="t" r="r" b="b"/>
              <a:pathLst>
                <a:path w="1863574" h="2463860">
                  <a:moveTo>
                    <a:pt x="0" y="0"/>
                  </a:moveTo>
                  <a:lnTo>
                    <a:pt x="1863574" y="0"/>
                  </a:lnTo>
                  <a:lnTo>
                    <a:pt x="1863574" y="2463859"/>
                  </a:lnTo>
                  <a:lnTo>
                    <a:pt x="0" y="24638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PE"/>
            </a:p>
          </p:txBody>
        </p:sp>
        <p:sp>
          <p:nvSpPr>
            <p:cNvPr id="5" name="Freeform 5"/>
            <p:cNvSpPr/>
            <p:nvPr/>
          </p:nvSpPr>
          <p:spPr>
            <a:xfrm>
              <a:off x="1051407" y="735875"/>
              <a:ext cx="1863574" cy="2463860"/>
            </a:xfrm>
            <a:custGeom>
              <a:avLst/>
              <a:gdLst/>
              <a:ahLst/>
              <a:cxnLst/>
              <a:rect l="l" t="t" r="r" b="b"/>
              <a:pathLst>
                <a:path w="1863574" h="2463860">
                  <a:moveTo>
                    <a:pt x="0" y="0"/>
                  </a:moveTo>
                  <a:lnTo>
                    <a:pt x="1863574" y="0"/>
                  </a:lnTo>
                  <a:lnTo>
                    <a:pt x="1863574" y="2463860"/>
                  </a:lnTo>
                  <a:lnTo>
                    <a:pt x="0" y="24638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6" name="Freeform 6"/>
          <p:cNvSpPr/>
          <p:nvPr/>
        </p:nvSpPr>
        <p:spPr>
          <a:xfrm>
            <a:off x="2664902" y="2675436"/>
            <a:ext cx="4299896" cy="7241309"/>
          </a:xfrm>
          <a:custGeom>
            <a:avLst/>
            <a:gdLst/>
            <a:ahLst/>
            <a:cxnLst/>
            <a:rect l="l" t="t" r="r" b="b"/>
            <a:pathLst>
              <a:path w="4299896" h="7241309">
                <a:moveTo>
                  <a:pt x="0" y="0"/>
                </a:moveTo>
                <a:lnTo>
                  <a:pt x="4299897" y="0"/>
                </a:lnTo>
                <a:lnTo>
                  <a:pt x="4299897" y="7241309"/>
                </a:lnTo>
                <a:lnTo>
                  <a:pt x="0" y="724130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7" name="Freeform 7"/>
          <p:cNvSpPr/>
          <p:nvPr/>
        </p:nvSpPr>
        <p:spPr>
          <a:xfrm>
            <a:off x="7320936" y="2675436"/>
            <a:ext cx="2770551" cy="665998"/>
          </a:xfrm>
          <a:custGeom>
            <a:avLst/>
            <a:gdLst/>
            <a:ahLst/>
            <a:cxnLst/>
            <a:rect l="l" t="t" r="r" b="b"/>
            <a:pathLst>
              <a:path w="2770551" h="665998">
                <a:moveTo>
                  <a:pt x="0" y="0"/>
                </a:moveTo>
                <a:lnTo>
                  <a:pt x="2770551" y="0"/>
                </a:lnTo>
                <a:lnTo>
                  <a:pt x="2770551" y="665998"/>
                </a:lnTo>
                <a:lnTo>
                  <a:pt x="0" y="66599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8" name="Freeform 8"/>
          <p:cNvSpPr/>
          <p:nvPr/>
        </p:nvSpPr>
        <p:spPr>
          <a:xfrm>
            <a:off x="7320936" y="3489951"/>
            <a:ext cx="2770551" cy="2098902"/>
          </a:xfrm>
          <a:custGeom>
            <a:avLst/>
            <a:gdLst/>
            <a:ahLst/>
            <a:cxnLst/>
            <a:rect l="l" t="t" r="r" b="b"/>
            <a:pathLst>
              <a:path w="2770551" h="2098902">
                <a:moveTo>
                  <a:pt x="0" y="0"/>
                </a:moveTo>
                <a:lnTo>
                  <a:pt x="2770551" y="0"/>
                </a:lnTo>
                <a:lnTo>
                  <a:pt x="2770551" y="2098902"/>
                </a:lnTo>
                <a:lnTo>
                  <a:pt x="0" y="209890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9" name="Freeform 9"/>
          <p:cNvSpPr/>
          <p:nvPr/>
        </p:nvSpPr>
        <p:spPr>
          <a:xfrm>
            <a:off x="7320936" y="6888583"/>
            <a:ext cx="2137181" cy="2047509"/>
          </a:xfrm>
          <a:custGeom>
            <a:avLst/>
            <a:gdLst/>
            <a:ahLst/>
            <a:cxnLst/>
            <a:rect l="l" t="t" r="r" b="b"/>
            <a:pathLst>
              <a:path w="2137181" h="2047509">
                <a:moveTo>
                  <a:pt x="0" y="0"/>
                </a:moveTo>
                <a:lnTo>
                  <a:pt x="2137181" y="0"/>
                </a:lnTo>
                <a:lnTo>
                  <a:pt x="2137181" y="2047509"/>
                </a:lnTo>
                <a:lnTo>
                  <a:pt x="0" y="2047509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10" name="Freeform 10"/>
          <p:cNvSpPr/>
          <p:nvPr/>
        </p:nvSpPr>
        <p:spPr>
          <a:xfrm>
            <a:off x="7320936" y="5674374"/>
            <a:ext cx="2884213" cy="957034"/>
          </a:xfrm>
          <a:custGeom>
            <a:avLst/>
            <a:gdLst/>
            <a:ahLst/>
            <a:cxnLst/>
            <a:rect l="l" t="t" r="r" b="b"/>
            <a:pathLst>
              <a:path w="2884213" h="957034">
                <a:moveTo>
                  <a:pt x="0" y="0"/>
                </a:moveTo>
                <a:lnTo>
                  <a:pt x="2884213" y="0"/>
                </a:lnTo>
                <a:lnTo>
                  <a:pt x="2884213" y="957034"/>
                </a:lnTo>
                <a:lnTo>
                  <a:pt x="0" y="957034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11" name="Freeform 11"/>
          <p:cNvSpPr/>
          <p:nvPr/>
        </p:nvSpPr>
        <p:spPr>
          <a:xfrm>
            <a:off x="13528674" y="2675436"/>
            <a:ext cx="2474492" cy="2474492"/>
          </a:xfrm>
          <a:custGeom>
            <a:avLst/>
            <a:gdLst/>
            <a:ahLst/>
            <a:cxnLst/>
            <a:rect l="l" t="t" r="r" b="b"/>
            <a:pathLst>
              <a:path w="2474492" h="2474492">
                <a:moveTo>
                  <a:pt x="0" y="0"/>
                </a:moveTo>
                <a:lnTo>
                  <a:pt x="2474491" y="0"/>
                </a:lnTo>
                <a:lnTo>
                  <a:pt x="2474491" y="2474492"/>
                </a:lnTo>
                <a:lnTo>
                  <a:pt x="0" y="2474492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12" name="Freeform 12"/>
          <p:cNvSpPr/>
          <p:nvPr/>
        </p:nvSpPr>
        <p:spPr>
          <a:xfrm>
            <a:off x="10309837" y="2672201"/>
            <a:ext cx="2999762" cy="1949845"/>
          </a:xfrm>
          <a:custGeom>
            <a:avLst/>
            <a:gdLst/>
            <a:ahLst/>
            <a:cxnLst/>
            <a:rect l="l" t="t" r="r" b="b"/>
            <a:pathLst>
              <a:path w="2999762" h="1949845">
                <a:moveTo>
                  <a:pt x="0" y="0"/>
                </a:moveTo>
                <a:lnTo>
                  <a:pt x="2999762" y="0"/>
                </a:lnTo>
                <a:lnTo>
                  <a:pt x="2999762" y="1949845"/>
                </a:lnTo>
                <a:lnTo>
                  <a:pt x="0" y="1949845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13" name="Freeform 13"/>
          <p:cNvSpPr/>
          <p:nvPr/>
        </p:nvSpPr>
        <p:spPr>
          <a:xfrm>
            <a:off x="10309837" y="4774446"/>
            <a:ext cx="2999762" cy="1799857"/>
          </a:xfrm>
          <a:custGeom>
            <a:avLst/>
            <a:gdLst/>
            <a:ahLst/>
            <a:cxnLst/>
            <a:rect l="l" t="t" r="r" b="b"/>
            <a:pathLst>
              <a:path w="2999762" h="1799857">
                <a:moveTo>
                  <a:pt x="0" y="0"/>
                </a:moveTo>
                <a:lnTo>
                  <a:pt x="2999762" y="0"/>
                </a:lnTo>
                <a:lnTo>
                  <a:pt x="2999762" y="1799857"/>
                </a:lnTo>
                <a:lnTo>
                  <a:pt x="0" y="1799857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14" name="Freeform 14"/>
          <p:cNvSpPr/>
          <p:nvPr/>
        </p:nvSpPr>
        <p:spPr>
          <a:xfrm>
            <a:off x="10309837" y="6726703"/>
            <a:ext cx="2895073" cy="3190043"/>
          </a:xfrm>
          <a:custGeom>
            <a:avLst/>
            <a:gdLst/>
            <a:ahLst/>
            <a:cxnLst/>
            <a:rect l="l" t="t" r="r" b="b"/>
            <a:pathLst>
              <a:path w="2895073" h="3190043">
                <a:moveTo>
                  <a:pt x="0" y="0"/>
                </a:moveTo>
                <a:lnTo>
                  <a:pt x="2895073" y="0"/>
                </a:lnTo>
                <a:lnTo>
                  <a:pt x="2895073" y="3190042"/>
                </a:lnTo>
                <a:lnTo>
                  <a:pt x="0" y="3190042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15" name="TextBox 15"/>
          <p:cNvSpPr txBox="1"/>
          <p:nvPr/>
        </p:nvSpPr>
        <p:spPr>
          <a:xfrm>
            <a:off x="4445675" y="1114425"/>
            <a:ext cx="9396651" cy="13034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35"/>
              </a:lnSpc>
            </a:pPr>
            <a:r>
              <a:rPr lang="en-US" sz="4937" spc="-123">
                <a:solidFill>
                  <a:srgbClr val="EFEFEF"/>
                </a:solidFill>
                <a:latin typeface="Poppins Bold"/>
                <a:ea typeface="Poppins Bold"/>
                <a:cs typeface="Poppins Bold"/>
                <a:sym typeface="Poppins Bold"/>
              </a:rPr>
              <a:t>ESTRUCTURA DEL DIRECTORIO </a:t>
            </a:r>
          </a:p>
          <a:p>
            <a:pPr algn="ctr">
              <a:lnSpc>
                <a:spcPts val="5035"/>
              </a:lnSpc>
              <a:spcBef>
                <a:spcPct val="0"/>
              </a:spcBef>
            </a:pPr>
            <a:r>
              <a:rPr lang="en-US" sz="4937" spc="-123">
                <a:solidFill>
                  <a:srgbClr val="EFEFEF"/>
                </a:solidFill>
                <a:latin typeface="Poppins Bold"/>
                <a:ea typeface="Poppins Bold"/>
                <a:cs typeface="Poppins Bold"/>
                <a:sym typeface="Poppins Bold"/>
              </a:rPr>
              <a:t>DEL PROYECTO (BACKEND)</a:t>
            </a:r>
          </a:p>
        </p:txBody>
      </p:sp>
      <p:sp>
        <p:nvSpPr>
          <p:cNvPr id="16" name="Freeform 16"/>
          <p:cNvSpPr/>
          <p:nvPr/>
        </p:nvSpPr>
        <p:spPr>
          <a:xfrm>
            <a:off x="742950" y="684271"/>
            <a:ext cx="2563179" cy="1848693"/>
          </a:xfrm>
          <a:custGeom>
            <a:avLst/>
            <a:gdLst/>
            <a:ahLst/>
            <a:cxnLst/>
            <a:rect l="l" t="t" r="r" b="b"/>
            <a:pathLst>
              <a:path w="2563179" h="1848693">
                <a:moveTo>
                  <a:pt x="0" y="0"/>
                </a:moveTo>
                <a:lnTo>
                  <a:pt x="2563179" y="0"/>
                </a:lnTo>
                <a:lnTo>
                  <a:pt x="2563179" y="1848693"/>
                </a:lnTo>
                <a:lnTo>
                  <a:pt x="0" y="1848693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073064" y="579836"/>
            <a:ext cx="2186236" cy="2399801"/>
            <a:chOff x="0" y="0"/>
            <a:chExt cx="2914981" cy="319973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863574" cy="2463860"/>
            </a:xfrm>
            <a:custGeom>
              <a:avLst/>
              <a:gdLst/>
              <a:ahLst/>
              <a:cxnLst/>
              <a:rect l="l" t="t" r="r" b="b"/>
              <a:pathLst>
                <a:path w="1863574" h="2463860">
                  <a:moveTo>
                    <a:pt x="0" y="0"/>
                  </a:moveTo>
                  <a:lnTo>
                    <a:pt x="1863574" y="0"/>
                  </a:lnTo>
                  <a:lnTo>
                    <a:pt x="1863574" y="2463860"/>
                  </a:lnTo>
                  <a:lnTo>
                    <a:pt x="0" y="24638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PE"/>
            </a:p>
          </p:txBody>
        </p:sp>
        <p:sp>
          <p:nvSpPr>
            <p:cNvPr id="4" name="Freeform 4"/>
            <p:cNvSpPr/>
            <p:nvPr/>
          </p:nvSpPr>
          <p:spPr>
            <a:xfrm>
              <a:off x="515233" y="380324"/>
              <a:ext cx="1863574" cy="2463860"/>
            </a:xfrm>
            <a:custGeom>
              <a:avLst/>
              <a:gdLst/>
              <a:ahLst/>
              <a:cxnLst/>
              <a:rect l="l" t="t" r="r" b="b"/>
              <a:pathLst>
                <a:path w="1863574" h="2463860">
                  <a:moveTo>
                    <a:pt x="0" y="0"/>
                  </a:moveTo>
                  <a:lnTo>
                    <a:pt x="1863574" y="0"/>
                  </a:lnTo>
                  <a:lnTo>
                    <a:pt x="1863574" y="2463859"/>
                  </a:lnTo>
                  <a:lnTo>
                    <a:pt x="0" y="24638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PE"/>
            </a:p>
          </p:txBody>
        </p:sp>
        <p:sp>
          <p:nvSpPr>
            <p:cNvPr id="5" name="Freeform 5"/>
            <p:cNvSpPr/>
            <p:nvPr/>
          </p:nvSpPr>
          <p:spPr>
            <a:xfrm>
              <a:off x="1051407" y="735875"/>
              <a:ext cx="1863574" cy="2463860"/>
            </a:xfrm>
            <a:custGeom>
              <a:avLst/>
              <a:gdLst/>
              <a:ahLst/>
              <a:cxnLst/>
              <a:rect l="l" t="t" r="r" b="b"/>
              <a:pathLst>
                <a:path w="1863574" h="2463860">
                  <a:moveTo>
                    <a:pt x="0" y="0"/>
                  </a:moveTo>
                  <a:lnTo>
                    <a:pt x="1863574" y="0"/>
                  </a:lnTo>
                  <a:lnTo>
                    <a:pt x="1863574" y="2463860"/>
                  </a:lnTo>
                  <a:lnTo>
                    <a:pt x="0" y="24638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6" name="Freeform 6"/>
          <p:cNvSpPr/>
          <p:nvPr/>
        </p:nvSpPr>
        <p:spPr>
          <a:xfrm>
            <a:off x="2032175" y="2979637"/>
            <a:ext cx="15227125" cy="6746970"/>
          </a:xfrm>
          <a:custGeom>
            <a:avLst/>
            <a:gdLst/>
            <a:ahLst/>
            <a:cxnLst/>
            <a:rect l="l" t="t" r="r" b="b"/>
            <a:pathLst>
              <a:path w="15227125" h="6746970">
                <a:moveTo>
                  <a:pt x="0" y="0"/>
                </a:moveTo>
                <a:lnTo>
                  <a:pt x="15227125" y="0"/>
                </a:lnTo>
                <a:lnTo>
                  <a:pt x="15227125" y="6746970"/>
                </a:lnTo>
                <a:lnTo>
                  <a:pt x="0" y="674697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351" r="-351"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7" name="TextBox 7"/>
          <p:cNvSpPr txBox="1"/>
          <p:nvPr/>
        </p:nvSpPr>
        <p:spPr>
          <a:xfrm>
            <a:off x="5887636" y="1114425"/>
            <a:ext cx="6603921" cy="665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35"/>
              </a:lnSpc>
              <a:spcBef>
                <a:spcPct val="0"/>
              </a:spcBef>
            </a:pPr>
            <a:r>
              <a:rPr lang="en-US" sz="4937" spc="-123">
                <a:solidFill>
                  <a:srgbClr val="EFEFEF"/>
                </a:solidFill>
                <a:latin typeface="Poppins Bold"/>
                <a:ea typeface="Poppins Bold"/>
                <a:cs typeface="Poppins Bold"/>
                <a:sym typeface="Poppins Bold"/>
              </a:rPr>
              <a:t>DIAGRAMA DE GANTT</a:t>
            </a:r>
          </a:p>
        </p:txBody>
      </p:sp>
      <p:sp>
        <p:nvSpPr>
          <p:cNvPr id="8" name="Freeform 8"/>
          <p:cNvSpPr/>
          <p:nvPr/>
        </p:nvSpPr>
        <p:spPr>
          <a:xfrm>
            <a:off x="742950" y="684271"/>
            <a:ext cx="2563179" cy="1848693"/>
          </a:xfrm>
          <a:custGeom>
            <a:avLst/>
            <a:gdLst/>
            <a:ahLst/>
            <a:cxnLst/>
            <a:rect l="l" t="t" r="r" b="b"/>
            <a:pathLst>
              <a:path w="2563179" h="1848693">
                <a:moveTo>
                  <a:pt x="0" y="0"/>
                </a:moveTo>
                <a:lnTo>
                  <a:pt x="2563179" y="0"/>
                </a:lnTo>
                <a:lnTo>
                  <a:pt x="2563179" y="1848693"/>
                </a:lnTo>
                <a:lnTo>
                  <a:pt x="0" y="184869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19202" y="339204"/>
            <a:ext cx="2186236" cy="2399801"/>
            <a:chOff x="0" y="0"/>
            <a:chExt cx="2914981" cy="319973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863574" cy="2463860"/>
            </a:xfrm>
            <a:custGeom>
              <a:avLst/>
              <a:gdLst/>
              <a:ahLst/>
              <a:cxnLst/>
              <a:rect l="l" t="t" r="r" b="b"/>
              <a:pathLst>
                <a:path w="1863574" h="2463860">
                  <a:moveTo>
                    <a:pt x="0" y="0"/>
                  </a:moveTo>
                  <a:lnTo>
                    <a:pt x="1863574" y="0"/>
                  </a:lnTo>
                  <a:lnTo>
                    <a:pt x="1863574" y="2463860"/>
                  </a:lnTo>
                  <a:lnTo>
                    <a:pt x="0" y="24638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PE"/>
            </a:p>
          </p:txBody>
        </p:sp>
        <p:sp>
          <p:nvSpPr>
            <p:cNvPr id="4" name="Freeform 4"/>
            <p:cNvSpPr/>
            <p:nvPr/>
          </p:nvSpPr>
          <p:spPr>
            <a:xfrm>
              <a:off x="515233" y="380324"/>
              <a:ext cx="1863574" cy="2463860"/>
            </a:xfrm>
            <a:custGeom>
              <a:avLst/>
              <a:gdLst/>
              <a:ahLst/>
              <a:cxnLst/>
              <a:rect l="l" t="t" r="r" b="b"/>
              <a:pathLst>
                <a:path w="1863574" h="2463860">
                  <a:moveTo>
                    <a:pt x="0" y="0"/>
                  </a:moveTo>
                  <a:lnTo>
                    <a:pt x="1863574" y="0"/>
                  </a:lnTo>
                  <a:lnTo>
                    <a:pt x="1863574" y="2463859"/>
                  </a:lnTo>
                  <a:lnTo>
                    <a:pt x="0" y="24638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PE"/>
            </a:p>
          </p:txBody>
        </p:sp>
        <p:sp>
          <p:nvSpPr>
            <p:cNvPr id="5" name="Freeform 5"/>
            <p:cNvSpPr/>
            <p:nvPr/>
          </p:nvSpPr>
          <p:spPr>
            <a:xfrm>
              <a:off x="1051407" y="735875"/>
              <a:ext cx="1863574" cy="2463860"/>
            </a:xfrm>
            <a:custGeom>
              <a:avLst/>
              <a:gdLst/>
              <a:ahLst/>
              <a:cxnLst/>
              <a:rect l="l" t="t" r="r" b="b"/>
              <a:pathLst>
                <a:path w="1863574" h="2463860">
                  <a:moveTo>
                    <a:pt x="0" y="0"/>
                  </a:moveTo>
                  <a:lnTo>
                    <a:pt x="1863574" y="0"/>
                  </a:lnTo>
                  <a:lnTo>
                    <a:pt x="1863574" y="2463860"/>
                  </a:lnTo>
                  <a:lnTo>
                    <a:pt x="0" y="24638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6" name="Freeform 6"/>
          <p:cNvSpPr/>
          <p:nvPr/>
        </p:nvSpPr>
        <p:spPr>
          <a:xfrm>
            <a:off x="13093584" y="3121765"/>
            <a:ext cx="1986343" cy="1101800"/>
          </a:xfrm>
          <a:custGeom>
            <a:avLst/>
            <a:gdLst/>
            <a:ahLst/>
            <a:cxnLst/>
            <a:rect l="l" t="t" r="r" b="b"/>
            <a:pathLst>
              <a:path w="1986343" h="1101800">
                <a:moveTo>
                  <a:pt x="0" y="0"/>
                </a:moveTo>
                <a:lnTo>
                  <a:pt x="1986343" y="0"/>
                </a:lnTo>
                <a:lnTo>
                  <a:pt x="1986343" y="1101800"/>
                </a:lnTo>
                <a:lnTo>
                  <a:pt x="0" y="110180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7" name="Freeform 7"/>
          <p:cNvSpPr/>
          <p:nvPr/>
        </p:nvSpPr>
        <p:spPr>
          <a:xfrm>
            <a:off x="15395271" y="2938718"/>
            <a:ext cx="1467895" cy="1467895"/>
          </a:xfrm>
          <a:custGeom>
            <a:avLst/>
            <a:gdLst/>
            <a:ahLst/>
            <a:cxnLst/>
            <a:rect l="l" t="t" r="r" b="b"/>
            <a:pathLst>
              <a:path w="1467895" h="1467895">
                <a:moveTo>
                  <a:pt x="0" y="0"/>
                </a:moveTo>
                <a:lnTo>
                  <a:pt x="1467895" y="0"/>
                </a:lnTo>
                <a:lnTo>
                  <a:pt x="1467895" y="1467894"/>
                </a:lnTo>
                <a:lnTo>
                  <a:pt x="0" y="146789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8" name="Freeform 8"/>
          <p:cNvSpPr/>
          <p:nvPr/>
        </p:nvSpPr>
        <p:spPr>
          <a:xfrm>
            <a:off x="13372453" y="4705939"/>
            <a:ext cx="1431829" cy="1511165"/>
          </a:xfrm>
          <a:custGeom>
            <a:avLst/>
            <a:gdLst/>
            <a:ahLst/>
            <a:cxnLst/>
            <a:rect l="l" t="t" r="r" b="b"/>
            <a:pathLst>
              <a:path w="1431829" h="1511165">
                <a:moveTo>
                  <a:pt x="0" y="0"/>
                </a:moveTo>
                <a:lnTo>
                  <a:pt x="1431829" y="0"/>
                </a:lnTo>
                <a:lnTo>
                  <a:pt x="1431829" y="1511165"/>
                </a:lnTo>
                <a:lnTo>
                  <a:pt x="0" y="151116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9" name="Freeform 9"/>
          <p:cNvSpPr/>
          <p:nvPr/>
        </p:nvSpPr>
        <p:spPr>
          <a:xfrm>
            <a:off x="15235543" y="4567846"/>
            <a:ext cx="1787351" cy="1787351"/>
          </a:xfrm>
          <a:custGeom>
            <a:avLst/>
            <a:gdLst/>
            <a:ahLst/>
            <a:cxnLst/>
            <a:rect l="l" t="t" r="r" b="b"/>
            <a:pathLst>
              <a:path w="1787351" h="1787351">
                <a:moveTo>
                  <a:pt x="0" y="0"/>
                </a:moveTo>
                <a:lnTo>
                  <a:pt x="1787351" y="0"/>
                </a:lnTo>
                <a:lnTo>
                  <a:pt x="1787351" y="1787351"/>
                </a:lnTo>
                <a:lnTo>
                  <a:pt x="0" y="1787351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10" name="Freeform 10"/>
          <p:cNvSpPr/>
          <p:nvPr/>
        </p:nvSpPr>
        <p:spPr>
          <a:xfrm>
            <a:off x="13740172" y="6698097"/>
            <a:ext cx="2990741" cy="832865"/>
          </a:xfrm>
          <a:custGeom>
            <a:avLst/>
            <a:gdLst/>
            <a:ahLst/>
            <a:cxnLst/>
            <a:rect l="l" t="t" r="r" b="b"/>
            <a:pathLst>
              <a:path w="2990741" h="832865">
                <a:moveTo>
                  <a:pt x="0" y="0"/>
                </a:moveTo>
                <a:lnTo>
                  <a:pt x="2990741" y="0"/>
                </a:lnTo>
                <a:lnTo>
                  <a:pt x="2990741" y="832865"/>
                </a:lnTo>
                <a:lnTo>
                  <a:pt x="0" y="832865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11" name="Freeform 11"/>
          <p:cNvSpPr/>
          <p:nvPr/>
        </p:nvSpPr>
        <p:spPr>
          <a:xfrm>
            <a:off x="13778855" y="7873862"/>
            <a:ext cx="2952059" cy="1542451"/>
          </a:xfrm>
          <a:custGeom>
            <a:avLst/>
            <a:gdLst/>
            <a:ahLst/>
            <a:cxnLst/>
            <a:rect l="l" t="t" r="r" b="b"/>
            <a:pathLst>
              <a:path w="2952059" h="1542451">
                <a:moveTo>
                  <a:pt x="0" y="0"/>
                </a:moveTo>
                <a:lnTo>
                  <a:pt x="2952058" y="0"/>
                </a:lnTo>
                <a:lnTo>
                  <a:pt x="2952058" y="1542450"/>
                </a:lnTo>
                <a:lnTo>
                  <a:pt x="0" y="1542450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12" name="TextBox 12"/>
          <p:cNvSpPr txBox="1"/>
          <p:nvPr/>
        </p:nvSpPr>
        <p:spPr>
          <a:xfrm>
            <a:off x="2505437" y="3027194"/>
            <a:ext cx="10588147" cy="66941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037"/>
              </a:lnSpc>
            </a:pPr>
            <a:r>
              <a:rPr lang="en-US" sz="1997" spc="-49">
                <a:solidFill>
                  <a:srgbClr val="EFEFEF"/>
                </a:solidFill>
                <a:latin typeface="Poppins Bold"/>
                <a:ea typeface="Poppins Bold"/>
                <a:cs typeface="Poppins Bold"/>
                <a:sym typeface="Poppins Bold"/>
              </a:rPr>
              <a:t>Frontend</a:t>
            </a:r>
          </a:p>
          <a:p>
            <a:pPr marL="431206" lvl="1" indent="-215603" algn="just">
              <a:lnSpc>
                <a:spcPts val="2037"/>
              </a:lnSpc>
              <a:buFont typeface="Arial"/>
              <a:buChar char="•"/>
            </a:pPr>
            <a:r>
              <a:rPr lang="en-US" sz="1997" spc="-49">
                <a:solidFill>
                  <a:srgbClr val="EFEFEF"/>
                </a:solidFill>
                <a:latin typeface="Poppins Bold"/>
                <a:ea typeface="Poppins Bold"/>
                <a:cs typeface="Poppins Bold"/>
                <a:sym typeface="Poppins Bold"/>
              </a:rPr>
              <a:t>Framework: Angular — Interfaz dinámica y responsive.</a:t>
            </a:r>
          </a:p>
          <a:p>
            <a:pPr marL="431206" lvl="1" indent="-215603" algn="just">
              <a:lnSpc>
                <a:spcPts val="2037"/>
              </a:lnSpc>
              <a:spcBef>
                <a:spcPct val="0"/>
              </a:spcBef>
              <a:buFont typeface="Arial"/>
              <a:buChar char="•"/>
            </a:pPr>
            <a:r>
              <a:rPr lang="en-US" sz="1997" spc="-49">
                <a:solidFill>
                  <a:srgbClr val="EFEFEF"/>
                </a:solidFill>
                <a:latin typeface="Poppins Bold"/>
                <a:ea typeface="Poppins Bold"/>
                <a:cs typeface="Poppins Bold"/>
                <a:sym typeface="Poppins Bold"/>
              </a:rPr>
              <a:t>Lenguaje: </a:t>
            </a:r>
            <a:r>
              <a:rPr lang="en-US" sz="1997" b="1" spc="-49">
                <a:solidFill>
                  <a:srgbClr val="EFEFEF"/>
                </a:solidFill>
                <a:latin typeface="Poppins Bold"/>
                <a:ea typeface="Poppins Bold"/>
                <a:cs typeface="Poppins Bold"/>
                <a:sym typeface="Poppins Bold"/>
              </a:rPr>
              <a:t>TypeScript — Tipado estático y POO.</a:t>
            </a:r>
          </a:p>
          <a:p>
            <a:pPr marL="431206" lvl="1" indent="-215603" algn="just">
              <a:lnSpc>
                <a:spcPts val="2037"/>
              </a:lnSpc>
              <a:spcBef>
                <a:spcPct val="0"/>
              </a:spcBef>
              <a:buFont typeface="Arial"/>
              <a:buChar char="•"/>
            </a:pPr>
            <a:r>
              <a:rPr lang="en-US" sz="1997" b="1" spc="-49">
                <a:solidFill>
                  <a:srgbClr val="EFEFEF"/>
                </a:solidFill>
                <a:latin typeface="Poppins Bold"/>
                <a:ea typeface="Poppins Bold"/>
                <a:cs typeface="Poppins Bold"/>
                <a:sym typeface="Poppins Bold"/>
              </a:rPr>
              <a:t>Entorno: Visual Studio Code — Editor con soporte para Angular y Git.</a:t>
            </a:r>
          </a:p>
          <a:p>
            <a:pPr marL="431206" lvl="1" indent="-215603" algn="just">
              <a:lnSpc>
                <a:spcPts val="2037"/>
              </a:lnSpc>
              <a:spcBef>
                <a:spcPct val="0"/>
              </a:spcBef>
              <a:buFont typeface="Arial"/>
              <a:buChar char="•"/>
            </a:pPr>
            <a:r>
              <a:rPr lang="en-US" sz="1997" b="1" spc="-49">
                <a:solidFill>
                  <a:srgbClr val="EFEFEF"/>
                </a:solidFill>
                <a:latin typeface="Poppins Bold"/>
                <a:ea typeface="Poppins Bold"/>
                <a:cs typeface="Poppins Bold"/>
                <a:sym typeface="Poppins Bold"/>
              </a:rPr>
              <a:t>Gestor de dependencias: npm.</a:t>
            </a:r>
          </a:p>
          <a:p>
            <a:pPr algn="just">
              <a:lnSpc>
                <a:spcPts val="2037"/>
              </a:lnSpc>
              <a:spcBef>
                <a:spcPct val="0"/>
              </a:spcBef>
            </a:pPr>
            <a:endParaRPr lang="en-US" sz="1997" b="1" spc="-49">
              <a:solidFill>
                <a:srgbClr val="EFEFEF"/>
              </a:solidFill>
              <a:latin typeface="Poppins Bold"/>
              <a:ea typeface="Poppins Bold"/>
              <a:cs typeface="Poppins Bold"/>
              <a:sym typeface="Poppins Bold"/>
            </a:endParaRPr>
          </a:p>
          <a:p>
            <a:pPr algn="just">
              <a:lnSpc>
                <a:spcPts val="2037"/>
              </a:lnSpc>
              <a:spcBef>
                <a:spcPct val="0"/>
              </a:spcBef>
            </a:pPr>
            <a:r>
              <a:rPr lang="en-US" sz="1997" b="1" spc="-49">
                <a:solidFill>
                  <a:srgbClr val="EFEFEF"/>
                </a:solidFill>
                <a:latin typeface="Poppins Bold"/>
                <a:ea typeface="Poppins Bold"/>
                <a:cs typeface="Poppins Bold"/>
                <a:sym typeface="Poppins Bold"/>
              </a:rPr>
              <a:t>Backend</a:t>
            </a:r>
          </a:p>
          <a:p>
            <a:pPr marL="431206" lvl="1" indent="-215603" algn="just">
              <a:lnSpc>
                <a:spcPts val="2037"/>
              </a:lnSpc>
              <a:spcBef>
                <a:spcPct val="0"/>
              </a:spcBef>
              <a:buFont typeface="Arial"/>
              <a:buChar char="•"/>
            </a:pPr>
            <a:r>
              <a:rPr lang="en-US" sz="1997" b="1" spc="-49">
                <a:solidFill>
                  <a:srgbClr val="EFEFEF"/>
                </a:solidFill>
                <a:latin typeface="Poppins Bold"/>
                <a:ea typeface="Poppins Bold"/>
                <a:cs typeface="Poppins Bold"/>
                <a:sym typeface="Poppins Bold"/>
              </a:rPr>
              <a:t>Framework: Spring Boot — Microservicios seguros con JWT.</a:t>
            </a:r>
          </a:p>
          <a:p>
            <a:pPr marL="431206" lvl="1" indent="-215603" algn="just">
              <a:lnSpc>
                <a:spcPts val="2037"/>
              </a:lnSpc>
              <a:spcBef>
                <a:spcPct val="0"/>
              </a:spcBef>
              <a:buFont typeface="Arial"/>
              <a:buChar char="•"/>
            </a:pPr>
            <a:r>
              <a:rPr lang="en-US" sz="1997" b="1" spc="-49">
                <a:solidFill>
                  <a:srgbClr val="EFEFEF"/>
                </a:solidFill>
                <a:latin typeface="Poppins Bold"/>
                <a:ea typeface="Poppins Bold"/>
                <a:cs typeface="Poppins Bold"/>
                <a:sym typeface="Poppins Bold"/>
              </a:rPr>
              <a:t>Lenguaje: Java.</a:t>
            </a:r>
          </a:p>
          <a:p>
            <a:pPr marL="431206" lvl="1" indent="-215603" algn="just">
              <a:lnSpc>
                <a:spcPts val="2037"/>
              </a:lnSpc>
              <a:spcBef>
                <a:spcPct val="0"/>
              </a:spcBef>
              <a:buFont typeface="Arial"/>
              <a:buChar char="•"/>
            </a:pPr>
            <a:r>
              <a:rPr lang="en-US" sz="1997" b="1" spc="-49">
                <a:solidFill>
                  <a:srgbClr val="EFEFEF"/>
                </a:solidFill>
                <a:latin typeface="Poppins Bold"/>
                <a:ea typeface="Poppins Bold"/>
                <a:cs typeface="Poppins Bold"/>
                <a:sym typeface="Poppins Bold"/>
              </a:rPr>
              <a:t>Entorno: IntelliJ IDEA o Eclipse.</a:t>
            </a:r>
          </a:p>
          <a:p>
            <a:pPr marL="431206" lvl="1" indent="-215603" algn="just">
              <a:lnSpc>
                <a:spcPts val="2037"/>
              </a:lnSpc>
              <a:spcBef>
                <a:spcPct val="0"/>
              </a:spcBef>
              <a:buFont typeface="Arial"/>
              <a:buChar char="•"/>
            </a:pPr>
            <a:r>
              <a:rPr lang="en-US" sz="1997" b="1" spc="-49">
                <a:solidFill>
                  <a:srgbClr val="EFEFEF"/>
                </a:solidFill>
                <a:latin typeface="Poppins Bold"/>
                <a:ea typeface="Poppins Bold"/>
                <a:cs typeface="Poppins Bold"/>
                <a:sym typeface="Poppins Bold"/>
              </a:rPr>
              <a:t>Gestor de dependencias: Maven.</a:t>
            </a:r>
          </a:p>
          <a:p>
            <a:pPr marL="431206" lvl="1" indent="-215603" algn="just">
              <a:lnSpc>
                <a:spcPts val="2037"/>
              </a:lnSpc>
              <a:spcBef>
                <a:spcPct val="0"/>
              </a:spcBef>
              <a:buFont typeface="Arial"/>
              <a:buChar char="•"/>
            </a:pPr>
            <a:endParaRPr lang="en-US" sz="1997" b="1" spc="-49">
              <a:solidFill>
                <a:srgbClr val="EFEFEF"/>
              </a:solidFill>
              <a:latin typeface="Poppins Bold"/>
              <a:ea typeface="Poppins Bold"/>
              <a:cs typeface="Poppins Bold"/>
              <a:sym typeface="Poppins Bold"/>
            </a:endParaRPr>
          </a:p>
          <a:p>
            <a:pPr algn="just">
              <a:lnSpc>
                <a:spcPts val="2037"/>
              </a:lnSpc>
              <a:spcBef>
                <a:spcPct val="0"/>
              </a:spcBef>
            </a:pPr>
            <a:r>
              <a:rPr lang="en-US" sz="1997" b="1" spc="-49">
                <a:solidFill>
                  <a:srgbClr val="EFEFEF"/>
                </a:solidFill>
                <a:latin typeface="Poppins Bold"/>
                <a:ea typeface="Poppins Bold"/>
                <a:cs typeface="Poppins Bold"/>
                <a:sym typeface="Poppins Bold"/>
              </a:rPr>
              <a:t>Control de Versiones</a:t>
            </a:r>
          </a:p>
          <a:p>
            <a:pPr marL="431206" lvl="1" indent="-215603" algn="just">
              <a:lnSpc>
                <a:spcPts val="2037"/>
              </a:lnSpc>
              <a:spcBef>
                <a:spcPct val="0"/>
              </a:spcBef>
              <a:buFont typeface="Arial"/>
              <a:buChar char="•"/>
            </a:pPr>
            <a:r>
              <a:rPr lang="en-US" sz="1997" b="1" spc="-49">
                <a:solidFill>
                  <a:srgbClr val="EFEFEF"/>
                </a:solidFill>
                <a:latin typeface="Poppins Bold"/>
                <a:ea typeface="Poppins Bold"/>
                <a:cs typeface="Poppins Bold"/>
                <a:sym typeface="Poppins Bold"/>
              </a:rPr>
              <a:t>Git: Para seguimiento de cambios y trabajo colaborativo.</a:t>
            </a:r>
          </a:p>
          <a:p>
            <a:pPr marL="431206" lvl="1" indent="-215603" algn="just">
              <a:lnSpc>
                <a:spcPts val="2037"/>
              </a:lnSpc>
              <a:spcBef>
                <a:spcPct val="0"/>
              </a:spcBef>
              <a:buFont typeface="Arial"/>
              <a:buChar char="•"/>
            </a:pPr>
            <a:r>
              <a:rPr lang="en-US" sz="1997" b="1" spc="-49">
                <a:solidFill>
                  <a:srgbClr val="EFEFEF"/>
                </a:solidFill>
                <a:latin typeface="Poppins Bold"/>
                <a:ea typeface="Poppins Bold"/>
                <a:cs typeface="Poppins Bold"/>
                <a:sym typeface="Poppins Bold"/>
              </a:rPr>
              <a:t>GitHub (opcional): Repositorio remoto.</a:t>
            </a:r>
          </a:p>
          <a:p>
            <a:pPr marL="431206" lvl="1" indent="-215603" algn="just">
              <a:lnSpc>
                <a:spcPts val="2037"/>
              </a:lnSpc>
              <a:spcBef>
                <a:spcPct val="0"/>
              </a:spcBef>
              <a:buFont typeface="Arial"/>
              <a:buChar char="•"/>
            </a:pPr>
            <a:endParaRPr lang="en-US" sz="1997" b="1" spc="-49">
              <a:solidFill>
                <a:srgbClr val="EFEFEF"/>
              </a:solidFill>
              <a:latin typeface="Poppins Bold"/>
              <a:ea typeface="Poppins Bold"/>
              <a:cs typeface="Poppins Bold"/>
              <a:sym typeface="Poppins Bold"/>
            </a:endParaRPr>
          </a:p>
          <a:p>
            <a:pPr algn="just">
              <a:lnSpc>
                <a:spcPts val="2037"/>
              </a:lnSpc>
              <a:spcBef>
                <a:spcPct val="0"/>
              </a:spcBef>
            </a:pPr>
            <a:r>
              <a:rPr lang="en-US" sz="1997" b="1" spc="-49">
                <a:solidFill>
                  <a:srgbClr val="EFEFEF"/>
                </a:solidFill>
                <a:latin typeface="Poppins Bold"/>
                <a:ea typeface="Poppins Bold"/>
                <a:cs typeface="Poppins Bold"/>
                <a:sym typeface="Poppins Bold"/>
              </a:rPr>
              <a:t>SGBD</a:t>
            </a:r>
          </a:p>
          <a:p>
            <a:pPr marL="431206" lvl="1" indent="-215603" algn="just">
              <a:lnSpc>
                <a:spcPts val="2037"/>
              </a:lnSpc>
              <a:spcBef>
                <a:spcPct val="0"/>
              </a:spcBef>
              <a:buFont typeface="Arial"/>
              <a:buChar char="•"/>
            </a:pPr>
            <a:r>
              <a:rPr lang="en-US" sz="1997" b="1" spc="-49">
                <a:solidFill>
                  <a:srgbClr val="EFEFEF"/>
                </a:solidFill>
                <a:latin typeface="Poppins Bold"/>
                <a:ea typeface="Poppins Bold"/>
                <a:cs typeface="Poppins Bold"/>
                <a:sym typeface="Poppins Bold"/>
              </a:rPr>
              <a:t>Base de datos: MySQL — Sistema relacional para almacenar usuarios, productos, clientes y pedidos.</a:t>
            </a:r>
          </a:p>
          <a:p>
            <a:pPr marL="431206" lvl="1" indent="-215603" algn="just">
              <a:lnSpc>
                <a:spcPts val="2037"/>
              </a:lnSpc>
              <a:spcBef>
                <a:spcPct val="0"/>
              </a:spcBef>
              <a:buFont typeface="Arial"/>
              <a:buChar char="•"/>
            </a:pPr>
            <a:r>
              <a:rPr lang="en-US" sz="1997" b="1" spc="-49">
                <a:solidFill>
                  <a:srgbClr val="EFEFEF"/>
                </a:solidFill>
                <a:latin typeface="Poppins Bold"/>
                <a:ea typeface="Poppins Bold"/>
                <a:cs typeface="Poppins Bold"/>
                <a:sym typeface="Poppins Bold"/>
              </a:rPr>
              <a:t>Integración: JPA/Hibernate para ORM.</a:t>
            </a:r>
          </a:p>
          <a:p>
            <a:pPr algn="just">
              <a:lnSpc>
                <a:spcPts val="2037"/>
              </a:lnSpc>
              <a:spcBef>
                <a:spcPct val="0"/>
              </a:spcBef>
            </a:pPr>
            <a:endParaRPr lang="en-US" sz="1997" b="1" spc="-49">
              <a:solidFill>
                <a:srgbClr val="EFEFEF"/>
              </a:solidFill>
              <a:latin typeface="Poppins Bold"/>
              <a:ea typeface="Poppins Bold"/>
              <a:cs typeface="Poppins Bold"/>
              <a:sym typeface="Poppins Bold"/>
            </a:endParaRPr>
          </a:p>
          <a:p>
            <a:pPr algn="just">
              <a:lnSpc>
                <a:spcPts val="2037"/>
              </a:lnSpc>
              <a:spcBef>
                <a:spcPct val="0"/>
              </a:spcBef>
            </a:pPr>
            <a:r>
              <a:rPr lang="en-US" sz="1997" b="1" spc="-49">
                <a:solidFill>
                  <a:srgbClr val="EFEFEF"/>
                </a:solidFill>
                <a:latin typeface="Poppins Bold"/>
                <a:ea typeface="Poppins Bold"/>
                <a:cs typeface="Poppins Bold"/>
                <a:sym typeface="Poppins Bold"/>
              </a:rPr>
              <a:t>Otros Recursos</a:t>
            </a:r>
          </a:p>
          <a:p>
            <a:pPr marL="431206" lvl="1" indent="-215603" algn="just">
              <a:lnSpc>
                <a:spcPts val="2037"/>
              </a:lnSpc>
              <a:spcBef>
                <a:spcPct val="0"/>
              </a:spcBef>
              <a:buFont typeface="Arial"/>
              <a:buChar char="•"/>
            </a:pPr>
            <a:r>
              <a:rPr lang="en-US" sz="1997" b="1" spc="-49">
                <a:solidFill>
                  <a:srgbClr val="EFEFEF"/>
                </a:solidFill>
                <a:latin typeface="Poppins Bold"/>
                <a:ea typeface="Poppins Bold"/>
                <a:cs typeface="Poppins Bold"/>
                <a:sym typeface="Poppins Bold"/>
              </a:rPr>
              <a:t>Swagger: Documentación y prueba de la API REST.</a:t>
            </a:r>
          </a:p>
          <a:p>
            <a:pPr marL="431206" lvl="1" indent="-215603" algn="just">
              <a:lnSpc>
                <a:spcPts val="2037"/>
              </a:lnSpc>
              <a:spcBef>
                <a:spcPct val="0"/>
              </a:spcBef>
              <a:buFont typeface="Arial"/>
              <a:buChar char="•"/>
            </a:pPr>
            <a:r>
              <a:rPr lang="en-US" sz="1997" b="1" spc="-49">
                <a:solidFill>
                  <a:srgbClr val="EFEFEF"/>
                </a:solidFill>
                <a:latin typeface="Poppins Bold"/>
                <a:ea typeface="Poppins Bold"/>
                <a:cs typeface="Poppins Bold"/>
                <a:sym typeface="Poppins Bold"/>
              </a:rPr>
              <a:t>Postman (opcional): Pruebas manuales de endpoints.</a:t>
            </a:r>
          </a:p>
          <a:p>
            <a:pPr algn="just">
              <a:lnSpc>
                <a:spcPts val="2037"/>
              </a:lnSpc>
              <a:spcBef>
                <a:spcPct val="0"/>
              </a:spcBef>
            </a:pPr>
            <a:endParaRPr lang="en-US" sz="1997" b="1" spc="-49">
              <a:solidFill>
                <a:srgbClr val="EFEFEF"/>
              </a:solidFill>
              <a:latin typeface="Poppins Bold"/>
              <a:ea typeface="Poppins Bold"/>
              <a:cs typeface="Poppins Bold"/>
              <a:sym typeface="Poppins Bold"/>
            </a:endParaRPr>
          </a:p>
          <a:p>
            <a:pPr algn="just">
              <a:lnSpc>
                <a:spcPts val="2037"/>
              </a:lnSpc>
              <a:spcBef>
                <a:spcPct val="0"/>
              </a:spcBef>
            </a:pPr>
            <a:endParaRPr lang="en-US" sz="1997" b="1" spc="-49">
              <a:solidFill>
                <a:srgbClr val="EFEFEF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4199632" y="1114425"/>
            <a:ext cx="9888736" cy="13034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35"/>
              </a:lnSpc>
            </a:pPr>
            <a:r>
              <a:rPr lang="en-US" sz="4937" spc="-123">
                <a:solidFill>
                  <a:srgbClr val="EFEFEF"/>
                </a:solidFill>
                <a:latin typeface="Poppins Bold"/>
                <a:ea typeface="Poppins Bold"/>
                <a:cs typeface="Poppins Bold"/>
                <a:sym typeface="Poppins Bold"/>
              </a:rPr>
              <a:t>DETALLES DE LOS ENTORNOS DE </a:t>
            </a:r>
          </a:p>
          <a:p>
            <a:pPr algn="ctr">
              <a:lnSpc>
                <a:spcPts val="5035"/>
              </a:lnSpc>
              <a:spcBef>
                <a:spcPct val="0"/>
              </a:spcBef>
            </a:pPr>
            <a:r>
              <a:rPr lang="en-US" sz="4937" spc="-123">
                <a:solidFill>
                  <a:srgbClr val="EFEFEF"/>
                </a:solidFill>
                <a:latin typeface="Poppins Bold"/>
                <a:ea typeface="Poppins Bold"/>
                <a:cs typeface="Poppins Bold"/>
                <a:sym typeface="Poppins Bold"/>
              </a:rPr>
              <a:t>DESARROLLO Y SGBD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467062" y="344130"/>
            <a:ext cx="1234065" cy="1354616"/>
            <a:chOff x="0" y="0"/>
            <a:chExt cx="1645419" cy="180615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51932" cy="1390775"/>
            </a:xfrm>
            <a:custGeom>
              <a:avLst/>
              <a:gdLst/>
              <a:ahLst/>
              <a:cxnLst/>
              <a:rect l="l" t="t" r="r" b="b"/>
              <a:pathLst>
                <a:path w="1051932" h="1390775">
                  <a:moveTo>
                    <a:pt x="0" y="0"/>
                  </a:moveTo>
                  <a:lnTo>
                    <a:pt x="1051932" y="0"/>
                  </a:lnTo>
                  <a:lnTo>
                    <a:pt x="1051932" y="1390775"/>
                  </a:lnTo>
                  <a:lnTo>
                    <a:pt x="0" y="13907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PE"/>
            </a:p>
          </p:txBody>
        </p:sp>
        <p:sp>
          <p:nvSpPr>
            <p:cNvPr id="4" name="Freeform 4"/>
            <p:cNvSpPr/>
            <p:nvPr/>
          </p:nvSpPr>
          <p:spPr>
            <a:xfrm>
              <a:off x="290834" y="214681"/>
              <a:ext cx="1051932" cy="1390775"/>
            </a:xfrm>
            <a:custGeom>
              <a:avLst/>
              <a:gdLst/>
              <a:ahLst/>
              <a:cxnLst/>
              <a:rect l="l" t="t" r="r" b="b"/>
              <a:pathLst>
                <a:path w="1051932" h="1390775">
                  <a:moveTo>
                    <a:pt x="0" y="0"/>
                  </a:moveTo>
                  <a:lnTo>
                    <a:pt x="1051931" y="0"/>
                  </a:lnTo>
                  <a:lnTo>
                    <a:pt x="1051931" y="1390775"/>
                  </a:lnTo>
                  <a:lnTo>
                    <a:pt x="0" y="13907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PE"/>
            </a:p>
          </p:txBody>
        </p:sp>
        <p:sp>
          <p:nvSpPr>
            <p:cNvPr id="5" name="Freeform 5"/>
            <p:cNvSpPr/>
            <p:nvPr/>
          </p:nvSpPr>
          <p:spPr>
            <a:xfrm>
              <a:off x="593488" y="415379"/>
              <a:ext cx="1051932" cy="1390775"/>
            </a:xfrm>
            <a:custGeom>
              <a:avLst/>
              <a:gdLst/>
              <a:ahLst/>
              <a:cxnLst/>
              <a:rect l="l" t="t" r="r" b="b"/>
              <a:pathLst>
                <a:path w="1051932" h="1390775">
                  <a:moveTo>
                    <a:pt x="0" y="0"/>
                  </a:moveTo>
                  <a:lnTo>
                    <a:pt x="1051931" y="0"/>
                  </a:lnTo>
                  <a:lnTo>
                    <a:pt x="1051931" y="1390776"/>
                  </a:lnTo>
                  <a:lnTo>
                    <a:pt x="0" y="13907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6" name="Freeform 6"/>
          <p:cNvSpPr/>
          <p:nvPr/>
        </p:nvSpPr>
        <p:spPr>
          <a:xfrm>
            <a:off x="9455018" y="2132318"/>
            <a:ext cx="7202335" cy="3646182"/>
          </a:xfrm>
          <a:custGeom>
            <a:avLst/>
            <a:gdLst/>
            <a:ahLst/>
            <a:cxnLst/>
            <a:rect l="l" t="t" r="r" b="b"/>
            <a:pathLst>
              <a:path w="7202335" h="3646182">
                <a:moveTo>
                  <a:pt x="0" y="0"/>
                </a:moveTo>
                <a:lnTo>
                  <a:pt x="7202335" y="0"/>
                </a:lnTo>
                <a:lnTo>
                  <a:pt x="7202335" y="3646182"/>
                </a:lnTo>
                <a:lnTo>
                  <a:pt x="0" y="364618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7" name="Freeform 7"/>
          <p:cNvSpPr/>
          <p:nvPr/>
        </p:nvSpPr>
        <p:spPr>
          <a:xfrm>
            <a:off x="1419934" y="2132318"/>
            <a:ext cx="7292364" cy="3646182"/>
          </a:xfrm>
          <a:custGeom>
            <a:avLst/>
            <a:gdLst/>
            <a:ahLst/>
            <a:cxnLst/>
            <a:rect l="l" t="t" r="r" b="b"/>
            <a:pathLst>
              <a:path w="7292364" h="3646182">
                <a:moveTo>
                  <a:pt x="0" y="0"/>
                </a:moveTo>
                <a:lnTo>
                  <a:pt x="7292364" y="0"/>
                </a:lnTo>
                <a:lnTo>
                  <a:pt x="7292364" y="3646182"/>
                </a:lnTo>
                <a:lnTo>
                  <a:pt x="0" y="364618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8" name="Freeform 8"/>
          <p:cNvSpPr/>
          <p:nvPr/>
        </p:nvSpPr>
        <p:spPr>
          <a:xfrm>
            <a:off x="1509963" y="6131081"/>
            <a:ext cx="7202335" cy="3601168"/>
          </a:xfrm>
          <a:custGeom>
            <a:avLst/>
            <a:gdLst/>
            <a:ahLst/>
            <a:cxnLst/>
            <a:rect l="l" t="t" r="r" b="b"/>
            <a:pathLst>
              <a:path w="7202335" h="3601168">
                <a:moveTo>
                  <a:pt x="0" y="0"/>
                </a:moveTo>
                <a:lnTo>
                  <a:pt x="7202335" y="0"/>
                </a:lnTo>
                <a:lnTo>
                  <a:pt x="7202335" y="3601168"/>
                </a:lnTo>
                <a:lnTo>
                  <a:pt x="0" y="360116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9" name="Freeform 9"/>
          <p:cNvSpPr/>
          <p:nvPr/>
        </p:nvSpPr>
        <p:spPr>
          <a:xfrm>
            <a:off x="9455018" y="6131081"/>
            <a:ext cx="7292364" cy="3646182"/>
          </a:xfrm>
          <a:custGeom>
            <a:avLst/>
            <a:gdLst/>
            <a:ahLst/>
            <a:cxnLst/>
            <a:rect l="l" t="t" r="r" b="b"/>
            <a:pathLst>
              <a:path w="7292364" h="3646182">
                <a:moveTo>
                  <a:pt x="0" y="0"/>
                </a:moveTo>
                <a:lnTo>
                  <a:pt x="7292364" y="0"/>
                </a:lnTo>
                <a:lnTo>
                  <a:pt x="7292364" y="3646182"/>
                </a:lnTo>
                <a:lnTo>
                  <a:pt x="0" y="3646182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  <p:sp>
        <p:nvSpPr>
          <p:cNvPr id="10" name="TextBox 10"/>
          <p:cNvSpPr txBox="1"/>
          <p:nvPr/>
        </p:nvSpPr>
        <p:spPr>
          <a:xfrm>
            <a:off x="5944419" y="1114425"/>
            <a:ext cx="6399163" cy="665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35"/>
              </a:lnSpc>
              <a:spcBef>
                <a:spcPct val="0"/>
              </a:spcBef>
            </a:pPr>
            <a:r>
              <a:rPr lang="en-US" sz="4937" spc="-123">
                <a:solidFill>
                  <a:srgbClr val="EFEFEF"/>
                </a:solidFill>
                <a:latin typeface="Poppins Bold"/>
                <a:ea typeface="Poppins Bold"/>
                <a:cs typeface="Poppins Bold"/>
                <a:sym typeface="Poppins Bold"/>
              </a:rPr>
              <a:t>ALGUNAS CAPTURAS</a:t>
            </a:r>
          </a:p>
        </p:txBody>
      </p:sp>
      <p:sp>
        <p:nvSpPr>
          <p:cNvPr id="11" name="Freeform 11"/>
          <p:cNvSpPr/>
          <p:nvPr/>
        </p:nvSpPr>
        <p:spPr>
          <a:xfrm>
            <a:off x="577516" y="479872"/>
            <a:ext cx="1560602" cy="1125584"/>
          </a:xfrm>
          <a:custGeom>
            <a:avLst/>
            <a:gdLst/>
            <a:ahLst/>
            <a:cxnLst/>
            <a:rect l="l" t="t" r="r" b="b"/>
            <a:pathLst>
              <a:path w="1560602" h="1125584">
                <a:moveTo>
                  <a:pt x="0" y="0"/>
                </a:moveTo>
                <a:lnTo>
                  <a:pt x="1560602" y="0"/>
                </a:lnTo>
                <a:lnTo>
                  <a:pt x="1560602" y="1125584"/>
                </a:lnTo>
                <a:lnTo>
                  <a:pt x="0" y="1125584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  <p:txBody>
          <a:bodyPr/>
          <a:lstStyle/>
          <a:p>
            <a:endParaRPr lang="es-P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301</Words>
  <Application>Microsoft Office PowerPoint</Application>
  <PresentationFormat>Personalizado</PresentationFormat>
  <Paragraphs>59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Poppins Bold</vt:lpstr>
      <vt:lpstr>Calibri</vt:lpstr>
      <vt:lpstr>Ruda Black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GRUPO3_Informe_03_Integrador_I</dc:title>
  <cp:lastModifiedBy>Miguel Angel Velasquez Ysuiza</cp:lastModifiedBy>
  <cp:revision>1</cp:revision>
  <dcterms:created xsi:type="dcterms:W3CDTF">2006-08-16T00:00:00Z</dcterms:created>
  <dcterms:modified xsi:type="dcterms:W3CDTF">2025-06-14T00:10:35Z</dcterms:modified>
  <dc:identifier>DAGqRNzu4Kc</dc:identifier>
</cp:coreProperties>
</file>