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Inter"/>
      <p:regular r:id="rId43"/>
      <p:bold r:id="rId44"/>
      <p:italic r:id="rId45"/>
      <p:boldItalic r:id="rId46"/>
    </p:embeddedFont>
    <p:embeddedFont>
      <p:font typeface="Helvetica Neue"/>
      <p:regular r:id="rId47"/>
      <p:bold r:id="rId48"/>
      <p:italic r:id="rId49"/>
      <p:boldItalic r:id="rId50"/>
    </p:embeddedFont>
    <p:embeddedFont>
      <p:font typeface="Helvetica Neue Light"/>
      <p:regular r:id="rId51"/>
      <p:bold r:id="rId52"/>
      <p:italic r:id="rId53"/>
      <p:boldItalic r:id="rId54"/>
    </p:embeddedFont>
    <p:embeddedFont>
      <p:font typeface="Roboto Mono"/>
      <p:regular r:id="rId55"/>
      <p:bold r:id="rId56"/>
      <p:italic r:id="rId57"/>
      <p:boldItalic r:id="rId58"/>
    </p:embeddedFont>
    <p:embeddedFont>
      <p:font typeface="DM Sans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61">
          <p15:clr>
            <a:srgbClr val="747775"/>
          </p15:clr>
        </p15:guide>
        <p15:guide id="2" pos="300">
          <p15:clr>
            <a:srgbClr val="747775"/>
          </p15:clr>
        </p15:guide>
        <p15:guide id="3" orient="horz" pos="2891">
          <p15:clr>
            <a:srgbClr val="747775"/>
          </p15:clr>
        </p15:guide>
        <p15:guide id="4" orient="horz" pos="29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61"/>
        <p:guide pos="300"/>
        <p:guide pos="2891" orient="horz"/>
        <p:guide pos="29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Inter-bold.fntdata"/><Relationship Id="rId43" Type="http://schemas.openxmlformats.org/officeDocument/2006/relationships/font" Target="fonts/Inter-regular.fntdata"/><Relationship Id="rId46" Type="http://schemas.openxmlformats.org/officeDocument/2006/relationships/font" Target="fonts/Inter-boldItalic.fntdata"/><Relationship Id="rId45" Type="http://schemas.openxmlformats.org/officeDocument/2006/relationships/font" Target="fonts/Int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DMSans-boldItalic.fntdata"/><Relationship Id="rId61" Type="http://schemas.openxmlformats.org/officeDocument/2006/relationships/font" Target="fonts/DMSans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DMSans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Light-regular.fntdata"/><Relationship Id="rId50" Type="http://schemas.openxmlformats.org/officeDocument/2006/relationships/font" Target="fonts/HelveticaNeue-boldItalic.fntdata"/><Relationship Id="rId53" Type="http://schemas.openxmlformats.org/officeDocument/2006/relationships/font" Target="fonts/HelveticaNeueLight-italic.fntdata"/><Relationship Id="rId52" Type="http://schemas.openxmlformats.org/officeDocument/2006/relationships/font" Target="fonts/HelveticaNeueLight-bold.fntdata"/><Relationship Id="rId11" Type="http://schemas.openxmlformats.org/officeDocument/2006/relationships/slide" Target="slides/slide6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54" Type="http://schemas.openxmlformats.org/officeDocument/2006/relationships/font" Target="fonts/HelveticaNeueLight-boldItalic.fntdata"/><Relationship Id="rId13" Type="http://schemas.openxmlformats.org/officeDocument/2006/relationships/slide" Target="slides/slide8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7.xml"/><Relationship Id="rId56" Type="http://schemas.openxmlformats.org/officeDocument/2006/relationships/font" Target="fonts/RobotoMono-bold.fntdata"/><Relationship Id="rId15" Type="http://schemas.openxmlformats.org/officeDocument/2006/relationships/slide" Target="slides/slide10.xml"/><Relationship Id="rId59" Type="http://schemas.openxmlformats.org/officeDocument/2006/relationships/font" Target="fonts/DMSans-regular.fntdata"/><Relationship Id="rId14" Type="http://schemas.openxmlformats.org/officeDocument/2006/relationships/slide" Target="slides/slide9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d6b90d8a0f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d6b90d8a0f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d47b7f04e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d47b7f04e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d47b7f04e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d47b7f04e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latin typeface="DM Sans"/>
                <a:ea typeface="DM Sans"/>
                <a:cs typeface="DM Sans"/>
                <a:sym typeface="DM Sans"/>
              </a:rPr>
              <a:t>“Ejemplo en vivo”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DM Sans"/>
                <a:ea typeface="DM Sans"/>
                <a:cs typeface="DM Sans"/>
                <a:sym typeface="DM Sans"/>
              </a:rPr>
              <a:t>El docente realizará una tarea compartiendo la pantalla en vivo. Se centrará en los pasos y los aspectos a tener en cuenta.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d47b7f04e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d47b7f04e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d47b7f04e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d47b7f04e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“Ejemplo en vivo”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docente realizará una tarea compartiendo la pantalla en vivo. Se centrará en los pasos y los aspectos a tener en cuenta.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d47b7f04e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d47b7f04e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d47b7f04e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d47b7f04e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Actividades en clase.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d47b7f04e_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d47b7f04e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las subsiguientes slides de Actividades en clase.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d47b7f04e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d47b7f04e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los módulos más importantes de la clase, donde se introducen conceptos que se ven en varios slides. No hay que usarla para todos los módulos.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d47b7f04e_2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1d47b7f04e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slides de sólo texto con el contenido más importante de la clase. En una presentación de 50 slides usar máximo 5 de estas.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d47b7f04e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d47b7f04e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“Ejemplo en vivo”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docente realizará una tarea compartiendo la pantalla en vivo. Se centrará en los pasos y los aspectos a tener en cuenta.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d6b90d8a0f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d6b90d8a0f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d47b7f04e_2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d47b7f04e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d47b7f04e_2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d47b7f04e_2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“Ejemplo en vivo”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docente realizará una tarea compartiendo la pantalla en vivo. Se centrará en los pasos y los aspectos a tener en cuenta.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d47b7f04e_2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d47b7f04e_2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d47b7f04e_2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1d47b7f04e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Actividades en clase.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d47b7f04e_2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d47b7f04e_2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las subsiguientes slides de Actividades en clase.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6a8bd6f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6a8bd6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Actividades en clase.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6a8bd6fe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6a8bd6f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las subsiguientes slides de Actividades en clase.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6a8bd6fe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6a8bd6fe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Paso 1: Configurar el entorno de trabajo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Crear el proyecto Angular</a:t>
            </a:r>
            <a:r>
              <a:rPr lang="en-GB">
                <a:solidFill>
                  <a:schemeClr val="dk1"/>
                </a:solidFill>
              </a:rPr>
              <a:t> (si aún no lo tienen):</a:t>
            </a: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ng new actividad5-angular-material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cd actividad5-angular-material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Instalar Angular Material</a:t>
            </a:r>
            <a:r>
              <a:rPr lang="en-GB">
                <a:solidFill>
                  <a:schemeClr val="dk1"/>
                </a:solidFill>
              </a:rPr>
              <a:t>:</a:t>
            </a: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ng add @angular/material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Configurar el estilo global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Elegir </a:t>
            </a:r>
            <a:r>
              <a:rPr b="1" lang="en-GB">
                <a:solidFill>
                  <a:schemeClr val="dk1"/>
                </a:solidFill>
              </a:rPr>
              <a:t>Indigo/Pink</a:t>
            </a:r>
            <a:r>
              <a:rPr lang="en-GB">
                <a:solidFill>
                  <a:schemeClr val="dk1"/>
                </a:solidFill>
              </a:rPr>
              <a:t> o cualquier otro tema que prefieran.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Asegurar que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BrowserAnimationsModule</a:t>
            </a:r>
            <a:r>
              <a:rPr lang="en-GB">
                <a:solidFill>
                  <a:schemeClr val="dk1"/>
                </a:solidFill>
              </a:rPr>
              <a:t> esté importado en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app.module.ts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Paso 2: Crear la Directiva Personalizada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Crear la directiva con Angular CLI:</a:t>
            </a: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ng generate directive change-bg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Editar el archivo </a:t>
            </a:r>
            <a:r>
              <a:rPr b="1" lang="en-GB">
                <a:solidFill>
                  <a:schemeClr val="dk1"/>
                </a:solidFill>
              </a:rPr>
              <a:t>change-bg.directive.ts</a:t>
            </a:r>
            <a:r>
              <a:rPr lang="en-GB">
                <a:solidFill>
                  <a:schemeClr val="dk1"/>
                </a:solidFill>
              </a:rPr>
              <a:t> con la siguiente lógica:</a:t>
            </a: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{ Directive, ElementRef, HostListener, Renderer2 } from '@angular/core';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@Directive({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selector: '[appChangeBg]'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ChangeBgDirective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constructor(private el: ElementRef, private renderer: Renderer2) {}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@HostListener('click') onClick()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const randomColor = this.getRandomColor();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this.renderer.setStyle(this.el.nativeElement, 'background-color', randomColor);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getRandomColor(): string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const letters = '0123456789ABCDEF';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let color = '#';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for (let i = 0; i &lt; 6; i++)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color += letters[Math.floor(Math.random() * 16)];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color;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6a8bd6f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6a8bd6f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Paso 3: Crear la Página Principal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Crear la estructura de la página principal</a:t>
            </a:r>
            <a:r>
              <a:rPr lang="en-GB">
                <a:solidFill>
                  <a:schemeClr val="dk1"/>
                </a:solidFill>
              </a:rPr>
              <a:t> en </a:t>
            </a:r>
            <a:r>
              <a:rPr b="1" lang="en-GB">
                <a:solidFill>
                  <a:schemeClr val="dk1"/>
                </a:solidFill>
              </a:rPr>
              <a:t>app.component.html</a:t>
            </a:r>
            <a:r>
              <a:rPr lang="en-GB">
                <a:solidFill>
                  <a:schemeClr val="dk1"/>
                </a:solidFill>
              </a:rPr>
              <a:t>:</a:t>
            </a: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&lt;mat-toolbar color="primary"&gt;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&lt;span&gt;Mi Aplicación&lt;/span&gt;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&lt;/mat-toolbar&gt;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&lt;div class="container"&gt;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&lt;h1&gt;Componentes de Angular Material&lt;/h1&gt;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&lt;!-- Botones con la directiva personalizada --&gt;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&lt;button mat-raised-button color="accent" appChangeBg&gt;Cambiar Fondo&lt;/button&gt;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&lt;button mat-raised-button color="primary" appChangeBg&gt;Presióname&lt;/button&gt;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&lt;button mat-raised-button color="warn" appChangeBg&gt;Presióname&lt;/button&gt;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&lt;!-- Lista de elementos --&gt;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&lt;mat-list&gt;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&lt;h3 mat-subheader&gt;Lista de elementos&lt;/h3&gt;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&lt;mat-list-item *ngFor="let item of items"&gt;{{ item }}&lt;/mat-list-item&gt;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&lt;/mat-list&gt;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Estilo de la página</a:t>
            </a:r>
            <a:r>
              <a:rPr lang="en-GB">
                <a:solidFill>
                  <a:schemeClr val="dk1"/>
                </a:solidFill>
              </a:rPr>
              <a:t> en </a:t>
            </a:r>
            <a:r>
              <a:rPr b="1" lang="en-GB">
                <a:solidFill>
                  <a:schemeClr val="dk1"/>
                </a:solidFill>
              </a:rPr>
              <a:t>styles.css</a:t>
            </a:r>
            <a:r>
              <a:rPr lang="en-GB">
                <a:solidFill>
                  <a:schemeClr val="dk1"/>
                </a:solidFill>
              </a:rPr>
              <a:t> o </a:t>
            </a:r>
            <a:r>
              <a:rPr b="1" lang="en-GB">
                <a:solidFill>
                  <a:schemeClr val="dk1"/>
                </a:solidFill>
              </a:rPr>
              <a:t>app.component.scss</a:t>
            </a:r>
            <a:r>
              <a:rPr lang="en-GB">
                <a:solidFill>
                  <a:schemeClr val="dk1"/>
                </a:solidFill>
              </a:rPr>
              <a:t>:</a:t>
            </a: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.container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padding: 20px;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button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margin: 10px;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mat-list 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margin-top: 20px;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Paso 4: Configurar el Módulo Principal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Importar los módulos necesarios</a:t>
            </a:r>
            <a:r>
              <a:rPr lang="en-GB">
                <a:solidFill>
                  <a:schemeClr val="dk1"/>
                </a:solidFill>
              </a:rPr>
              <a:t> en </a:t>
            </a:r>
            <a:r>
              <a:rPr b="1" lang="en-GB">
                <a:solidFill>
                  <a:schemeClr val="dk1"/>
                </a:solidFill>
              </a:rPr>
              <a:t>app.module.ts</a:t>
            </a:r>
            <a:r>
              <a:rPr lang="en-GB">
                <a:solidFill>
                  <a:schemeClr val="dk1"/>
                </a:solidFill>
              </a:rPr>
              <a:t>:</a:t>
            </a:r>
            <a:br>
              <a:rPr lang="en-GB">
                <a:solidFill>
                  <a:schemeClr val="dk1"/>
                </a:solidFill>
              </a:rPr>
            </a:b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{ NgModule } from '@angular/core';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{ BrowserModule } from '@angular/platform-browser';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{ AppComponent } from './app.component';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{ BrowserAnimationsModule } from '@angular/platform-browser/animations';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{ MatToolbarModule } from '@angular/material/toolbar';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{ MatButtonModule } from '@angular/material/button';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{ MatListModule } from '@angular/material/list';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{ ChangeBgDirective } from './change-bg.directive';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@NgModule({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declarations: [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AppComponent,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ChangeBgDirective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imports: [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BrowserModule,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BrowserAnimationsModule,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MatToolbarModule,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MatButtonModule,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MatListModule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],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providers: [],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bootstrap: [AppComponent]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export class AppModule { }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Comprobar la configuración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Asegurarse de que todos los módulos estén importados correctamente.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Verificar que la directiva </a:t>
            </a:r>
            <a:r>
              <a:rPr b="1" lang="en-GB">
                <a:solidFill>
                  <a:schemeClr val="dk1"/>
                </a:solidFill>
              </a:rPr>
              <a:t>ChangeBgDirective</a:t>
            </a:r>
            <a:r>
              <a:rPr lang="en-GB">
                <a:solidFill>
                  <a:schemeClr val="dk1"/>
                </a:solidFill>
              </a:rPr>
              <a:t> esté declarada en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app.module.ts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6a8bd6fe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6a8bd6fe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</a:rPr>
              <a:t>Preguntas de reflexión</a:t>
            </a:r>
            <a:endParaRPr b="1"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¿Qué diferencia hay entre una directiva de atributo y una directiva estructural?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¿Cómo aseguramos que la directiva solo afecte al elemento que recibe el clic?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>
                <a:solidFill>
                  <a:schemeClr val="dk1"/>
                </a:solidFill>
              </a:rPr>
              <a:t>¿Qué otras interacciones se pueden implementar con esta misma lógica?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Posibles errores y soluciones</a:t>
            </a:r>
            <a:endParaRPr b="1"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AutoNum type="arabicPeriod"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Error: La página no muestra la barra de herramientas</a:t>
            </a:r>
            <a:b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Causa: F</a:t>
            </a:r>
            <a:r>
              <a:rPr lang="en-GB">
                <a:solidFill>
                  <a:schemeClr val="dk1"/>
                </a:solidFill>
              </a:rPr>
              <a:t>alta importar </a:t>
            </a:r>
            <a:r>
              <a:rPr b="1" lang="en-GB">
                <a:solidFill>
                  <a:schemeClr val="dk1"/>
                </a:solidFill>
              </a:rPr>
              <a:t>MatToolbarModule</a:t>
            </a:r>
            <a:br>
              <a:rPr b="1"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Solución: Importar </a:t>
            </a:r>
            <a:r>
              <a:rPr b="1" lang="en-GB">
                <a:solidFill>
                  <a:schemeClr val="dk1"/>
                </a:solidFill>
              </a:rPr>
              <a:t>MatToolbarModule</a:t>
            </a:r>
            <a:r>
              <a:rPr lang="en-GB">
                <a:solidFill>
                  <a:schemeClr val="dk1"/>
                </a:solidFill>
              </a:rPr>
              <a:t> en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app.module.ts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ono"/>
              <a:buAutoNum type="arabicPeriod"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Error: Los botones no cambian de color</a:t>
            </a:r>
            <a:b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Causa: La directiva no está detectando el clic</a:t>
            </a:r>
            <a:br>
              <a:rPr b="1"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Solución: Revisar la anotación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@HostListener('click')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Mono"/>
              <a:buAutoNum type="arabicPeriod"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Error: E</a:t>
            </a:r>
            <a:r>
              <a:rPr lang="en-GB">
                <a:solidFill>
                  <a:schemeClr val="dk1"/>
                </a:solidFill>
              </a:rPr>
              <a:t>rror de compilación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Property 'items' does not exist on type</a:t>
            </a:r>
            <a:b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Causa: </a:t>
            </a:r>
            <a:r>
              <a:rPr lang="en-GB">
                <a:solidFill>
                  <a:schemeClr val="dk1"/>
                </a:solidFill>
              </a:rPr>
              <a:t>No se ha definido la lista de elementos en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app.component.ts</a:t>
            </a:r>
            <a:br>
              <a:rPr b="1"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Solución: Definir la lista de elementos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items = ['Elemento 1', 'Elemento 2', 'Elemento 3']</a:t>
            </a:r>
            <a:r>
              <a:rPr lang="en-GB">
                <a:solidFill>
                  <a:schemeClr val="dk1"/>
                </a:solidFill>
              </a:rPr>
              <a:t> en </a:t>
            </a:r>
            <a:r>
              <a:rPr b="1" lang="en-GB">
                <a:solidFill>
                  <a:schemeClr val="dk1"/>
                </a:solidFill>
              </a:rPr>
              <a:t>app.component.ts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6b90d8a0f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6b90d8a0f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47b7f04e_2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47b7f04e_2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d47b7f04e_2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d47b7f04e_2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d47b7f04e_2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d47b7f04e_2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d47b7f04e_2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d47b7f04e_2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d47b7f04e_2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1d47b7f04e_2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Obligatoria. Se sugiere ubicar al finalizar la explicación de algún tema, para abrir formalmente el espacio de preguntas y ordenar la interacción.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d47b7f04e_2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1d47b7f04e_2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1d47b7f04e_2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1d47b7f04e_2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d47b7f04e_2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d47b7f04e_2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clases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8365a5ec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8365a5ec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8365a5ec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8365a5ec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Colocar todas las clases.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8df821d6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8df821d6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Actividades en clase.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df821d6d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df821d6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las subsiguientes slides de Actividades en clase.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8df821d6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8df821d6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Actividades en clase.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8df821d6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8df821d6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las subsiguientes slides de Actividades en clase.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DM Sans"/>
              <a:buNone/>
              <a:defRPr b="1" sz="4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37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 1">
  <p:cSld name="SECTION_HEADER_1_1_1_1_1_1_1_1_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5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 1">
  <p:cSld name="SECTION_HEADER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7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hyperlink" Target="https://docs.google.com/document/d/1fyCgi4SZp_Qg3Ho4EMbhR8m9IFR7WZGNuyO5y1K-FOQ/edi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/>
        </p:nvSpPr>
        <p:spPr>
          <a:xfrm>
            <a:off x="1254575" y="1677675"/>
            <a:ext cx="63819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Guía para la </a:t>
            </a:r>
            <a:br>
              <a:rPr b="1" lang="en-GB" sz="3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-GB" sz="34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Pre-clase</a:t>
            </a:r>
            <a:endParaRPr b="1" sz="34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Desarrollo de </a:t>
            </a:r>
            <a:r>
              <a:rPr b="1" lang="en-GB" sz="4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pipes</a:t>
            </a:r>
            <a:endParaRPr b="1" sz="4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1445150" y="68882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Ejemplo en vivo</a:t>
            </a:r>
            <a:endParaRPr b="1" sz="3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>
            <a:off x="473350" y="1626100"/>
            <a:ext cx="7169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B7B7B7"/>
                </a:solidFill>
                <a:latin typeface="DM Sans"/>
                <a:ea typeface="DM Sans"/>
                <a:cs typeface="DM Sans"/>
                <a:sym typeface="DM Sans"/>
              </a:rPr>
              <a:t>Veamos un ejemplo de utilización de Pipes Personalizados o Custom Pipes 🤩.</a:t>
            </a:r>
            <a:endParaRPr b="1" sz="25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6" name="Google Shape;126;p27"/>
          <p:cNvGrpSpPr/>
          <p:nvPr/>
        </p:nvGrpSpPr>
        <p:grpSpPr>
          <a:xfrm>
            <a:off x="473351" y="619523"/>
            <a:ext cx="738900" cy="738900"/>
            <a:chOff x="473351" y="619523"/>
            <a:chExt cx="738900" cy="738900"/>
          </a:xfrm>
        </p:grpSpPr>
        <p:sp>
          <p:nvSpPr>
            <p:cNvPr id="127" name="Google Shape;127;p27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8" name="Google Shape;128;p27" title="ícono de ejemplo en viv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8"/>
          <p:cNvGrpSpPr/>
          <p:nvPr/>
        </p:nvGrpSpPr>
        <p:grpSpPr>
          <a:xfrm>
            <a:off x="475198" y="467571"/>
            <a:ext cx="514422" cy="514422"/>
            <a:chOff x="473351" y="619523"/>
            <a:chExt cx="738900" cy="738900"/>
          </a:xfrm>
        </p:grpSpPr>
        <p:sp>
          <p:nvSpPr>
            <p:cNvPr id="134" name="Google Shape;134;p28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" name="Google Shape;135;p28" title="ícono de ejemplo en viv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28"/>
          <p:cNvSpPr txBox="1"/>
          <p:nvPr/>
        </p:nvSpPr>
        <p:spPr>
          <a:xfrm>
            <a:off x="989625" y="509238"/>
            <a:ext cx="29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DM Sans"/>
                <a:ea typeface="DM Sans"/>
                <a:cs typeface="DM Sans"/>
                <a:sym typeface="DM Sans"/>
              </a:rPr>
              <a:t>EJEMPLO EN VIVO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1757700" y="848125"/>
            <a:ext cx="562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Pipes personalizados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1184525" y="1434625"/>
            <a:ext cx="6737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Custom Pipes - Ejemplo de utilización</a:t>
            </a:r>
            <a:endParaRPr b="1"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1261175" y="1827013"/>
            <a:ext cx="6660600" cy="1918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9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GB" sz="9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9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CommonModule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GB" sz="9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'@angular/common'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9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ConversorPipe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GB" sz="9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'./img-path.pipe'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GB" sz="9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NgModule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9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9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declarations: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-GB" sz="9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ConversorPipe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9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...Contenido appmodule</a:t>
            </a:r>
            <a:endParaRPr sz="9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9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AppModule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9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1261175" y="3787425"/>
            <a:ext cx="6660600" cy="748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9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9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"format-paragraph"</a:t>
            </a:r>
            <a:r>
              <a:rPr lang="en-GB" sz="9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{{ ‘Este texto va a ser transformado por el pipe’ | conversor }}</a:t>
            </a:r>
            <a:endParaRPr sz="9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9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9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9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/>
        </p:nvSpPr>
        <p:spPr>
          <a:xfrm>
            <a:off x="1445150" y="68882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Ejemplo en vivo</a:t>
            </a:r>
            <a:endParaRPr b="1" sz="3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473350" y="1626100"/>
            <a:ext cx="7169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B7B7B7"/>
                </a:solidFill>
                <a:latin typeface="DM Sans"/>
                <a:ea typeface="DM Sans"/>
                <a:cs typeface="DM Sans"/>
                <a:sym typeface="DM Sans"/>
              </a:rPr>
              <a:t>Veamos un ejemplo Pipes con Argumentos 🤯.</a:t>
            </a:r>
            <a:endParaRPr b="1" sz="25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47" name="Google Shape;147;p29"/>
          <p:cNvGrpSpPr/>
          <p:nvPr/>
        </p:nvGrpSpPr>
        <p:grpSpPr>
          <a:xfrm>
            <a:off x="473351" y="619523"/>
            <a:ext cx="738900" cy="738900"/>
            <a:chOff x="473351" y="619523"/>
            <a:chExt cx="738900" cy="738900"/>
          </a:xfrm>
        </p:grpSpPr>
        <p:sp>
          <p:nvSpPr>
            <p:cNvPr id="148" name="Google Shape;148;p29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9" name="Google Shape;149;p29" title="ícono de ejemplo en viv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30"/>
          <p:cNvGrpSpPr/>
          <p:nvPr/>
        </p:nvGrpSpPr>
        <p:grpSpPr>
          <a:xfrm>
            <a:off x="475198" y="467571"/>
            <a:ext cx="514422" cy="514422"/>
            <a:chOff x="473351" y="619523"/>
            <a:chExt cx="738900" cy="738900"/>
          </a:xfrm>
        </p:grpSpPr>
        <p:sp>
          <p:nvSpPr>
            <p:cNvPr id="155" name="Google Shape;155;p30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6" name="Google Shape;156;p30" title="ícono de ejemplo en viv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Google Shape;157;p30"/>
          <p:cNvSpPr txBox="1"/>
          <p:nvPr/>
        </p:nvSpPr>
        <p:spPr>
          <a:xfrm>
            <a:off x="989625" y="509238"/>
            <a:ext cx="29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DM Sans"/>
                <a:ea typeface="DM Sans"/>
                <a:cs typeface="DM Sans"/>
                <a:sym typeface="DM Sans"/>
              </a:rPr>
              <a:t>EJEMPLO EN VIVO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490650" y="900000"/>
            <a:ext cx="646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Pipes con argumentos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566850" y="1558800"/>
            <a:ext cx="57573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Para comprobar el funcionamiento podemos ejecutar nuestro pipe en el html de la página. En nuestro caso, nos permitirá añadir la palabra “</a:t>
            </a:r>
            <a:r>
              <a:rPr b="1" lang="en-GB" sz="1350">
                <a:latin typeface="DM Sans"/>
                <a:ea typeface="DM Sans"/>
                <a:cs typeface="DM Sans"/>
                <a:sym typeface="DM Sans"/>
              </a:rPr>
              <a:t>pipe</a:t>
            </a: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”, “</a:t>
            </a:r>
            <a:r>
              <a:rPr b="1" lang="en-GB" sz="1350">
                <a:latin typeface="DM Sans"/>
                <a:ea typeface="DM Sans"/>
                <a:cs typeface="DM Sans"/>
                <a:sym typeface="DM Sans"/>
              </a:rPr>
              <a:t>custom</a:t>
            </a: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” o “</a:t>
            </a:r>
            <a:r>
              <a:rPr b="1" lang="en-GB" sz="1350">
                <a:latin typeface="DM Sans"/>
                <a:ea typeface="DM Sans"/>
                <a:cs typeface="DM Sans"/>
                <a:sym typeface="DM Sans"/>
              </a:rPr>
              <a:t>curso</a:t>
            </a: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”, siendo “pipe” la palabra por defecto: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490650" y="2376000"/>
            <a:ext cx="6896400" cy="71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8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8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8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8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8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8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"format-paragraph"</a:t>
            </a:r>
            <a:r>
              <a:rPr lang="en-GB" sz="8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{{ ‘Este texto va a ser transformado por el pipe’ | conversor }}</a:t>
            </a:r>
            <a:endParaRPr sz="8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8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8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8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highlight>
                <a:srgbClr val="000000"/>
              </a:highlight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490650" y="3121200"/>
            <a:ext cx="6896400" cy="71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8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8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8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8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8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"format-paragraph"</a:t>
            </a:r>
            <a:r>
              <a:rPr lang="en-GB" sz="8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{{ ‘Este texto va a ser transformado por el pipe’ | conversor:’cursom’ }}</a:t>
            </a:r>
            <a:endParaRPr sz="8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8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8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8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highlight>
                <a:srgbClr val="000000"/>
              </a:highlight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490650" y="3865250"/>
            <a:ext cx="6896400" cy="71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8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8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8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8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8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8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"format-paragraph"</a:t>
            </a:r>
            <a:r>
              <a:rPr lang="en-GB" sz="8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{{ ‘Este texto va a ser transformado por el pipe’ | conversor:’curso’ }}</a:t>
            </a:r>
            <a:endParaRPr sz="8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8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8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8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31"/>
          <p:cNvGrpSpPr/>
          <p:nvPr/>
        </p:nvGrpSpPr>
        <p:grpSpPr>
          <a:xfrm>
            <a:off x="4202551" y="994261"/>
            <a:ext cx="738900" cy="738974"/>
            <a:chOff x="974706" y="2467173"/>
            <a:chExt cx="738900" cy="738900"/>
          </a:xfrm>
        </p:grpSpPr>
        <p:sp>
          <p:nvSpPr>
            <p:cNvPr id="168" name="Google Shape;168;p31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9" name="Google Shape;169;p31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31"/>
          <p:cNvSpPr txBox="1"/>
          <p:nvPr/>
        </p:nvSpPr>
        <p:spPr>
          <a:xfrm>
            <a:off x="1461300" y="19718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Pipe Personalizado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987300" y="3612313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Duración: </a:t>
            </a:r>
            <a:r>
              <a:rPr b="1" lang="en-GB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10 minutos</a:t>
            </a:r>
            <a:endParaRPr b="1" sz="20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987300" y="2710713"/>
            <a:ext cx="7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Crear un pipe personalizado y utilizarlo dentro de un componente.</a:t>
            </a:r>
            <a:endParaRPr sz="2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2"/>
          <p:cNvGrpSpPr/>
          <p:nvPr/>
        </p:nvGrpSpPr>
        <p:grpSpPr>
          <a:xfrm>
            <a:off x="501452" y="483061"/>
            <a:ext cx="401518" cy="401518"/>
            <a:chOff x="974706" y="2467173"/>
            <a:chExt cx="738900" cy="738900"/>
          </a:xfrm>
        </p:grpSpPr>
        <p:sp>
          <p:nvSpPr>
            <p:cNvPr id="178" name="Google Shape;178;p32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9" name="Google Shape;179;p32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32"/>
          <p:cNvSpPr txBox="1"/>
          <p:nvPr/>
        </p:nvSpPr>
        <p:spPr>
          <a:xfrm>
            <a:off x="475200" y="876163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Crear pipe personalizado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501450" y="1606638"/>
            <a:ext cx="498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¡Manos a la obra! 💪 Con lo visto en clase, te invitamos a crear un pipe personalizado que reciba un número y como parámetro un string. Además, tiene que mostrar el número formateado como moneda: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930550" y="46827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 EN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501450" y="2622450"/>
            <a:ext cx="30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🖐 </a:t>
            </a: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Te acercamos esta ayuda:</a:t>
            </a:r>
            <a:endParaRPr i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549075" y="3175775"/>
            <a:ext cx="66720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Monetizado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Euro: {{ </a:t>
            </a:r>
            <a:r>
              <a:rPr lang="en-GB" sz="105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-GB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moneda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'euro'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//Tiene que mostrar 2000 €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Dólar: {{ </a:t>
            </a:r>
            <a:r>
              <a:rPr lang="en-GB" sz="1050">
                <a:solidFill>
                  <a:srgbClr val="B5CEA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-GB" sz="10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moneda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'dolar'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//Tiene que mostrar $2000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47300" y="4114000"/>
            <a:ext cx="3227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Tiempo estimado: </a:t>
            </a:r>
            <a:r>
              <a:rPr b="1" lang="en-GB" sz="1350">
                <a:latin typeface="DM Sans"/>
                <a:ea typeface="DM Sans"/>
                <a:cs typeface="DM Sans"/>
                <a:sym typeface="DM Sans"/>
              </a:rPr>
              <a:t>10 minutos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1404863" y="1941375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Directivas </a:t>
            </a:r>
            <a:r>
              <a:rPr b="1" lang="en-GB" sz="4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personalizadas</a:t>
            </a:r>
            <a:endParaRPr b="1" sz="4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/>
        </p:nvSpPr>
        <p:spPr>
          <a:xfrm>
            <a:off x="475200" y="2232000"/>
            <a:ext cx="74232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Al igual que con los pipes, Angular nos permite la posibilidad de crear nuestras propias directivas 🙌. Esto nos va a permitir cambiar el </a:t>
            </a:r>
            <a:r>
              <a:rPr b="1" lang="en-GB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comportamiento </a:t>
            </a:r>
            <a:r>
              <a:rPr lang="en-GB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 la </a:t>
            </a:r>
            <a:r>
              <a:rPr b="1" lang="en-GB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apariencia </a:t>
            </a:r>
            <a:r>
              <a:rPr lang="en-GB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 un elemento HTML en base a una lógica. Para crear una directiva ejecutamos el siguiente comando:</a:t>
            </a:r>
            <a:endParaRPr b="1" i="0" sz="20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501450" y="838125"/>
            <a:ext cx="6077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GB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¿Qué es una directiva en Angular?</a:t>
            </a:r>
            <a:endParaRPr b="1" i="0" sz="40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98" name="Google Shape;198;p34"/>
          <p:cNvGrpSpPr/>
          <p:nvPr/>
        </p:nvGrpSpPr>
        <p:grpSpPr>
          <a:xfrm>
            <a:off x="457338" y="468286"/>
            <a:ext cx="431100" cy="431100"/>
            <a:chOff x="4616400" y="1950761"/>
            <a:chExt cx="431100" cy="431100"/>
          </a:xfrm>
        </p:grpSpPr>
        <p:sp>
          <p:nvSpPr>
            <p:cNvPr id="199" name="Google Shape;199;p34"/>
            <p:cNvSpPr/>
            <p:nvPr/>
          </p:nvSpPr>
          <p:spPr>
            <a:xfrm>
              <a:off x="4616400" y="1950761"/>
              <a:ext cx="431100" cy="43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" name="Google Shape;200;p34" title="ícono para recordar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99911" y="2034249"/>
              <a:ext cx="264076" cy="2640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34"/>
          <p:cNvSpPr txBox="1"/>
          <p:nvPr/>
        </p:nvSpPr>
        <p:spPr>
          <a:xfrm>
            <a:off x="930550" y="468275"/>
            <a:ext cx="29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PARA RECORDAR</a:t>
            </a:r>
            <a:endParaRPr b="0" i="0" sz="14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49" y="4195925"/>
            <a:ext cx="40190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/>
        </p:nvSpPr>
        <p:spPr>
          <a:xfrm>
            <a:off x="1105850" y="4166413"/>
            <a:ext cx="26802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ng generate directive resaltado</a:t>
            </a:r>
            <a:endParaRPr sz="1350">
              <a:solidFill>
                <a:schemeClr val="dk1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1445150" y="68882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Ejemplo en vivo</a:t>
            </a:r>
            <a:endParaRPr b="1" sz="3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473350" y="1626100"/>
            <a:ext cx="7569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B7B7B7"/>
                </a:solidFill>
                <a:latin typeface="DM Sans"/>
                <a:ea typeface="DM Sans"/>
                <a:cs typeface="DM Sans"/>
                <a:sym typeface="DM Sans"/>
              </a:rPr>
              <a:t>Veamos un ejemplo de </a:t>
            </a:r>
            <a:r>
              <a:rPr b="1" lang="en-GB" sz="2500">
                <a:solidFill>
                  <a:srgbClr val="B7B7B7"/>
                </a:solidFill>
                <a:latin typeface="DM Sans"/>
                <a:ea typeface="DM Sans"/>
                <a:cs typeface="DM Sans"/>
                <a:sym typeface="DM Sans"/>
              </a:rPr>
              <a:t>utilización</a:t>
            </a:r>
            <a:r>
              <a:rPr lang="en-GB" sz="2500">
                <a:solidFill>
                  <a:srgbClr val="B7B7B7"/>
                </a:solidFill>
                <a:latin typeface="DM Sans"/>
                <a:ea typeface="DM Sans"/>
                <a:cs typeface="DM Sans"/>
                <a:sym typeface="DM Sans"/>
              </a:rPr>
              <a:t> de Directivas Personalizadas o Custom Directivas 🤩.</a:t>
            </a:r>
            <a:endParaRPr b="1" sz="25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10" name="Google Shape;210;p35"/>
          <p:cNvGrpSpPr/>
          <p:nvPr/>
        </p:nvGrpSpPr>
        <p:grpSpPr>
          <a:xfrm>
            <a:off x="473351" y="619523"/>
            <a:ext cx="738900" cy="738900"/>
            <a:chOff x="473351" y="619523"/>
            <a:chExt cx="738900" cy="738900"/>
          </a:xfrm>
        </p:grpSpPr>
        <p:sp>
          <p:nvSpPr>
            <p:cNvPr id="211" name="Google Shape;211;p35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2" name="Google Shape;212;p35" title="ícono de ejemplo en viv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/>
        </p:nvSpPr>
        <p:spPr>
          <a:xfrm>
            <a:off x="401075" y="782025"/>
            <a:ext cx="8267700" cy="4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A. </a:t>
            </a:r>
            <a:r>
              <a:rPr b="1" lang="en-GB" sz="1100">
                <a:solidFill>
                  <a:schemeClr val="dk1"/>
                </a:solidFill>
              </a:rPr>
              <a:t>Librerías Visuales: Angular Material (5 minutos)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Concepto General</a:t>
            </a:r>
            <a:r>
              <a:rPr lang="en-GB" sz="1100">
                <a:solidFill>
                  <a:schemeClr val="dk1"/>
                </a:solidFill>
              </a:rPr>
              <a:t>: Qué es Angular Material y su relevancia para la creación de interfaces visuales consistentes y modernas.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Punto de Confusión Común</a:t>
            </a:r>
            <a:r>
              <a:rPr lang="en-GB" sz="1100">
                <a:solidFill>
                  <a:schemeClr val="dk1"/>
                </a:solidFill>
              </a:rPr>
              <a:t>: Diferencia entre la instalación y la configuración inicial.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Ejemplo Práctico</a:t>
            </a:r>
            <a:r>
              <a:rPr lang="en-GB" sz="1100">
                <a:solidFill>
                  <a:schemeClr val="dk1"/>
                </a:solidFill>
              </a:rPr>
              <a:t>: Mostrar cómo instalar Angular Material y agregar un componente "Button" en la aplicación.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B. Pipes en Angular (5 minutos)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Concepto General</a:t>
            </a:r>
            <a:r>
              <a:rPr lang="en-GB" sz="1100">
                <a:solidFill>
                  <a:schemeClr val="dk1"/>
                </a:solidFill>
              </a:rPr>
              <a:t>: Qué son los Pipes y cómo se utilizan para transformar datos en las vistas.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Punto de Confusión Común</a:t>
            </a:r>
            <a:r>
              <a:rPr lang="en-GB" sz="1100">
                <a:solidFill>
                  <a:schemeClr val="dk1"/>
                </a:solidFill>
              </a:rPr>
              <a:t>: Diferencia entre un Pipe integrado y un Pipe personalizado.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Ejemplo Práctico</a:t>
            </a:r>
            <a:r>
              <a:rPr lang="en-GB" sz="1100">
                <a:solidFill>
                  <a:schemeClr val="dk1"/>
                </a:solidFill>
              </a:rPr>
              <a:t>: Mostrar el uso de Pipes integrados como "date" y "currency". Demostrar la creación de un Pipe personalizado simple.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C. Directivas Personalizadas (5 minutos)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Concepto General</a:t>
            </a:r>
            <a:r>
              <a:rPr lang="en-GB" sz="1100">
                <a:solidFill>
                  <a:schemeClr val="dk1"/>
                </a:solidFill>
              </a:rPr>
              <a:t>: Explicación de qué son las directivas personalizadas y cómo extienden la funcionalidad de las directivas existentes.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Punto de Confusión Común</a:t>
            </a:r>
            <a:r>
              <a:rPr lang="en-GB" sz="1100">
                <a:solidFill>
                  <a:schemeClr val="dk1"/>
                </a:solidFill>
              </a:rPr>
              <a:t>: Diferencia entre una directiva de atributo y una estructural.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Ejemplo Práctico</a:t>
            </a:r>
            <a:r>
              <a:rPr lang="en-GB" sz="1100">
                <a:solidFill>
                  <a:schemeClr val="dk1"/>
                </a:solidFill>
              </a:rPr>
              <a:t>: Crear una directiva personalizada simple que cambie el color de fondo de un elemento.</a:t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" name="Google Shape;54;p18"/>
          <p:cNvSpPr txBox="1"/>
          <p:nvPr/>
        </p:nvSpPr>
        <p:spPr>
          <a:xfrm>
            <a:off x="443600" y="161325"/>
            <a:ext cx="7996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1. Repaso rápido de temas clave </a:t>
            </a:r>
            <a:r>
              <a:rPr b="1"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(15 minutos)</a:t>
            </a:r>
            <a:endParaRPr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6"/>
          <p:cNvGrpSpPr/>
          <p:nvPr/>
        </p:nvGrpSpPr>
        <p:grpSpPr>
          <a:xfrm>
            <a:off x="475198" y="467571"/>
            <a:ext cx="514422" cy="514422"/>
            <a:chOff x="473351" y="619523"/>
            <a:chExt cx="738900" cy="738900"/>
          </a:xfrm>
        </p:grpSpPr>
        <p:sp>
          <p:nvSpPr>
            <p:cNvPr id="218" name="Google Shape;218;p36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9" name="Google Shape;219;p36" title="ícono de ejemplo en viv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36"/>
          <p:cNvSpPr txBox="1"/>
          <p:nvPr/>
        </p:nvSpPr>
        <p:spPr>
          <a:xfrm>
            <a:off x="989625" y="509238"/>
            <a:ext cx="29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DM Sans"/>
                <a:ea typeface="DM Sans"/>
                <a:cs typeface="DM Sans"/>
                <a:sym typeface="DM Sans"/>
              </a:rPr>
              <a:t>EJEMPLO EN VIVO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490650" y="929175"/>
            <a:ext cx="646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Pipes con argumentos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551400" y="2172175"/>
            <a:ext cx="57573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Una vez desarrollada la directiva tenemos que añadirla a nuestro html para probar su funcionamiento. Para ello, añadimos el selector definido a nuestra vista 👁‍🗨: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551400" y="1668075"/>
            <a:ext cx="3676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Custom Pipes - Ejemplo de utilización</a:t>
            </a:r>
            <a:endParaRPr b="1"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633775" y="3076975"/>
            <a:ext cx="5040600" cy="56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Datos generales.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Este texto está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appResaltado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resaltado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0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633775" y="3778800"/>
            <a:ext cx="248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Datos Generales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Este texto está </a:t>
            </a:r>
            <a:r>
              <a:rPr lang="en-GB" sz="1350"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resaltado</a:t>
            </a:r>
            <a:endParaRPr sz="1350"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/>
        </p:nvSpPr>
        <p:spPr>
          <a:xfrm>
            <a:off x="1445150" y="688825"/>
            <a:ext cx="7169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Ejemplo en vivo</a:t>
            </a:r>
            <a:endParaRPr b="1" sz="3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473350" y="1800000"/>
            <a:ext cx="7863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B7B7B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B7B7B7"/>
                </a:solidFill>
                <a:latin typeface="DM Sans"/>
                <a:ea typeface="DM Sans"/>
                <a:cs typeface="DM Sans"/>
                <a:sym typeface="DM Sans"/>
              </a:rPr>
              <a:t>Veamos un ejemplo Directivas con Argumentos 🤯.</a:t>
            </a:r>
            <a:endParaRPr b="1" sz="25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B7B7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2" name="Google Shape;232;p37"/>
          <p:cNvGrpSpPr/>
          <p:nvPr/>
        </p:nvGrpSpPr>
        <p:grpSpPr>
          <a:xfrm>
            <a:off x="473351" y="619523"/>
            <a:ext cx="738900" cy="738900"/>
            <a:chOff x="473351" y="619523"/>
            <a:chExt cx="738900" cy="738900"/>
          </a:xfrm>
        </p:grpSpPr>
        <p:sp>
          <p:nvSpPr>
            <p:cNvPr id="233" name="Google Shape;233;p37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4" name="Google Shape;234;p37" title="ícono de ejemplo en viv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8"/>
          <p:cNvGrpSpPr/>
          <p:nvPr/>
        </p:nvGrpSpPr>
        <p:grpSpPr>
          <a:xfrm>
            <a:off x="475198" y="467571"/>
            <a:ext cx="514422" cy="514422"/>
            <a:chOff x="473351" y="619523"/>
            <a:chExt cx="738900" cy="738900"/>
          </a:xfrm>
        </p:grpSpPr>
        <p:sp>
          <p:nvSpPr>
            <p:cNvPr id="240" name="Google Shape;240;p38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1" name="Google Shape;241;p38" title="ícono de ejemplo en vivo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38"/>
          <p:cNvSpPr txBox="1"/>
          <p:nvPr/>
        </p:nvSpPr>
        <p:spPr>
          <a:xfrm>
            <a:off x="989625" y="509238"/>
            <a:ext cx="291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DM Sans"/>
                <a:ea typeface="DM Sans"/>
                <a:cs typeface="DM Sans"/>
                <a:sym typeface="DM Sans"/>
              </a:rPr>
              <a:t>EJEMPLO EN VIVO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490650" y="929175"/>
            <a:ext cx="646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¡Importante!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490650" y="1790125"/>
            <a:ext cx="287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Debes bindear la directiva: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appResaltado-&gt;[appResaltado]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3907125" y="467575"/>
            <a:ext cx="4761600" cy="28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6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6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6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Este texto está</a:t>
            </a:r>
            <a:r>
              <a:rPr lang="en-GB" sz="6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6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6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6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[appResaltado]</a:t>
            </a:r>
            <a:r>
              <a:rPr lang="en-GB" sz="6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6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"'red'"</a:t>
            </a:r>
            <a:r>
              <a:rPr lang="en-GB" sz="6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6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resaltado</a:t>
            </a:r>
            <a:r>
              <a:rPr lang="en-GB" sz="6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6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6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GB" sz="6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6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3907125" y="929175"/>
            <a:ext cx="4761600" cy="365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Directive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ElementRef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OnInit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SimpleChanges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OnChanges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GB" sz="7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'@angular/core'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GB" sz="7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Directive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selector: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'[appResaltado]'</a:t>
            </a:r>
            <a:endParaRPr sz="750">
              <a:solidFill>
                <a:srgbClr val="CE9178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ResaltadoDirective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OnInit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7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OnChanges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@</a:t>
            </a:r>
            <a:r>
              <a:rPr lang="en-GB" sz="7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7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'appResaltado'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colorResaltado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!: </a:t>
            </a:r>
            <a:r>
              <a:rPr lang="en-GB" sz="7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ElementRef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7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ngOnInit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-GB" sz="7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actualizar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7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ngOnChanges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changes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75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SimpleChanges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actualizar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75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actualizar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7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colorResaltado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lang="en-GB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nativeElement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colorResaltado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750">
                <a:solidFill>
                  <a:srgbClr val="C58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750">
              <a:solidFill>
                <a:srgbClr val="C586C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7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nativeElement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7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7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'yellow'</a:t>
            </a: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39"/>
          <p:cNvGrpSpPr/>
          <p:nvPr/>
        </p:nvGrpSpPr>
        <p:grpSpPr>
          <a:xfrm>
            <a:off x="4202551" y="994261"/>
            <a:ext cx="738900" cy="738974"/>
            <a:chOff x="974706" y="2467173"/>
            <a:chExt cx="738900" cy="738900"/>
          </a:xfrm>
        </p:grpSpPr>
        <p:sp>
          <p:nvSpPr>
            <p:cNvPr id="252" name="Google Shape;252;p39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3" name="Google Shape;253;p39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p39"/>
          <p:cNvSpPr txBox="1"/>
          <p:nvPr/>
        </p:nvSpPr>
        <p:spPr>
          <a:xfrm>
            <a:off x="1461300" y="19718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Directiva Personalizada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987300" y="3612313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Duración: </a:t>
            </a:r>
            <a:r>
              <a:rPr b="1" lang="en-GB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10 minutos</a:t>
            </a:r>
            <a:endParaRPr b="1" sz="20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6" name="Google Shape;256;p39"/>
          <p:cNvSpPr txBox="1"/>
          <p:nvPr/>
        </p:nvSpPr>
        <p:spPr>
          <a:xfrm>
            <a:off x="987300" y="2710713"/>
            <a:ext cx="716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Crear una directiva personalizada y utilizarla dentro de un componente 🙌</a:t>
            </a:r>
            <a:endParaRPr sz="2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40"/>
          <p:cNvGrpSpPr/>
          <p:nvPr/>
        </p:nvGrpSpPr>
        <p:grpSpPr>
          <a:xfrm>
            <a:off x="501452" y="483061"/>
            <a:ext cx="401518" cy="401518"/>
            <a:chOff x="974706" y="2467173"/>
            <a:chExt cx="738900" cy="738900"/>
          </a:xfrm>
        </p:grpSpPr>
        <p:sp>
          <p:nvSpPr>
            <p:cNvPr id="262" name="Google Shape;262;p40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3" name="Google Shape;263;p40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" name="Google Shape;264;p40"/>
          <p:cNvSpPr txBox="1"/>
          <p:nvPr/>
        </p:nvSpPr>
        <p:spPr>
          <a:xfrm>
            <a:off x="501450" y="1080000"/>
            <a:ext cx="74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Directiva personalizada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65" name="Google Shape;2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0"/>
          <p:cNvSpPr txBox="1"/>
          <p:nvPr/>
        </p:nvSpPr>
        <p:spPr>
          <a:xfrm>
            <a:off x="549525" y="1980000"/>
            <a:ext cx="45396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50">
                <a:latin typeface="DM Sans"/>
                <a:ea typeface="DM Sans"/>
                <a:cs typeface="DM Sans"/>
                <a:sym typeface="DM Sans"/>
              </a:rPr>
              <a:t>Consigna: </a:t>
            </a: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En esta actividad, el desafío será editar la directiva appResaltado y añadir un nuevo parámetro que permita editar el tamaño de la fuente.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930550" y="46827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 EN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549525" y="2765900"/>
            <a:ext cx="30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 Light"/>
                <a:ea typeface="Helvetica Neue Light"/>
                <a:cs typeface="Helvetica Neue Light"/>
                <a:sym typeface="Helvetica Neue Light"/>
              </a:rPr>
              <a:t>🖐</a:t>
            </a: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 Te acercamos esta ayuda:</a:t>
            </a:r>
            <a:endParaRPr i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611025" y="3166100"/>
            <a:ext cx="6290700" cy="33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9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9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Este texto está</a:t>
            </a:r>
            <a:r>
              <a:rPr lang="en-GB" sz="9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9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[appResaltado]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"'red'" </a:t>
            </a:r>
            <a:r>
              <a:rPr lang="en-GB" sz="9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[tamano]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5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"'20'"</a:t>
            </a:r>
            <a:r>
              <a:rPr lang="en-GB" sz="9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9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resaltado</a:t>
            </a:r>
            <a:r>
              <a:rPr lang="en-GB" sz="9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9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n-GB" sz="9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GB" sz="9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95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40"/>
          <p:cNvSpPr txBox="1"/>
          <p:nvPr/>
        </p:nvSpPr>
        <p:spPr>
          <a:xfrm>
            <a:off x="611025" y="3691775"/>
            <a:ext cx="6290700" cy="34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elemento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nativeElement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fontSize</a:t>
            </a:r>
            <a:r>
              <a:rPr lang="en-GB" sz="105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....</a:t>
            </a:r>
            <a:endParaRPr sz="105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40"/>
          <p:cNvSpPr txBox="1"/>
          <p:nvPr/>
        </p:nvSpPr>
        <p:spPr>
          <a:xfrm>
            <a:off x="547300" y="4221250"/>
            <a:ext cx="3227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Tiempo estimado: </a:t>
            </a:r>
            <a:r>
              <a:rPr b="1" lang="en-GB" sz="1350">
                <a:latin typeface="DM Sans"/>
                <a:ea typeface="DM Sans"/>
                <a:cs typeface="DM Sans"/>
                <a:sym typeface="DM Sans"/>
              </a:rPr>
              <a:t>10 minutos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41"/>
          <p:cNvGrpSpPr/>
          <p:nvPr/>
        </p:nvGrpSpPr>
        <p:grpSpPr>
          <a:xfrm>
            <a:off x="4202551" y="994261"/>
            <a:ext cx="738900" cy="738974"/>
            <a:chOff x="974706" y="2467173"/>
            <a:chExt cx="738900" cy="738900"/>
          </a:xfrm>
        </p:grpSpPr>
        <p:sp>
          <p:nvSpPr>
            <p:cNvPr id="277" name="Google Shape;277;p41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8" name="Google Shape;278;p41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" name="Google Shape;279;p41"/>
          <p:cNvSpPr txBox="1"/>
          <p:nvPr/>
        </p:nvSpPr>
        <p:spPr>
          <a:xfrm>
            <a:off x="1068975" y="1895600"/>
            <a:ext cx="716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Integración de componentes y directivas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0" name="Google Shape;280;p41"/>
          <p:cNvSpPr txBox="1"/>
          <p:nvPr/>
        </p:nvSpPr>
        <p:spPr>
          <a:xfrm>
            <a:off x="987300" y="3612313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Duración: </a:t>
            </a:r>
            <a:r>
              <a:rPr b="1" lang="en-GB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r>
              <a:rPr b="1" lang="en-GB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0 minutos</a:t>
            </a:r>
            <a:endParaRPr b="1" sz="20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42"/>
          <p:cNvGrpSpPr/>
          <p:nvPr/>
        </p:nvGrpSpPr>
        <p:grpSpPr>
          <a:xfrm>
            <a:off x="501452" y="483061"/>
            <a:ext cx="401518" cy="401518"/>
            <a:chOff x="974706" y="2467173"/>
            <a:chExt cx="738900" cy="738900"/>
          </a:xfrm>
        </p:grpSpPr>
        <p:sp>
          <p:nvSpPr>
            <p:cNvPr id="286" name="Google Shape;286;p42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7" name="Google Shape;287;p42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8" name="Google Shape;288;p42"/>
          <p:cNvSpPr txBox="1"/>
          <p:nvPr/>
        </p:nvSpPr>
        <p:spPr>
          <a:xfrm>
            <a:off x="501450" y="1005550"/>
            <a:ext cx="807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Integración de componentes y directivas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2"/>
          <p:cNvSpPr txBox="1"/>
          <p:nvPr/>
        </p:nvSpPr>
        <p:spPr>
          <a:xfrm>
            <a:off x="549525" y="2177550"/>
            <a:ext cx="79443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latin typeface="DM Sans"/>
                <a:ea typeface="DM Sans"/>
                <a:cs typeface="DM Sans"/>
                <a:sym typeface="DM Sans"/>
              </a:rPr>
              <a:t>Objetivo: </a:t>
            </a:r>
            <a:r>
              <a:rPr b="1"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Combinar componentes de Angular Material con una directiva personalizada</a:t>
            </a:r>
            <a:r>
              <a:rPr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crear una interfaz funcional e interactiva.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DM Sans"/>
                <a:ea typeface="DM Sans"/>
                <a:cs typeface="DM Sans"/>
                <a:sym typeface="DM Sans"/>
              </a:rPr>
              <a:t>Descripción:</a:t>
            </a: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 D</a:t>
            </a:r>
            <a:r>
              <a:rPr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eberán crear una página que contenga los siguientes elementos clave: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b="1"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Barra de herramientas (Toolbar)</a:t>
            </a:r>
            <a:r>
              <a:rPr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Una barra superior que identifique la aplicación.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b="1"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Botones interactivos</a:t>
            </a:r>
            <a:r>
              <a:rPr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Tres botones que cambian su color de fondo cada vez que se presionen.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AutoNum type="arabicPeriod"/>
            </a:pPr>
            <a:r>
              <a:rPr b="1"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Lista de elementos</a:t>
            </a:r>
            <a:r>
              <a:rPr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Una lista generada de forma dinámica que presente varios elementos.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>
                <a:latin typeface="DM Sans"/>
                <a:ea typeface="DM Sans"/>
                <a:cs typeface="DM Sans"/>
                <a:sym typeface="DM Sans"/>
              </a:rPr>
              <a:t>Requisito adicional</a:t>
            </a:r>
            <a:r>
              <a:rPr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Los botones deberán aplicar una </a:t>
            </a:r>
            <a:r>
              <a:rPr b="1"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directiva personalizada</a:t>
            </a:r>
            <a:r>
              <a:rPr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que permita cambiar el color de fondo cada vez que el usuario haga clic en ellos.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1" name="Google Shape;291;p42"/>
          <p:cNvSpPr txBox="1"/>
          <p:nvPr/>
        </p:nvSpPr>
        <p:spPr>
          <a:xfrm>
            <a:off x="930550" y="46827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 EN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43"/>
          <p:cNvGrpSpPr/>
          <p:nvPr/>
        </p:nvGrpSpPr>
        <p:grpSpPr>
          <a:xfrm>
            <a:off x="501452" y="483061"/>
            <a:ext cx="401518" cy="401518"/>
            <a:chOff x="974706" y="2467173"/>
            <a:chExt cx="738900" cy="738900"/>
          </a:xfrm>
        </p:grpSpPr>
        <p:sp>
          <p:nvSpPr>
            <p:cNvPr id="297" name="Google Shape;297;p43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8" name="Google Shape;298;p43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43"/>
          <p:cNvSpPr txBox="1"/>
          <p:nvPr/>
        </p:nvSpPr>
        <p:spPr>
          <a:xfrm>
            <a:off x="501450" y="929350"/>
            <a:ext cx="807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Integración de componentes y directivas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00" name="Google Shape;30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3"/>
          <p:cNvSpPr txBox="1"/>
          <p:nvPr/>
        </p:nvSpPr>
        <p:spPr>
          <a:xfrm>
            <a:off x="549525" y="2101350"/>
            <a:ext cx="6557700" cy="23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latin typeface="DM Sans"/>
                <a:ea typeface="DM Sans"/>
                <a:cs typeface="DM Sans"/>
                <a:sym typeface="DM Sans"/>
              </a:rPr>
              <a:t>Instrucciones: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DM Sans"/>
              <a:buAutoNum type="arabicPeriod"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Configura tu proyecto Angular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DM Sans"/>
              <a:buAutoNum type="arabicPeriod"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Crea una página principal con los siguientes elementos: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DM Sans"/>
              <a:buChar char="●"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Barra de herramientas (Toolbar) con un título de la aplicación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DM Sans"/>
              <a:buChar char="●"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Tres botones que, al hacer clic, cambien el color de fondo de forma aleatoria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Font typeface="DM Sans"/>
              <a:buChar char="●"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Lista de elementos generada dinámicamente a partir de un arreglo de datos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930550" y="46827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 EN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44"/>
          <p:cNvGrpSpPr/>
          <p:nvPr/>
        </p:nvGrpSpPr>
        <p:grpSpPr>
          <a:xfrm>
            <a:off x="501452" y="483061"/>
            <a:ext cx="401518" cy="401518"/>
            <a:chOff x="974706" y="2467173"/>
            <a:chExt cx="738900" cy="738900"/>
          </a:xfrm>
        </p:grpSpPr>
        <p:sp>
          <p:nvSpPr>
            <p:cNvPr id="308" name="Google Shape;308;p44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9" name="Google Shape;309;p44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" name="Google Shape;310;p44"/>
          <p:cNvSpPr txBox="1"/>
          <p:nvPr/>
        </p:nvSpPr>
        <p:spPr>
          <a:xfrm>
            <a:off x="501450" y="929350"/>
            <a:ext cx="807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Integración de componentes y directivas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 txBox="1"/>
          <p:nvPr/>
        </p:nvSpPr>
        <p:spPr>
          <a:xfrm>
            <a:off x="549525" y="2177550"/>
            <a:ext cx="65577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6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3. </a:t>
            </a:r>
            <a:r>
              <a:rPr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 una directiva personalizada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 una directiva personalizada que permita cambiar el color de fondo de los botones cuando se presionen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directiva debe aplicar un color aleatorio al fondo del botón presionado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26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4. Estiliza la interfaz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Aplica estilos básicos para que la interfaz sea visualmente agradable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en-GB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Una Angular Material para lograr una apariencia profesional</a:t>
            </a:r>
            <a:endParaRPr b="1"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3" name="Google Shape;313;p44"/>
          <p:cNvSpPr txBox="1"/>
          <p:nvPr/>
        </p:nvSpPr>
        <p:spPr>
          <a:xfrm>
            <a:off x="930550" y="46827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 EN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5"/>
          <p:cNvGrpSpPr/>
          <p:nvPr/>
        </p:nvGrpSpPr>
        <p:grpSpPr>
          <a:xfrm>
            <a:off x="4202551" y="994261"/>
            <a:ext cx="738900" cy="738974"/>
            <a:chOff x="974706" y="2467173"/>
            <a:chExt cx="738900" cy="738900"/>
          </a:xfrm>
        </p:grpSpPr>
        <p:sp>
          <p:nvSpPr>
            <p:cNvPr id="319" name="Google Shape;319;p45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0" name="Google Shape;320;p45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1" name="Google Shape;321;p45"/>
          <p:cNvSpPr txBox="1"/>
          <p:nvPr/>
        </p:nvSpPr>
        <p:spPr>
          <a:xfrm>
            <a:off x="1068975" y="2200400"/>
            <a:ext cx="716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Puesta en común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/>
        </p:nvSpPr>
        <p:spPr>
          <a:xfrm>
            <a:off x="401000" y="353575"/>
            <a:ext cx="83439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2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2. Espacio para consultas y resolución de dudas </a:t>
            </a:r>
            <a:br>
              <a:rPr b="1" lang="en-GB" sz="2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-GB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(15 minutos)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" name="Google Shape;60;p19"/>
          <p:cNvSpPr txBox="1"/>
          <p:nvPr/>
        </p:nvSpPr>
        <p:spPr>
          <a:xfrm>
            <a:off x="477275" y="1391625"/>
            <a:ext cx="8267700" cy="19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Objetivo</a:t>
            </a:r>
            <a:r>
              <a:rPr lang="en-GB" sz="1100">
                <a:solidFill>
                  <a:schemeClr val="dk1"/>
                </a:solidFill>
              </a:rPr>
              <a:t>: Abrir un espacio para que los estudiantes planteen dudas específicas sobre los temas repasados.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Temas prioritarios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Instalación y configuración de Angular Material.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Diferencias entre Pipes integrados y Pipes personalizados.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Creación y aplicación de directivas personalizadas.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Buenas prácticas para la gestión de componentes visuales.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46"/>
          <p:cNvGrpSpPr/>
          <p:nvPr/>
        </p:nvGrpSpPr>
        <p:grpSpPr>
          <a:xfrm>
            <a:off x="4202551" y="905623"/>
            <a:ext cx="738900" cy="738900"/>
            <a:chOff x="7208351" y="2467173"/>
            <a:chExt cx="738900" cy="738900"/>
          </a:xfrm>
        </p:grpSpPr>
        <p:sp>
          <p:nvSpPr>
            <p:cNvPr id="327" name="Google Shape;327;p46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8" name="Google Shape;328;p46" title="ícono de proyecto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" name="Google Shape;329;p46"/>
          <p:cNvSpPr txBox="1"/>
          <p:nvPr/>
        </p:nvSpPr>
        <p:spPr>
          <a:xfrm>
            <a:off x="1461300" y="1784888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Primera entrega 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 tu Proyecto final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0" name="Google Shape;330;p46"/>
          <p:cNvSpPr txBox="1"/>
          <p:nvPr/>
        </p:nvSpPr>
        <p:spPr>
          <a:xfrm>
            <a:off x="987300" y="3077875"/>
            <a:ext cx="716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Generar un proyecto Angular que contemple la administración de alumnos, clases y cursos, utilizando Angular Material 😄.</a:t>
            </a:r>
            <a:endParaRPr sz="2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47"/>
          <p:cNvGrpSpPr/>
          <p:nvPr/>
        </p:nvGrpSpPr>
        <p:grpSpPr>
          <a:xfrm>
            <a:off x="485699" y="483080"/>
            <a:ext cx="401297" cy="401297"/>
            <a:chOff x="7208351" y="2467173"/>
            <a:chExt cx="738900" cy="738900"/>
          </a:xfrm>
        </p:grpSpPr>
        <p:sp>
          <p:nvSpPr>
            <p:cNvPr id="336" name="Google Shape;336;p47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7" name="Google Shape;337;p47" title="ícono de proyecto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47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Primera entrega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9" name="Google Shape;33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7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1" name="Google Shape;341;p47"/>
          <p:cNvSpPr txBox="1"/>
          <p:nvPr/>
        </p:nvSpPr>
        <p:spPr>
          <a:xfrm>
            <a:off x="4527575" y="1908175"/>
            <a:ext cx="3834600" cy="20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50"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Generar un proyecto Angular que contemple la administración de alumnos, clases y cursos, utilizando Angular Material </a:t>
            </a:r>
            <a:r>
              <a:rPr b="1"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“1PF+Apellido”</a:t>
            </a: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50">
                <a:latin typeface="DM Sans"/>
                <a:ea typeface="DM Sans"/>
                <a:cs typeface="DM Sans"/>
                <a:sym typeface="DM Sans"/>
              </a:rPr>
              <a:t>Sugerencias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Utiliza Angular CLI.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2" name="Google Shape;342;p47"/>
          <p:cNvSpPr txBox="1"/>
          <p:nvPr/>
        </p:nvSpPr>
        <p:spPr>
          <a:xfrm>
            <a:off x="457350" y="1908175"/>
            <a:ext cx="3834600" cy="2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Generar un proyecto Angular que contemple la administración de alumnos, clases y cursos, utilizando Angular Material. Ten en cuenta los aspectos técnicos y aspectos funcionales claves para que tu proyecto cumpla con los objetivos. Puedes ayudarte con la </a:t>
            </a:r>
            <a:r>
              <a:rPr lang="en-GB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Rúbrica de la Primera Entrega del Proyecto Final.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 u="sng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48"/>
          <p:cNvGrpSpPr/>
          <p:nvPr/>
        </p:nvGrpSpPr>
        <p:grpSpPr>
          <a:xfrm>
            <a:off x="485699" y="483080"/>
            <a:ext cx="401297" cy="401297"/>
            <a:chOff x="7208351" y="2467173"/>
            <a:chExt cx="738900" cy="738900"/>
          </a:xfrm>
        </p:grpSpPr>
        <p:sp>
          <p:nvSpPr>
            <p:cNvPr id="348" name="Google Shape;348;p48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9" name="Google Shape;349;p48" title="ícono de proyecto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0" name="Google Shape;350;p48"/>
          <p:cNvSpPr txBox="1"/>
          <p:nvPr/>
        </p:nvSpPr>
        <p:spPr>
          <a:xfrm>
            <a:off x="501450" y="10817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Primera entrega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51" name="Google Shape;35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8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3" name="Google Shape;353;p48"/>
          <p:cNvSpPr txBox="1"/>
          <p:nvPr/>
        </p:nvSpPr>
        <p:spPr>
          <a:xfrm>
            <a:off x="457350" y="1908175"/>
            <a:ext cx="48924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50">
                <a:latin typeface="DM Sans"/>
                <a:ea typeface="DM Sans"/>
                <a:cs typeface="DM Sans"/>
                <a:sym typeface="DM Sans"/>
              </a:rPr>
              <a:t>Objetivos generales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Definir las bases iniciales de un proyecto frontend basado en Angular, integrando lo trabajado en clases hasta el momento y respetando los aspectos técnicos y funcionales esenciales.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50">
                <a:latin typeface="DM Sans"/>
                <a:ea typeface="DM Sans"/>
                <a:cs typeface="DM Sans"/>
                <a:sym typeface="DM Sans"/>
              </a:rPr>
              <a:t>Objetivos específicos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Crear la estructura de archivos con componentes separados.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Crear interfaces para el tratamiento de datos.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Uso correcto de angular material.</a:t>
            </a:r>
            <a:endParaRPr sz="1350" u="sng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49"/>
          <p:cNvGrpSpPr/>
          <p:nvPr/>
        </p:nvGrpSpPr>
        <p:grpSpPr>
          <a:xfrm>
            <a:off x="485699" y="483080"/>
            <a:ext cx="401297" cy="401297"/>
            <a:chOff x="7208351" y="2467173"/>
            <a:chExt cx="738900" cy="738900"/>
          </a:xfrm>
        </p:grpSpPr>
        <p:sp>
          <p:nvSpPr>
            <p:cNvPr id="359" name="Google Shape;359;p49"/>
            <p:cNvSpPr/>
            <p:nvPr/>
          </p:nvSpPr>
          <p:spPr>
            <a:xfrm>
              <a:off x="7208351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0" name="Google Shape;360;p49" title="ícono de proyecto final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2500" y="2611301"/>
              <a:ext cx="450600" cy="450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1" name="Google Shape;361;p49"/>
          <p:cNvSpPr txBox="1"/>
          <p:nvPr/>
        </p:nvSpPr>
        <p:spPr>
          <a:xfrm>
            <a:off x="501450" y="929350"/>
            <a:ext cx="731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Primera entrega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62" name="Google Shape;36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9"/>
          <p:cNvSpPr txBox="1"/>
          <p:nvPr/>
        </p:nvSpPr>
        <p:spPr>
          <a:xfrm>
            <a:off x="930550" y="468275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ENTREGA DEL PROYECTO FINAL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4" name="Google Shape;364;p49"/>
          <p:cNvSpPr txBox="1"/>
          <p:nvPr/>
        </p:nvSpPr>
        <p:spPr>
          <a:xfrm>
            <a:off x="457350" y="1908000"/>
            <a:ext cx="77919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50">
                <a:latin typeface="DM Sans"/>
                <a:ea typeface="DM Sans"/>
                <a:cs typeface="DM Sans"/>
                <a:sym typeface="DM Sans"/>
              </a:rPr>
              <a:t>Aspectos a incluir en el entregable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Proyecto Angular CLI con Angular.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Componentes de layout que incluya un navbar para el menú lateral y un toolbar para el título de la app.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Componentes: Lista de Alumnos y ABM de Alumnos.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Formularios Reactivos de ABM de alumnos.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Lógica y estructura de representación de datos en listado, utilizando tablas de Angular Material tomando sus datos de arrays y funciones typescript.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Pipe personalizado para mostrar el nombre junto al apellido de los alumnos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Directiva personalizada para que las cabeceras o títulos tengan letra tamaño 20.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Uso de la librería de bootstrap (instalada en el angular.json, no usar cdn)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en-GB" sz="135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Subir el código a repositorio de GitHub</a:t>
            </a:r>
            <a:endParaRPr sz="135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 txBox="1"/>
          <p:nvPr/>
        </p:nvSpPr>
        <p:spPr>
          <a:xfrm>
            <a:off x="1461300" y="22023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/>
        </p:nvSpPr>
        <p:spPr>
          <a:xfrm>
            <a:off x="1461300" y="192525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Opina y valora</a:t>
            </a:r>
            <a:r>
              <a:rPr b="1" lang="en-GB" sz="4000">
                <a:solidFill>
                  <a:srgbClr val="DEFC5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4000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</a:t>
            </a:r>
            <a:endParaRPr b="1" sz="4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4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52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21825" y="1623047"/>
            <a:ext cx="9144000" cy="189738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2"/>
          <p:cNvSpPr txBox="1"/>
          <p:nvPr/>
        </p:nvSpPr>
        <p:spPr>
          <a:xfrm>
            <a:off x="2151600" y="1925225"/>
            <a:ext cx="484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FAFF00"/>
                </a:solidFill>
                <a:latin typeface="Inter"/>
                <a:ea typeface="Inter"/>
                <a:cs typeface="Inter"/>
                <a:sym typeface="Inter"/>
              </a:rPr>
              <a:t>Educación digital</a:t>
            </a:r>
            <a:endParaRPr b="1" sz="3600">
              <a:solidFill>
                <a:srgbClr val="FAFF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para el mundo real</a:t>
            </a:r>
            <a:endParaRPr sz="3600"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81" name="Google Shape;38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5725" y="4705802"/>
            <a:ext cx="1016200" cy="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/>
        </p:nvSpPr>
        <p:spPr>
          <a:xfrm>
            <a:off x="2382900" y="2171550"/>
            <a:ext cx="437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Muchas gracias</a:t>
            </a:r>
            <a:r>
              <a:rPr b="1" lang="en-GB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/>
        </p:nvSpPr>
        <p:spPr>
          <a:xfrm>
            <a:off x="1461300" y="22529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Angular Material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" name="Google Shape;66;p20"/>
          <p:cNvSpPr txBox="1"/>
          <p:nvPr/>
        </p:nvSpPr>
        <p:spPr>
          <a:xfrm>
            <a:off x="1461300" y="166525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Unidad 04</a:t>
            </a:r>
            <a:r>
              <a:rPr b="1" lang="en-GB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r>
              <a:rPr lang="en-GB" sz="1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ANGULAR</a:t>
            </a:r>
            <a:endParaRPr sz="1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/>
          <p:nvPr/>
        </p:nvSpPr>
        <p:spPr>
          <a:xfrm>
            <a:off x="3080700" y="2547525"/>
            <a:ext cx="2982600" cy="79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1"/>
          <p:cNvSpPr txBox="1"/>
          <p:nvPr/>
        </p:nvSpPr>
        <p:spPr>
          <a:xfrm>
            <a:off x="1461300" y="1802163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Esta clase va a ser</a:t>
            </a:r>
            <a:endParaRPr b="1" sz="4000">
              <a:solidFill>
                <a:srgbClr val="DEFC5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21"/>
          <p:cNvSpPr txBox="1"/>
          <p:nvPr/>
        </p:nvSpPr>
        <p:spPr>
          <a:xfrm>
            <a:off x="3655975" y="2541075"/>
            <a:ext cx="232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grabada</a:t>
            </a:r>
            <a:endParaRPr b="1" sz="40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" name="Google Shape;74;p21"/>
          <p:cNvSpPr/>
          <p:nvPr/>
        </p:nvSpPr>
        <p:spPr>
          <a:xfrm>
            <a:off x="3293875" y="2844525"/>
            <a:ext cx="199800" cy="199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22"/>
          <p:cNvGrpSpPr/>
          <p:nvPr/>
        </p:nvGrpSpPr>
        <p:grpSpPr>
          <a:xfrm>
            <a:off x="4202551" y="994261"/>
            <a:ext cx="738900" cy="738974"/>
            <a:chOff x="974706" y="2467173"/>
            <a:chExt cx="738900" cy="738900"/>
          </a:xfrm>
        </p:grpSpPr>
        <p:sp>
          <p:nvSpPr>
            <p:cNvPr id="80" name="Google Shape;80;p22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1" name="Google Shape;81;p22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22"/>
          <p:cNvSpPr txBox="1"/>
          <p:nvPr/>
        </p:nvSpPr>
        <p:spPr>
          <a:xfrm>
            <a:off x="1461300" y="1895600"/>
            <a:ext cx="622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Implementando Angular Material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3" name="Google Shape;83;p22"/>
          <p:cNvSpPr txBox="1"/>
          <p:nvPr/>
        </p:nvSpPr>
        <p:spPr>
          <a:xfrm>
            <a:off x="987300" y="3612313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Duración: </a:t>
            </a:r>
            <a:r>
              <a:rPr b="1" lang="en-GB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 minutos</a:t>
            </a:r>
            <a:endParaRPr b="1" sz="20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23"/>
          <p:cNvGrpSpPr/>
          <p:nvPr/>
        </p:nvGrpSpPr>
        <p:grpSpPr>
          <a:xfrm>
            <a:off x="501452" y="483061"/>
            <a:ext cx="401518" cy="401518"/>
            <a:chOff x="974706" y="2467173"/>
            <a:chExt cx="738900" cy="738900"/>
          </a:xfrm>
        </p:grpSpPr>
        <p:sp>
          <p:nvSpPr>
            <p:cNvPr id="89" name="Google Shape;89;p23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" name="Google Shape;90;p23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3"/>
          <p:cNvSpPr txBox="1"/>
          <p:nvPr/>
        </p:nvSpPr>
        <p:spPr>
          <a:xfrm>
            <a:off x="501450" y="1081750"/>
            <a:ext cx="4987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Implementando Angular Material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2" name="Google Shape;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3"/>
          <p:cNvSpPr txBox="1"/>
          <p:nvPr/>
        </p:nvSpPr>
        <p:spPr>
          <a:xfrm>
            <a:off x="549525" y="2558550"/>
            <a:ext cx="4617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Maquetar a través de Angular Material la vista del componente dentro de un proyecto ANGULAR CLI. 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Puedes utilizar el último desafío genérico para representar la información en una tabla creada con componentes Material 🤩.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Tiempo estimado: </a:t>
            </a:r>
            <a:r>
              <a:rPr b="1" lang="en-GB" sz="1350">
                <a:latin typeface="DM Sans"/>
                <a:ea typeface="DM Sans"/>
                <a:cs typeface="DM Sans"/>
                <a:sym typeface="DM Sans"/>
              </a:rPr>
              <a:t>20 minutos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23"/>
          <p:cNvSpPr txBox="1"/>
          <p:nvPr/>
        </p:nvSpPr>
        <p:spPr>
          <a:xfrm>
            <a:off x="930550" y="46827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 EN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4"/>
          <p:cNvGrpSpPr/>
          <p:nvPr/>
        </p:nvGrpSpPr>
        <p:grpSpPr>
          <a:xfrm>
            <a:off x="4202551" y="994261"/>
            <a:ext cx="738900" cy="738974"/>
            <a:chOff x="974706" y="2467173"/>
            <a:chExt cx="738900" cy="738900"/>
          </a:xfrm>
        </p:grpSpPr>
        <p:sp>
          <p:nvSpPr>
            <p:cNvPr id="100" name="Google Shape;100;p24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1" name="Google Shape;101;p24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24"/>
          <p:cNvSpPr txBox="1"/>
          <p:nvPr/>
        </p:nvSpPr>
        <p:spPr>
          <a:xfrm>
            <a:off x="1461300" y="1895600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Envío confirmado</a:t>
            </a:r>
            <a:endParaRPr b="1" sz="4000">
              <a:solidFill>
                <a:schemeClr val="dk1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24"/>
          <p:cNvSpPr txBox="1"/>
          <p:nvPr/>
        </p:nvSpPr>
        <p:spPr>
          <a:xfrm>
            <a:off x="987300" y="3231313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Duración: </a:t>
            </a:r>
            <a:r>
              <a:rPr b="1" lang="en-GB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 minutos</a:t>
            </a:r>
            <a:endParaRPr b="1" sz="20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5"/>
          <p:cNvGrpSpPr/>
          <p:nvPr/>
        </p:nvGrpSpPr>
        <p:grpSpPr>
          <a:xfrm>
            <a:off x="501452" y="483061"/>
            <a:ext cx="401518" cy="401518"/>
            <a:chOff x="974706" y="2467173"/>
            <a:chExt cx="738900" cy="738900"/>
          </a:xfrm>
        </p:grpSpPr>
        <p:sp>
          <p:nvSpPr>
            <p:cNvPr id="109" name="Google Shape;109;p25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0" name="Google Shape;110;p25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25"/>
          <p:cNvSpPr txBox="1"/>
          <p:nvPr/>
        </p:nvSpPr>
        <p:spPr>
          <a:xfrm>
            <a:off x="501450" y="1081750"/>
            <a:ext cx="498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Envío Confirmado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 txBox="1"/>
          <p:nvPr/>
        </p:nvSpPr>
        <p:spPr>
          <a:xfrm>
            <a:off x="549525" y="2340000"/>
            <a:ext cx="39996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Con lo visto en clase, agrega un formulario a tu proyecto que utilice los componentes de Angular Material y que, además, tenga un diálogo de confirmación de envío de datos 💬.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latin typeface="DM Sans"/>
                <a:ea typeface="DM Sans"/>
                <a:cs typeface="DM Sans"/>
                <a:sym typeface="DM Sans"/>
              </a:rPr>
              <a:t>Tiempo estimado: </a:t>
            </a:r>
            <a:r>
              <a:rPr b="1" lang="en-GB" sz="1350">
                <a:latin typeface="DM Sans"/>
                <a:ea typeface="DM Sans"/>
                <a:cs typeface="DM Sans"/>
                <a:sym typeface="DM Sans"/>
              </a:rPr>
              <a:t>20 minutos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" name="Google Shape;114;p25"/>
          <p:cNvSpPr txBox="1"/>
          <p:nvPr/>
        </p:nvSpPr>
        <p:spPr>
          <a:xfrm>
            <a:off x="930550" y="46827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 EN CLASE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