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7" r:id="rId99"/>
    <p:sldId id="398" r:id="rId100"/>
    <p:sldId id="399" r:id="rId101"/>
    <p:sldId id="400" r:id="rId102"/>
    <p:sldId id="401" r:id="rId103"/>
    <p:sldId id="402" r:id="rId104"/>
    <p:sldId id="403" r:id="rId105"/>
    <p:sldId id="404" r:id="rId106"/>
    <p:sldId id="405" r:id="rId107"/>
    <p:sldId id="406" r:id="rId108"/>
    <p:sldId id="407" r:id="rId109"/>
    <p:sldId id="408" r:id="rId110"/>
    <p:sldId id="409" r:id="rId111"/>
    <p:sldId id="410" r:id="rId112"/>
    <p:sldId id="411" r:id="rId113"/>
    <p:sldId id="412" r:id="rId114"/>
    <p:sldId id="413" r:id="rId115"/>
    <p:sldId id="414" r:id="rId116"/>
    <p:sldId id="415" r:id="rId117"/>
    <p:sldId id="416" r:id="rId118"/>
    <p:sldId id="417" r:id="rId119"/>
    <p:sldId id="418" r:id="rId120"/>
    <p:sldId id="419" r:id="rId121"/>
    <p:sldId id="420" r:id="rId122"/>
    <p:sldId id="421" r:id="rId123"/>
    <p:sldId id="422" r:id="rId124"/>
    <p:sldId id="423" r:id="rId125"/>
    <p:sldId id="424" r:id="rId126"/>
    <p:sldId id="425" r:id="rId127"/>
    <p:sldId id="426" r:id="rId128"/>
    <p:sldId id="427" r:id="rId129"/>
    <p:sldId id="428" r:id="rId130"/>
    <p:sldId id="429" r:id="rId1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D88-5A24-61B9-5B4C-75803570E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9B18-E308-013B-8E73-F14624524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87D3-B3B0-C08A-925A-AF20B86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3807-6E46-5242-9A2F-A5B7935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F6B2-8E51-3715-E968-1A2923D4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47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20D-2078-02AC-FC28-C2F793B3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63757-70AC-7265-CCDE-E2F26BD9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47AC-487C-F41D-53DE-4CACF71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9702-2B33-1F89-A517-B0855D9F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B446-10AB-17C6-5FFF-BACA8A8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0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19D13-FAEA-14F6-BAE7-CE982825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62D4-5DB1-1385-2BF4-91353647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A0C4-0FD6-D93F-0815-DBB11E56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A1DA-1E50-06CF-16DE-FD2E808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2884-C334-CC4A-0374-507E38A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457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6908" y="255792"/>
            <a:ext cx="9198185" cy="406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33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67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881358">
              <a:lnSpc>
                <a:spcPts val="1653"/>
              </a:lnSpc>
            </a:pPr>
            <a:endParaRPr lang="es-PE" spc="-33"/>
          </a:p>
          <a:p>
            <a:pPr marL="16933">
              <a:spcBef>
                <a:spcPts val="867"/>
              </a:spcBef>
            </a:pPr>
            <a:r>
              <a:rPr lang="es-PE" b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lang="es-PE" b="0" spc="-2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PE" b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lang="es-PE" b="0" spc="-33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PE" b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es-PE" b="0" spc="-27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PE" b="0" spc="-13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lang="es-PE" b="0" spc="-13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3100-4B79-1D42-BB21-4D11C0D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DECE-2EA5-DA59-7367-FDF00484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F027-360E-3290-F488-1F3F09DB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3302-90A2-FA3C-A5C4-E7A7DC81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3988-A97D-DF4E-0D49-74D16DDE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8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319-87F5-407F-F007-B5AE3207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F9CE-72A0-80C4-ED58-1B35F463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928C-A60B-D93E-624E-21CC84DC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FDB8-31CE-0F5D-C20F-1E3E14EA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7564-4423-A468-A1AF-2581D05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9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F64A-AFE9-9D1A-42D7-A837889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85E4-413E-E029-AE77-A2DCC8D8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1BC9-D517-729D-3BBB-B710EB487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3876A-1609-F52F-292B-7FB56FA1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6DFD-CD7D-F25C-0CDE-C4772C8F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A1E-48F0-2675-D52E-82C4432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99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B5DD-A716-683B-E884-2DD27B1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AB67-04DF-CDF6-DD09-C674F3A9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952C-8246-4DB4-8069-575D3D30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D5BB1-0599-B3A7-D614-FEC4B38F2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CCC0-226D-74B7-AA56-7C979C7AF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860B6-8096-4BF8-9E96-4EA8A89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F6570-4081-9CF7-DDBA-9FF217A3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B96E2-0954-C7AC-F75C-F6B7FAB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88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5D0C-A832-238C-E715-9ACAD49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2DE2-FF73-4791-0C7B-59BAD65E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EA3BA-42BB-0229-CDF1-947EC503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662B5-6D02-BB19-3981-AF1591D6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6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7F3E7-94BF-1324-236B-2FF99A9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99828-A50B-1AB2-CAC5-38B96505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6D34-CE08-045C-64C7-82D59582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1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B302-1968-E432-0F9E-6F9B6B6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0B60-631F-9603-07BE-181FD147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6691E-C34E-4731-682F-16BD0160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2ABFF-06B1-B5E7-D1A5-D0B09E61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4ADD-FE5F-07D7-013F-3C622095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8F2D-F05E-8464-5C06-50FB2588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2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6CFA-F075-447F-2BF7-17D11C72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2AF5E-56EB-760D-6B6C-84D447AC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E80E-B55A-EFA2-FE90-01EE353D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7D5E-53E0-58A8-1C9B-37BF9EF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EC93-09DC-722D-B248-EC7F2801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5BCE-94F2-1443-48FF-57008FDE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4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5D6FB-2730-EEF0-8E7C-5A46A7BB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E784-E21C-10C5-5D9C-0AE72239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84DD-1483-6F98-3DF1-681943711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DA447-D120-4BB1-9037-D12709F1339E}" type="datetimeFigureOut">
              <a:rPr lang="es-PE" smtClean="0"/>
              <a:t>15/08/2024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88DE-E09D-8097-7893-DD8BBCC45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2653-DE92-53A6-568F-F087EC7C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16297-81C0-40FA-A949-19C80FC1B57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9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lataforma_(inform%C3%A1tica)" TargetMode="External"/><Relationship Id="rId2" Type="http://schemas.openxmlformats.org/officeDocument/2006/relationships/hyperlink" Target="https://es.wikipedia.org/wiki/Interfaz_de_usuario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9985" y="6768591"/>
            <a:ext cx="2504439" cy="88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70907" y="6570404"/>
            <a:ext cx="230970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947687"/>
            <a:ext cx="12192000" cy="36482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0446" y="459923"/>
            <a:ext cx="3478279" cy="4674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70446" y="472374"/>
            <a:ext cx="3508587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b="1" dirty="0">
                <a:solidFill>
                  <a:srgbClr val="FF0000"/>
                </a:solidFill>
                <a:latin typeface="Calibri"/>
                <a:cs typeface="Calibri"/>
              </a:rPr>
              <a:t>Quienes </a:t>
            </a:r>
            <a:r>
              <a:rPr sz="4267" b="1" spc="-13" dirty="0">
                <a:solidFill>
                  <a:srgbClr val="FF0000"/>
                </a:solidFill>
                <a:latin typeface="Calibri"/>
                <a:cs typeface="Calibri"/>
              </a:rPr>
              <a:t>Somos</a:t>
            </a:r>
            <a:endParaRPr sz="4267" dirty="0">
              <a:latin typeface="Calibri"/>
              <a:cs typeface="Calibri"/>
            </a:endParaRPr>
          </a:p>
        </p:txBody>
      </p:sp>
      <p:pic>
        <p:nvPicPr>
          <p:cNvPr id="1026" name="Picture 2" descr="Universidad Tecnológica del Perú - UTP | Great Place To Work® Peru">
            <a:extLst>
              <a:ext uri="{FF2B5EF4-FFF2-40B4-BE49-F238E27FC236}">
                <a16:creationId xmlns:a16="http://schemas.microsoft.com/office/drawing/2014/main" id="{9EF42192-D937-A99C-C929-B9093B6B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52" y="1266545"/>
            <a:ext cx="5570955" cy="15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721" y="155420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919345">
              <a:lnSpc>
                <a:spcPct val="100000"/>
              </a:lnSpc>
              <a:spcBef>
                <a:spcPts val="127"/>
              </a:spcBef>
            </a:pPr>
            <a:r>
              <a:rPr dirty="0"/>
              <a:t>Adoptar</a:t>
            </a:r>
            <a:r>
              <a:rPr spc="-20" dirty="0"/>
              <a:t> </a:t>
            </a:r>
            <a:r>
              <a:rPr dirty="0"/>
              <a:t>una</a:t>
            </a:r>
            <a:r>
              <a:rPr spc="-67" dirty="0"/>
              <a:t> </a:t>
            </a:r>
            <a:r>
              <a:rPr spc="-13" dirty="0"/>
              <a:t>mentalidad</a:t>
            </a:r>
            <a:r>
              <a:rPr spc="-53" dirty="0"/>
              <a:t> </a:t>
            </a:r>
            <a:r>
              <a:rPr dirty="0"/>
              <a:t>de</a:t>
            </a:r>
            <a:r>
              <a:rPr spc="-47" dirty="0"/>
              <a:t> </a:t>
            </a:r>
            <a:r>
              <a:rPr spc="-13" dirty="0"/>
              <a:t>diseño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785" y="1509777"/>
            <a:ext cx="6029113" cy="262550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917" marR="110911" algn="just">
              <a:spcBef>
                <a:spcPts val="313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obliga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pensar</a:t>
            </a:r>
            <a:r>
              <a:rPr sz="2400" spc="5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6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arquitectura</a:t>
            </a:r>
            <a:r>
              <a:rPr sz="2400" spc="6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desde</a:t>
            </a:r>
            <a:r>
              <a:rPr sz="2400" spc="59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dirty="0">
                <a:latin typeface="Calibri"/>
                <a:cs typeface="Calibri"/>
              </a:rPr>
              <a:t>perspectiva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diferentes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mentalidades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diseño.</a:t>
            </a:r>
            <a:r>
              <a:rPr sz="2400" spc="1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mentalidad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una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pensar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mundo,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modo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centramos</a:t>
            </a:r>
            <a:r>
              <a:rPr sz="2400" spc="4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nuestra</a:t>
            </a:r>
            <a:r>
              <a:rPr sz="2400" spc="45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atención</a:t>
            </a:r>
            <a:r>
              <a:rPr sz="2400" spc="4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45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detalles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momento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adecuado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66000" y="1310640"/>
            <a:ext cx="4422139" cy="2932853"/>
            <a:chOff x="5524500" y="982980"/>
            <a:chExt cx="3316604" cy="2199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0841" y="1069366"/>
              <a:ext cx="3126907" cy="20929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34405" y="992886"/>
              <a:ext cx="3296920" cy="2179320"/>
            </a:xfrm>
            <a:custGeom>
              <a:avLst/>
              <a:gdLst/>
              <a:ahLst/>
              <a:cxnLst/>
              <a:rect l="l" t="t" r="r" b="b"/>
              <a:pathLst>
                <a:path w="3296920" h="2179320">
                  <a:moveTo>
                    <a:pt x="0" y="2179320"/>
                  </a:moveTo>
                  <a:lnTo>
                    <a:pt x="3296411" y="2179320"/>
                  </a:lnTo>
                  <a:lnTo>
                    <a:pt x="3296411" y="0"/>
                  </a:lnTo>
                  <a:lnTo>
                    <a:pt x="0" y="0"/>
                  </a:lnTo>
                  <a:lnTo>
                    <a:pt x="0" y="2179320"/>
                  </a:lnTo>
                  <a:close/>
                </a:path>
              </a:pathLst>
            </a:custGeom>
            <a:ln w="19812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68801" y="5713984"/>
            <a:ext cx="2207260" cy="411222"/>
          </a:xfrm>
          <a:prstGeom prst="rect">
            <a:avLst/>
          </a:prstGeom>
          <a:solidFill>
            <a:srgbClr val="FF0000">
              <a:alpha val="47842"/>
            </a:srgbClr>
          </a:solidFill>
        </p:spPr>
        <p:txBody>
          <a:bodyPr vert="horz" wrap="square" lIns="0" tIns="41485" rIns="0" bIns="0" rtlCol="0">
            <a:spAutoFit/>
          </a:bodyPr>
          <a:lstStyle/>
          <a:p>
            <a:pPr marL="525767">
              <a:spcBef>
                <a:spcPts val="325"/>
              </a:spcBef>
            </a:pPr>
            <a:r>
              <a:rPr sz="2400" b="1" spc="-13" dirty="0">
                <a:solidFill>
                  <a:srgbClr val="FFFFFF"/>
                </a:solidFill>
                <a:latin typeface="Calibri"/>
                <a:cs typeface="Calibri"/>
              </a:rPr>
              <a:t>Entender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8784" y="4964176"/>
            <a:ext cx="2208952" cy="412933"/>
          </a:xfrm>
          <a:prstGeom prst="rect">
            <a:avLst/>
          </a:prstGeom>
          <a:solidFill>
            <a:srgbClr val="FF0000">
              <a:alpha val="47842"/>
            </a:srgbClr>
          </a:solidFill>
        </p:spPr>
        <p:txBody>
          <a:bodyPr vert="horz" wrap="square" lIns="0" tIns="43179" rIns="0" bIns="0" rtlCol="0">
            <a:spAutoFit/>
          </a:bodyPr>
          <a:lstStyle/>
          <a:p>
            <a:pPr marL="578259">
              <a:spcBef>
                <a:spcPts val="339"/>
              </a:spcBef>
            </a:pPr>
            <a:r>
              <a:rPr sz="2400" b="1" spc="-13" dirty="0">
                <a:solidFill>
                  <a:srgbClr val="FFFFFF"/>
                </a:solidFill>
                <a:latin typeface="Calibri"/>
                <a:cs typeface="Calibri"/>
              </a:rPr>
              <a:t>Explorar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7007" y="4964176"/>
            <a:ext cx="2208952" cy="412933"/>
          </a:xfrm>
          <a:prstGeom prst="rect">
            <a:avLst/>
          </a:prstGeom>
          <a:solidFill>
            <a:srgbClr val="FF0000">
              <a:alpha val="47842"/>
            </a:srgbClr>
          </a:solidFill>
        </p:spPr>
        <p:txBody>
          <a:bodyPr vert="horz" wrap="square" lIns="0" tIns="43179" rIns="0" bIns="0" rtlCol="0">
            <a:spAutoFit/>
          </a:bodyPr>
          <a:lstStyle/>
          <a:p>
            <a:pPr marL="739122">
              <a:spcBef>
                <a:spcPts val="339"/>
              </a:spcBef>
            </a:pPr>
            <a:r>
              <a:rPr sz="2400" b="1" spc="-13" dirty="0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2639" y="5713984"/>
            <a:ext cx="2207260" cy="411222"/>
          </a:xfrm>
          <a:prstGeom prst="rect">
            <a:avLst/>
          </a:prstGeom>
          <a:solidFill>
            <a:srgbClr val="FF0000">
              <a:alpha val="47842"/>
            </a:srgbClr>
          </a:solidFill>
        </p:spPr>
        <p:txBody>
          <a:bodyPr vert="horz" wrap="square" lIns="0" tIns="41485" rIns="0" bIns="0" rtlCol="0">
            <a:spAutoFit/>
          </a:bodyPr>
          <a:lstStyle/>
          <a:p>
            <a:pPr marL="640911">
              <a:spcBef>
                <a:spcPts val="325"/>
              </a:spcBef>
            </a:pPr>
            <a:r>
              <a:rPr sz="2400" b="1" spc="-13" dirty="0">
                <a:solidFill>
                  <a:srgbClr val="FFFFFF"/>
                </a:solidFill>
                <a:latin typeface="Calibri"/>
                <a:cs typeface="Calibri"/>
              </a:rPr>
              <a:t>Evaluar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40" y="98225"/>
            <a:ext cx="14020800" cy="570242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259074">
              <a:lnSpc>
                <a:spcPct val="100000"/>
              </a:lnSpc>
              <a:spcBef>
                <a:spcPts val="127"/>
              </a:spcBef>
            </a:pPr>
            <a:r>
              <a:rPr sz="3600" dirty="0"/>
              <a:t>Ejemplo:</a:t>
            </a:r>
            <a:r>
              <a:rPr sz="3600" spc="-60" dirty="0"/>
              <a:t> </a:t>
            </a:r>
            <a:r>
              <a:rPr sz="3600" spc="-13" dirty="0"/>
              <a:t>desencadenante </a:t>
            </a:r>
            <a:r>
              <a:rPr sz="3600" dirty="0"/>
              <a:t>de</a:t>
            </a:r>
            <a:r>
              <a:rPr sz="3600" spc="-60" dirty="0"/>
              <a:t> </a:t>
            </a:r>
            <a:r>
              <a:rPr sz="3600" dirty="0"/>
              <a:t>base</a:t>
            </a:r>
            <a:r>
              <a:rPr sz="3600" spc="-73" dirty="0"/>
              <a:t> </a:t>
            </a:r>
            <a:r>
              <a:rPr sz="3600" dirty="0"/>
              <a:t>de</a:t>
            </a:r>
            <a:r>
              <a:rPr sz="3600" spc="-60" dirty="0"/>
              <a:t> </a:t>
            </a:r>
            <a:r>
              <a:rPr sz="3600" dirty="0"/>
              <a:t>datos</a:t>
            </a:r>
            <a:r>
              <a:rPr sz="3600" spc="-47" dirty="0"/>
              <a:t> </a:t>
            </a:r>
            <a:r>
              <a:rPr sz="3600" dirty="0"/>
              <a:t>nativo</a:t>
            </a:r>
            <a:r>
              <a:rPr sz="3600" spc="-60" dirty="0"/>
              <a:t> </a:t>
            </a:r>
            <a:r>
              <a:rPr sz="3600" dirty="0"/>
              <a:t>en</a:t>
            </a:r>
            <a:r>
              <a:rPr sz="3600" spc="-60" dirty="0"/>
              <a:t> </a:t>
            </a:r>
            <a:r>
              <a:rPr sz="3600" dirty="0"/>
              <a:t>la</a:t>
            </a:r>
            <a:r>
              <a:rPr sz="3600" spc="-80" dirty="0"/>
              <a:t> </a:t>
            </a:r>
            <a:r>
              <a:rPr sz="3600" spc="-27" dirty="0"/>
              <a:t>nube</a:t>
            </a:r>
          </a:p>
        </p:txBody>
      </p:sp>
      <p:sp>
        <p:nvSpPr>
          <p:cNvPr id="4" name="object 4"/>
          <p:cNvSpPr/>
          <p:nvPr/>
        </p:nvSpPr>
        <p:spPr>
          <a:xfrm>
            <a:off x="239775" y="1286255"/>
            <a:ext cx="5472853" cy="5293360"/>
          </a:xfrm>
          <a:custGeom>
            <a:avLst/>
            <a:gdLst/>
            <a:ahLst/>
            <a:cxnLst/>
            <a:rect l="l" t="t" r="r" b="b"/>
            <a:pathLst>
              <a:path w="4104640" h="3970020">
                <a:moveTo>
                  <a:pt x="0" y="3970020"/>
                </a:moveTo>
                <a:lnTo>
                  <a:pt x="4104132" y="3970020"/>
                </a:lnTo>
                <a:lnTo>
                  <a:pt x="4104132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44356" y="1314027"/>
            <a:ext cx="5266267" cy="490243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just">
              <a:spcBef>
                <a:spcPts val="140"/>
              </a:spcBef>
            </a:pPr>
            <a:r>
              <a:rPr sz="1867" dirty="0">
                <a:latin typeface="Calibri"/>
                <a:cs typeface="Calibri"/>
              </a:rPr>
              <a:t>Este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ejemplo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típico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muestra:</a:t>
            </a:r>
            <a:endParaRPr sz="1867">
              <a:latin typeface="Calibri"/>
              <a:cs typeface="Calibri"/>
            </a:endParaRPr>
          </a:p>
          <a:p>
            <a:pPr marL="395383" marR="6773" indent="-379297" algn="just">
              <a:buFont typeface="Arial MT"/>
              <a:buChar char="•"/>
              <a:tabLst>
                <a:tab pos="398770" algn="l"/>
              </a:tabLst>
            </a:pPr>
            <a:r>
              <a:rPr sz="1867" dirty="0">
                <a:latin typeface="Calibri"/>
                <a:cs typeface="Calibri"/>
              </a:rPr>
              <a:t>Los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bloques</a:t>
            </a:r>
            <a:r>
              <a:rPr sz="1867" spc="1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construcción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básicos</a:t>
            </a:r>
            <a:r>
              <a:rPr sz="1867" spc="1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1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pueden 	</a:t>
            </a:r>
            <a:r>
              <a:rPr sz="1867" dirty="0">
                <a:latin typeface="Calibri"/>
                <a:cs typeface="Calibri"/>
              </a:rPr>
              <a:t>permitir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múltiples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bases</a:t>
            </a:r>
            <a:r>
              <a:rPr sz="1867" spc="1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nativas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	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2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nube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dentro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1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componente</a:t>
            </a:r>
            <a:r>
              <a:rPr sz="1867" spc="2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colaboren</a:t>
            </a:r>
            <a:r>
              <a:rPr sz="1867" spc="20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	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asíncrona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crear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22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solución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spc="-33" dirty="0">
                <a:latin typeface="Calibri"/>
                <a:cs typeface="Calibri"/>
              </a:rPr>
              <a:t>de 	</a:t>
            </a:r>
            <a:r>
              <a:rPr sz="1867" spc="-13" dirty="0">
                <a:latin typeface="Calibri"/>
                <a:cs typeface="Calibri"/>
              </a:rPr>
              <a:t>persistencia</a:t>
            </a:r>
            <a:r>
              <a:rPr sz="186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cohesiva.</a:t>
            </a:r>
            <a:endParaRPr sz="1867">
              <a:latin typeface="Calibri"/>
              <a:cs typeface="Calibri"/>
            </a:endParaRPr>
          </a:p>
          <a:p>
            <a:pPr marL="395383" marR="6773" indent="-379297" algn="just">
              <a:buFont typeface="Arial MT"/>
              <a:buChar char="•"/>
              <a:tabLst>
                <a:tab pos="398770" algn="l"/>
              </a:tabLst>
            </a:pPr>
            <a:r>
              <a:rPr sz="1867" dirty="0">
                <a:latin typeface="Calibri"/>
                <a:cs typeface="Calibri"/>
              </a:rPr>
              <a:t>Los</a:t>
            </a:r>
            <a:r>
              <a:rPr sz="1867" spc="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9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se</a:t>
            </a:r>
            <a:r>
              <a:rPr sz="1867" b="1" spc="8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colocan</a:t>
            </a:r>
            <a:r>
              <a:rPr sz="1867" b="1" spc="7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atómicamente</a:t>
            </a:r>
            <a:r>
              <a:rPr sz="1867" b="1" spc="7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en</a:t>
            </a:r>
            <a:r>
              <a:rPr sz="1867" b="1" spc="6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una</a:t>
            </a:r>
            <a:r>
              <a:rPr sz="1867" b="1" spc="73" dirty="0">
                <a:latin typeface="Calibri"/>
                <a:cs typeface="Calibri"/>
              </a:rPr>
              <a:t> </a:t>
            </a:r>
            <a:r>
              <a:rPr sz="1867" b="1" spc="-13" dirty="0">
                <a:latin typeface="Calibri"/>
                <a:cs typeface="Calibri"/>
              </a:rPr>
              <a:t>tabla 	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9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DynamoDB</a:t>
            </a:r>
            <a:r>
              <a:rPr sz="1867" b="1" spc="1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(almacén</a:t>
            </a:r>
            <a:r>
              <a:rPr sz="1867" spc="1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documentos),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esto,</a:t>
            </a:r>
            <a:r>
              <a:rPr sz="1867" spc="100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a 	</a:t>
            </a:r>
            <a:r>
              <a:rPr sz="1867" dirty="0">
                <a:latin typeface="Calibri"/>
                <a:cs typeface="Calibri"/>
              </a:rPr>
              <a:t>su</a:t>
            </a:r>
            <a:r>
              <a:rPr sz="1867" spc="4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vez,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activa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4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función</a:t>
            </a:r>
            <a:r>
              <a:rPr sz="1867" spc="4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almacenará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los 	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2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2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atómica</a:t>
            </a:r>
            <a:r>
              <a:rPr sz="1867" spc="193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2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2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depósito</a:t>
            </a:r>
            <a:r>
              <a:rPr sz="1867" spc="207" dirty="0">
                <a:latin typeface="Calibri"/>
                <a:cs typeface="Calibri"/>
              </a:rPr>
              <a:t>  </a:t>
            </a:r>
            <a:r>
              <a:rPr sz="1867" spc="-33" dirty="0">
                <a:latin typeface="Calibri"/>
                <a:cs typeface="Calibri"/>
              </a:rPr>
              <a:t>S3 	</a:t>
            </a:r>
            <a:r>
              <a:rPr sz="1867" spc="-13" dirty="0">
                <a:latin typeface="Calibri"/>
                <a:cs typeface="Calibri"/>
              </a:rPr>
              <a:t>(almacenamiento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blobs),</a:t>
            </a:r>
            <a:endParaRPr sz="1867">
              <a:latin typeface="Calibri"/>
              <a:cs typeface="Calibri"/>
            </a:endParaRPr>
          </a:p>
          <a:p>
            <a:pPr marL="396230" indent="-379297" algn="just">
              <a:buFont typeface="Arial MT"/>
              <a:buChar char="•"/>
              <a:tabLst>
                <a:tab pos="396230" algn="l"/>
              </a:tabLst>
            </a:pPr>
            <a:r>
              <a:rPr sz="1867" dirty="0">
                <a:latin typeface="Calibri"/>
                <a:cs typeface="Calibri"/>
              </a:rPr>
              <a:t>Esto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podría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b="1" spc="-13" dirty="0">
                <a:latin typeface="Calibri"/>
                <a:cs typeface="Calibri"/>
              </a:rPr>
              <a:t>desencadenar</a:t>
            </a:r>
            <a:r>
              <a:rPr sz="1867" b="1" spc="-6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otra</a:t>
            </a:r>
            <a:r>
              <a:rPr sz="1867" b="1" spc="-47" dirty="0">
                <a:latin typeface="Calibri"/>
                <a:cs typeface="Calibri"/>
              </a:rPr>
              <a:t> </a:t>
            </a:r>
            <a:r>
              <a:rPr sz="1867" b="1" spc="-13" dirty="0">
                <a:latin typeface="Calibri"/>
                <a:cs typeface="Calibri"/>
              </a:rPr>
              <a:t>función.</a:t>
            </a:r>
            <a:endParaRPr sz="1867">
              <a:latin typeface="Calibri"/>
              <a:cs typeface="Calibri"/>
            </a:endParaRPr>
          </a:p>
          <a:p>
            <a:pPr marL="395383" marR="7620" indent="-379297" algn="just">
              <a:buFont typeface="Arial MT"/>
              <a:buChar char="•"/>
              <a:tabLst>
                <a:tab pos="398770" algn="l"/>
              </a:tabLst>
            </a:pPr>
            <a:r>
              <a:rPr sz="1867" dirty="0">
                <a:latin typeface="Calibri"/>
                <a:cs typeface="Calibri"/>
              </a:rPr>
              <a:t>Este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repetir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tantas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veces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como 	</a:t>
            </a:r>
            <a:r>
              <a:rPr sz="1867" dirty="0">
                <a:latin typeface="Calibri"/>
                <a:cs typeface="Calibri"/>
              </a:rPr>
              <a:t>sea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necesario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hasta</a:t>
            </a:r>
            <a:r>
              <a:rPr sz="1867" spc="5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dentro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del 	</a:t>
            </a:r>
            <a:r>
              <a:rPr sz="1867" spc="-13" dirty="0">
                <a:latin typeface="Calibri"/>
                <a:cs typeface="Calibri"/>
              </a:rPr>
              <a:t>componente </a:t>
            </a:r>
            <a:r>
              <a:rPr sz="1867" dirty="0">
                <a:latin typeface="Calibri"/>
                <a:cs typeface="Calibri"/>
              </a:rPr>
              <a:t>sean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consistentes</a:t>
            </a:r>
            <a:r>
              <a:rPr sz="186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y,</a:t>
            </a:r>
            <a:endParaRPr sz="1867">
              <a:latin typeface="Calibri"/>
              <a:cs typeface="Calibri"/>
            </a:endParaRPr>
          </a:p>
          <a:p>
            <a:pPr marL="395383" marR="8466" indent="-379297" algn="just">
              <a:spcBef>
                <a:spcPts val="7"/>
              </a:spcBef>
              <a:buFont typeface="Arial MT"/>
              <a:buChar char="•"/>
              <a:tabLst>
                <a:tab pos="398770" algn="l"/>
              </a:tabLst>
            </a:pPr>
            <a:r>
              <a:rPr sz="1867" dirty="0">
                <a:latin typeface="Calibri"/>
                <a:cs typeface="Calibri"/>
              </a:rPr>
              <a:t>Fnalmente,</a:t>
            </a:r>
            <a:r>
              <a:rPr sz="1867" spc="300" dirty="0">
                <a:latin typeface="Calibri"/>
                <a:cs typeface="Calibri"/>
              </a:rPr>
              <a:t>   </a:t>
            </a:r>
            <a:r>
              <a:rPr sz="1867" b="1" dirty="0">
                <a:latin typeface="Calibri"/>
                <a:cs typeface="Calibri"/>
              </a:rPr>
              <a:t>publique</a:t>
            </a:r>
            <a:r>
              <a:rPr sz="1867" b="1" spc="305" dirty="0">
                <a:latin typeface="Calibri"/>
                <a:cs typeface="Calibri"/>
              </a:rPr>
              <a:t>   </a:t>
            </a:r>
            <a:r>
              <a:rPr sz="1867" b="1" dirty="0">
                <a:latin typeface="Calibri"/>
                <a:cs typeface="Calibri"/>
              </a:rPr>
              <a:t>un</a:t>
            </a:r>
            <a:r>
              <a:rPr sz="1867" b="1" spc="305" dirty="0">
                <a:latin typeface="Calibri"/>
                <a:cs typeface="Calibri"/>
              </a:rPr>
              <a:t>   </a:t>
            </a:r>
            <a:r>
              <a:rPr sz="1867" b="1" dirty="0">
                <a:latin typeface="Calibri"/>
                <a:cs typeface="Calibri"/>
              </a:rPr>
              <a:t>evento</a:t>
            </a:r>
            <a:r>
              <a:rPr sz="1867" b="1" spc="653" dirty="0">
                <a:latin typeface="Calibri"/>
                <a:cs typeface="Calibri"/>
              </a:rPr>
              <a:t>  </a:t>
            </a:r>
            <a:r>
              <a:rPr sz="1867" b="1" dirty="0">
                <a:latin typeface="Calibri"/>
                <a:cs typeface="Calibri"/>
              </a:rPr>
              <a:t>en</a:t>
            </a:r>
            <a:r>
              <a:rPr sz="1867" b="1" spc="300" dirty="0">
                <a:latin typeface="Calibri"/>
                <a:cs typeface="Calibri"/>
              </a:rPr>
              <a:t>   </a:t>
            </a:r>
            <a:r>
              <a:rPr sz="1867" b="1" spc="-33" dirty="0">
                <a:latin typeface="Calibri"/>
                <a:cs typeface="Calibri"/>
              </a:rPr>
              <a:t>los 	</a:t>
            </a:r>
            <a:r>
              <a:rPr sz="1867" b="1" dirty="0">
                <a:latin typeface="Calibri"/>
                <a:cs typeface="Calibri"/>
              </a:rPr>
              <a:t>componentes</a:t>
            </a:r>
            <a:r>
              <a:rPr sz="1867" b="1" spc="3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posteriores</a:t>
            </a:r>
            <a:r>
              <a:rPr sz="1867" dirty="0">
                <a:latin typeface="Calibri"/>
                <a:cs typeface="Calibri"/>
              </a:rPr>
              <a:t>,</a:t>
            </a:r>
            <a:r>
              <a:rPr sz="1867" spc="3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3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veremos</a:t>
            </a:r>
            <a:r>
              <a:rPr sz="1867" spc="3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36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el</a:t>
            </a:r>
            <a:endParaRPr sz="1867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1773" y="2262849"/>
            <a:ext cx="4817303" cy="25541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535" y="6210842"/>
            <a:ext cx="4730327" cy="610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224" algn="ctr">
              <a:lnSpc>
                <a:spcPts val="1913"/>
              </a:lnSpc>
            </a:pP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Abastecimiento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eventos.</a:t>
            </a:r>
            <a:endParaRPr sz="1867" dirty="0">
              <a:latin typeface="Calibri"/>
              <a:cs typeface="Calibri"/>
            </a:endParaRPr>
          </a:p>
          <a:p>
            <a:pPr marL="16933">
              <a:spcBef>
                <a:spcPts val="1060"/>
              </a:spcBef>
            </a:pPr>
            <a:endParaRPr sz="14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3378116">
              <a:lnSpc>
                <a:spcPct val="100000"/>
              </a:lnSpc>
              <a:spcBef>
                <a:spcPts val="127"/>
              </a:spcBef>
            </a:pPr>
            <a:r>
              <a:rPr dirty="0">
                <a:solidFill>
                  <a:srgbClr val="FF0000"/>
                </a:solidFill>
              </a:rPr>
              <a:t>API</a:t>
            </a:r>
            <a:r>
              <a:rPr spc="-27" dirty="0">
                <a:solidFill>
                  <a:srgbClr val="FF0000"/>
                </a:solidFill>
              </a:rPr>
              <a:t> Gateway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815" y="1011935"/>
            <a:ext cx="9794240" cy="135652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 marR="109217" algn="just">
              <a:spcBef>
                <a:spcPts val="339"/>
              </a:spcBef>
            </a:pPr>
            <a:r>
              <a:rPr sz="2133" dirty="0">
                <a:latin typeface="Calibri"/>
                <a:cs typeface="Calibri"/>
              </a:rPr>
              <a:t>Aproveche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puerta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enlace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totalmente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gestionada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crear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barrera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límites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nativo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impulsar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preocupaciones </a:t>
            </a:r>
            <a:r>
              <a:rPr sz="2133" dirty="0">
                <a:latin typeface="Calibri"/>
                <a:cs typeface="Calibri"/>
              </a:rPr>
              <a:t>transversales,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almacenamiento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caché,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hasta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borde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absorbe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algo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carga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ingresar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interior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sistema.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084" y="2613806"/>
            <a:ext cx="4651425" cy="3101719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2099" y="170536"/>
            <a:ext cx="6473612" cy="693353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  <a:tabLst>
                <a:tab pos="1953211" algn="l"/>
              </a:tabLst>
            </a:pPr>
            <a:r>
              <a:rPr spc="-13" dirty="0">
                <a:solidFill>
                  <a:srgbClr val="FF0000"/>
                </a:solidFill>
              </a:rPr>
              <a:t>Amazon</a:t>
            </a:r>
            <a:r>
              <a:rPr lang="es-ES" spc="-13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WS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40" dirty="0">
                <a:solidFill>
                  <a:srgbClr val="FF0000"/>
                </a:solidFill>
              </a:rPr>
              <a:t>WAF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2607" y="1225297"/>
            <a:ext cx="8063653" cy="41122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21070">
              <a:spcBef>
                <a:spcPts val="327"/>
              </a:spcBef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WAF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Front?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0689" y="1070865"/>
            <a:ext cx="1325033" cy="835660"/>
            <a:chOff x="1080516" y="803148"/>
            <a:chExt cx="993775" cy="626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660" y="812292"/>
              <a:ext cx="975360" cy="6080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5088" y="807720"/>
              <a:ext cx="984885" cy="617220"/>
            </a:xfrm>
            <a:custGeom>
              <a:avLst/>
              <a:gdLst/>
              <a:ahLst/>
              <a:cxnLst/>
              <a:rect l="l" t="t" r="r" b="b"/>
              <a:pathLst>
                <a:path w="984885" h="617219">
                  <a:moveTo>
                    <a:pt x="0" y="617220"/>
                  </a:moveTo>
                  <a:lnTo>
                    <a:pt x="984503" y="617220"/>
                  </a:lnTo>
                  <a:lnTo>
                    <a:pt x="984503" y="0"/>
                  </a:lnTo>
                  <a:lnTo>
                    <a:pt x="0" y="0"/>
                  </a:lnTo>
                  <a:lnTo>
                    <a:pt x="0" y="61722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/>
          <p:nvPr/>
        </p:nvSpPr>
        <p:spPr>
          <a:xfrm>
            <a:off x="1481328" y="2044193"/>
            <a:ext cx="9506373" cy="3407833"/>
          </a:xfrm>
          <a:custGeom>
            <a:avLst/>
            <a:gdLst/>
            <a:ahLst/>
            <a:cxnLst/>
            <a:rect l="l" t="t" r="r" b="b"/>
            <a:pathLst>
              <a:path w="7129780" h="2555875">
                <a:moveTo>
                  <a:pt x="0" y="2555748"/>
                </a:moveTo>
                <a:lnTo>
                  <a:pt x="7129272" y="2555748"/>
                </a:lnTo>
                <a:lnTo>
                  <a:pt x="7129272" y="0"/>
                </a:lnTo>
                <a:lnTo>
                  <a:pt x="0" y="0"/>
                </a:lnTo>
                <a:lnTo>
                  <a:pt x="0" y="25557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587533" y="2073657"/>
            <a:ext cx="9243907" cy="329855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AWS</a:t>
            </a:r>
            <a:r>
              <a:rPr sz="2133" spc="-27" dirty="0">
                <a:latin typeface="Calibri"/>
                <a:cs typeface="Calibri"/>
              </a:rPr>
              <a:t> WAF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firewall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aplicaciones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web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monitorizar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solicitudes </a:t>
            </a:r>
            <a:r>
              <a:rPr sz="2133" dirty="0">
                <a:latin typeface="Calibri"/>
                <a:cs typeface="Calibri"/>
              </a:rPr>
              <a:t>HTTP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HTTPS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reenvían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CloudFront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controlar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quién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obtiene </a:t>
            </a:r>
            <a:r>
              <a:rPr sz="2133" dirty="0">
                <a:latin typeface="Calibri"/>
                <a:cs typeface="Calibri"/>
              </a:rPr>
              <a:t>acceso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contenido.</a:t>
            </a:r>
            <a:endParaRPr sz="2133">
              <a:latin typeface="Calibri"/>
              <a:cs typeface="Calibri"/>
            </a:endParaRPr>
          </a:p>
          <a:p>
            <a:pPr marL="16933" marR="336118"/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función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condiciones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especifique,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 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direcciones</a:t>
            </a:r>
            <a:r>
              <a:rPr sz="2133" dirty="0">
                <a:latin typeface="Calibri"/>
                <a:cs typeface="Calibri"/>
              </a:rPr>
              <a:t> IP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spc="-13" dirty="0">
                <a:latin typeface="Calibri"/>
                <a:cs typeface="Calibri"/>
              </a:rPr>
              <a:t>provienen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valores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cadenas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CloudFront </a:t>
            </a:r>
            <a:r>
              <a:rPr sz="2133" dirty="0">
                <a:latin typeface="Calibri"/>
                <a:cs typeface="Calibri"/>
              </a:rPr>
              <a:t>responde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contenido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solicitado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código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estado </a:t>
            </a:r>
            <a:r>
              <a:rPr sz="2133" dirty="0">
                <a:latin typeface="Calibri"/>
                <a:cs typeface="Calibri"/>
              </a:rPr>
              <a:t>HTTP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403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(Prohibido).</a:t>
            </a:r>
            <a:endParaRPr sz="2133">
              <a:latin typeface="Calibri"/>
              <a:cs typeface="Calibri"/>
            </a:endParaRPr>
          </a:p>
          <a:p>
            <a:pPr marL="16933" marR="662077"/>
            <a:r>
              <a:rPr sz="2133" spc="-27" dirty="0">
                <a:latin typeface="Calibri"/>
                <a:cs typeface="Calibri"/>
              </a:rPr>
              <a:t>También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configurar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CloudFront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13" dirty="0">
                <a:latin typeface="Calibri"/>
                <a:cs typeface="Calibri"/>
              </a:rPr>
              <a:t> devolver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página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error personalizada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bloquea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obtener más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 </a:t>
            </a:r>
            <a:r>
              <a:rPr sz="2133" dirty="0">
                <a:latin typeface="Calibri"/>
                <a:cs typeface="Calibri"/>
              </a:rPr>
              <a:t>acerca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AWS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WAF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7053" y="6268060"/>
            <a:ext cx="1005670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080"/>
              </a:lnSpc>
            </a:pPr>
            <a:r>
              <a:rPr sz="1867" spc="-13" dirty="0">
                <a:latin typeface="Calibri"/>
                <a:cs typeface="Calibri"/>
              </a:rPr>
              <a:t>contenido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través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red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mundial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centros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denominados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ubicaciones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</a:t>
            </a:r>
            <a:r>
              <a:rPr sz="2200" b="1" spc="-1229" baseline="12626" dirty="0">
                <a:latin typeface="Courier New"/>
                <a:cs typeface="Courier New"/>
              </a:rPr>
              <a:t>J</a:t>
            </a:r>
            <a:r>
              <a:rPr sz="1867" spc="-107" dirty="0">
                <a:latin typeface="Calibri"/>
                <a:cs typeface="Calibri"/>
              </a:rPr>
              <a:t>o</a:t>
            </a:r>
            <a:r>
              <a:rPr sz="2200" b="1" spc="-1069" baseline="12626" dirty="0">
                <a:latin typeface="Courier New"/>
                <a:cs typeface="Courier New"/>
              </a:rPr>
              <a:t>O</a:t>
            </a:r>
            <a:r>
              <a:rPr sz="1867" spc="7" dirty="0">
                <a:latin typeface="Calibri"/>
                <a:cs typeface="Calibri"/>
              </a:rPr>
              <a:t>r</a:t>
            </a:r>
            <a:r>
              <a:rPr sz="1867" spc="-840" dirty="0">
                <a:latin typeface="Calibri"/>
                <a:cs typeface="Calibri"/>
              </a:rPr>
              <a:t>d</a:t>
            </a:r>
            <a:r>
              <a:rPr sz="2200" b="1" spc="20" baseline="12626" dirty="0">
                <a:latin typeface="Courier New"/>
                <a:cs typeface="Courier New"/>
              </a:rPr>
              <a:t>E</a:t>
            </a:r>
            <a:r>
              <a:rPr sz="1867" spc="-13" dirty="0">
                <a:latin typeface="Calibri"/>
                <a:cs typeface="Calibri"/>
              </a:rPr>
              <a:t>e</a:t>
            </a:r>
            <a:r>
              <a:rPr sz="2200" b="1" spc="40" baseline="12626" dirty="0">
                <a:latin typeface="Courier New"/>
                <a:cs typeface="Courier New"/>
              </a:rPr>
              <a:t>VA</a:t>
            </a:r>
            <a:r>
              <a:rPr sz="2200" b="1" spc="59" baseline="12626" dirty="0">
                <a:latin typeface="Courier New"/>
                <a:cs typeface="Courier New"/>
              </a:rPr>
              <a:t>L</a:t>
            </a:r>
            <a:r>
              <a:rPr sz="2200" b="1" spc="40" baseline="12626" dirty="0">
                <a:latin typeface="Courier New"/>
                <a:cs typeface="Courier New"/>
              </a:rPr>
              <a:t>DIVI</a:t>
            </a:r>
            <a:r>
              <a:rPr sz="2200" b="1" spc="49" baseline="12626" dirty="0">
                <a:latin typeface="Courier New"/>
                <a:cs typeface="Courier New"/>
              </a:rPr>
              <a:t>A</a:t>
            </a:r>
            <a:endParaRPr sz="2200" baseline="1262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2769" y="6268059"/>
            <a:ext cx="258233" cy="21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653"/>
              </a:lnSpc>
            </a:pPr>
            <a:r>
              <a:rPr sz="1467" b="1" spc="-33" dirty="0">
                <a:latin typeface="Courier New"/>
                <a:cs typeface="Courier New"/>
              </a:rPr>
              <a:t>L.</a:t>
            </a:r>
            <a:endParaRPr sz="1467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2880" y="5632704"/>
            <a:ext cx="9534312" cy="620811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070" marR="338658">
              <a:spcBef>
                <a:spcPts val="360"/>
              </a:spcBef>
            </a:pPr>
            <a:r>
              <a:rPr sz="1867" dirty="0">
                <a:latin typeface="Calibri"/>
                <a:cs typeface="Calibri"/>
              </a:rPr>
              <a:t>Amazon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CloudFront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web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acelera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distribución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contenido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web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estático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y </a:t>
            </a:r>
            <a:r>
              <a:rPr sz="1867" spc="-13" dirty="0">
                <a:latin typeface="Calibri"/>
                <a:cs typeface="Calibri"/>
              </a:rPr>
              <a:t>dinámico,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archivos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.html,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.css,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.js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imágenes,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usuarios.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CloudFront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entrega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47" dirty="0">
                <a:latin typeface="Calibri"/>
                <a:cs typeface="Calibri"/>
              </a:rPr>
              <a:t>el</a:t>
            </a:r>
            <a:endParaRPr sz="18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3378116">
              <a:lnSpc>
                <a:spcPct val="100000"/>
              </a:lnSpc>
              <a:spcBef>
                <a:spcPts val="127"/>
              </a:spcBef>
            </a:pPr>
            <a:r>
              <a:rPr dirty="0"/>
              <a:t>API</a:t>
            </a:r>
            <a:r>
              <a:rPr spc="-27" dirty="0"/>
              <a:t> Gateway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680464" y="1658111"/>
            <a:ext cx="9696873" cy="4062307"/>
          </a:xfrm>
          <a:custGeom>
            <a:avLst/>
            <a:gdLst/>
            <a:ahLst/>
            <a:cxnLst/>
            <a:rect l="l" t="t" r="r" b="b"/>
            <a:pathLst>
              <a:path w="7272655" h="3046729">
                <a:moveTo>
                  <a:pt x="0" y="3046476"/>
                </a:moveTo>
                <a:lnTo>
                  <a:pt x="7272528" y="3046476"/>
                </a:lnTo>
                <a:lnTo>
                  <a:pt x="7272528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72029" y="1835676"/>
            <a:ext cx="9585960" cy="45612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</a:t>
            </a:r>
            <a:r>
              <a:rPr sz="2400" b="1" spc="-6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 dirty="0">
              <a:latin typeface="Calibri"/>
              <a:cs typeface="Calibri"/>
            </a:endParaRPr>
          </a:p>
          <a:p>
            <a:pPr marL="112604" marR="7620" algn="just">
              <a:spcBef>
                <a:spcPts val="1780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compuestos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aislados </a:t>
            </a:r>
            <a:r>
              <a:rPr sz="2133" dirty="0">
                <a:latin typeface="Calibri"/>
                <a:cs typeface="Calibri"/>
              </a:rPr>
              <a:t>limitados,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responden,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resistentes,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elásticos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controlados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mensajes.</a:t>
            </a:r>
            <a:endParaRPr sz="2133" dirty="0">
              <a:latin typeface="Calibri"/>
              <a:cs typeface="Calibri"/>
            </a:endParaRPr>
          </a:p>
          <a:p>
            <a:pPr marL="112604" marR="7620" algn="just">
              <a:spcBef>
                <a:spcPts val="2560"/>
              </a:spcBef>
            </a:pPr>
            <a:r>
              <a:rPr sz="2133" spc="-13" dirty="0">
                <a:latin typeface="Calibri"/>
                <a:cs typeface="Calibri"/>
              </a:rPr>
              <a:t>Toda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 componentes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asíncrona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transmisión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eventos.</a:t>
            </a:r>
            <a:endParaRPr sz="2133" dirty="0">
              <a:latin typeface="Calibri"/>
              <a:cs typeface="Calibri"/>
            </a:endParaRPr>
          </a:p>
          <a:p>
            <a:pPr marL="112604" marR="6773" algn="just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secundarios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consumen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anteriores.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Nos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esforzamos</a:t>
            </a:r>
            <a:r>
              <a:rPr sz="2133" b="1" spc="10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por</a:t>
            </a:r>
            <a:r>
              <a:rPr sz="2133" b="1" spc="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limitar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comunicación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sincrónica </a:t>
            </a:r>
            <a:r>
              <a:rPr sz="2133" b="1" dirty="0">
                <a:latin typeface="Calibri"/>
                <a:cs typeface="Calibri"/>
              </a:rPr>
              <a:t>solo</a:t>
            </a:r>
            <a:r>
              <a:rPr sz="2133" b="1" spc="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las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bases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datos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nativas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nube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transmisión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nativa.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embargo,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tarde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temprano,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tenemos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implementar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sincrónica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límites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sistema.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límites,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interactúa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móviles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aplicaciones </a:t>
            </a:r>
            <a:r>
              <a:rPr sz="2133" dirty="0">
                <a:latin typeface="Calibri"/>
                <a:cs typeface="Calibri"/>
              </a:rPr>
              <a:t>web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página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externos 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través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APIs.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3378116">
              <a:lnSpc>
                <a:spcPct val="100000"/>
              </a:lnSpc>
              <a:spcBef>
                <a:spcPts val="127"/>
              </a:spcBef>
            </a:pPr>
            <a:r>
              <a:rPr dirty="0"/>
              <a:t>API</a:t>
            </a:r>
            <a:r>
              <a:rPr spc="-27" dirty="0"/>
              <a:t> Gateway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680464" y="1658111"/>
            <a:ext cx="9696873" cy="4062307"/>
          </a:xfrm>
          <a:custGeom>
            <a:avLst/>
            <a:gdLst/>
            <a:ahLst/>
            <a:cxnLst/>
            <a:rect l="l" t="t" r="r" b="b"/>
            <a:pathLst>
              <a:path w="7272655" h="3046729">
                <a:moveTo>
                  <a:pt x="0" y="3046476"/>
                </a:moveTo>
                <a:lnTo>
                  <a:pt x="7272528" y="3046476"/>
                </a:lnTo>
                <a:lnTo>
                  <a:pt x="7272528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88762" y="1258761"/>
            <a:ext cx="9586807" cy="455603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Solución</a:t>
            </a:r>
            <a:endParaRPr sz="2400" dirty="0">
              <a:latin typeface="Calibri"/>
              <a:cs typeface="Calibri"/>
            </a:endParaRPr>
          </a:p>
          <a:p>
            <a:pPr marL="112604" marR="7620" algn="just">
              <a:spcBef>
                <a:spcPts val="1780"/>
              </a:spcBef>
            </a:pPr>
            <a:r>
              <a:rPr sz="2133" dirty="0">
                <a:latin typeface="Calibri"/>
                <a:cs typeface="Calibri"/>
              </a:rPr>
              <a:t>Aproveche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puerta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enlace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API,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permitir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sean </a:t>
            </a:r>
            <a:r>
              <a:rPr sz="2133" dirty="0">
                <a:latin typeface="Calibri"/>
                <a:cs typeface="Calibri"/>
              </a:rPr>
              <a:t>autosuficientes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controle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pila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completa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puedan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centrarse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spc="-13" dirty="0">
                <a:latin typeface="Calibri"/>
                <a:cs typeface="Calibri"/>
              </a:rPr>
              <a:t>propuesta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valor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componentes.</a:t>
            </a:r>
            <a:endParaRPr sz="2133" dirty="0">
              <a:latin typeface="Calibri"/>
              <a:cs typeface="Calibri"/>
            </a:endParaRPr>
          </a:p>
          <a:p>
            <a:pPr marL="112604" marR="6773" algn="just"/>
            <a:r>
              <a:rPr sz="2133" dirty="0">
                <a:latin typeface="Calibri"/>
                <a:cs typeface="Calibri"/>
              </a:rPr>
              <a:t>Estos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totalmente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administrados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brindan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capacidad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crear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perímetro </a:t>
            </a:r>
            <a:r>
              <a:rPr sz="2133" dirty="0">
                <a:latin typeface="Calibri"/>
                <a:cs typeface="Calibri"/>
              </a:rPr>
              <a:t>seguro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escalable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alrededor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límites</a:t>
            </a:r>
            <a:r>
              <a:rPr sz="2133" b="1" dirty="0">
                <a:latin typeface="Calibri"/>
                <a:cs typeface="Calibri"/>
              </a:rPr>
              <a:t>.</a:t>
            </a:r>
            <a:r>
              <a:rPr sz="2133" b="1" spc="1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1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aceleración</a:t>
            </a:r>
            <a:r>
              <a:rPr sz="2133" b="1" spc="1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160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la </a:t>
            </a:r>
            <a:r>
              <a:rPr sz="2133" b="1" dirty="0">
                <a:latin typeface="Calibri"/>
                <a:cs typeface="Calibri"/>
              </a:rPr>
              <a:t>autorización</a:t>
            </a:r>
            <a:r>
              <a:rPr sz="2133" b="1" spc="1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token</a:t>
            </a:r>
            <a:r>
              <a:rPr sz="2133" b="1" spc="1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acceso</a:t>
            </a:r>
            <a:r>
              <a:rPr sz="2133" b="1" spc="1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son</a:t>
            </a:r>
            <a:r>
              <a:rPr sz="2133" b="1" spc="1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características</a:t>
            </a:r>
            <a:r>
              <a:rPr sz="2133" b="1" spc="1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esenciales.</a:t>
            </a:r>
            <a:r>
              <a:rPr sz="2133" b="1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Ofrezca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puntos </a:t>
            </a:r>
            <a:r>
              <a:rPr sz="2133" dirty="0">
                <a:latin typeface="Calibri"/>
                <a:cs typeface="Calibri"/>
              </a:rPr>
              <a:t>finales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entrega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contenido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(CDN)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proveedor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nube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obtener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beneficios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adicionales 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rendimiento.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Agregue</a:t>
            </a:r>
            <a:r>
              <a:rPr sz="2133" b="1" spc="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un</a:t>
            </a:r>
            <a:r>
              <a:rPr sz="2133" b="1" spc="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Firewall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5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aplicaciones</a:t>
            </a:r>
            <a:r>
              <a:rPr sz="2133" b="1" spc="6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web</a:t>
            </a:r>
            <a:r>
              <a:rPr sz="2133" b="1" spc="5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(WAF)</a:t>
            </a:r>
            <a:r>
              <a:rPr sz="2133" b="1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funciones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adicionales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según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sea </a:t>
            </a:r>
            <a:r>
              <a:rPr sz="2133" dirty="0">
                <a:latin typeface="Calibri"/>
                <a:cs typeface="Calibri"/>
              </a:rPr>
              <a:t>necesario.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aprovechar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oferta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función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dirty="0">
                <a:latin typeface="Calibri"/>
                <a:cs typeface="Calibri"/>
              </a:rPr>
              <a:t>proveedor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enfoque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estándar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facto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operaciones sincrónicas.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>
                <a:solidFill>
                  <a:srgbClr val="FF0000"/>
                </a:solidFill>
              </a:rPr>
              <a:t>Command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Query</a:t>
            </a:r>
            <a:r>
              <a:rPr spc="-113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Responsibility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Segregation</a:t>
            </a:r>
            <a:r>
              <a:rPr spc="-93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(CQRS)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8064" y="1028193"/>
            <a:ext cx="9696873" cy="701773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09217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Consuma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ascendentes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mantenga </a:t>
            </a:r>
            <a:r>
              <a:rPr sz="2133" dirty="0">
                <a:latin typeface="Calibri"/>
                <a:cs typeface="Calibri"/>
              </a:rPr>
              <a:t>vistas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materializadas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admiten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utilizadas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0" y="2020997"/>
            <a:ext cx="6330221" cy="3845752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25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Command</a:t>
            </a:r>
            <a:r>
              <a:rPr spc="-120" dirty="0"/>
              <a:t> </a:t>
            </a:r>
            <a:r>
              <a:rPr dirty="0"/>
              <a:t>Query</a:t>
            </a:r>
            <a:r>
              <a:rPr spc="-113" dirty="0"/>
              <a:t> </a:t>
            </a:r>
            <a:r>
              <a:rPr dirty="0"/>
              <a:t>Responsibility</a:t>
            </a:r>
            <a:r>
              <a:rPr spc="-100" dirty="0"/>
              <a:t> </a:t>
            </a:r>
            <a:r>
              <a:rPr spc="-13" dirty="0"/>
              <a:t>Segregation</a:t>
            </a:r>
            <a:r>
              <a:rPr spc="-93" dirty="0"/>
              <a:t> </a:t>
            </a:r>
            <a:r>
              <a:rPr spc="-13" dirty="0"/>
              <a:t>(CQRS)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680464" y="1658111"/>
            <a:ext cx="9696873" cy="3735493"/>
          </a:xfrm>
          <a:custGeom>
            <a:avLst/>
            <a:gdLst/>
            <a:ahLst/>
            <a:cxnLst/>
            <a:rect l="l" t="t" r="r" b="b"/>
            <a:pathLst>
              <a:path w="7272655" h="2801620">
                <a:moveTo>
                  <a:pt x="0" y="2801112"/>
                </a:moveTo>
                <a:lnTo>
                  <a:pt x="7272528" y="2801112"/>
                </a:lnTo>
                <a:lnTo>
                  <a:pt x="7272528" y="0"/>
                </a:lnTo>
                <a:lnTo>
                  <a:pt x="0" y="0"/>
                </a:lnTo>
                <a:lnTo>
                  <a:pt x="0" y="2801112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88762" y="1093385"/>
            <a:ext cx="9590193" cy="42278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</a:t>
            </a:r>
            <a:r>
              <a:rPr sz="2400" b="1" spc="-6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>
              <a:latin typeface="Calibri"/>
              <a:cs typeface="Calibri"/>
            </a:endParaRPr>
          </a:p>
          <a:p>
            <a:pPr marL="112604" marR="12700" algn="just">
              <a:spcBef>
                <a:spcPts val="1780"/>
              </a:spcBef>
            </a:pPr>
            <a:r>
              <a:rPr sz="2133" dirty="0">
                <a:latin typeface="Calibri"/>
                <a:cs typeface="Calibri"/>
              </a:rPr>
              <a:t>En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tradicional,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tenemos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único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encarga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realizar operaciones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negocio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encuentra nuestro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sistema.</a:t>
            </a:r>
            <a:endParaRPr sz="2133">
              <a:latin typeface="Calibri"/>
              <a:cs typeface="Calibri"/>
            </a:endParaRPr>
          </a:p>
          <a:p>
            <a:pPr marL="112604" marR="6773" algn="just"/>
            <a:r>
              <a:rPr sz="2133" dirty="0">
                <a:latin typeface="Calibri"/>
                <a:cs typeface="Calibri"/>
              </a:rPr>
              <a:t>Sin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embargo,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viola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principio</a:t>
            </a:r>
            <a:r>
              <a:rPr sz="2133" b="1" spc="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única</a:t>
            </a:r>
            <a:r>
              <a:rPr sz="2133" b="1" spc="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responsabilidad</a:t>
            </a:r>
            <a:r>
              <a:rPr sz="2133" b="1" spc="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(SRP)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mismo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encarga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cosas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principio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distintas: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exponer </a:t>
            </a:r>
            <a:r>
              <a:rPr sz="2133" b="1" dirty="0">
                <a:latin typeface="Calibri"/>
                <a:cs typeface="Calibri"/>
              </a:rPr>
              <a:t>operaciones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que</a:t>
            </a:r>
            <a:r>
              <a:rPr sz="2133" b="1" spc="15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evolucionen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estado</a:t>
            </a:r>
            <a:r>
              <a:rPr sz="2133" b="1" spc="1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sistema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forma</a:t>
            </a:r>
            <a:r>
              <a:rPr sz="2133" b="1" spc="1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consistente,</a:t>
            </a:r>
            <a:r>
              <a:rPr sz="2133" b="1" spc="1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1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leer</a:t>
            </a:r>
            <a:r>
              <a:rPr sz="2133" b="1" spc="133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el </a:t>
            </a:r>
            <a:r>
              <a:rPr sz="2133" b="1" dirty="0">
                <a:latin typeface="Calibri"/>
                <a:cs typeface="Calibri"/>
              </a:rPr>
              <a:t>estado</a:t>
            </a:r>
            <a:r>
              <a:rPr sz="2133" b="1" spc="4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4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sistema.</a:t>
            </a:r>
            <a:r>
              <a:rPr sz="2133" b="1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responsabilidades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tienen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requisitos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diferentes </a:t>
            </a:r>
            <a:r>
              <a:rPr sz="2133" dirty="0">
                <a:latin typeface="Calibri"/>
                <a:cs typeface="Calibri"/>
              </a:rPr>
              <a:t>desde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distintos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puntos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vista: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funcional,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escalabilidad,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tiempo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respuesta, </a:t>
            </a:r>
            <a:r>
              <a:rPr sz="2133" dirty="0">
                <a:latin typeface="Calibri"/>
                <a:cs typeface="Calibri"/>
              </a:rPr>
              <a:t>seguridad,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criticidad,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nos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tomamos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serio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principio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separación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responsabilidades,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somos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partidarios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arquitecturas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modulares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sistemas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monolíticos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centralizados,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debemos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buscar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alternativa</a:t>
            </a:r>
            <a:r>
              <a:rPr sz="1867" spc="-13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335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Command</a:t>
            </a:r>
            <a:r>
              <a:rPr spc="-120" dirty="0"/>
              <a:t> </a:t>
            </a:r>
            <a:r>
              <a:rPr dirty="0"/>
              <a:t>Query</a:t>
            </a:r>
            <a:r>
              <a:rPr spc="-113" dirty="0"/>
              <a:t> </a:t>
            </a:r>
            <a:r>
              <a:rPr dirty="0"/>
              <a:t>Responsibility</a:t>
            </a:r>
            <a:r>
              <a:rPr spc="-100" dirty="0"/>
              <a:t> </a:t>
            </a:r>
            <a:r>
              <a:rPr spc="-13" dirty="0"/>
              <a:t>Segregation</a:t>
            </a:r>
            <a:r>
              <a:rPr spc="-93" dirty="0"/>
              <a:t> </a:t>
            </a:r>
            <a:r>
              <a:rPr spc="-13" dirty="0"/>
              <a:t>(CQRS)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761" y="1093385"/>
            <a:ext cx="37287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</a:t>
            </a:r>
            <a:r>
              <a:rPr sz="2400" b="1" spc="-6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79" y="1629663"/>
            <a:ext cx="5669280" cy="4312313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11757" algn="just">
              <a:spcBef>
                <a:spcPts val="353"/>
              </a:spcBef>
            </a:pPr>
            <a:r>
              <a:rPr sz="2133" b="1" dirty="0">
                <a:latin typeface="Calibri"/>
                <a:cs typeface="Calibri"/>
              </a:rPr>
              <a:t>(CQRS)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estilo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tenemos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subsistemas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diferenciados,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uno </a:t>
            </a:r>
            <a:r>
              <a:rPr sz="2133" dirty="0">
                <a:latin typeface="Calibri"/>
                <a:cs typeface="Calibri"/>
              </a:rPr>
              <a:t>responsable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comandos,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responsable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consultas.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Por</a:t>
            </a:r>
            <a:r>
              <a:rPr sz="2133" b="1" spc="2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comando</a:t>
            </a:r>
            <a:r>
              <a:rPr sz="2133" b="1" spc="2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entendemos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un </a:t>
            </a:r>
            <a:r>
              <a:rPr sz="2133" b="1" dirty="0">
                <a:latin typeface="Calibri"/>
                <a:cs typeface="Calibri"/>
              </a:rPr>
              <a:t>petición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por</a:t>
            </a:r>
            <a:r>
              <a:rPr sz="2133" b="1" spc="3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parte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usuario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otro</a:t>
            </a:r>
            <a:r>
              <a:rPr sz="2133" b="1" spc="36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sistema,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realizar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operación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negocio,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spc="-13" dirty="0">
                <a:latin typeface="Calibri"/>
                <a:cs typeface="Calibri"/>
              </a:rPr>
              <a:t>evolucione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otro.</a:t>
            </a:r>
            <a:endParaRPr sz="2133">
              <a:latin typeface="Calibri"/>
              <a:cs typeface="Calibri"/>
            </a:endParaRPr>
          </a:p>
          <a:p>
            <a:pPr marL="121070" marR="112604" algn="just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Cada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subsistemas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diseño, </a:t>
            </a:r>
            <a:r>
              <a:rPr sz="2133" dirty="0">
                <a:latin typeface="Calibri"/>
                <a:cs typeface="Calibri"/>
              </a:rPr>
              <a:t>modelo</a:t>
            </a:r>
            <a:r>
              <a:rPr sz="2133" spc="5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información</a:t>
            </a:r>
            <a:r>
              <a:rPr sz="2133" spc="5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mecanismo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persistencia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optimizado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tareas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afrontar.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Normalmente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subsistema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suele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simple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spc="-13" dirty="0">
                <a:latin typeface="Calibri"/>
                <a:cs typeface="Calibri"/>
              </a:rPr>
              <a:t>otro.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16623" y="1617471"/>
            <a:ext cx="5352627" cy="4416213"/>
            <a:chOff x="4887467" y="1213103"/>
            <a:chExt cx="4014470" cy="3312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611" y="1278424"/>
              <a:ext cx="3977049" cy="32090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92039" y="1217675"/>
              <a:ext cx="4005579" cy="3302635"/>
            </a:xfrm>
            <a:custGeom>
              <a:avLst/>
              <a:gdLst/>
              <a:ahLst/>
              <a:cxnLst/>
              <a:rect l="l" t="t" r="r" b="b"/>
              <a:pathLst>
                <a:path w="4005579" h="3302635">
                  <a:moveTo>
                    <a:pt x="0" y="3302508"/>
                  </a:moveTo>
                  <a:lnTo>
                    <a:pt x="4005071" y="3302508"/>
                  </a:lnTo>
                  <a:lnTo>
                    <a:pt x="4005071" y="0"/>
                  </a:lnTo>
                  <a:lnTo>
                    <a:pt x="0" y="0"/>
                  </a:lnTo>
                  <a:lnTo>
                    <a:pt x="0" y="33025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481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Command</a:t>
            </a:r>
            <a:r>
              <a:rPr spc="-120" dirty="0"/>
              <a:t> </a:t>
            </a:r>
            <a:r>
              <a:rPr dirty="0"/>
              <a:t>Query</a:t>
            </a:r>
            <a:r>
              <a:rPr spc="-113" dirty="0"/>
              <a:t> </a:t>
            </a:r>
            <a:r>
              <a:rPr dirty="0"/>
              <a:t>Responsibility</a:t>
            </a:r>
            <a:r>
              <a:rPr spc="-100" dirty="0"/>
              <a:t> </a:t>
            </a:r>
            <a:r>
              <a:rPr spc="-13" dirty="0"/>
              <a:t>Segregation</a:t>
            </a:r>
            <a:r>
              <a:rPr spc="-93" dirty="0"/>
              <a:t> </a:t>
            </a:r>
            <a:r>
              <a:rPr spc="-13" dirty="0"/>
              <a:t>(CQRS)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36193" y="1463040"/>
            <a:ext cx="9696873" cy="5007187"/>
          </a:xfrm>
          <a:custGeom>
            <a:avLst/>
            <a:gdLst/>
            <a:ahLst/>
            <a:cxnLst/>
            <a:rect l="l" t="t" r="r" b="b"/>
            <a:pathLst>
              <a:path w="7272655" h="3755390">
                <a:moveTo>
                  <a:pt x="0" y="3755136"/>
                </a:moveTo>
                <a:lnTo>
                  <a:pt x="7272528" y="3755136"/>
                </a:lnTo>
                <a:lnTo>
                  <a:pt x="7272528" y="0"/>
                </a:lnTo>
                <a:lnTo>
                  <a:pt x="0" y="0"/>
                </a:lnTo>
                <a:lnTo>
                  <a:pt x="0" y="3755136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9345" y="816390"/>
            <a:ext cx="9498753" cy="557505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6933">
              <a:spcBef>
                <a:spcPts val="1420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Solución</a:t>
            </a:r>
            <a:endParaRPr sz="2400" dirty="0">
              <a:latin typeface="Calibri"/>
              <a:cs typeface="Calibri"/>
            </a:endParaRPr>
          </a:p>
          <a:p>
            <a:pPr marL="158323" marR="143082">
              <a:spcBef>
                <a:spcPts val="1140"/>
              </a:spcBef>
            </a:pP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-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subsistema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comandos,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simplemente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recibe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peticiones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comandos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valida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éstos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consistentes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así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ejecuta.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resultado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ejecución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comando,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cambia,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ese </a:t>
            </a:r>
            <a:r>
              <a:rPr sz="2133" dirty="0">
                <a:latin typeface="Calibri"/>
                <a:cs typeface="Calibri"/>
              </a:rPr>
              <a:t>cambio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subsistema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consultas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algún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mecanismo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sincronización.</a:t>
            </a:r>
            <a:endParaRPr sz="2133" dirty="0">
              <a:latin typeface="Calibri"/>
              <a:cs typeface="Calibri"/>
            </a:endParaRPr>
          </a:p>
          <a:p>
            <a:pPr marL="158323" marR="6773">
              <a:spcBef>
                <a:spcPts val="7"/>
              </a:spcBef>
            </a:pP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subsistema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consulta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recibe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cambios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estado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mediante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mecanismo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sincronización.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Durante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etapa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filtrado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ignora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cambios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los </a:t>
            </a:r>
            <a:r>
              <a:rPr sz="2133" b="1" dirty="0">
                <a:latin typeface="Calibri"/>
                <a:cs typeface="Calibri"/>
              </a:rPr>
              <a:t>que</a:t>
            </a:r>
            <a:r>
              <a:rPr sz="2133" b="1" spc="-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no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está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interesado.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mecanismo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sincronización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etapa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 </a:t>
            </a:r>
            <a:r>
              <a:rPr sz="2133" dirty="0">
                <a:latin typeface="Calibri"/>
                <a:cs typeface="Calibri"/>
              </a:rPr>
              <a:t>formar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configuración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mismo,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código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aplicación.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Después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pasar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etapa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opcional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transformar, </a:t>
            </a:r>
            <a:r>
              <a:rPr sz="2133" dirty="0">
                <a:latin typeface="Calibri"/>
                <a:cs typeface="Calibri"/>
              </a:rPr>
              <a:t>añadirle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calculada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agregar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cambios.</a:t>
            </a:r>
            <a:endParaRPr sz="2133" dirty="0">
              <a:latin typeface="Calibri"/>
              <a:cs typeface="Calibri"/>
            </a:endParaRPr>
          </a:p>
          <a:p>
            <a:pPr marL="158323" marR="676470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Finalmente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actualiza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adecuada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consulta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simplemente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consiste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exportar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BBDD como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serializarlos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formato</a:t>
            </a:r>
            <a:r>
              <a:rPr sz="21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adecuado.</a:t>
            </a:r>
            <a:endParaRPr sz="2133" dirty="0">
              <a:latin typeface="Calibri"/>
              <a:cs typeface="Calibri"/>
            </a:endParaRPr>
          </a:p>
          <a:p>
            <a:pPr marL="158323">
              <a:spcBef>
                <a:spcPts val="7"/>
              </a:spcBef>
            </a:pPr>
            <a:r>
              <a:rPr sz="1867" spc="-67" dirty="0">
                <a:latin typeface="Calibri"/>
                <a:cs typeface="Calibri"/>
              </a:rPr>
              <a:t>.</a:t>
            </a:r>
            <a:endParaRPr sz="18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72" y="100358"/>
            <a:ext cx="14020800" cy="66223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600" dirty="0"/>
              <a:t>Command</a:t>
            </a:r>
            <a:r>
              <a:rPr sz="3600" spc="-100" dirty="0"/>
              <a:t> </a:t>
            </a:r>
            <a:r>
              <a:rPr sz="3600" dirty="0"/>
              <a:t>Query</a:t>
            </a:r>
            <a:r>
              <a:rPr sz="3600" spc="-93" dirty="0"/>
              <a:t> </a:t>
            </a:r>
            <a:r>
              <a:rPr sz="3600" dirty="0"/>
              <a:t>Responsibility</a:t>
            </a:r>
            <a:r>
              <a:rPr sz="3600" spc="-73" dirty="0"/>
              <a:t> </a:t>
            </a:r>
            <a:r>
              <a:rPr sz="3600" spc="-13" dirty="0"/>
              <a:t>Segregation</a:t>
            </a:r>
            <a:r>
              <a:rPr sz="3600" spc="-73" dirty="0"/>
              <a:t> </a:t>
            </a:r>
            <a:r>
              <a:rPr sz="3600" dirty="0"/>
              <a:t>(CQRS)</a:t>
            </a:r>
            <a:r>
              <a:rPr sz="3600" spc="-113" dirty="0"/>
              <a:t> </a:t>
            </a:r>
            <a:r>
              <a:rPr sz="3600" dirty="0"/>
              <a:t>-</a:t>
            </a:r>
            <a:r>
              <a:rPr sz="3600" spc="-93" dirty="0"/>
              <a:t> </a:t>
            </a:r>
            <a:r>
              <a:rPr sz="3600" spc="-13" dirty="0"/>
              <a:t>Ejemplo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761" y="1007533"/>
            <a:ext cx="30310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Ejemplo: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inverse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oplock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784" y="1491489"/>
            <a:ext cx="10849187" cy="1887696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1917" marR="107524" algn="just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Necesitamos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almacenar la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última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versión 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 conjunto seleccionado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entidad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dominio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específica.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También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tenemos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cuenta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eventos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llegan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fuera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orden.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4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lado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creación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ecuación,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normalmente </a:t>
            </a:r>
            <a:r>
              <a:rPr sz="2400" dirty="0">
                <a:latin typeface="Calibri"/>
                <a:cs typeface="Calibri"/>
              </a:rPr>
              <a:t>debemos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tener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cuenta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varios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usuarios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actualizaron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mismo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registro simultáneamente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13" dirty="0">
                <a:latin typeface="Calibri"/>
                <a:cs typeface="Calibri"/>
              </a:rPr>
              <a:t> transacción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sobrescribió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3" dirty="0">
                <a:latin typeface="Calibri"/>
                <a:cs typeface="Calibri"/>
              </a:rPr>
              <a:t> otra</a:t>
            </a:r>
            <a:r>
              <a:rPr sz="2133" spc="-13" dirty="0">
                <a:latin typeface="Calibri"/>
                <a:cs typeface="Calibri"/>
              </a:rPr>
              <a:t>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784" y="3663696"/>
            <a:ext cx="10849187" cy="2420619"/>
          </a:xfrm>
          <a:custGeom>
            <a:avLst/>
            <a:gdLst/>
            <a:ahLst/>
            <a:cxnLst/>
            <a:rect l="l" t="t" r="r" b="b"/>
            <a:pathLst>
              <a:path w="8136890" h="1815464">
                <a:moveTo>
                  <a:pt x="0" y="1815083"/>
                </a:moveTo>
                <a:lnTo>
                  <a:pt x="8136635" y="1815083"/>
                </a:lnTo>
                <a:lnTo>
                  <a:pt x="8136635" y="0"/>
                </a:lnTo>
                <a:lnTo>
                  <a:pt x="0" y="0"/>
                </a:lnTo>
                <a:lnTo>
                  <a:pt x="0" y="1815083"/>
                </a:lnTo>
                <a:close/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36583" y="3691805"/>
            <a:ext cx="10640907" cy="231386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Desde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punto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regla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empresarial,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importante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procesen exactamente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vez;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contrario,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surgir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problemas,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contar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doble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contar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absoluto.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embargo, </a:t>
            </a:r>
            <a:r>
              <a:rPr sz="2133" dirty="0">
                <a:latin typeface="Calibri"/>
                <a:cs typeface="Calibri"/>
              </a:rPr>
              <a:t>nuestros sistemas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resistentes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fallas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reintentar proactivamente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garantizar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 eliminen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mensajes.</a:t>
            </a:r>
            <a:r>
              <a:rPr sz="2133" spc="-13" dirty="0">
                <a:latin typeface="Calibri"/>
                <a:cs typeface="Calibri"/>
              </a:rPr>
              <a:t> Desafortunadamente,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significa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mensajes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entregarse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varias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veces,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ejemplo,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 </a:t>
            </a:r>
            <a:r>
              <a:rPr sz="2133" dirty="0">
                <a:latin typeface="Calibri"/>
                <a:cs typeface="Calibri"/>
              </a:rPr>
              <a:t>productor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vuelve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publicar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procesador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flujo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reintenta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lote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 </a:t>
            </a:r>
            <a:r>
              <a:rPr sz="2133" dirty="0">
                <a:latin typeface="Calibri"/>
                <a:cs typeface="Calibri"/>
              </a:rPr>
              <a:t>haber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sido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parcialmente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procesado.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859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919345">
              <a:lnSpc>
                <a:spcPct val="100000"/>
              </a:lnSpc>
              <a:spcBef>
                <a:spcPts val="127"/>
              </a:spcBef>
            </a:pPr>
            <a:r>
              <a:rPr dirty="0"/>
              <a:t>Adoptar</a:t>
            </a:r>
            <a:r>
              <a:rPr spc="-20" dirty="0"/>
              <a:t> </a:t>
            </a:r>
            <a:r>
              <a:rPr dirty="0"/>
              <a:t>una</a:t>
            </a:r>
            <a:r>
              <a:rPr spc="-67" dirty="0"/>
              <a:t> </a:t>
            </a:r>
            <a:r>
              <a:rPr spc="-13" dirty="0"/>
              <a:t>mentalidad</a:t>
            </a:r>
            <a:r>
              <a:rPr spc="-53" dirty="0"/>
              <a:t> </a:t>
            </a:r>
            <a:r>
              <a:rPr dirty="0"/>
              <a:t>de</a:t>
            </a:r>
            <a:r>
              <a:rPr spc="-47" dirty="0"/>
              <a:t> </a:t>
            </a:r>
            <a:r>
              <a:rPr spc="-13" dirty="0"/>
              <a:t>diseño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825" y="1430528"/>
            <a:ext cx="6029113" cy="234292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>
              <a:spcBef>
                <a:spcPts val="353"/>
              </a:spcBef>
            </a:pPr>
            <a:r>
              <a:rPr sz="2133" spc="-13" dirty="0">
                <a:latin typeface="Calibri"/>
                <a:cs typeface="Calibri"/>
              </a:rPr>
              <a:t>Para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comprender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debemos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investigar:</a:t>
            </a:r>
            <a:endParaRPr sz="2133">
              <a:latin typeface="Calibri"/>
              <a:cs typeface="Calibri"/>
            </a:endParaRPr>
          </a:p>
          <a:p>
            <a:pPr marL="502907" indent="-381837">
              <a:buClr>
                <a:srgbClr val="FF0000"/>
              </a:buClr>
              <a:buFont typeface="Arial MT"/>
              <a:buChar char="•"/>
              <a:tabLst>
                <a:tab pos="502907" algn="l"/>
              </a:tabLst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objetivos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comerciales</a:t>
            </a:r>
            <a:endParaRPr sz="2133">
              <a:latin typeface="Calibri"/>
              <a:cs typeface="Calibri"/>
            </a:endParaRPr>
          </a:p>
          <a:p>
            <a:pPr marL="502907" marR="113450" indent="-382684">
              <a:buClr>
                <a:srgbClr val="FF0000"/>
              </a:buClr>
              <a:buFont typeface="Arial MT"/>
              <a:buChar char="•"/>
              <a:tabLst>
                <a:tab pos="502907" algn="l"/>
              </a:tabLst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atributos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importantes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nuestros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accionistas.</a:t>
            </a:r>
            <a:endParaRPr sz="2133">
              <a:latin typeface="Calibri"/>
              <a:cs typeface="Calibri"/>
            </a:endParaRPr>
          </a:p>
          <a:p>
            <a:pPr marL="502907" indent="-381837">
              <a:buClr>
                <a:srgbClr val="FF0000"/>
              </a:buClr>
              <a:buFont typeface="Arial MT"/>
              <a:buChar char="•"/>
              <a:tabLst>
                <a:tab pos="502907" algn="l"/>
              </a:tabLst>
            </a:pPr>
            <a:r>
              <a:rPr sz="2133" dirty="0">
                <a:latin typeface="Calibri"/>
                <a:cs typeface="Calibri"/>
              </a:rPr>
              <a:t>Aprender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nuestro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equipo</a:t>
            </a:r>
            <a:endParaRPr sz="2133">
              <a:latin typeface="Calibri"/>
              <a:cs typeface="Calibri"/>
            </a:endParaRPr>
          </a:p>
          <a:p>
            <a:pPr marL="502907" marR="114297" indent="-382684">
              <a:spcBef>
                <a:spcPts val="7"/>
              </a:spcBef>
              <a:buClr>
                <a:srgbClr val="FF0000"/>
              </a:buClr>
              <a:buFont typeface="Arial MT"/>
              <a:buChar char="•"/>
              <a:tabLst>
                <a:tab pos="502907" algn="l"/>
              </a:tabLst>
            </a:pPr>
            <a:r>
              <a:rPr sz="2133" dirty="0">
                <a:latin typeface="Calibri"/>
                <a:cs typeface="Calibri"/>
              </a:rPr>
              <a:t>Una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idea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profunda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prioridades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compromisos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decisiones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diseño.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09536" y="2200657"/>
            <a:ext cx="4700693" cy="3304540"/>
            <a:chOff x="5407152" y="1650492"/>
            <a:chExt cx="3525520" cy="24784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108" y="1679448"/>
              <a:ext cx="3467099" cy="2420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1630" y="1664970"/>
              <a:ext cx="3496310" cy="2449195"/>
            </a:xfrm>
            <a:custGeom>
              <a:avLst/>
              <a:gdLst/>
              <a:ahLst/>
              <a:cxnLst/>
              <a:rect l="l" t="t" r="r" b="b"/>
              <a:pathLst>
                <a:path w="3496309" h="2449195">
                  <a:moveTo>
                    <a:pt x="0" y="2449067"/>
                  </a:moveTo>
                  <a:lnTo>
                    <a:pt x="3496055" y="2449067"/>
                  </a:lnTo>
                  <a:lnTo>
                    <a:pt x="3496055" y="0"/>
                  </a:lnTo>
                  <a:lnTo>
                    <a:pt x="0" y="0"/>
                  </a:lnTo>
                  <a:lnTo>
                    <a:pt x="0" y="2449067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1632" y="4005072"/>
            <a:ext cx="6029113" cy="234292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14297" algn="just">
              <a:spcBef>
                <a:spcPts val="353"/>
              </a:spcBef>
            </a:pPr>
            <a:r>
              <a:rPr sz="2133" b="1" dirty="0">
                <a:latin typeface="Calibri"/>
                <a:cs typeface="Calibri"/>
              </a:rPr>
              <a:t>Hágalo</a:t>
            </a:r>
            <a:r>
              <a:rPr sz="2133" b="1" spc="1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Real</a:t>
            </a:r>
            <a:r>
              <a:rPr sz="2133" dirty="0">
                <a:latin typeface="Calibri"/>
                <a:cs typeface="Calibri"/>
              </a:rPr>
              <a:t>: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común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hacemos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mediante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creación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modelos.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fabricación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va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allá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diagramas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caja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línea.</a:t>
            </a:r>
            <a:endParaRPr sz="2133">
              <a:latin typeface="Calibri"/>
              <a:cs typeface="Calibri"/>
            </a:endParaRPr>
          </a:p>
          <a:p>
            <a:pPr marL="121917" marR="110911" algn="just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Construyendo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prototipos,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escribiendo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documentos, </a:t>
            </a:r>
            <a:r>
              <a:rPr sz="2133" dirty="0">
                <a:latin typeface="Calibri"/>
                <a:cs typeface="Calibri"/>
              </a:rPr>
              <a:t>haciendo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cálculos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números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variedad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enfoques.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896" y="87796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0000"/>
                </a:solidFill>
              </a:rPr>
              <a:t>Offline-</a:t>
            </a:r>
            <a:r>
              <a:rPr dirty="0">
                <a:solidFill>
                  <a:srgbClr val="FF0000"/>
                </a:solidFill>
              </a:rPr>
              <a:t>first</a:t>
            </a:r>
            <a:r>
              <a:rPr spc="-73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8064" y="1028193"/>
            <a:ext cx="9696873" cy="1030004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08371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Persista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almacenamiento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local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sincronice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nube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conecte,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lado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publiquen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como </a:t>
            </a:r>
            <a:r>
              <a:rPr sz="2133" spc="-13" dirty="0">
                <a:latin typeface="Calibri"/>
                <a:cs typeface="Calibri"/>
              </a:rPr>
              <a:t>eventos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lado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recuperen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materializadas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5299" y="2368308"/>
            <a:ext cx="7247660" cy="397456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601216" y="1442719"/>
            <a:ext cx="9696873" cy="5047827"/>
          </a:xfrm>
          <a:custGeom>
            <a:avLst/>
            <a:gdLst/>
            <a:ahLst/>
            <a:cxnLst/>
            <a:rect l="l" t="t" r="r" b="b"/>
            <a:pathLst>
              <a:path w="7272655" h="3785870">
                <a:moveTo>
                  <a:pt x="0" y="3785615"/>
                </a:moveTo>
                <a:lnTo>
                  <a:pt x="7272528" y="3785615"/>
                </a:lnTo>
                <a:lnTo>
                  <a:pt x="7272528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688761" y="1093385"/>
            <a:ext cx="9508067" cy="49944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</a:t>
            </a:r>
            <a:r>
              <a:rPr sz="2400" b="1" spc="-6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>
              <a:latin typeface="Calibri"/>
              <a:cs typeface="Calibri"/>
            </a:endParaRPr>
          </a:p>
          <a:p>
            <a:pPr marL="33866" marR="6773" algn="just">
              <a:spcBef>
                <a:spcPts val="87"/>
              </a:spcBef>
            </a:pPr>
            <a:r>
              <a:rPr sz="2133" dirty="0">
                <a:latin typeface="Calibri"/>
                <a:cs typeface="Calibri"/>
              </a:rPr>
              <a:t>En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presentación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vive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dispositivo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móvil.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tienen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dispositivo, </a:t>
            </a:r>
            <a:r>
              <a:rPr sz="2133" dirty="0">
                <a:latin typeface="Calibri"/>
                <a:cs typeface="Calibri"/>
              </a:rPr>
              <a:t>incluidos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teléfonos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tabletas,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y,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menor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medida,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computadoras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escritorio </a:t>
            </a:r>
            <a:r>
              <a:rPr sz="2133" dirty="0">
                <a:latin typeface="Calibri"/>
                <a:cs typeface="Calibri"/>
              </a:rPr>
              <a:t>tradicionales.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1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capa</a:t>
            </a:r>
            <a:r>
              <a:rPr sz="2133" b="1" spc="127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2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presentación</a:t>
            </a:r>
            <a:r>
              <a:rPr sz="2133" b="1" spc="1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debe</a:t>
            </a:r>
            <a:r>
              <a:rPr sz="2133" b="1" spc="127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comunicarse</a:t>
            </a:r>
            <a:r>
              <a:rPr sz="2133" b="1" spc="1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con</a:t>
            </a:r>
            <a:r>
              <a:rPr sz="2133" b="1" spc="12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120" dirty="0">
                <a:latin typeface="Calibri"/>
                <a:cs typeface="Calibri"/>
              </a:rPr>
              <a:t>  </a:t>
            </a:r>
            <a:r>
              <a:rPr sz="2133" b="1" spc="-13" dirty="0">
                <a:latin typeface="Calibri"/>
                <a:cs typeface="Calibri"/>
              </a:rPr>
              <a:t>componente </a:t>
            </a:r>
            <a:r>
              <a:rPr sz="2133" b="1" dirty="0">
                <a:latin typeface="Calibri"/>
                <a:cs typeface="Calibri"/>
              </a:rPr>
              <a:t>backend</a:t>
            </a:r>
            <a:r>
              <a:rPr sz="2133" b="1" spc="3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para</a:t>
            </a:r>
            <a:r>
              <a:rPr sz="2133" b="1" spc="3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enviar</a:t>
            </a:r>
            <a:r>
              <a:rPr sz="2133" b="1" spc="305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305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recibir</a:t>
            </a:r>
            <a:r>
              <a:rPr sz="2133" b="1" spc="3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datos</a:t>
            </a:r>
            <a:r>
              <a:rPr sz="2133" b="1" spc="3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305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realizar</a:t>
            </a:r>
            <a:r>
              <a:rPr sz="2133" b="1" spc="3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acciones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móviles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con </a:t>
            </a:r>
            <a:r>
              <a:rPr sz="2133" dirty="0">
                <a:latin typeface="Calibri"/>
                <a:cs typeface="Calibri"/>
              </a:rPr>
              <a:t>frecuencia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experimentan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conectividad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irregular,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aumenta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latencia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y,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menudo,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deja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completamente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desconectados.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teorema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establece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presencia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partición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red,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elegir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consistencia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disponibilidad.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modernas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enfrentan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consumidores,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incluso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temporal 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latencia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considera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equivalente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partición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debido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costo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oportunidad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perdidos.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 </a:t>
            </a:r>
            <a:r>
              <a:rPr sz="2133" dirty="0">
                <a:latin typeface="Calibri"/>
                <a:cs typeface="Calibri"/>
              </a:rPr>
              <a:t>tanto,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prefiere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ampliamente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elegir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disponibilidad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lugar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coherencia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40" dirty="0">
                <a:latin typeface="Calibri"/>
                <a:cs typeface="Calibri"/>
              </a:rPr>
              <a:t>y, </a:t>
            </a:r>
            <a:r>
              <a:rPr sz="2133" spc="-33" dirty="0">
                <a:latin typeface="Calibri"/>
                <a:cs typeface="Calibri"/>
              </a:rPr>
              <a:t>por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tanto,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torno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consistencia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eventual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consistencia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sesión.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Teniendo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cuenta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realidades,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debemos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experiencia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5863" y="6091360"/>
            <a:ext cx="3350260" cy="2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152"/>
              </a:lnSpc>
            </a:pP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centrada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13" dirty="0">
                <a:latin typeface="Calibri"/>
                <a:cs typeface="Calibri"/>
              </a:rPr>
              <a:t> cliente.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9896" y="-15214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Offline-</a:t>
            </a:r>
            <a:r>
              <a:rPr dirty="0"/>
              <a:t>first</a:t>
            </a:r>
            <a:r>
              <a:rPr spc="-73" dirty="0"/>
              <a:t> </a:t>
            </a:r>
            <a:r>
              <a:rPr spc="-13" dirty="0"/>
              <a:t>database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601216" y="1442719"/>
            <a:ext cx="9696873" cy="5047827"/>
          </a:xfrm>
          <a:custGeom>
            <a:avLst/>
            <a:gdLst/>
            <a:ahLst/>
            <a:cxnLst/>
            <a:rect l="l" t="t" r="r" b="b"/>
            <a:pathLst>
              <a:path w="7272655" h="3785870">
                <a:moveTo>
                  <a:pt x="0" y="3785615"/>
                </a:moveTo>
                <a:lnTo>
                  <a:pt x="7272528" y="3785615"/>
                </a:lnTo>
                <a:lnTo>
                  <a:pt x="7272528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659061" y="826910"/>
            <a:ext cx="9537700" cy="5258660"/>
          </a:xfrm>
          <a:prstGeom prst="rect">
            <a:avLst/>
          </a:prstGeom>
        </p:spPr>
        <p:txBody>
          <a:bodyPr vert="horz" wrap="square" lIns="0" tIns="164252" rIns="0" bIns="0" rtlCol="0">
            <a:spAutoFit/>
          </a:bodyPr>
          <a:lstStyle/>
          <a:p>
            <a:pPr marL="16933">
              <a:spcBef>
                <a:spcPts val="1292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Solución</a:t>
            </a:r>
            <a:endParaRPr sz="2400">
              <a:latin typeface="Calibri"/>
              <a:cs typeface="Calibri"/>
            </a:endParaRPr>
          </a:p>
          <a:p>
            <a:pPr marL="63498" marR="6773" algn="just">
              <a:spcBef>
                <a:spcPts val="1020"/>
              </a:spcBef>
            </a:pPr>
            <a:r>
              <a:rPr sz="2133" b="1" dirty="0">
                <a:latin typeface="Calibri"/>
                <a:cs typeface="Calibri"/>
              </a:rPr>
              <a:t>Aproveche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primer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servicio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base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datos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sin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conexión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proveedor</a:t>
            </a:r>
            <a:r>
              <a:rPr sz="2133" b="1" spc="305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la </a:t>
            </a:r>
            <a:r>
              <a:rPr sz="2133" b="1" dirty="0">
                <a:latin typeface="Calibri"/>
                <a:cs typeface="Calibri"/>
              </a:rPr>
              <a:t>nube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para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almacenar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datos</a:t>
            </a:r>
            <a:r>
              <a:rPr sz="2133" b="1" spc="3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localmente</a:t>
            </a:r>
            <a:r>
              <a:rPr sz="2133" b="1" spc="3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sincronizar</a:t>
            </a:r>
            <a:r>
              <a:rPr sz="2133" b="1" spc="3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nube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dispositivos.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Calcule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materializadas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específicas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usuario,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explica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CQRS,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sincronice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vistas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dispositivo.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acceder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siempre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última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información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conocida.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Almacene</a:t>
            </a:r>
            <a:r>
              <a:rPr sz="2133" b="1" spc="3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acciones</a:t>
            </a:r>
            <a:r>
              <a:rPr sz="2133" b="1" spc="387" dirty="0">
                <a:latin typeface="Calibri"/>
                <a:cs typeface="Calibri"/>
              </a:rPr>
              <a:t> </a:t>
            </a:r>
            <a:r>
              <a:rPr sz="2133" b="1" spc="-67" dirty="0">
                <a:latin typeface="Calibri"/>
                <a:cs typeface="Calibri"/>
              </a:rPr>
              <a:t>y </a:t>
            </a:r>
            <a:r>
              <a:rPr sz="2133" b="1" dirty="0">
                <a:latin typeface="Calibri"/>
                <a:cs typeface="Calibri"/>
              </a:rPr>
              <a:t>entradas</a:t>
            </a:r>
            <a:r>
              <a:rPr sz="2133" b="1" spc="2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usuario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localmente</a:t>
            </a:r>
            <a:r>
              <a:rPr sz="2133" b="1" spc="2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2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sincronice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</a:t>
            </a:r>
            <a:r>
              <a:rPr sz="2133" b="1" spc="2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2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nube</a:t>
            </a:r>
            <a:r>
              <a:rPr sz="2133" b="1" spc="2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cuando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esté</a:t>
            </a:r>
            <a:r>
              <a:rPr sz="2133" b="1" spc="24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conectado</a:t>
            </a:r>
            <a:r>
              <a:rPr sz="2133" spc="-13" dirty="0">
                <a:latin typeface="Calibri"/>
                <a:cs typeface="Calibri"/>
              </a:rPr>
              <a:t>.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continuar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intenciones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incluso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están </a:t>
            </a:r>
            <a:r>
              <a:rPr sz="2133" dirty="0">
                <a:latin typeface="Calibri"/>
                <a:cs typeface="Calibri"/>
              </a:rPr>
              <a:t>desconectados.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sincronizarse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acciones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explícitas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sea </a:t>
            </a:r>
            <a:r>
              <a:rPr sz="2133" dirty="0">
                <a:latin typeface="Calibri"/>
                <a:cs typeface="Calibri"/>
              </a:rPr>
              <a:t>posible,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contrario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sincronizar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segundo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plano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conectividad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es </a:t>
            </a:r>
            <a:r>
              <a:rPr sz="2133" dirty="0">
                <a:latin typeface="Calibri"/>
                <a:cs typeface="Calibri"/>
              </a:rPr>
              <a:t>intermitente.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experiencia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diseñarse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usuario </a:t>
            </a:r>
            <a:r>
              <a:rPr sz="2133" dirty="0">
                <a:latin typeface="Calibri"/>
                <a:cs typeface="Calibri"/>
              </a:rPr>
              <a:t>entienda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cuándo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obsoletos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acciones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estén </a:t>
            </a:r>
            <a:r>
              <a:rPr sz="2133" dirty="0">
                <a:latin typeface="Calibri"/>
                <a:cs typeface="Calibri"/>
              </a:rPr>
              <a:t>pendientes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debido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conectividad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limitada,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informarse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resuelvan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problemas de conectividad.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 el backend,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aprovecha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Database-</a:t>
            </a:r>
            <a:r>
              <a:rPr sz="2133" dirty="0">
                <a:latin typeface="Calibri"/>
                <a:cs typeface="Calibri"/>
              </a:rPr>
              <a:t>First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 </a:t>
            </a:r>
            <a:r>
              <a:rPr sz="2133" dirty="0">
                <a:latin typeface="Calibri"/>
                <a:cs typeface="Calibri"/>
              </a:rPr>
              <a:t>Sourcing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produce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sincronización,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producir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basados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5863" y="6091360"/>
            <a:ext cx="4626187" cy="2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152"/>
              </a:lnSpc>
            </a:pP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acciones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usuario.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600" y="13308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Offline-</a:t>
            </a:r>
            <a:r>
              <a:rPr dirty="0"/>
              <a:t>first</a:t>
            </a:r>
            <a:r>
              <a:rPr spc="-73" dirty="0"/>
              <a:t> </a:t>
            </a:r>
            <a:r>
              <a:rPr spc="-13" dirty="0"/>
              <a:t>database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9985" y="6768591"/>
            <a:ext cx="2504439" cy="883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99896" y="818896"/>
            <a:ext cx="10993120" cy="802640"/>
            <a:chOff x="899922" y="614172"/>
            <a:chExt cx="8244840" cy="601980"/>
          </a:xfrm>
        </p:grpSpPr>
        <p:sp>
          <p:nvSpPr>
            <p:cNvPr id="4" name="object 4"/>
            <p:cNvSpPr/>
            <p:nvPr/>
          </p:nvSpPr>
          <p:spPr>
            <a:xfrm>
              <a:off x="899922" y="628650"/>
              <a:ext cx="8244840" cy="0"/>
            </a:xfrm>
            <a:custGeom>
              <a:avLst/>
              <a:gdLst/>
              <a:ahLst/>
              <a:cxnLst/>
              <a:rect l="l" t="t" r="r" b="b"/>
              <a:pathLst>
                <a:path w="8244840">
                  <a:moveTo>
                    <a:pt x="0" y="0"/>
                  </a:moveTo>
                  <a:lnTo>
                    <a:pt x="8244458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146047" y="627888"/>
              <a:ext cx="7272655" cy="584200"/>
            </a:xfrm>
            <a:custGeom>
              <a:avLst/>
              <a:gdLst/>
              <a:ahLst/>
              <a:cxnLst/>
              <a:rect l="l" t="t" r="r" b="b"/>
              <a:pathLst>
                <a:path w="7272655" h="584200">
                  <a:moveTo>
                    <a:pt x="0" y="583691"/>
                  </a:moveTo>
                  <a:lnTo>
                    <a:pt x="7272528" y="583691"/>
                  </a:lnTo>
                  <a:lnTo>
                    <a:pt x="7272528" y="0"/>
                  </a:lnTo>
                  <a:lnTo>
                    <a:pt x="0" y="0"/>
                  </a:lnTo>
                  <a:lnTo>
                    <a:pt x="0" y="583691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995878" y="378064"/>
            <a:ext cx="1226424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0000"/>
                </a:solidFill>
              </a:rPr>
              <a:t>Backend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For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Frontend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842933" y="6328268"/>
            <a:ext cx="5901459" cy="5591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b="0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2645" y="864955"/>
            <a:ext cx="94885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  <a:tabLst>
                <a:tab pos="715415" algn="l"/>
                <a:tab pos="2414633" algn="l"/>
                <a:tab pos="2886215" algn="l"/>
                <a:tab pos="4002093" algn="l"/>
                <a:tab pos="5310161" algn="l"/>
                <a:tab pos="5627653" algn="l"/>
                <a:tab pos="7499586" algn="l"/>
                <a:tab pos="8181982" algn="l"/>
                <a:tab pos="9174249" algn="l"/>
              </a:tabLst>
            </a:pPr>
            <a:r>
              <a:rPr sz="2133" spc="-27" dirty="0">
                <a:latin typeface="Calibri"/>
                <a:cs typeface="Calibri"/>
              </a:rPr>
              <a:t>Cree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backend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dedicados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67" dirty="0">
                <a:latin typeface="Calibri"/>
                <a:cs typeface="Calibri"/>
              </a:rPr>
              <a:t>y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autosuficientes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para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admitir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frontend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centradas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usuario.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0337" y="1877957"/>
            <a:ext cx="7707064" cy="4585447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863" y="1385824"/>
            <a:ext cx="10593493" cy="5472853"/>
          </a:xfrm>
          <a:custGeom>
            <a:avLst/>
            <a:gdLst/>
            <a:ahLst/>
            <a:cxnLst/>
            <a:rect l="l" t="t" r="r" b="b"/>
            <a:pathLst>
              <a:path w="7945120" h="4104640">
                <a:moveTo>
                  <a:pt x="7944611" y="4104130"/>
                </a:moveTo>
                <a:lnTo>
                  <a:pt x="7944611" y="0"/>
                </a:lnTo>
                <a:lnTo>
                  <a:pt x="0" y="0"/>
                </a:lnTo>
                <a:lnTo>
                  <a:pt x="0" y="410413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4408" y="36345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0000"/>
                </a:solidFill>
              </a:rPr>
              <a:t>Backend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For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Frontend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535" y="6359990"/>
            <a:ext cx="473032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9681">
              <a:lnSpc>
                <a:spcPts val="1973"/>
              </a:lnSpc>
            </a:pPr>
            <a:r>
              <a:rPr sz="2133" spc="-13" dirty="0">
                <a:latin typeface="Calibri"/>
                <a:cs typeface="Calibri"/>
              </a:rPr>
              <a:t>requisitos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 </a:t>
            </a:r>
            <a:r>
              <a:rPr sz="2133" spc="-13" dirty="0">
                <a:latin typeface="Calibri"/>
                <a:cs typeface="Calibri"/>
              </a:rPr>
              <a:t>competencia.</a:t>
            </a:r>
            <a:endParaRPr sz="2133" dirty="0">
              <a:latin typeface="Calibri"/>
              <a:cs typeface="Calibri"/>
            </a:endParaRPr>
          </a:p>
          <a:p>
            <a:pPr marL="16933">
              <a:lnSpc>
                <a:spcPts val="1580"/>
              </a:lnSpc>
            </a:pPr>
            <a:endParaRPr sz="1467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851" y="788176"/>
            <a:ext cx="10386907" cy="5582682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37812" algn="just">
              <a:spcBef>
                <a:spcPts val="1220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7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problema,</a:t>
            </a:r>
            <a:r>
              <a:rPr sz="2400" b="1" spc="-4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 dirty="0">
              <a:latin typeface="Calibri"/>
              <a:cs typeface="Calibri"/>
            </a:endParaRPr>
          </a:p>
          <a:p>
            <a:pPr marL="16933" marR="10160" algn="just">
              <a:spcBef>
                <a:spcPts val="960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reactivos,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aislados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limitados,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proporcionan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mamparos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adecuados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permitir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sensibles, elásticos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resistentes.</a:t>
            </a:r>
            <a:endParaRPr sz="2133" dirty="0">
              <a:latin typeface="Calibri"/>
              <a:cs typeface="Calibri"/>
            </a:endParaRPr>
          </a:p>
          <a:p>
            <a:pPr marL="16933" marR="9313" algn="just"/>
            <a:r>
              <a:rPr sz="2133" dirty="0">
                <a:latin typeface="Calibri"/>
                <a:cs typeface="Calibri"/>
              </a:rPr>
              <a:t>Toda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transmisión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 </a:t>
            </a:r>
            <a:r>
              <a:rPr sz="2133" dirty="0">
                <a:latin typeface="Calibri"/>
                <a:cs typeface="Calibri"/>
              </a:rPr>
              <a:t>asíncronos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aprovechan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materializadas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almacenar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caché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ascendente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local.</a:t>
            </a:r>
            <a:endParaRPr sz="2133" dirty="0">
              <a:latin typeface="Calibri"/>
              <a:cs typeface="Calibri"/>
            </a:endParaRPr>
          </a:p>
          <a:p>
            <a:pPr marL="16933" marR="10160" algn="just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disponibilidad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móvil,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aprovechamos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primera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fuera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línea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almacenar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dispositivos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sincronizarnos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nube.</a:t>
            </a:r>
            <a:endParaRPr sz="2133" dirty="0">
              <a:latin typeface="Calibri"/>
              <a:cs typeface="Calibri"/>
            </a:endParaRPr>
          </a:p>
          <a:p>
            <a:pPr marL="16933" marR="6773" algn="just">
              <a:spcBef>
                <a:spcPts val="7"/>
              </a:spcBef>
            </a:pP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solución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clásica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es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crear</a:t>
            </a:r>
            <a:r>
              <a:rPr sz="2133" b="1" spc="22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un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backend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genérico,</a:t>
            </a:r>
            <a:r>
              <a:rPr sz="2133" b="1" spc="22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que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intente</a:t>
            </a:r>
            <a:r>
              <a:rPr sz="2133" b="1" spc="22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soportar</a:t>
            </a:r>
            <a:r>
              <a:rPr sz="2133" b="1" spc="2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todas</a:t>
            </a:r>
            <a:r>
              <a:rPr sz="2133" b="1" spc="227" dirty="0">
                <a:latin typeface="Calibri"/>
                <a:cs typeface="Calibri"/>
              </a:rPr>
              <a:t>  </a:t>
            </a:r>
            <a:r>
              <a:rPr sz="2133" b="1" spc="-33" dirty="0">
                <a:latin typeface="Calibri"/>
                <a:cs typeface="Calibri"/>
              </a:rPr>
              <a:t>las </a:t>
            </a:r>
            <a:r>
              <a:rPr sz="2133" b="1" dirty="0">
                <a:latin typeface="Calibri"/>
                <a:cs typeface="Calibri"/>
              </a:rPr>
              <a:t>permutaciones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embargo,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solución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implosionar,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medida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enreda,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solo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esfuerza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cumplir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requisitos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demás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equipos.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componente</a:t>
            </a:r>
            <a:r>
              <a:rPr sz="2133" b="1" spc="30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único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se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convierte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cuello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botella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para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todos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los </a:t>
            </a:r>
            <a:r>
              <a:rPr sz="2133" b="1" dirty="0">
                <a:latin typeface="Calibri"/>
                <a:cs typeface="Calibri"/>
              </a:rPr>
              <a:t>avances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3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un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solo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punto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falla,</a:t>
            </a:r>
            <a:r>
              <a:rPr sz="2133" b="1" spc="3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ya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que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no</a:t>
            </a:r>
            <a:r>
              <a:rPr sz="2133" b="1" spc="3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hay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mamparos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funcionales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Backend</a:t>
            </a:r>
            <a:r>
              <a:rPr spc="-73" dirty="0"/>
              <a:t> </a:t>
            </a:r>
            <a:r>
              <a:rPr dirty="0"/>
              <a:t>For</a:t>
            </a:r>
            <a:r>
              <a:rPr spc="-53" dirty="0"/>
              <a:t> </a:t>
            </a:r>
            <a:r>
              <a:rPr spc="-13" dirty="0"/>
              <a:t>Frontend</a:t>
            </a:r>
            <a:r>
              <a:rPr spc="-53" dirty="0"/>
              <a:t> </a:t>
            </a:r>
            <a:r>
              <a:rPr dirty="0"/>
              <a:t>-</a:t>
            </a:r>
            <a:r>
              <a:rPr spc="-67" dirty="0"/>
              <a:t> </a:t>
            </a:r>
            <a:r>
              <a:rPr spc="-13" dirty="0"/>
              <a:t>Solucion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05711" y="1028192"/>
            <a:ext cx="10158307" cy="5293360"/>
          </a:xfrm>
          <a:custGeom>
            <a:avLst/>
            <a:gdLst/>
            <a:ahLst/>
            <a:cxnLst/>
            <a:rect l="l" t="t" r="r" b="b"/>
            <a:pathLst>
              <a:path w="7618730" h="3970020">
                <a:moveTo>
                  <a:pt x="0" y="3970020"/>
                </a:moveTo>
                <a:lnTo>
                  <a:pt x="7618476" y="3970020"/>
                </a:lnTo>
                <a:lnTo>
                  <a:pt x="7618476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10293" y="1052746"/>
            <a:ext cx="9952567" cy="51877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Si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bien</a:t>
            </a:r>
            <a:r>
              <a:rPr sz="2400" spc="5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aplicación</a:t>
            </a:r>
            <a:r>
              <a:rPr sz="2400" spc="5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5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única</a:t>
            </a:r>
            <a:r>
              <a:rPr sz="2400" spc="5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</a:t>
            </a:r>
            <a:r>
              <a:rPr sz="2400" spc="5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efectiva</a:t>
            </a:r>
            <a:r>
              <a:rPr sz="2400" spc="5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5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experiencias</a:t>
            </a:r>
            <a:r>
              <a:rPr sz="2400" spc="58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usuario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único,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proporciona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resultados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deficientes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cuando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2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cuenta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3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experiencias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usuario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diferentes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canales,</a:t>
            </a:r>
            <a:r>
              <a:rPr sz="2400" spc="2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3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cual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67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veces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sobrecarga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gestión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interacciones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muchos </a:t>
            </a:r>
            <a:r>
              <a:rPr sz="2400" dirty="0">
                <a:latin typeface="Calibri"/>
                <a:cs typeface="Calibri"/>
              </a:rPr>
              <a:t>servicios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respaldo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basados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asincrónicos.</a:t>
            </a:r>
            <a:endParaRPr sz="2400" dirty="0">
              <a:latin typeface="Calibri"/>
              <a:cs typeface="Calibri"/>
            </a:endParaRPr>
          </a:p>
          <a:p>
            <a:pPr marL="16933" marR="6773" algn="just">
              <a:spcBef>
                <a:spcPts val="7"/>
              </a:spcBef>
            </a:pPr>
            <a:r>
              <a:rPr sz="2400" dirty="0">
                <a:latin typeface="Calibri"/>
                <a:cs typeface="Calibri"/>
              </a:rPr>
              <a:t>BFF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representa</a:t>
            </a:r>
            <a:r>
              <a:rPr sz="2400" spc="5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evolución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5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5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</a:t>
            </a:r>
            <a:r>
              <a:rPr sz="2400" spc="5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agregador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backend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cantidad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llamadas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desde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vez,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maneja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dirty="0">
                <a:latin typeface="Calibri"/>
                <a:cs typeface="Calibri"/>
              </a:rPr>
              <a:t>mayor</a:t>
            </a:r>
            <a:r>
              <a:rPr sz="2400" spc="5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parte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comunicación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servicios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respaldo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externos, </a:t>
            </a:r>
            <a:r>
              <a:rPr sz="2400" dirty="0">
                <a:latin typeface="Calibri"/>
                <a:cs typeface="Calibri"/>
              </a:rPr>
              <a:t>devolviendo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finalmente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solicitud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gestionar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navegador.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equipos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frontend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desarrollen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implementen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agregador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backend</a:t>
            </a:r>
            <a:r>
              <a:rPr sz="2400" spc="1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(BFF)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manejar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llamadas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servicio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externas </a:t>
            </a:r>
            <a:r>
              <a:rPr sz="2400" dirty="0">
                <a:latin typeface="Calibri"/>
                <a:cs typeface="Calibri"/>
              </a:rPr>
              <a:t>necesarias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experiencia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usuario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particular,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frecuencia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diseña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navegador,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plataforma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móvil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dispositivo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IoT </a:t>
            </a:r>
            <a:r>
              <a:rPr sz="2400" dirty="0">
                <a:latin typeface="Calibri"/>
                <a:cs typeface="Calibri"/>
              </a:rPr>
              <a:t>específicos.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experiencia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usuario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BFF,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230" y="57606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Backend</a:t>
            </a:r>
            <a:r>
              <a:rPr spc="-80" dirty="0"/>
              <a:t> </a:t>
            </a:r>
            <a:r>
              <a:rPr dirty="0"/>
              <a:t>For</a:t>
            </a:r>
            <a:r>
              <a:rPr spc="-67" dirty="0"/>
              <a:t> </a:t>
            </a:r>
            <a:r>
              <a:rPr spc="-13" dirty="0"/>
              <a:t>Frontend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335279" y="1629663"/>
            <a:ext cx="6339840" cy="4391660"/>
          </a:xfrm>
          <a:custGeom>
            <a:avLst/>
            <a:gdLst/>
            <a:ahLst/>
            <a:cxnLst/>
            <a:rect l="l" t="t" r="r" b="b"/>
            <a:pathLst>
              <a:path w="4754880" h="3293745">
                <a:moveTo>
                  <a:pt x="0" y="3293364"/>
                </a:moveTo>
                <a:lnTo>
                  <a:pt x="4754880" y="3293364"/>
                </a:lnTo>
                <a:lnTo>
                  <a:pt x="4754880" y="0"/>
                </a:lnTo>
                <a:lnTo>
                  <a:pt x="0" y="0"/>
                </a:lnTo>
                <a:lnTo>
                  <a:pt x="0" y="3293364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40267" y="1658620"/>
            <a:ext cx="1430020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  <a:tabLst>
                <a:tab pos="927077" algn="l"/>
              </a:tabLst>
            </a:pPr>
            <a:r>
              <a:rPr sz="2133" spc="-27" dirty="0">
                <a:latin typeface="Calibri"/>
                <a:cs typeface="Calibri"/>
              </a:rPr>
              <a:t>Como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spc="-13" dirty="0">
                <a:latin typeface="Calibri"/>
                <a:cs typeface="Calibri"/>
              </a:rPr>
              <a:t>componente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910" y="1658620"/>
            <a:ext cx="93895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74313" marR="6773" indent="-258227">
              <a:spcBef>
                <a:spcPts val="127"/>
              </a:spcBef>
            </a:pPr>
            <a:r>
              <a:rPr sz="2133" spc="-27" dirty="0">
                <a:latin typeface="Calibri"/>
                <a:cs typeface="Calibri"/>
              </a:rPr>
              <a:t>muestra </a:t>
            </a:r>
            <a:r>
              <a:rPr sz="2133" spc="-33" dirty="0">
                <a:latin typeface="Calibri"/>
                <a:cs typeface="Calibri"/>
              </a:rPr>
              <a:t>BFF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598" y="1658620"/>
            <a:ext cx="3780367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237907">
              <a:spcBef>
                <a:spcPts val="127"/>
              </a:spcBef>
              <a:tabLst>
                <a:tab pos="569792" algn="l"/>
                <a:tab pos="795000" algn="l"/>
                <a:tab pos="1252189" algn="l"/>
                <a:tab pos="2230063" algn="l"/>
                <a:tab pos="2512844" algn="l"/>
                <a:tab pos="3478020" algn="l"/>
              </a:tabLst>
            </a:pPr>
            <a:r>
              <a:rPr sz="2133" spc="-33" dirty="0">
                <a:latin typeface="Calibri"/>
                <a:cs typeface="Calibri"/>
              </a:rPr>
              <a:t>en</a:t>
            </a:r>
            <a:r>
              <a:rPr sz="2133" dirty="0">
                <a:latin typeface="Calibri"/>
                <a:cs typeface="Calibri"/>
              </a:rPr>
              <a:t>		</a:t>
            </a:r>
            <a:r>
              <a:rPr sz="2133" spc="-33" dirty="0">
                <a:latin typeface="Calibri"/>
                <a:cs typeface="Calibri"/>
              </a:rPr>
              <a:t>la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siguiente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figura,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un 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Autorización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generalmente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67" y="2308454"/>
            <a:ext cx="6131560" cy="3626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consiste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API </a:t>
            </a:r>
            <a:r>
              <a:rPr sz="2133" dirty="0">
                <a:latin typeface="Calibri"/>
                <a:cs typeface="Calibri"/>
              </a:rPr>
              <a:t>Trilateral.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BFF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creación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síncrona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comandos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consultas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recuperar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datos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entidad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asíncrona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publicar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medida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dirty="0">
                <a:latin typeface="Calibri"/>
                <a:cs typeface="Calibri"/>
              </a:rPr>
              <a:t>entidades.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puerta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enlace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aprovecha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interfaz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síncrona,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sigue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nativa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almacenar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persistencia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políglota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apropiada,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variante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primer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907" y="976376"/>
            <a:ext cx="10651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Ejemplo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092" y="1700785"/>
            <a:ext cx="5093272" cy="4074721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-35975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>
                <a:solidFill>
                  <a:srgbClr val="FF0000"/>
                </a:solidFill>
              </a:rPr>
              <a:t>External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Service</a:t>
            </a:r>
            <a:r>
              <a:rPr spc="-113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Gateway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600" y="1011720"/>
            <a:ext cx="9696873" cy="1358235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09217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Intégrese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externos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mediante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encapsulación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entrante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saliente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aislado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limitado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proporcionar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anticorrupción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actúa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puente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intercambiar eventos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sistemas.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613" y="2615851"/>
            <a:ext cx="5609675" cy="3831684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0868" y="-1936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External</a:t>
            </a:r>
            <a:r>
              <a:rPr spc="-67" dirty="0"/>
              <a:t> </a:t>
            </a:r>
            <a:r>
              <a:rPr dirty="0"/>
              <a:t>Service</a:t>
            </a:r>
            <a:r>
              <a:rPr spc="-100" dirty="0"/>
              <a:t> </a:t>
            </a:r>
            <a:r>
              <a:rPr spc="-13" dirty="0"/>
              <a:t>Gateway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247649" y="1700784"/>
            <a:ext cx="9696873" cy="3078480"/>
          </a:xfrm>
          <a:custGeom>
            <a:avLst/>
            <a:gdLst/>
            <a:ahLst/>
            <a:cxnLst/>
            <a:rect l="l" t="t" r="r" b="b"/>
            <a:pathLst>
              <a:path w="7272655" h="2308860">
                <a:moveTo>
                  <a:pt x="0" y="2308860"/>
                </a:moveTo>
                <a:lnTo>
                  <a:pt x="7272527" y="2308860"/>
                </a:lnTo>
                <a:lnTo>
                  <a:pt x="7272527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352634" y="924221"/>
            <a:ext cx="9491133" cy="378073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0863">
              <a:spcBef>
                <a:spcPts val="127"/>
              </a:spcBef>
            </a:pPr>
            <a:r>
              <a:rPr sz="2933" b="1" spc="-27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933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33" b="1" spc="-13" dirty="0">
                <a:solidFill>
                  <a:srgbClr val="FF0000"/>
                </a:solidFill>
                <a:latin typeface="Calibri"/>
                <a:cs typeface="Calibri"/>
              </a:rPr>
              <a:t>Problemas</a:t>
            </a:r>
            <a:endParaRPr sz="2933" dirty="0">
              <a:latin typeface="Calibri"/>
              <a:cs typeface="Calibri"/>
            </a:endParaRPr>
          </a:p>
          <a:p>
            <a:pPr marL="16933" marR="6773" algn="just">
              <a:spcBef>
                <a:spcPts val="2813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menudo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necesitan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integrarse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externo,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Stripe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procesamiento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pagos,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SendGrid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correos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electrónicos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transaccionales,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AWS </a:t>
            </a:r>
            <a:r>
              <a:rPr sz="2133" dirty="0">
                <a:latin typeface="Calibri"/>
                <a:cs typeface="Calibri"/>
              </a:rPr>
              <a:t>Cognito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autenticación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personalizado.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Nuestros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compuestos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aislados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limitados,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proporcionan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mamparos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adecuados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sean </a:t>
            </a:r>
            <a:r>
              <a:rPr sz="2133" dirty="0">
                <a:latin typeface="Calibri"/>
                <a:cs typeface="Calibri"/>
              </a:rPr>
              <a:t>sensibles,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elásticos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flexibles.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aislamiento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 </a:t>
            </a:r>
            <a:r>
              <a:rPr sz="2133" dirty="0">
                <a:latin typeface="Calibri"/>
                <a:cs typeface="Calibri"/>
              </a:rPr>
              <a:t>intercomponente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asíncrona.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Nuestro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objetivo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eliminar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todas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comunicaciones </a:t>
            </a:r>
            <a:r>
              <a:rPr sz="2133" dirty="0">
                <a:latin typeface="Calibri"/>
                <a:cs typeface="Calibri"/>
              </a:rPr>
              <a:t>intercomponentes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síncronas.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externos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proporcionan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API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abierta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entrante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saliente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sistemas..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873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External</a:t>
            </a:r>
            <a:r>
              <a:rPr spc="-67" dirty="0"/>
              <a:t> </a:t>
            </a:r>
            <a:r>
              <a:rPr dirty="0"/>
              <a:t>Service</a:t>
            </a:r>
            <a:r>
              <a:rPr spc="-100" dirty="0"/>
              <a:t> </a:t>
            </a:r>
            <a:r>
              <a:rPr spc="-13" dirty="0"/>
              <a:t>Gateway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2081" y="1477263"/>
            <a:ext cx="9696873" cy="1029148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025" rIns="0" bIns="0" rtlCol="0">
            <a:spAutoFit/>
          </a:bodyPr>
          <a:lstStyle/>
          <a:p>
            <a:pPr marL="121917" marR="108371" algn="just">
              <a:spcBef>
                <a:spcPts val="345"/>
              </a:spcBef>
            </a:pPr>
            <a:r>
              <a:rPr sz="2133" dirty="0">
                <a:latin typeface="Calibri"/>
                <a:cs typeface="Calibri"/>
              </a:rPr>
              <a:t>Tratar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externos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aislado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acotado.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Cree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externo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actúe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puente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bidireccional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transmitir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sistemas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907" y="924222"/>
            <a:ext cx="1348740" cy="4675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933" b="1" spc="-13" dirty="0">
                <a:solidFill>
                  <a:srgbClr val="FF0000"/>
                </a:solidFill>
                <a:latin typeface="Calibri"/>
                <a:cs typeface="Calibri"/>
              </a:rPr>
              <a:t>Solucion</a:t>
            </a:r>
            <a:endParaRPr sz="29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1" y="2526617"/>
            <a:ext cx="9530927" cy="3711209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6933" algn="just">
              <a:spcBef>
                <a:spcPts val="1380"/>
              </a:spcBef>
            </a:pPr>
            <a:r>
              <a:rPr sz="2933" b="1" dirty="0">
                <a:solidFill>
                  <a:srgbClr val="FF0000"/>
                </a:solidFill>
                <a:latin typeface="Calibri"/>
                <a:cs typeface="Calibri"/>
              </a:rPr>
              <a:t>Outbound</a:t>
            </a:r>
            <a:r>
              <a:rPr sz="2933" b="1" spc="-6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33" b="1" spc="-13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endParaRPr sz="2933">
              <a:latin typeface="Calibri"/>
              <a:cs typeface="Calibri"/>
            </a:endParaRPr>
          </a:p>
          <a:p>
            <a:pPr marL="54185" marR="6773" algn="just">
              <a:spcBef>
                <a:spcPts val="1027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3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componente</a:t>
            </a:r>
            <a:r>
              <a:rPr sz="2400" spc="3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consume</a:t>
            </a:r>
            <a:r>
              <a:rPr sz="2400" spc="3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3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internos</a:t>
            </a:r>
            <a:r>
              <a:rPr sz="2400" spc="3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invoca</a:t>
            </a:r>
            <a:r>
              <a:rPr sz="2400" spc="3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393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comandos </a:t>
            </a:r>
            <a:r>
              <a:rPr sz="2400" dirty="0">
                <a:latin typeface="Calibri"/>
                <a:cs typeface="Calibri"/>
              </a:rPr>
              <a:t>apropiados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externo.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interacción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sigue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variante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Event-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Sourcing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representa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datos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conservará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resultados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comandos.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internos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6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transforman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6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cumplir</a:t>
            </a:r>
            <a:r>
              <a:rPr sz="2400" spc="6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1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6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5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6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externo.</a:t>
            </a:r>
            <a:r>
              <a:rPr sz="2400" spc="6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El </a:t>
            </a:r>
            <a:r>
              <a:rPr sz="2400" dirty="0">
                <a:latin typeface="Calibri"/>
                <a:cs typeface="Calibri"/>
              </a:rPr>
              <a:t>componente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emplear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CQRS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2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capturar</a:t>
            </a:r>
            <a:r>
              <a:rPr sz="2400" spc="25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2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almacenar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caché</a:t>
            </a:r>
            <a:r>
              <a:rPr sz="2400" spc="25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adicionales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según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sea </a:t>
            </a:r>
            <a:r>
              <a:rPr sz="2400" dirty="0">
                <a:latin typeface="Calibri"/>
                <a:cs typeface="Calibri"/>
              </a:rPr>
              <a:t>necesario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adornar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información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falta.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663" y="2164081"/>
            <a:ext cx="9827260" cy="1187025"/>
            <a:chOff x="1031747" y="1623060"/>
            <a:chExt cx="7370445" cy="890269"/>
          </a:xfrm>
        </p:grpSpPr>
        <p:sp>
          <p:nvSpPr>
            <p:cNvPr id="3" name="object 3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7200138" y="0"/>
                  </a:moveTo>
                  <a:lnTo>
                    <a:pt x="144017" y="0"/>
                  </a:ln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8"/>
                  </a:lnTo>
                  <a:lnTo>
                    <a:pt x="0" y="720090"/>
                  </a:lnTo>
                  <a:lnTo>
                    <a:pt x="7342" y="765596"/>
                  </a:lnTo>
                  <a:lnTo>
                    <a:pt x="27786" y="805129"/>
                  </a:lnTo>
                  <a:lnTo>
                    <a:pt x="58962" y="836310"/>
                  </a:lnTo>
                  <a:lnTo>
                    <a:pt x="98496" y="856762"/>
                  </a:lnTo>
                  <a:lnTo>
                    <a:pt x="144017" y="864108"/>
                  </a:lnTo>
                  <a:lnTo>
                    <a:pt x="7200138" y="864108"/>
                  </a:lnTo>
                  <a:lnTo>
                    <a:pt x="7245644" y="856762"/>
                  </a:lnTo>
                  <a:lnTo>
                    <a:pt x="7285177" y="836310"/>
                  </a:lnTo>
                  <a:lnTo>
                    <a:pt x="7316358" y="805129"/>
                  </a:lnTo>
                  <a:lnTo>
                    <a:pt x="7336810" y="765596"/>
                  </a:lnTo>
                  <a:lnTo>
                    <a:pt x="7344156" y="720090"/>
                  </a:lnTo>
                  <a:lnTo>
                    <a:pt x="7344156" y="144018"/>
                  </a:lnTo>
                  <a:lnTo>
                    <a:pt x="7336810" y="98511"/>
                  </a:lnTo>
                  <a:lnTo>
                    <a:pt x="7316358" y="58978"/>
                  </a:lnTo>
                  <a:lnTo>
                    <a:pt x="7285177" y="27797"/>
                  </a:lnTo>
                  <a:lnTo>
                    <a:pt x="7245644" y="7345"/>
                  </a:lnTo>
                  <a:lnTo>
                    <a:pt x="7200138" y="0"/>
                  </a:lnTo>
                  <a:close/>
                </a:path>
              </a:pathLst>
            </a:custGeom>
            <a:solidFill>
              <a:srgbClr val="FF0000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0" y="144018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7" y="0"/>
                  </a:lnTo>
                  <a:lnTo>
                    <a:pt x="7200138" y="0"/>
                  </a:lnTo>
                  <a:lnTo>
                    <a:pt x="7245644" y="7345"/>
                  </a:lnTo>
                  <a:lnTo>
                    <a:pt x="7285177" y="27797"/>
                  </a:lnTo>
                  <a:lnTo>
                    <a:pt x="7316358" y="58978"/>
                  </a:lnTo>
                  <a:lnTo>
                    <a:pt x="7336810" y="98511"/>
                  </a:lnTo>
                  <a:lnTo>
                    <a:pt x="7344156" y="144018"/>
                  </a:lnTo>
                  <a:lnTo>
                    <a:pt x="7344156" y="720090"/>
                  </a:lnTo>
                  <a:lnTo>
                    <a:pt x="7336810" y="765596"/>
                  </a:lnTo>
                  <a:lnTo>
                    <a:pt x="7316358" y="805129"/>
                  </a:lnTo>
                  <a:lnTo>
                    <a:pt x="7285177" y="836310"/>
                  </a:lnTo>
                  <a:lnTo>
                    <a:pt x="7245644" y="856762"/>
                  </a:lnTo>
                  <a:lnTo>
                    <a:pt x="7200138" y="864108"/>
                  </a:lnTo>
                  <a:lnTo>
                    <a:pt x="144017" y="864108"/>
                  </a:lnTo>
                  <a:lnTo>
                    <a:pt x="98496" y="856762"/>
                  </a:lnTo>
                  <a:lnTo>
                    <a:pt x="58962" y="836310"/>
                  </a:lnTo>
                  <a:lnTo>
                    <a:pt x="27786" y="805129"/>
                  </a:lnTo>
                  <a:lnTo>
                    <a:pt x="7342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5319" y="2325739"/>
            <a:ext cx="8724053" cy="834415"/>
          </a:xfrm>
          <a:prstGeom prst="rect">
            <a:avLst/>
          </a:prstGeom>
        </p:spPr>
        <p:txBody>
          <a:bodyPr vert="horz" wrap="square" lIns="0" tIns="38945" rIns="0" bIns="0" rtlCol="0" anchor="ctr">
            <a:spAutoFit/>
          </a:bodyPr>
          <a:lstStyle/>
          <a:p>
            <a:pPr marL="3009825" marR="6773" indent="-2993738">
              <a:lnSpc>
                <a:spcPts val="3120"/>
              </a:lnSpc>
              <a:spcBef>
                <a:spcPts val="305"/>
              </a:spcBef>
            </a:pPr>
            <a:r>
              <a:rPr sz="2667" spc="-87" dirty="0">
                <a:solidFill>
                  <a:srgbClr val="FFFFFF"/>
                </a:solidFill>
                <a:latin typeface="Arial"/>
                <a:cs typeface="Arial"/>
              </a:rPr>
              <a:t>CAVAR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73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13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r>
              <a:rPr sz="2667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13" dirty="0">
                <a:solidFill>
                  <a:srgbClr val="FFFFFF"/>
                </a:solidFill>
                <a:latin typeface="Arial"/>
                <a:cs typeface="Arial"/>
              </a:rPr>
              <a:t>ARQUITECTONICAMENTE SIGNIFICATIVOS</a:t>
            </a:r>
            <a:endParaRPr sz="266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230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dirty="0"/>
              <a:t>External</a:t>
            </a:r>
            <a:r>
              <a:rPr spc="-67" dirty="0"/>
              <a:t> </a:t>
            </a:r>
            <a:r>
              <a:rPr dirty="0"/>
              <a:t>Service</a:t>
            </a:r>
            <a:r>
              <a:rPr spc="-100" dirty="0"/>
              <a:t> </a:t>
            </a:r>
            <a:r>
              <a:rPr spc="-13" dirty="0"/>
              <a:t>Gateway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908" y="1196950"/>
            <a:ext cx="9488593" cy="516887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6246" algn="just">
              <a:spcBef>
                <a:spcPts val="127"/>
              </a:spcBef>
            </a:pPr>
            <a:r>
              <a:rPr sz="2933" b="1" dirty="0">
                <a:solidFill>
                  <a:srgbClr val="FF0000"/>
                </a:solidFill>
                <a:latin typeface="Calibri"/>
                <a:cs typeface="Calibri"/>
              </a:rPr>
              <a:t>Comunicacion</a:t>
            </a:r>
            <a:r>
              <a:rPr sz="2933" b="1" spc="-1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33" b="1" spc="-13" dirty="0">
                <a:solidFill>
                  <a:srgbClr val="FF0000"/>
                </a:solidFill>
                <a:latin typeface="Calibri"/>
                <a:cs typeface="Calibri"/>
              </a:rPr>
              <a:t>entrante</a:t>
            </a:r>
            <a:endParaRPr sz="2933" dirty="0">
              <a:latin typeface="Calibri"/>
              <a:cs typeface="Calibri"/>
            </a:endParaRPr>
          </a:p>
          <a:p>
            <a:pPr marL="16933" marR="6773" algn="just">
              <a:spcBef>
                <a:spcPts val="2133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componente </a:t>
            </a:r>
            <a:r>
              <a:rPr sz="2400" dirty="0">
                <a:latin typeface="Calibri"/>
                <a:cs typeface="Calibri"/>
              </a:rPr>
              <a:t>consume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vuelve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3" dirty="0">
                <a:latin typeface="Calibri"/>
                <a:cs typeface="Calibri"/>
              </a:rPr>
              <a:t> publicar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secuencia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internos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delegar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procesamiento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componentes</a:t>
            </a:r>
            <a:r>
              <a:rPr sz="2400" spc="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posteriores.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evento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interno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contiene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contenido</a:t>
            </a:r>
            <a:r>
              <a:rPr sz="2400" spc="9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sin </a:t>
            </a:r>
            <a:r>
              <a:rPr sz="2400" dirty="0">
                <a:latin typeface="Calibri"/>
                <a:cs typeface="Calibri"/>
              </a:rPr>
              <a:t>procesar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auditoría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versión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transformada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del </a:t>
            </a:r>
            <a:r>
              <a:rPr sz="2400" dirty="0">
                <a:latin typeface="Calibri"/>
                <a:cs typeface="Calibri"/>
              </a:rPr>
              <a:t>contenido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consumo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interno.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Esta</a:t>
            </a:r>
            <a:r>
              <a:rPr sz="2400" spc="2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interacción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sigue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87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variante </a:t>
            </a:r>
            <a:r>
              <a:rPr sz="2400" spc="-27" dirty="0">
                <a:latin typeface="Calibri"/>
                <a:cs typeface="Calibri"/>
              </a:rPr>
              <a:t>Database-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1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1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fuente</a:t>
            </a:r>
            <a:r>
              <a:rPr sz="2400" spc="1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externo </a:t>
            </a:r>
            <a:r>
              <a:rPr sz="2400" dirty="0">
                <a:latin typeface="Calibri"/>
                <a:cs typeface="Calibri"/>
              </a:rPr>
              <a:t>representa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datos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emitiendo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cambio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estado.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componente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generalmente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aprovecha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puerta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enlace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crear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RESTful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registrar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webhooks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externo.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Alternativamente,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cuando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proveedor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ofrece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externo,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componente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registra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funciones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recurso 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nube.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168" y="2548127"/>
            <a:ext cx="9442873" cy="1282700"/>
            <a:chOff x="1103375" y="1911095"/>
            <a:chExt cx="7082155" cy="962025"/>
          </a:xfrm>
        </p:grpSpPr>
        <p:sp>
          <p:nvSpPr>
            <p:cNvPr id="3" name="object 3"/>
            <p:cNvSpPr/>
            <p:nvPr/>
          </p:nvSpPr>
          <p:spPr>
            <a:xfrm>
              <a:off x="1116329" y="1924049"/>
              <a:ext cx="7056120" cy="935990"/>
            </a:xfrm>
            <a:custGeom>
              <a:avLst/>
              <a:gdLst/>
              <a:ahLst/>
              <a:cxnLst/>
              <a:rect l="l" t="t" r="r" b="b"/>
              <a:pathLst>
                <a:path w="7056120" h="935989">
                  <a:moveTo>
                    <a:pt x="6900164" y="0"/>
                  </a:moveTo>
                  <a:lnTo>
                    <a:pt x="155956" y="0"/>
                  </a:lnTo>
                  <a:lnTo>
                    <a:pt x="106662" y="7953"/>
                  </a:lnTo>
                  <a:lnTo>
                    <a:pt x="63850" y="30097"/>
                  </a:lnTo>
                  <a:lnTo>
                    <a:pt x="30090" y="63861"/>
                  </a:lnTo>
                  <a:lnTo>
                    <a:pt x="7950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0" y="829064"/>
                  </a:lnTo>
                  <a:lnTo>
                    <a:pt x="30090" y="871874"/>
                  </a:lnTo>
                  <a:lnTo>
                    <a:pt x="63850" y="905638"/>
                  </a:lnTo>
                  <a:lnTo>
                    <a:pt x="106662" y="927782"/>
                  </a:lnTo>
                  <a:lnTo>
                    <a:pt x="155956" y="935736"/>
                  </a:lnTo>
                  <a:lnTo>
                    <a:pt x="6900164" y="935736"/>
                  </a:lnTo>
                  <a:lnTo>
                    <a:pt x="6949448" y="927782"/>
                  </a:lnTo>
                  <a:lnTo>
                    <a:pt x="6992258" y="905638"/>
                  </a:lnTo>
                  <a:lnTo>
                    <a:pt x="7026022" y="871874"/>
                  </a:lnTo>
                  <a:lnTo>
                    <a:pt x="7048166" y="829064"/>
                  </a:lnTo>
                  <a:lnTo>
                    <a:pt x="7056120" y="779780"/>
                  </a:lnTo>
                  <a:lnTo>
                    <a:pt x="7056120" y="155956"/>
                  </a:lnTo>
                  <a:lnTo>
                    <a:pt x="7048166" y="106671"/>
                  </a:lnTo>
                  <a:lnTo>
                    <a:pt x="7026022" y="63861"/>
                  </a:lnTo>
                  <a:lnTo>
                    <a:pt x="6992258" y="30097"/>
                  </a:lnTo>
                  <a:lnTo>
                    <a:pt x="6949448" y="7953"/>
                  </a:lnTo>
                  <a:lnTo>
                    <a:pt x="6900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116329" y="1924049"/>
              <a:ext cx="7056120" cy="935990"/>
            </a:xfrm>
            <a:custGeom>
              <a:avLst/>
              <a:gdLst/>
              <a:ahLst/>
              <a:cxnLst/>
              <a:rect l="l" t="t" r="r" b="b"/>
              <a:pathLst>
                <a:path w="7056120" h="935989">
                  <a:moveTo>
                    <a:pt x="0" y="155956"/>
                  </a:moveTo>
                  <a:lnTo>
                    <a:pt x="7950" y="106671"/>
                  </a:lnTo>
                  <a:lnTo>
                    <a:pt x="30090" y="63861"/>
                  </a:lnTo>
                  <a:lnTo>
                    <a:pt x="63850" y="30097"/>
                  </a:lnTo>
                  <a:lnTo>
                    <a:pt x="106662" y="7953"/>
                  </a:lnTo>
                  <a:lnTo>
                    <a:pt x="155956" y="0"/>
                  </a:lnTo>
                  <a:lnTo>
                    <a:pt x="6900164" y="0"/>
                  </a:lnTo>
                  <a:lnTo>
                    <a:pt x="6949448" y="7953"/>
                  </a:lnTo>
                  <a:lnTo>
                    <a:pt x="6992258" y="30097"/>
                  </a:lnTo>
                  <a:lnTo>
                    <a:pt x="7026022" y="63861"/>
                  </a:lnTo>
                  <a:lnTo>
                    <a:pt x="7048166" y="106671"/>
                  </a:lnTo>
                  <a:lnTo>
                    <a:pt x="7056120" y="155956"/>
                  </a:lnTo>
                  <a:lnTo>
                    <a:pt x="7056120" y="779780"/>
                  </a:lnTo>
                  <a:lnTo>
                    <a:pt x="7048166" y="829064"/>
                  </a:lnTo>
                  <a:lnTo>
                    <a:pt x="7026022" y="871874"/>
                  </a:lnTo>
                  <a:lnTo>
                    <a:pt x="6992258" y="905638"/>
                  </a:lnTo>
                  <a:lnTo>
                    <a:pt x="6949448" y="927782"/>
                  </a:lnTo>
                  <a:lnTo>
                    <a:pt x="6900164" y="935736"/>
                  </a:lnTo>
                  <a:lnTo>
                    <a:pt x="155956" y="935736"/>
                  </a:lnTo>
                  <a:lnTo>
                    <a:pt x="106662" y="927782"/>
                  </a:lnTo>
                  <a:lnTo>
                    <a:pt x="63850" y="905638"/>
                  </a:lnTo>
                  <a:lnTo>
                    <a:pt x="30090" y="871874"/>
                  </a:lnTo>
                  <a:lnTo>
                    <a:pt x="7950" y="829064"/>
                  </a:lnTo>
                  <a:lnTo>
                    <a:pt x="0" y="779780"/>
                  </a:lnTo>
                  <a:lnTo>
                    <a:pt x="0" y="15595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5580" y="2432195"/>
            <a:ext cx="3723640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3" dirty="0">
                <a:solidFill>
                  <a:srgbClr val="FFFFFF"/>
                </a:solidFill>
              </a:rPr>
              <a:t>PATRONES</a:t>
            </a:r>
            <a:r>
              <a:rPr spc="-13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</a:t>
            </a:r>
            <a:r>
              <a:rPr spc="-13" dirty="0">
                <a:solidFill>
                  <a:srgbClr val="FFFFFF"/>
                </a:solidFill>
              </a:rPr>
              <a:t> CONTROL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0519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0000"/>
                </a:solidFill>
              </a:rPr>
              <a:t>Event</a:t>
            </a:r>
            <a:r>
              <a:rPr spc="-120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Collaboration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8064" y="1028193"/>
            <a:ext cx="9696873" cy="701773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11757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Publique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desencadenar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comandos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descendente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crear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cadena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reactiva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colaboración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componentes.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5330" y="1922931"/>
            <a:ext cx="7182913" cy="4245047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896" y="24609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Event</a:t>
            </a:r>
            <a:r>
              <a:rPr spc="-120" dirty="0"/>
              <a:t> </a:t>
            </a:r>
            <a:r>
              <a:rPr spc="-13" dirty="0"/>
              <a:t>Collaboration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36193" y="1513840"/>
            <a:ext cx="9696873" cy="5047827"/>
          </a:xfrm>
          <a:custGeom>
            <a:avLst/>
            <a:gdLst/>
            <a:ahLst/>
            <a:cxnLst/>
            <a:rect l="l" t="t" r="r" b="b"/>
            <a:pathLst>
              <a:path w="7272655" h="3785870">
                <a:moveTo>
                  <a:pt x="0" y="3785616"/>
                </a:moveTo>
                <a:lnTo>
                  <a:pt x="7272528" y="3785616"/>
                </a:lnTo>
                <a:lnTo>
                  <a:pt x="7272528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59086" y="964451"/>
            <a:ext cx="9573260" cy="5197961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6933" algn="just">
              <a:spcBef>
                <a:spcPts val="1020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problemas,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 dirty="0">
              <a:latin typeface="Calibri"/>
              <a:cs typeface="Calibri"/>
            </a:endParaRPr>
          </a:p>
          <a:p>
            <a:pPr marL="98211" marR="6773" algn="just">
              <a:spcBef>
                <a:spcPts val="780"/>
              </a:spcBef>
            </a:pPr>
            <a:r>
              <a:rPr sz="2133" dirty="0">
                <a:latin typeface="Calibri"/>
                <a:cs typeface="Calibri"/>
              </a:rPr>
              <a:t>Está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construyendo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reactivo,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componentes </a:t>
            </a:r>
            <a:r>
              <a:rPr sz="2133" dirty="0">
                <a:latin typeface="Calibri"/>
                <a:cs typeface="Calibri"/>
              </a:rPr>
              <a:t>aislados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limitados. El patrón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Segmentación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Responsabilidad 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Consulta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Comandos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(CQRS)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aprovecha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replicar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3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ascendente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evitar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realizar</a:t>
            </a:r>
            <a:r>
              <a:rPr sz="2133" spc="3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comunicación </a:t>
            </a:r>
            <a:r>
              <a:rPr sz="2133" dirty="0">
                <a:latin typeface="Calibri"/>
                <a:cs typeface="Calibri"/>
              </a:rPr>
              <a:t>intercomponente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síncrona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resistente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recuperar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información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necesaria.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aprovecha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valor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agregado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implementar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nativas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propiedad </a:t>
            </a:r>
            <a:r>
              <a:rPr sz="2133" dirty="0">
                <a:latin typeface="Calibri"/>
                <a:cs typeface="Calibri"/>
              </a:rPr>
              <a:t>exclusiva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componente.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anteriores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sincronizan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nativas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proporcionar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acceso </a:t>
            </a:r>
            <a:r>
              <a:rPr sz="2133" dirty="0">
                <a:latin typeface="Calibri"/>
                <a:cs typeface="Calibri"/>
              </a:rPr>
              <a:t>síncrono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alta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disponibilidad.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Este </a:t>
            </a:r>
            <a:r>
              <a:rPr sz="2133" dirty="0">
                <a:latin typeface="Calibri"/>
                <a:cs typeface="Calibri"/>
              </a:rPr>
              <a:t>aislamiento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13" dirty="0">
                <a:latin typeface="Calibri"/>
                <a:cs typeface="Calibri"/>
              </a:rPr>
              <a:t> componentes </a:t>
            </a:r>
            <a:r>
              <a:rPr sz="2133" dirty="0">
                <a:latin typeface="Calibri"/>
                <a:cs typeface="Calibri"/>
              </a:rPr>
              <a:t>posteriores continúen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funcionando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incluso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dependencias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ascendentes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experimentando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interrupción.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Esto </a:t>
            </a:r>
            <a:r>
              <a:rPr sz="2133" dirty="0">
                <a:latin typeface="Calibri"/>
                <a:cs typeface="Calibri"/>
              </a:rPr>
              <a:t>le permite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autosuficiente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pila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completa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entregar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innovación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continuamente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confianza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error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honesto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afectará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otros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35" y="6163292"/>
            <a:ext cx="4730327" cy="661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489">
              <a:lnSpc>
                <a:spcPts val="2152"/>
              </a:lnSpc>
            </a:pPr>
            <a:r>
              <a:rPr sz="2133" spc="-13" dirty="0">
                <a:latin typeface="Calibri"/>
                <a:cs typeface="Calibri"/>
              </a:rPr>
              <a:t>componentes.</a:t>
            </a:r>
            <a:endParaRPr sz="2133" dirty="0">
              <a:latin typeface="Calibri"/>
              <a:cs typeface="Calibri"/>
            </a:endParaRPr>
          </a:p>
          <a:p>
            <a:pPr marL="16933">
              <a:spcBef>
                <a:spcPts val="1187"/>
              </a:spcBef>
            </a:pPr>
            <a:endParaRPr sz="14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896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Event</a:t>
            </a:r>
            <a:r>
              <a:rPr spc="-120" dirty="0"/>
              <a:t> </a:t>
            </a:r>
            <a:r>
              <a:rPr spc="-13" dirty="0"/>
              <a:t>Collaboration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36193" y="1513840"/>
            <a:ext cx="9696873" cy="2749973"/>
          </a:xfrm>
          <a:custGeom>
            <a:avLst/>
            <a:gdLst/>
            <a:ahLst/>
            <a:cxnLst/>
            <a:rect l="l" t="t" r="r" b="b"/>
            <a:pathLst>
              <a:path w="7272655" h="2062480">
                <a:moveTo>
                  <a:pt x="0" y="2061972"/>
                </a:moveTo>
                <a:lnTo>
                  <a:pt x="7272528" y="2061972"/>
                </a:lnTo>
                <a:lnTo>
                  <a:pt x="7272528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59086" y="964451"/>
            <a:ext cx="9572412" cy="3228576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6933">
              <a:spcBef>
                <a:spcPts val="1020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Solucion</a:t>
            </a:r>
            <a:endParaRPr sz="2400">
              <a:latin typeface="Calibri"/>
              <a:cs typeface="Calibri"/>
            </a:endParaRPr>
          </a:p>
          <a:p>
            <a:pPr marL="98211" marR="6773" algn="just">
              <a:spcBef>
                <a:spcPts val="780"/>
              </a:spcBef>
            </a:pPr>
            <a:r>
              <a:rPr sz="2133" dirty="0">
                <a:latin typeface="Calibri"/>
                <a:cs typeface="Calibri"/>
              </a:rPr>
              <a:t>Rediseñe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experiencia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finalmente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consistente.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Reemplace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sincrónica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asíncrona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utilizando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flujo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publicar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desencadenan </a:t>
            </a:r>
            <a:r>
              <a:rPr sz="2133" dirty="0">
                <a:latin typeface="Calibri"/>
                <a:cs typeface="Calibri"/>
              </a:rPr>
              <a:t>comandos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descendente.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ascendentes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variante Database-</a:t>
            </a:r>
            <a:r>
              <a:rPr sz="2133" dirty="0">
                <a:latin typeface="Calibri"/>
                <a:cs typeface="Calibri"/>
              </a:rPr>
              <a:t>First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fuente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reflejen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estado.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descendente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reaccionan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13" dirty="0">
                <a:latin typeface="Calibri"/>
                <a:cs typeface="Calibri"/>
              </a:rPr>
              <a:t> eventos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ejecutando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comando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publicando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dominio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reflejar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resultado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comando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896" y="5536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Event</a:t>
            </a:r>
            <a:r>
              <a:rPr spc="-120" dirty="0"/>
              <a:t> </a:t>
            </a:r>
            <a:r>
              <a:rPr spc="-13" dirty="0"/>
              <a:t>Collaboration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1509777"/>
            <a:ext cx="4848860" cy="4067823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09217" algn="just">
              <a:spcBef>
                <a:spcPts val="353"/>
              </a:spcBef>
            </a:pPr>
            <a:r>
              <a:rPr sz="1867" dirty="0">
                <a:latin typeface="Calibri"/>
                <a:cs typeface="Calibri"/>
              </a:rPr>
              <a:t>Este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ejemplo,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1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muestra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1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11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siguiente </a:t>
            </a:r>
            <a:r>
              <a:rPr sz="1867" dirty="0">
                <a:latin typeface="Calibri"/>
                <a:cs typeface="Calibri"/>
              </a:rPr>
              <a:t>diagrama,</a:t>
            </a:r>
            <a:r>
              <a:rPr sz="1867" spc="38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muestra</a:t>
            </a:r>
            <a:r>
              <a:rPr sz="1867" spc="38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38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coreografía</a:t>
            </a:r>
            <a:r>
              <a:rPr sz="1867" spc="38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80" dirty="0">
                <a:latin typeface="Calibri"/>
                <a:cs typeface="Calibri"/>
              </a:rPr>
              <a:t>  </a:t>
            </a:r>
            <a:r>
              <a:rPr sz="1867" spc="-33" dirty="0">
                <a:latin typeface="Calibri"/>
                <a:cs typeface="Calibri"/>
              </a:rPr>
              <a:t>las </a:t>
            </a:r>
            <a:r>
              <a:rPr sz="1867" dirty="0">
                <a:latin typeface="Calibri"/>
                <a:cs typeface="Calibri"/>
              </a:rPr>
              <a:t>interacciones</a:t>
            </a:r>
            <a:r>
              <a:rPr sz="1867" spc="66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05" dirty="0">
                <a:latin typeface="Calibri"/>
                <a:cs typeface="Calibri"/>
              </a:rPr>
              <a:t>   </a:t>
            </a:r>
            <a:r>
              <a:rPr sz="1867" dirty="0">
                <a:latin typeface="Calibri"/>
                <a:cs typeface="Calibri"/>
              </a:rPr>
              <a:t>múltiples</a:t>
            </a:r>
            <a:r>
              <a:rPr sz="1867" spc="300" dirty="0">
                <a:latin typeface="Calibri"/>
                <a:cs typeface="Calibri"/>
              </a:rPr>
              <a:t>   </a:t>
            </a:r>
            <a:r>
              <a:rPr sz="1867" spc="-13" dirty="0">
                <a:latin typeface="Calibri"/>
                <a:cs typeface="Calibri"/>
              </a:rPr>
              <a:t>componentes </a:t>
            </a:r>
            <a:r>
              <a:rPr sz="1867" dirty="0">
                <a:latin typeface="Calibri"/>
                <a:cs typeface="Calibri"/>
              </a:rPr>
              <a:t>utilizando</a:t>
            </a:r>
            <a:r>
              <a:rPr sz="1867" spc="42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413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40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13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colaboración</a:t>
            </a:r>
            <a:r>
              <a:rPr sz="1867" spc="413" dirty="0">
                <a:latin typeface="Calibri"/>
                <a:cs typeface="Calibri"/>
              </a:rPr>
              <a:t> 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dirty="0">
                <a:latin typeface="Calibri"/>
                <a:cs typeface="Calibri"/>
              </a:rPr>
              <a:t>eventos.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componentes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están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colaborando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implementar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proceso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negocios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para </a:t>
            </a:r>
            <a:r>
              <a:rPr sz="1867" dirty="0">
                <a:latin typeface="Calibri"/>
                <a:cs typeface="Calibri"/>
              </a:rPr>
              <a:t>ordenar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1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producto</a:t>
            </a:r>
            <a:r>
              <a:rPr sz="1867" spc="1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debe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reservarse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con </a:t>
            </a:r>
            <a:r>
              <a:rPr sz="1867" dirty="0">
                <a:latin typeface="Calibri"/>
                <a:cs typeface="Calibri"/>
              </a:rPr>
              <a:t>anticipación,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boleto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juego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o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28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reserva</a:t>
            </a:r>
            <a:r>
              <a:rPr sz="1867" spc="305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293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aerolínea.</a:t>
            </a:r>
            <a:r>
              <a:rPr sz="1867" spc="300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300" dirty="0">
                <a:latin typeface="Calibri"/>
                <a:cs typeface="Calibri"/>
              </a:rPr>
              <a:t>  </a:t>
            </a:r>
            <a:r>
              <a:rPr sz="1867" spc="-13" dirty="0">
                <a:latin typeface="Calibri"/>
                <a:cs typeface="Calibri"/>
              </a:rPr>
              <a:t>cliente </a:t>
            </a:r>
            <a:r>
              <a:rPr sz="1867" dirty="0">
                <a:latin typeface="Calibri"/>
                <a:cs typeface="Calibri"/>
              </a:rPr>
              <a:t>completa</a:t>
            </a:r>
            <a:r>
              <a:rPr sz="1867" spc="33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3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envía</a:t>
            </a:r>
            <a:r>
              <a:rPr sz="1867" spc="3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3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pedido,</a:t>
            </a:r>
            <a:r>
              <a:rPr sz="1867" spc="33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3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luego</a:t>
            </a:r>
            <a:r>
              <a:rPr sz="1867" spc="3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347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debe </a:t>
            </a:r>
            <a:r>
              <a:rPr sz="1867" dirty="0">
                <a:latin typeface="Calibri"/>
                <a:cs typeface="Calibri"/>
              </a:rPr>
              <a:t>confirmar</a:t>
            </a:r>
            <a:r>
              <a:rPr sz="1867" spc="3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reserva,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luego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debe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cargar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la </a:t>
            </a:r>
            <a:r>
              <a:rPr sz="1867" dirty="0">
                <a:latin typeface="Calibri"/>
                <a:cs typeface="Calibri"/>
              </a:rPr>
              <a:t>tarjeta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crédito</a:t>
            </a:r>
            <a:r>
              <a:rPr sz="1867" spc="5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del</a:t>
            </a:r>
            <a:r>
              <a:rPr sz="1867" spc="5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cliente</a:t>
            </a:r>
            <a:r>
              <a:rPr sz="1867" spc="5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y,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finalmente, </a:t>
            </a:r>
            <a:r>
              <a:rPr sz="1867" dirty="0">
                <a:latin typeface="Calibri"/>
                <a:cs typeface="Calibri"/>
              </a:rPr>
              <a:t>enviar</a:t>
            </a:r>
            <a:r>
              <a:rPr sz="1867" spc="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confirmación</a:t>
            </a:r>
            <a:r>
              <a:rPr sz="1867" spc="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por</a:t>
            </a:r>
            <a:r>
              <a:rPr sz="1867" spc="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correo</a:t>
            </a:r>
            <a:r>
              <a:rPr sz="1867" spc="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electrónico </a:t>
            </a:r>
            <a:r>
              <a:rPr sz="1867" dirty="0">
                <a:latin typeface="Calibri"/>
                <a:cs typeface="Calibri"/>
              </a:rPr>
              <a:t>al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cliente.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907" y="929639"/>
            <a:ext cx="114892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Ejemplo: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3631" y="1517903"/>
            <a:ext cx="6890511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328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0000"/>
                </a:solidFill>
              </a:rPr>
              <a:t>Orquestacion</a:t>
            </a:r>
            <a:r>
              <a:rPr spc="-4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Eventos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8064" y="1028193"/>
            <a:ext cx="9696873" cy="701773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11757">
              <a:spcBef>
                <a:spcPts val="353"/>
              </a:spcBef>
              <a:tabLst>
                <a:tab pos="1527348" algn="l"/>
                <a:tab pos="2039569" algn="l"/>
                <a:tab pos="3665128" algn="l"/>
                <a:tab pos="4957956" algn="l"/>
                <a:tab pos="5676758" algn="l"/>
                <a:tab pos="6923020" algn="l"/>
                <a:tab pos="7343803" algn="l"/>
                <a:tab pos="8983754" algn="l"/>
              </a:tabLst>
            </a:pPr>
            <a:r>
              <a:rPr sz="2133" spc="-13" dirty="0">
                <a:latin typeface="Calibri"/>
                <a:cs typeface="Calibri"/>
              </a:rPr>
              <a:t>Aproveche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un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componente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mediador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para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organizar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la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colaboración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entre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acoplamiento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evento.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706" y="2007269"/>
            <a:ext cx="7041377" cy="422584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5196" y="3247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Orquestacion</a:t>
            </a:r>
            <a:r>
              <a:rPr spc="-4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Eventos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535" y="6253514"/>
            <a:ext cx="7214447" cy="57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0558">
              <a:lnSpc>
                <a:spcPts val="2152"/>
              </a:lnSpc>
            </a:pPr>
            <a:r>
              <a:rPr sz="2133" spc="-13" dirty="0">
                <a:latin typeface="Calibri"/>
                <a:cs typeface="Calibri"/>
              </a:rPr>
              <a:t>comunicación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síncrona,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prod.</a:t>
            </a:r>
            <a:endParaRPr sz="2133" dirty="0">
              <a:latin typeface="Calibri"/>
              <a:cs typeface="Calibri"/>
            </a:endParaRPr>
          </a:p>
          <a:p>
            <a:pPr marL="16933">
              <a:spcBef>
                <a:spcPts val="473"/>
              </a:spcBef>
            </a:pPr>
            <a:endParaRPr sz="1467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907" y="1052745"/>
            <a:ext cx="9491979" cy="51996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8275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400" b="1" spc="-7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problema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400" dirty="0">
              <a:latin typeface="Calibri"/>
              <a:cs typeface="Calibri"/>
            </a:endParaRPr>
          </a:p>
          <a:p>
            <a:pPr marL="16933" marR="6773" algn="just">
              <a:spcBef>
                <a:spcPts val="1680"/>
              </a:spcBef>
            </a:pPr>
            <a:r>
              <a:rPr sz="2133" dirty="0">
                <a:latin typeface="Calibri"/>
                <a:cs typeface="Calibri"/>
              </a:rPr>
              <a:t>Está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construyendo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reactivo,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aislados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limitados.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empleando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datos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transmisión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eventos,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así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patrones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abastecimiento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CQRS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garantizar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tenga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mamparos </a:t>
            </a:r>
            <a:r>
              <a:rPr sz="2133" dirty="0">
                <a:latin typeface="Calibri"/>
                <a:cs typeface="Calibri"/>
              </a:rPr>
              <a:t>adecuados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lugar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sean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sensibles,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elásticos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flexibles.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aumentado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confianza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ofrecer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innovación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creciendo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rápidamente.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utilizando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éxito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colaboración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formato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coreografiar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comportamientos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larga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ejecución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del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complejidad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mayor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empezando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superar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enfoque. La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dirigida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ventaja 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separar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productores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específicos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consumidores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específicos.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productores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emiten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conocimiento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consumirán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consumidores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capturarán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saber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produjo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evento.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también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resuelven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problemas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disponibilidad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la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4116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Orquestacion</a:t>
            </a:r>
            <a:r>
              <a:rPr spc="-4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Eventos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391920" y="1605280"/>
            <a:ext cx="9696873" cy="2749973"/>
          </a:xfrm>
          <a:custGeom>
            <a:avLst/>
            <a:gdLst/>
            <a:ahLst/>
            <a:cxnLst/>
            <a:rect l="l" t="t" r="r" b="b"/>
            <a:pathLst>
              <a:path w="7272655" h="2062479">
                <a:moveTo>
                  <a:pt x="0" y="2061972"/>
                </a:moveTo>
                <a:lnTo>
                  <a:pt x="7272528" y="2061972"/>
                </a:lnTo>
                <a:lnTo>
                  <a:pt x="7272528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907" y="1052745"/>
            <a:ext cx="9489440" cy="32302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8275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Solucion</a:t>
            </a:r>
            <a:endParaRPr sz="2400" dirty="0">
              <a:latin typeface="Calibri"/>
              <a:cs typeface="Calibri"/>
            </a:endParaRPr>
          </a:p>
          <a:p>
            <a:pPr marL="16933" marR="6773" algn="just">
              <a:spcBef>
                <a:spcPts val="1680"/>
              </a:spcBef>
            </a:pPr>
            <a:r>
              <a:rPr sz="2133" dirty="0">
                <a:latin typeface="Calibri"/>
                <a:cs typeface="Calibri"/>
              </a:rPr>
              <a:t>Cree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proceso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negocio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actúe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mediador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colaborador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organice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flujo de colaboración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esos </a:t>
            </a:r>
            <a:r>
              <a:rPr sz="2133" dirty="0">
                <a:latin typeface="Calibri"/>
                <a:cs typeface="Calibri"/>
              </a:rPr>
              <a:t>componentes.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define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consumirá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publicará independientemente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empresarial.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mediador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asigna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traduce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publicados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ascendentes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consumidos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descendentes.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asignaciones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traducciones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encapsulan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mediador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conjunto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reglas,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definen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transiciones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flujo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colaboración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Orquestacion</a:t>
            </a:r>
            <a:r>
              <a:rPr spc="-4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117600" y="1931825"/>
            <a:ext cx="9777379" cy="39483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08275">
              <a:lnSpc>
                <a:spcPct val="100000"/>
              </a:lnSpc>
              <a:spcBef>
                <a:spcPts val="133"/>
              </a:spcBef>
            </a:pPr>
            <a:r>
              <a:rPr dirty="0"/>
              <a:t>Ejemplo:</a:t>
            </a:r>
            <a:r>
              <a:rPr spc="-40" dirty="0"/>
              <a:t> </a:t>
            </a:r>
            <a:r>
              <a:rPr spc="-13" dirty="0"/>
              <a:t>Orquestación</a:t>
            </a:r>
            <a:r>
              <a:rPr spc="-47" dirty="0"/>
              <a:t> </a:t>
            </a:r>
            <a:r>
              <a:rPr dirty="0"/>
              <a:t>de</a:t>
            </a:r>
            <a:r>
              <a:rPr spc="-13" dirty="0"/>
              <a:t> Ordenes</a:t>
            </a:r>
          </a:p>
          <a:p>
            <a:pPr marL="16933" marR="6773" algn="just">
              <a:lnSpc>
                <a:spcPct val="100000"/>
              </a:lnSpc>
              <a:spcBef>
                <a:spcPts val="1680"/>
              </a:spcBef>
            </a:pP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Este</a:t>
            </a:r>
            <a:r>
              <a:rPr sz="2133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ejemplo,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como</a:t>
            </a:r>
            <a:r>
              <a:rPr sz="2133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muestra</a:t>
            </a:r>
            <a:r>
              <a:rPr sz="2133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siguiente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diagrama,</a:t>
            </a:r>
            <a:r>
              <a:rPr sz="2133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demuestra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133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mediación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las</a:t>
            </a:r>
            <a:r>
              <a:rPr sz="2133" spc="1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interacciones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1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múltiples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componentes</a:t>
            </a:r>
            <a:r>
              <a:rPr sz="2133" spc="1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utilizando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patrón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1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orquestación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eventos.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componentes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1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ensamblan</a:t>
            </a:r>
            <a:r>
              <a:rPr sz="2133" spc="1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133" spc="1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implementar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proceso</a:t>
            </a:r>
            <a:r>
              <a:rPr sz="2133" spc="1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negocios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ordenar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producto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133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debe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 reservarse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anticipación,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como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boleto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para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juego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una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reserva</a:t>
            </a:r>
            <a:r>
              <a:rPr sz="2133" spc="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una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aerolínea.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cliente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completa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envía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pedido,</a:t>
            </a:r>
            <a:r>
              <a:rPr sz="2133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luego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debe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confirmar</a:t>
            </a:r>
            <a:r>
              <a:rPr sz="2133" spc="10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reserva,</a:t>
            </a:r>
            <a:r>
              <a:rPr sz="2133" spc="10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luego</a:t>
            </a:r>
            <a:r>
              <a:rPr sz="2133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debe</a:t>
            </a:r>
            <a:r>
              <a:rPr sz="2133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cargar</a:t>
            </a:r>
            <a:r>
              <a:rPr sz="2133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tarjeta</a:t>
            </a:r>
            <a:r>
              <a:rPr sz="2133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crédito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del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cliente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y,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finalmente,</a:t>
            </a:r>
            <a:r>
              <a:rPr sz="2133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enviar</a:t>
            </a:r>
            <a:r>
              <a:rPr sz="2133" spc="-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una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confirmación</a:t>
            </a:r>
            <a:r>
              <a:rPr sz="2133" spc="-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correo</a:t>
            </a:r>
            <a:r>
              <a:rPr sz="2133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electrónico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2133" spc="-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cliente.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Este</a:t>
            </a:r>
            <a:r>
              <a:rPr sz="2133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ejemplo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se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basa</a:t>
            </a:r>
            <a:r>
              <a:rPr sz="2133" spc="6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133" spc="6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ejemplo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presentado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en</a:t>
            </a:r>
            <a:r>
              <a:rPr sz="2133" spc="6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patrón</a:t>
            </a:r>
            <a:r>
              <a:rPr sz="2133" spc="93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87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colaboración</a:t>
            </a:r>
            <a:r>
              <a:rPr sz="2133" spc="1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1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eventos.</a:t>
            </a:r>
            <a:r>
              <a:rPr sz="2133" spc="6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Los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componentes</a:t>
            </a:r>
            <a:r>
              <a:rPr sz="2133" spc="293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individuales</a:t>
            </a:r>
            <a:r>
              <a:rPr sz="2133" spc="293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3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modifican</a:t>
            </a:r>
            <a:r>
              <a:rPr sz="2133" spc="3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133" spc="3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que</a:t>
            </a:r>
            <a:r>
              <a:rPr sz="2133" spc="3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sean</a:t>
            </a:r>
            <a:r>
              <a:rPr sz="2133" spc="293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completamente independientes</a:t>
            </a:r>
            <a:r>
              <a:rPr sz="2133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133" spc="-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133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agrega</a:t>
            </a:r>
            <a:r>
              <a:rPr sz="2133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sz="2133" spc="-5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componente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133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mediador</a:t>
            </a:r>
            <a:r>
              <a:rPr sz="2133" spc="-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2133" spc="-4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realizar</a:t>
            </a:r>
            <a:r>
              <a:rPr sz="2133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000000"/>
                </a:solidFill>
                <a:latin typeface="Calibri"/>
                <a:cs typeface="Calibri"/>
              </a:rPr>
              <a:t>la</a:t>
            </a:r>
            <a:r>
              <a:rPr sz="2133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000000"/>
                </a:solidFill>
                <a:latin typeface="Calibri"/>
                <a:cs typeface="Calibri"/>
              </a:rPr>
              <a:t>orquestación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146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919345">
              <a:lnSpc>
                <a:spcPct val="100000"/>
              </a:lnSpc>
              <a:spcBef>
                <a:spcPts val="127"/>
              </a:spcBef>
            </a:pPr>
            <a:r>
              <a:rPr dirty="0"/>
              <a:t>Adoptar</a:t>
            </a:r>
            <a:r>
              <a:rPr spc="-20" dirty="0"/>
              <a:t> </a:t>
            </a:r>
            <a:r>
              <a:rPr dirty="0"/>
              <a:t>una</a:t>
            </a:r>
            <a:r>
              <a:rPr spc="-67" dirty="0"/>
              <a:t> </a:t>
            </a:r>
            <a:r>
              <a:rPr spc="-13" dirty="0"/>
              <a:t>mentalidad</a:t>
            </a:r>
            <a:r>
              <a:rPr spc="-53" dirty="0"/>
              <a:t> </a:t>
            </a:r>
            <a:r>
              <a:rPr dirty="0"/>
              <a:t>de</a:t>
            </a:r>
            <a:r>
              <a:rPr spc="-47" dirty="0"/>
              <a:t> </a:t>
            </a:r>
            <a:r>
              <a:rPr spc="-13" dirty="0"/>
              <a:t>diseño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6192" y="1934595"/>
            <a:ext cx="9696873" cy="1517509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917" marR="110911" algn="just">
              <a:spcBef>
                <a:spcPts val="313"/>
              </a:spcBef>
            </a:pPr>
            <a:r>
              <a:rPr sz="2400" dirty="0">
                <a:latin typeface="Calibri"/>
                <a:cs typeface="Calibri"/>
              </a:rPr>
              <a:t>Un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arquitectónico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significativo,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ASR,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cualquier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influye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fuertemente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nuestra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elección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estructuras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arquitectura.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responsabilidad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arquitecto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identificar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importancia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arquitectónica.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191" y="3604769"/>
            <a:ext cx="9696873" cy="152007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502907" indent="-381837">
              <a:spcBef>
                <a:spcPts val="333"/>
              </a:spcBef>
              <a:buFont typeface="Arial MT"/>
              <a:buChar char="•"/>
              <a:tabLst>
                <a:tab pos="502907" algn="l"/>
              </a:tabLst>
            </a:pPr>
            <a:r>
              <a:rPr sz="2400" spc="-13" dirty="0">
                <a:latin typeface="Calibri"/>
                <a:cs typeface="Calibri"/>
              </a:rPr>
              <a:t>Restricciones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inmutables.</a:t>
            </a:r>
            <a:endParaRPr sz="2400">
              <a:latin typeface="Calibri"/>
              <a:cs typeface="Calibri"/>
            </a:endParaRPr>
          </a:p>
          <a:p>
            <a:pPr marL="502907" indent="-381837">
              <a:buFont typeface="Arial MT"/>
              <a:buChar char="•"/>
              <a:tabLst>
                <a:tab pos="502907" algn="l"/>
              </a:tabLst>
            </a:pPr>
            <a:r>
              <a:rPr sz="2400" spc="-13" dirty="0">
                <a:latin typeface="Calibri"/>
                <a:cs typeface="Calibri"/>
              </a:rPr>
              <a:t>Atributos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calidad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Propiedades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visibles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externamente.</a:t>
            </a:r>
            <a:endParaRPr sz="2400">
              <a:latin typeface="Calibri"/>
              <a:cs typeface="Calibri"/>
            </a:endParaRPr>
          </a:p>
          <a:p>
            <a:pPr marL="502907" indent="-381837">
              <a:buFont typeface="Arial MT"/>
              <a:buChar char="•"/>
              <a:tabLst>
                <a:tab pos="502907" algn="l"/>
              </a:tabLst>
            </a:pP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funcionales</a:t>
            </a:r>
            <a:r>
              <a:rPr sz="2400" spc="-10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influyentes.</a:t>
            </a:r>
            <a:endParaRPr sz="2400">
              <a:latin typeface="Calibri"/>
              <a:cs typeface="Calibri"/>
            </a:endParaRPr>
          </a:p>
          <a:p>
            <a:pPr marL="502907" indent="-381837">
              <a:buFont typeface="Arial MT"/>
              <a:buChar char="•"/>
              <a:tabLst>
                <a:tab pos="502907" algn="l"/>
              </a:tabLst>
            </a:pPr>
            <a:r>
              <a:rPr sz="2400" dirty="0">
                <a:latin typeface="Calibri"/>
                <a:cs typeface="Calibri"/>
              </a:rPr>
              <a:t>Otros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influyentes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Tiempo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590" y="4059306"/>
            <a:ext cx="858729" cy="873703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9985" y="6768591"/>
            <a:ext cx="2504439" cy="883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995878" y="378064"/>
            <a:ext cx="1226424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Orquestacion</a:t>
            </a:r>
            <a:r>
              <a:rPr spc="-4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Eventos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842933" y="6328268"/>
            <a:ext cx="5901459" cy="5591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b="0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8761" y="1052745"/>
            <a:ext cx="44196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Ejemplo: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Orquestación</a:t>
            </a:r>
            <a:r>
              <a:rPr sz="2400" b="1" spc="-4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 Ordenes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274" y="1609344"/>
            <a:ext cx="8140452" cy="4800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7812" y="32512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940623">
              <a:lnSpc>
                <a:spcPct val="100000"/>
              </a:lnSpc>
              <a:spcBef>
                <a:spcPts val="127"/>
              </a:spcBef>
            </a:pPr>
            <a:r>
              <a:rPr dirty="0"/>
              <a:t>Limitar</a:t>
            </a:r>
            <a:r>
              <a:rPr spc="-47" dirty="0"/>
              <a:t> </a:t>
            </a:r>
            <a:r>
              <a:rPr dirty="0"/>
              <a:t>las</a:t>
            </a:r>
            <a:r>
              <a:rPr spc="-60" dirty="0"/>
              <a:t> </a:t>
            </a:r>
            <a:r>
              <a:rPr dirty="0"/>
              <a:t>opciones</a:t>
            </a:r>
            <a:r>
              <a:rPr spc="-27" dirty="0"/>
              <a:t> </a:t>
            </a:r>
            <a:r>
              <a:rPr dirty="0"/>
              <a:t>de</a:t>
            </a:r>
            <a:r>
              <a:rPr spc="-47" dirty="0"/>
              <a:t> </a:t>
            </a:r>
            <a:r>
              <a:rPr dirty="0"/>
              <a:t>diseño</a:t>
            </a:r>
            <a:r>
              <a:rPr spc="-60" dirty="0"/>
              <a:t> </a:t>
            </a:r>
            <a:r>
              <a:rPr dirty="0"/>
              <a:t>con</a:t>
            </a:r>
            <a:r>
              <a:rPr spc="-47" dirty="0"/>
              <a:t> </a:t>
            </a:r>
            <a:r>
              <a:rPr spc="-13" dirty="0"/>
              <a:t>restricciones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7424" y="1052575"/>
            <a:ext cx="9696873" cy="40951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917">
              <a:spcBef>
                <a:spcPts val="313"/>
              </a:spcBef>
            </a:pP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mayoría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tienen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pocas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restricciones: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423" y="1643889"/>
            <a:ext cx="9709573" cy="151836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1917" marR="192189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Las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restricciones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comerciales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limitan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el </a:t>
            </a:r>
            <a:r>
              <a:rPr sz="2400" spc="-13" dirty="0">
                <a:latin typeface="Calibri"/>
                <a:cs typeface="Calibri"/>
              </a:rPr>
              <a:t>proceso,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cronograma.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restricciones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técnicas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limitan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las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tecnología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software. </a:t>
            </a:r>
            <a:r>
              <a:rPr sz="2400" dirty="0">
                <a:latin typeface="Calibri"/>
                <a:cs typeface="Calibri"/>
              </a:rPr>
              <a:t>Aquí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hay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algunos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ejemplos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uno: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89503" y="3438143"/>
            <a:ext cx="6041813" cy="2766060"/>
            <a:chOff x="2167127" y="2578607"/>
            <a:chExt cx="4531360" cy="20745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225" y="2683828"/>
              <a:ext cx="4230000" cy="1906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81605" y="2593085"/>
              <a:ext cx="4502150" cy="2045335"/>
            </a:xfrm>
            <a:custGeom>
              <a:avLst/>
              <a:gdLst/>
              <a:ahLst/>
              <a:cxnLst/>
              <a:rect l="l" t="t" r="r" b="b"/>
              <a:pathLst>
                <a:path w="4502150" h="2045335">
                  <a:moveTo>
                    <a:pt x="0" y="2045208"/>
                  </a:moveTo>
                  <a:lnTo>
                    <a:pt x="4501896" y="2045208"/>
                  </a:lnTo>
                  <a:lnTo>
                    <a:pt x="4501896" y="0"/>
                  </a:lnTo>
                  <a:lnTo>
                    <a:pt x="0" y="0"/>
                  </a:lnTo>
                  <a:lnTo>
                    <a:pt x="0" y="2045208"/>
                  </a:lnTo>
                  <a:close/>
                </a:path>
              </a:pathLst>
            </a:custGeom>
            <a:ln w="28955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3302" y="4250314"/>
            <a:ext cx="858729" cy="8737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571" y="110822"/>
            <a:ext cx="14020800" cy="696600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706949">
              <a:lnSpc>
                <a:spcPct val="100000"/>
              </a:lnSpc>
              <a:spcBef>
                <a:spcPts val="127"/>
              </a:spcBef>
            </a:pPr>
            <a:r>
              <a:rPr sz="4000" dirty="0"/>
              <a:t>Capturar</a:t>
            </a:r>
            <a:r>
              <a:rPr sz="4000" spc="-67" dirty="0"/>
              <a:t> </a:t>
            </a:r>
            <a:r>
              <a:rPr sz="4000" spc="-13" dirty="0"/>
              <a:t>restricciones</a:t>
            </a:r>
            <a:r>
              <a:rPr sz="4000" spc="-67" dirty="0"/>
              <a:t> </a:t>
            </a:r>
            <a:r>
              <a:rPr sz="4000" dirty="0"/>
              <a:t>como</a:t>
            </a:r>
            <a:r>
              <a:rPr sz="4000" spc="-80" dirty="0"/>
              <a:t> </a:t>
            </a:r>
            <a:r>
              <a:rPr sz="4000" spc="-13" dirty="0"/>
              <a:t>declaraciones</a:t>
            </a:r>
            <a:r>
              <a:rPr sz="4000" spc="-60" dirty="0"/>
              <a:t> </a:t>
            </a:r>
            <a:r>
              <a:rPr sz="4000" spc="-13" dirty="0"/>
              <a:t>simples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0874" y="985809"/>
            <a:ext cx="10369973" cy="103000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88802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Las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restricciones,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decididas,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100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ciento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negociables.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conservador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spc="-13" dirty="0">
                <a:latin typeface="Calibri"/>
                <a:cs typeface="Calibri"/>
              </a:rPr>
              <a:t>aceptar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restricciones.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gran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diferencia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hacerse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usted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fallará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esto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tenga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buena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razón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hacerlo.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961" y="2188207"/>
            <a:ext cx="7470140" cy="4263813"/>
            <a:chOff x="1950720" y="1568196"/>
            <a:chExt cx="5602605" cy="3197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3863" y="1693380"/>
              <a:ext cx="5339857" cy="3001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65198" y="1582674"/>
              <a:ext cx="5573395" cy="3168650"/>
            </a:xfrm>
            <a:custGeom>
              <a:avLst/>
              <a:gdLst/>
              <a:ahLst/>
              <a:cxnLst/>
              <a:rect l="l" t="t" r="r" b="b"/>
              <a:pathLst>
                <a:path w="5573395" h="3168650">
                  <a:moveTo>
                    <a:pt x="0" y="3168396"/>
                  </a:moveTo>
                  <a:lnTo>
                    <a:pt x="5573267" y="3168396"/>
                  </a:lnTo>
                  <a:lnTo>
                    <a:pt x="5573267" y="0"/>
                  </a:lnTo>
                  <a:lnTo>
                    <a:pt x="0" y="0"/>
                  </a:lnTo>
                  <a:lnTo>
                    <a:pt x="0" y="3168396"/>
                  </a:lnTo>
                  <a:close/>
                </a:path>
              </a:pathLst>
            </a:custGeom>
            <a:ln w="28956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574" y="3579754"/>
            <a:ext cx="858729" cy="8737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957" y="78702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498451">
              <a:lnSpc>
                <a:spcPct val="100000"/>
              </a:lnSpc>
              <a:spcBef>
                <a:spcPts val="127"/>
              </a:spcBef>
            </a:pPr>
            <a:r>
              <a:rPr dirty="0"/>
              <a:t>Definir</a:t>
            </a:r>
            <a:r>
              <a:rPr spc="-113" dirty="0"/>
              <a:t> </a:t>
            </a:r>
            <a:r>
              <a:rPr dirty="0"/>
              <a:t>atributos</a:t>
            </a:r>
            <a:r>
              <a:rPr spc="-87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13" dirty="0"/>
              <a:t>calidad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364" y="957755"/>
            <a:ext cx="10369973" cy="103000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283626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propiedades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visibles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externamente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expectativas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funcionamiento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sistema.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atributos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calidad </a:t>
            </a:r>
            <a:r>
              <a:rPr sz="2133" dirty="0">
                <a:latin typeface="Calibri"/>
                <a:cs typeface="Calibri"/>
              </a:rPr>
              <a:t>definen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bien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realizar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acción.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7600" y="2168143"/>
            <a:ext cx="9390379" cy="2944707"/>
            <a:chOff x="1790700" y="1626107"/>
            <a:chExt cx="7042784" cy="2208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288" y="1747629"/>
              <a:ext cx="6309490" cy="19225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05177" y="1640585"/>
              <a:ext cx="7013575" cy="2179320"/>
            </a:xfrm>
            <a:custGeom>
              <a:avLst/>
              <a:gdLst/>
              <a:ahLst/>
              <a:cxnLst/>
              <a:rect l="l" t="t" r="r" b="b"/>
              <a:pathLst>
                <a:path w="7013575" h="2179320">
                  <a:moveTo>
                    <a:pt x="0" y="2179320"/>
                  </a:moveTo>
                  <a:lnTo>
                    <a:pt x="7013448" y="2179320"/>
                  </a:lnTo>
                  <a:lnTo>
                    <a:pt x="7013448" y="0"/>
                  </a:lnTo>
                  <a:lnTo>
                    <a:pt x="0" y="0"/>
                  </a:lnTo>
                  <a:lnTo>
                    <a:pt x="0" y="2179320"/>
                  </a:lnTo>
                  <a:close/>
                </a:path>
              </a:pathLst>
            </a:custGeom>
            <a:ln w="28956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17080" y="5403629"/>
            <a:ext cx="77114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decisión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promueve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inhibe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un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calidad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518" y="3254634"/>
            <a:ext cx="858729" cy="8737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127" y="2326639"/>
            <a:ext cx="10961719" cy="3241040"/>
            <a:chOff x="387095" y="1744979"/>
            <a:chExt cx="7717790" cy="2430780"/>
          </a:xfrm>
        </p:grpSpPr>
        <p:sp>
          <p:nvSpPr>
            <p:cNvPr id="3" name="object 3"/>
            <p:cNvSpPr/>
            <p:nvPr/>
          </p:nvSpPr>
          <p:spPr>
            <a:xfrm>
              <a:off x="2772156" y="2356103"/>
              <a:ext cx="5328285" cy="1815464"/>
            </a:xfrm>
            <a:custGeom>
              <a:avLst/>
              <a:gdLst/>
              <a:ahLst/>
              <a:cxnLst/>
              <a:rect l="l" t="t" r="r" b="b"/>
              <a:pathLst>
                <a:path w="5328284" h="1815464">
                  <a:moveTo>
                    <a:pt x="5327904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5327904" y="1815083"/>
                  </a:lnTo>
                  <a:lnTo>
                    <a:pt x="53279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2772156" y="2356103"/>
              <a:ext cx="5328285" cy="1815464"/>
            </a:xfrm>
            <a:custGeom>
              <a:avLst/>
              <a:gdLst/>
              <a:ahLst/>
              <a:cxnLst/>
              <a:rect l="l" t="t" r="r" b="b"/>
              <a:pathLst>
                <a:path w="5328284" h="1815464">
                  <a:moveTo>
                    <a:pt x="0" y="1815083"/>
                  </a:moveTo>
                  <a:lnTo>
                    <a:pt x="5327904" y="1815083"/>
                  </a:lnTo>
                  <a:lnTo>
                    <a:pt x="5327904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9143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39" y="1754123"/>
              <a:ext cx="719328" cy="7208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1667" y="1749551"/>
              <a:ext cx="728980" cy="730250"/>
            </a:xfrm>
            <a:custGeom>
              <a:avLst/>
              <a:gdLst/>
              <a:ahLst/>
              <a:cxnLst/>
              <a:rect l="l" t="t" r="r" b="b"/>
              <a:pathLst>
                <a:path w="728980" h="730250">
                  <a:moveTo>
                    <a:pt x="0" y="729996"/>
                  </a:moveTo>
                  <a:lnTo>
                    <a:pt x="728472" y="729996"/>
                  </a:lnTo>
                  <a:lnTo>
                    <a:pt x="728472" y="0"/>
                  </a:lnTo>
                  <a:lnTo>
                    <a:pt x="0" y="0"/>
                  </a:lnTo>
                  <a:lnTo>
                    <a:pt x="0" y="7299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115568" y="1833371"/>
              <a:ext cx="3168650" cy="585470"/>
            </a:xfrm>
            <a:custGeom>
              <a:avLst/>
              <a:gdLst/>
              <a:ahLst/>
              <a:cxnLst/>
              <a:rect l="l" t="t" r="r" b="b"/>
              <a:pathLst>
                <a:path w="3168650" h="585469">
                  <a:moveTo>
                    <a:pt x="3168396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3168396" y="585215"/>
                  </a:lnTo>
                  <a:lnTo>
                    <a:pt x="3168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115568" y="1833371"/>
              <a:ext cx="3168650" cy="585470"/>
            </a:xfrm>
            <a:custGeom>
              <a:avLst/>
              <a:gdLst/>
              <a:ahLst/>
              <a:cxnLst/>
              <a:rect l="l" t="t" r="r" b="b"/>
              <a:pathLst>
                <a:path w="3168650" h="585469">
                  <a:moveTo>
                    <a:pt x="0" y="585215"/>
                  </a:moveTo>
                  <a:lnTo>
                    <a:pt x="3168396" y="585215"/>
                  </a:lnTo>
                  <a:lnTo>
                    <a:pt x="3168396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4756" y="2540471"/>
            <a:ext cx="9106745" cy="302161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5933292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¿Son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atributos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spc="-13" dirty="0" err="1">
                <a:latin typeface="Calibri"/>
                <a:cs typeface="Calibri"/>
              </a:rPr>
              <a:t>calidad</a:t>
            </a:r>
            <a:r>
              <a:rPr sz="2133" spc="-13" dirty="0">
                <a:latin typeface="Calibri"/>
                <a:cs typeface="Calibri"/>
              </a:rPr>
              <a:t> requisitos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funcionales?</a:t>
            </a:r>
            <a:endParaRPr sz="2133" dirty="0">
              <a:latin typeface="Calibri"/>
              <a:cs typeface="Calibri"/>
            </a:endParaRPr>
          </a:p>
          <a:p>
            <a:pPr marL="2224984" marR="6773" algn="just">
              <a:spcBef>
                <a:spcPts val="367"/>
              </a:spcBef>
            </a:pP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software,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útil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distinguir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funcionalidad,</a:t>
            </a:r>
            <a:r>
              <a:rPr sz="2133" b="1" spc="13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restricciones</a:t>
            </a:r>
            <a:r>
              <a:rPr sz="2133" b="1" spc="14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13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atributos</a:t>
            </a:r>
            <a:r>
              <a:rPr sz="2133" b="1" spc="14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40" dirty="0">
                <a:latin typeface="Calibri"/>
                <a:cs typeface="Calibri"/>
              </a:rPr>
              <a:t>  </a:t>
            </a:r>
            <a:r>
              <a:rPr sz="2133" b="1" spc="-13" dirty="0">
                <a:latin typeface="Calibri"/>
                <a:cs typeface="Calibri"/>
              </a:rPr>
              <a:t>calidad </a:t>
            </a:r>
            <a:r>
              <a:rPr sz="2133" dirty="0">
                <a:latin typeface="Calibri"/>
                <a:cs typeface="Calibri"/>
              </a:rPr>
              <a:t>porque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requisito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implica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conjunto </a:t>
            </a:r>
            <a:r>
              <a:rPr sz="2133" dirty="0">
                <a:latin typeface="Calibri"/>
                <a:cs typeface="Calibri"/>
              </a:rPr>
              <a:t>diferente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fuerzas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influye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diseño.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ejemplo,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dirty="0">
                <a:latin typeface="Calibri"/>
                <a:cs typeface="Calibri"/>
              </a:rPr>
              <a:t>restricciones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negociables,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mientras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atributos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matizados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 err="1">
                <a:latin typeface="Calibri"/>
                <a:cs typeface="Calibri"/>
              </a:rPr>
              <a:t>implicar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co</a:t>
            </a:r>
            <a:r>
              <a:rPr lang="es-PE" sz="2133" spc="-13" dirty="0">
                <a:latin typeface="Calibri"/>
                <a:cs typeface="Calibri"/>
              </a:rPr>
              <a:t>n</a:t>
            </a:r>
            <a:r>
              <a:rPr sz="2133" spc="-13" dirty="0" err="1">
                <a:latin typeface="Calibri"/>
                <a:cs typeface="Calibri"/>
              </a:rPr>
              <a:t>cesiones</a:t>
            </a:r>
            <a:r>
              <a:rPr sz="2133" spc="-13" dirty="0">
                <a:latin typeface="Calibri"/>
                <a:cs typeface="Calibri"/>
              </a:rPr>
              <a:t> significativas.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07873" y="34980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498451">
              <a:lnSpc>
                <a:spcPct val="100000"/>
              </a:lnSpc>
              <a:spcBef>
                <a:spcPts val="127"/>
              </a:spcBef>
            </a:pPr>
            <a:r>
              <a:rPr dirty="0"/>
              <a:t>Definir</a:t>
            </a:r>
            <a:r>
              <a:rPr spc="-113" dirty="0"/>
              <a:t> </a:t>
            </a:r>
            <a:r>
              <a:rPr dirty="0"/>
              <a:t>atributos</a:t>
            </a:r>
            <a:r>
              <a:rPr spc="-87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13" dirty="0"/>
              <a:t>calidad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07873" y="1117103"/>
            <a:ext cx="10369973" cy="103000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283626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propiedades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visibles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externamente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expectativas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funcionamiento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sistema.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atributos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calidad </a:t>
            </a:r>
            <a:r>
              <a:rPr sz="2133" dirty="0">
                <a:latin typeface="Calibri"/>
                <a:cs typeface="Calibri"/>
              </a:rPr>
              <a:t>definen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bien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realizar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acción.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824" y="3730753"/>
            <a:ext cx="4031827" cy="373543"/>
          </a:xfrm>
          <a:prstGeom prst="rect">
            <a:avLst/>
          </a:prstGeom>
          <a:solidFill>
            <a:srgbClr val="F1F1F1"/>
          </a:solidFill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Escenario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Atributo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Calidad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262" y="46407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091214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Capturamos</a:t>
            </a:r>
            <a:r>
              <a:rPr spc="-60" dirty="0"/>
              <a:t> </a:t>
            </a:r>
            <a:r>
              <a:rPr dirty="0"/>
              <a:t>atributos</a:t>
            </a:r>
            <a:r>
              <a:rPr spc="-67" dirty="0"/>
              <a:t> </a:t>
            </a:r>
            <a:r>
              <a:rPr dirty="0"/>
              <a:t>de</a:t>
            </a:r>
            <a:r>
              <a:rPr spc="-107" dirty="0"/>
              <a:t> </a:t>
            </a:r>
            <a:r>
              <a:rPr spc="-13" dirty="0"/>
              <a:t>calidad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1919" y="928625"/>
            <a:ext cx="10369973" cy="37354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palabra.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escalabilidad.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8591" y="1753615"/>
            <a:ext cx="5204460" cy="983827"/>
            <a:chOff x="313943" y="1315211"/>
            <a:chExt cx="3903345" cy="737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" y="1324355"/>
              <a:ext cx="720852" cy="7193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515" y="1319783"/>
              <a:ext cx="3893820" cy="728980"/>
            </a:xfrm>
            <a:custGeom>
              <a:avLst/>
              <a:gdLst/>
              <a:ahLst/>
              <a:cxnLst/>
              <a:rect l="l" t="t" r="r" b="b"/>
              <a:pathLst>
                <a:path w="3893820" h="728980">
                  <a:moveTo>
                    <a:pt x="0" y="728471"/>
                  </a:moveTo>
                  <a:lnTo>
                    <a:pt x="729996" y="728471"/>
                  </a:lnTo>
                  <a:lnTo>
                    <a:pt x="729996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  <a:path w="3893820" h="728980">
                  <a:moveTo>
                    <a:pt x="725424" y="667511"/>
                  </a:moveTo>
                  <a:lnTo>
                    <a:pt x="3893820" y="667511"/>
                  </a:lnTo>
                  <a:lnTo>
                    <a:pt x="3893820" y="83819"/>
                  </a:lnTo>
                  <a:lnTo>
                    <a:pt x="725424" y="83819"/>
                  </a:lnTo>
                  <a:lnTo>
                    <a:pt x="725424" y="66751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96907" y="1899241"/>
            <a:ext cx="3912447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Necesitamos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significado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estas</a:t>
            </a:r>
            <a:endParaRPr sz="2133">
              <a:latin typeface="Calibri"/>
              <a:cs typeface="Calibri"/>
            </a:endParaRPr>
          </a:p>
          <a:p>
            <a:pPr marL="16933"/>
            <a:r>
              <a:rPr sz="2133" dirty="0">
                <a:latin typeface="Calibri"/>
                <a:cs typeface="Calibri"/>
              </a:rPr>
              <a:t>palabras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entenderlas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93488" y="2856992"/>
            <a:ext cx="6445673" cy="3088640"/>
            <a:chOff x="3595115" y="2142744"/>
            <a:chExt cx="4834255" cy="2316480"/>
          </a:xfrm>
        </p:grpSpPr>
        <p:sp>
          <p:nvSpPr>
            <p:cNvPr id="11" name="object 11"/>
            <p:cNvSpPr/>
            <p:nvPr/>
          </p:nvSpPr>
          <p:spPr>
            <a:xfrm>
              <a:off x="3599687" y="2147316"/>
              <a:ext cx="4825365" cy="2307590"/>
            </a:xfrm>
            <a:custGeom>
              <a:avLst/>
              <a:gdLst/>
              <a:ahLst/>
              <a:cxnLst/>
              <a:rect l="l" t="t" r="r" b="b"/>
              <a:pathLst>
                <a:path w="4825365" h="2307590">
                  <a:moveTo>
                    <a:pt x="4824984" y="0"/>
                  </a:moveTo>
                  <a:lnTo>
                    <a:pt x="0" y="0"/>
                  </a:lnTo>
                  <a:lnTo>
                    <a:pt x="0" y="2307336"/>
                  </a:lnTo>
                  <a:lnTo>
                    <a:pt x="4824984" y="2307336"/>
                  </a:lnTo>
                  <a:lnTo>
                    <a:pt x="48249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687" y="2147316"/>
              <a:ext cx="4825365" cy="2307590"/>
            </a:xfrm>
            <a:custGeom>
              <a:avLst/>
              <a:gdLst/>
              <a:ahLst/>
              <a:cxnLst/>
              <a:rect l="l" t="t" r="r" b="b"/>
              <a:pathLst>
                <a:path w="4825365" h="2307590">
                  <a:moveTo>
                    <a:pt x="0" y="2307336"/>
                  </a:moveTo>
                  <a:lnTo>
                    <a:pt x="4824984" y="2307336"/>
                  </a:lnTo>
                  <a:lnTo>
                    <a:pt x="4824984" y="0"/>
                  </a:lnTo>
                  <a:lnTo>
                    <a:pt x="0" y="0"/>
                  </a:lnTo>
                  <a:lnTo>
                    <a:pt x="0" y="2307336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08513" y="2886793"/>
            <a:ext cx="4821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867812" algn="l"/>
                <a:tab pos="1314840" algn="l"/>
                <a:tab pos="2320655" algn="l"/>
                <a:tab pos="2970879" algn="l"/>
                <a:tab pos="3367109" algn="l"/>
                <a:tab pos="4487221" algn="l"/>
              </a:tabLst>
            </a:pPr>
            <a:r>
              <a:rPr sz="2400" spc="-27" dirty="0">
                <a:latin typeface="Calibri"/>
                <a:cs typeface="Calibri"/>
              </a:rPr>
              <a:t>cómo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espera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sistema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2418" y="3252148"/>
            <a:ext cx="22309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1377491" algn="l"/>
              </a:tabLst>
            </a:pPr>
            <a:r>
              <a:rPr sz="2400" spc="-13" dirty="0">
                <a:latin typeface="Calibri"/>
                <a:cs typeface="Calibri"/>
              </a:rPr>
              <a:t>funcione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dentro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7762" y="3618652"/>
            <a:ext cx="23969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1911726" algn="l"/>
              </a:tabLst>
            </a:pPr>
            <a:r>
              <a:rPr sz="2400" spc="-13" dirty="0">
                <a:latin typeface="Calibri"/>
                <a:cs typeface="Calibri"/>
              </a:rPr>
              <a:t>determinado.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Hay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06688" y="3252148"/>
            <a:ext cx="23198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605352" algn="l"/>
                <a:tab pos="1216628" algn="l"/>
              </a:tabLst>
            </a:pPr>
            <a:r>
              <a:rPr sz="2400" spc="-33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un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contexto</a:t>
            </a:r>
            <a:endParaRPr sz="2400">
              <a:latin typeface="Calibri"/>
              <a:cs typeface="Calibri"/>
            </a:endParaRPr>
          </a:p>
          <a:p>
            <a:pPr marL="184569">
              <a:spcBef>
                <a:spcPts val="7"/>
              </a:spcBef>
            </a:pPr>
            <a:r>
              <a:rPr sz="2400" spc="-33" dirty="0">
                <a:latin typeface="Calibri"/>
                <a:cs typeface="Calibri"/>
              </a:rPr>
              <a:t>un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4143" y="3618652"/>
            <a:ext cx="1593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400" spc="-13" dirty="0">
                <a:latin typeface="Calibri"/>
                <a:cs typeface="Calibri"/>
              </a:rPr>
              <a:t>componente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2688" y="2886794"/>
            <a:ext cx="126153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>
              <a:spcBef>
                <a:spcPts val="133"/>
              </a:spcBef>
            </a:pPr>
            <a:r>
              <a:rPr sz="2400" spc="-13" dirty="0">
                <a:latin typeface="Calibri"/>
                <a:cs typeface="Calibri"/>
              </a:rPr>
              <a:t>describen software ambiental funcional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7281" y="3984413"/>
            <a:ext cx="47709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839026" algn="l"/>
                <a:tab pos="1702604" algn="l"/>
                <a:tab pos="3255352" algn="l"/>
                <a:tab pos="4615065" algn="l"/>
              </a:tabLst>
            </a:pPr>
            <a:r>
              <a:rPr sz="2400" spc="-27" dirty="0">
                <a:latin typeface="Calibri"/>
                <a:cs typeface="Calibri"/>
              </a:rPr>
              <a:t>para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7" dirty="0">
                <a:latin typeface="Calibri"/>
                <a:cs typeface="Calibri"/>
              </a:rPr>
              <a:t>cada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escenario,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estímulo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7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2688" y="4350173"/>
            <a:ext cx="620606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respuesta,</a:t>
            </a:r>
            <a:r>
              <a:rPr sz="2400" spc="5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7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5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cualquier</a:t>
            </a:r>
            <a:r>
              <a:rPr sz="2400" spc="5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característica.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escenarios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calidad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difieren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funcionales,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califican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spc="-13" dirty="0">
                <a:latin typeface="Calibri"/>
                <a:cs typeface="Calibri"/>
              </a:rPr>
              <a:t>respuesta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utilizando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respuesta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146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091214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Capturamos</a:t>
            </a:r>
            <a:r>
              <a:rPr spc="-60" dirty="0"/>
              <a:t> </a:t>
            </a:r>
            <a:r>
              <a:rPr dirty="0"/>
              <a:t>atributos</a:t>
            </a:r>
            <a:r>
              <a:rPr spc="-67" dirty="0"/>
              <a:t> </a:t>
            </a:r>
            <a:r>
              <a:rPr dirty="0"/>
              <a:t>de</a:t>
            </a:r>
            <a:r>
              <a:rPr spc="-107" dirty="0"/>
              <a:t> </a:t>
            </a:r>
            <a:r>
              <a:rPr spc="-13" dirty="0"/>
              <a:t>calidad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8591" y="1753615"/>
            <a:ext cx="985520" cy="983827"/>
            <a:chOff x="313943" y="1315211"/>
            <a:chExt cx="739140" cy="737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" y="1324355"/>
              <a:ext cx="720852" cy="7193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515" y="1319783"/>
              <a:ext cx="730250" cy="728980"/>
            </a:xfrm>
            <a:custGeom>
              <a:avLst/>
              <a:gdLst/>
              <a:ahLst/>
              <a:cxnLst/>
              <a:rect l="l" t="t" r="r" b="b"/>
              <a:pathLst>
                <a:path w="730250" h="728980">
                  <a:moveTo>
                    <a:pt x="0" y="728471"/>
                  </a:moveTo>
                  <a:lnTo>
                    <a:pt x="729996" y="728471"/>
                  </a:lnTo>
                  <a:lnTo>
                    <a:pt x="729996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34989" y="1902884"/>
            <a:ext cx="9922933" cy="4566072"/>
            <a:chOff x="1240536" y="967739"/>
            <a:chExt cx="7442200" cy="342455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9567" y="987551"/>
              <a:ext cx="4330699" cy="32449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50442" y="977645"/>
              <a:ext cx="7421880" cy="3404870"/>
            </a:xfrm>
            <a:custGeom>
              <a:avLst/>
              <a:gdLst/>
              <a:ahLst/>
              <a:cxnLst/>
              <a:rect l="l" t="t" r="r" b="b"/>
              <a:pathLst>
                <a:path w="7421880" h="3404870">
                  <a:moveTo>
                    <a:pt x="0" y="3404616"/>
                  </a:moveTo>
                  <a:lnTo>
                    <a:pt x="7421880" y="3404616"/>
                  </a:lnTo>
                  <a:lnTo>
                    <a:pt x="7421880" y="0"/>
                  </a:lnTo>
                  <a:lnTo>
                    <a:pt x="0" y="0"/>
                  </a:lnTo>
                  <a:lnTo>
                    <a:pt x="0" y="3404616"/>
                  </a:lnTo>
                  <a:close/>
                </a:path>
              </a:pathLst>
            </a:custGeom>
            <a:ln w="19812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663" y="2164081"/>
            <a:ext cx="9827260" cy="1187025"/>
            <a:chOff x="1031747" y="1623060"/>
            <a:chExt cx="7370445" cy="890269"/>
          </a:xfrm>
        </p:grpSpPr>
        <p:sp>
          <p:nvSpPr>
            <p:cNvPr id="3" name="object 3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7200138" y="0"/>
                  </a:moveTo>
                  <a:lnTo>
                    <a:pt x="144017" y="0"/>
                  </a:ln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8"/>
                  </a:lnTo>
                  <a:lnTo>
                    <a:pt x="0" y="720090"/>
                  </a:lnTo>
                  <a:lnTo>
                    <a:pt x="7342" y="765596"/>
                  </a:lnTo>
                  <a:lnTo>
                    <a:pt x="27786" y="805129"/>
                  </a:lnTo>
                  <a:lnTo>
                    <a:pt x="58962" y="836310"/>
                  </a:lnTo>
                  <a:lnTo>
                    <a:pt x="98496" y="856762"/>
                  </a:lnTo>
                  <a:lnTo>
                    <a:pt x="144017" y="864108"/>
                  </a:lnTo>
                  <a:lnTo>
                    <a:pt x="7200138" y="864108"/>
                  </a:lnTo>
                  <a:lnTo>
                    <a:pt x="7245644" y="856762"/>
                  </a:lnTo>
                  <a:lnTo>
                    <a:pt x="7285177" y="836310"/>
                  </a:lnTo>
                  <a:lnTo>
                    <a:pt x="7316358" y="805129"/>
                  </a:lnTo>
                  <a:lnTo>
                    <a:pt x="7336810" y="765596"/>
                  </a:lnTo>
                  <a:lnTo>
                    <a:pt x="7344156" y="720090"/>
                  </a:lnTo>
                  <a:lnTo>
                    <a:pt x="7344156" y="144018"/>
                  </a:lnTo>
                  <a:lnTo>
                    <a:pt x="7336810" y="98511"/>
                  </a:lnTo>
                  <a:lnTo>
                    <a:pt x="7316358" y="58978"/>
                  </a:lnTo>
                  <a:lnTo>
                    <a:pt x="7285177" y="27797"/>
                  </a:lnTo>
                  <a:lnTo>
                    <a:pt x="7245644" y="7345"/>
                  </a:lnTo>
                  <a:lnTo>
                    <a:pt x="7200138" y="0"/>
                  </a:lnTo>
                  <a:close/>
                </a:path>
              </a:pathLst>
            </a:custGeom>
            <a:solidFill>
              <a:srgbClr val="FF0000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0" y="144018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7" y="0"/>
                  </a:lnTo>
                  <a:lnTo>
                    <a:pt x="7200138" y="0"/>
                  </a:lnTo>
                  <a:lnTo>
                    <a:pt x="7245644" y="7345"/>
                  </a:lnTo>
                  <a:lnTo>
                    <a:pt x="7285177" y="27797"/>
                  </a:lnTo>
                  <a:lnTo>
                    <a:pt x="7316358" y="58978"/>
                  </a:lnTo>
                  <a:lnTo>
                    <a:pt x="7336810" y="98511"/>
                  </a:lnTo>
                  <a:lnTo>
                    <a:pt x="7344156" y="144018"/>
                  </a:lnTo>
                  <a:lnTo>
                    <a:pt x="7344156" y="720090"/>
                  </a:lnTo>
                  <a:lnTo>
                    <a:pt x="7336810" y="765596"/>
                  </a:lnTo>
                  <a:lnTo>
                    <a:pt x="7316358" y="805129"/>
                  </a:lnTo>
                  <a:lnTo>
                    <a:pt x="7285177" y="836310"/>
                  </a:lnTo>
                  <a:lnTo>
                    <a:pt x="7245644" y="856762"/>
                  </a:lnTo>
                  <a:lnTo>
                    <a:pt x="7200138" y="864108"/>
                  </a:lnTo>
                  <a:lnTo>
                    <a:pt x="144017" y="864108"/>
                  </a:lnTo>
                  <a:lnTo>
                    <a:pt x="98496" y="856762"/>
                  </a:lnTo>
                  <a:lnTo>
                    <a:pt x="58962" y="836310"/>
                  </a:lnTo>
                  <a:lnTo>
                    <a:pt x="27786" y="805129"/>
                  </a:lnTo>
                  <a:lnTo>
                    <a:pt x="7342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9497" y="2312078"/>
            <a:ext cx="8954345" cy="8516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" algn="ctr">
              <a:spcBef>
                <a:spcPts val="140"/>
              </a:spcBef>
            </a:pPr>
            <a:r>
              <a:rPr sz="2667" b="1" dirty="0">
                <a:solidFill>
                  <a:srgbClr val="FFFFFF"/>
                </a:solidFill>
                <a:latin typeface="Calibri"/>
                <a:cs typeface="Calibri"/>
              </a:rPr>
              <a:t>SESION</a:t>
            </a:r>
            <a:r>
              <a:rPr sz="2667" b="1" spc="-1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67" b="1" spc="-6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s-ES" sz="2667" b="1" spc="-6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693" algn="ctr">
              <a:spcBef>
                <a:spcPts val="140"/>
              </a:spcBef>
            </a:pPr>
            <a:r>
              <a:rPr lang="es-PE" sz="2667" b="1" spc="-67" dirty="0">
                <a:solidFill>
                  <a:srgbClr val="FFFFFF"/>
                </a:solidFill>
                <a:latin typeface="Calibri"/>
                <a:cs typeface="Calibri"/>
              </a:rPr>
              <a:t> DISEÑO DE PATRONES</a:t>
            </a:r>
            <a:endParaRPr lang="es-PE" sz="2667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618" y="951559"/>
            <a:ext cx="10887118" cy="63504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988035">
              <a:lnSpc>
                <a:spcPct val="100000"/>
              </a:lnSpc>
              <a:spcBef>
                <a:spcPts val="127"/>
              </a:spcBef>
            </a:pPr>
            <a:r>
              <a:rPr sz="3600" dirty="0"/>
              <a:t>Ejemplos</a:t>
            </a:r>
            <a:r>
              <a:rPr sz="3600" spc="-80" dirty="0"/>
              <a:t> </a:t>
            </a:r>
            <a:r>
              <a:rPr sz="3600" dirty="0"/>
              <a:t>de</a:t>
            </a:r>
            <a:r>
              <a:rPr sz="3600" spc="-73" dirty="0"/>
              <a:t> </a:t>
            </a:r>
            <a:r>
              <a:rPr sz="3600" dirty="0"/>
              <a:t>escenarios</a:t>
            </a:r>
            <a:r>
              <a:rPr sz="3600" spc="-40" dirty="0"/>
              <a:t> </a:t>
            </a:r>
            <a:r>
              <a:rPr sz="3600" dirty="0"/>
              <a:t>de</a:t>
            </a:r>
            <a:r>
              <a:rPr sz="3600" spc="-93" dirty="0"/>
              <a:t> </a:t>
            </a:r>
            <a:r>
              <a:rPr sz="3600" dirty="0"/>
              <a:t>atributos</a:t>
            </a:r>
            <a:r>
              <a:rPr sz="3600" spc="-47" dirty="0"/>
              <a:t> </a:t>
            </a:r>
            <a:r>
              <a:rPr sz="3600" dirty="0"/>
              <a:t>de</a:t>
            </a:r>
            <a:r>
              <a:rPr sz="3600" spc="-93" dirty="0"/>
              <a:t> </a:t>
            </a:r>
            <a:r>
              <a:rPr sz="3600" spc="-13" dirty="0"/>
              <a:t>calidad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3230" y="1030852"/>
            <a:ext cx="5827616" cy="2692103"/>
            <a:chOff x="-231021" y="298896"/>
            <a:chExt cx="4370712" cy="23240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1021" y="298896"/>
              <a:ext cx="719327" cy="7208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993647"/>
              <a:ext cx="3317748" cy="1624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2291" y="989075"/>
              <a:ext cx="3327400" cy="1633855"/>
            </a:xfrm>
            <a:custGeom>
              <a:avLst/>
              <a:gdLst/>
              <a:ahLst/>
              <a:cxnLst/>
              <a:rect l="l" t="t" r="r" b="b"/>
              <a:pathLst>
                <a:path w="3327400" h="1633855">
                  <a:moveTo>
                    <a:pt x="0" y="1633728"/>
                  </a:moveTo>
                  <a:lnTo>
                    <a:pt x="3326891" y="1633728"/>
                  </a:lnTo>
                  <a:lnTo>
                    <a:pt x="3326891" y="0"/>
                  </a:lnTo>
                  <a:lnTo>
                    <a:pt x="0" y="0"/>
                  </a:lnTo>
                  <a:lnTo>
                    <a:pt x="0" y="163372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4108" y="1749621"/>
            <a:ext cx="11740610" cy="4967710"/>
            <a:chOff x="198081" y="1484123"/>
            <a:chExt cx="8805457" cy="355387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6964" y="1484123"/>
              <a:ext cx="3611587" cy="31762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2119" y="1484123"/>
              <a:ext cx="3721419" cy="3191253"/>
            </a:xfrm>
            <a:custGeom>
              <a:avLst/>
              <a:gdLst/>
              <a:ahLst/>
              <a:cxnLst/>
              <a:rect l="l" t="t" r="r" b="b"/>
              <a:pathLst>
                <a:path w="4638040" h="3967479">
                  <a:moveTo>
                    <a:pt x="0" y="3966972"/>
                  </a:moveTo>
                  <a:lnTo>
                    <a:pt x="4637532" y="3966972"/>
                  </a:lnTo>
                  <a:lnTo>
                    <a:pt x="4637532" y="0"/>
                  </a:lnTo>
                  <a:lnTo>
                    <a:pt x="0" y="0"/>
                  </a:lnTo>
                  <a:lnTo>
                    <a:pt x="0" y="3966972"/>
                  </a:lnTo>
                  <a:close/>
                </a:path>
              </a:pathLst>
            </a:custGeom>
            <a:ln w="2895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081" y="2975517"/>
              <a:ext cx="4760053" cy="2062480"/>
            </a:xfrm>
            <a:custGeom>
              <a:avLst/>
              <a:gdLst/>
              <a:ahLst/>
              <a:cxnLst/>
              <a:rect l="l" t="t" r="r" b="b"/>
              <a:pathLst>
                <a:path w="4117975" h="2062479">
                  <a:moveTo>
                    <a:pt x="0" y="2061972"/>
                  </a:moveTo>
                  <a:lnTo>
                    <a:pt x="4117848" y="2061972"/>
                  </a:lnTo>
                  <a:lnTo>
                    <a:pt x="4117848" y="0"/>
                  </a:lnTo>
                  <a:lnTo>
                    <a:pt x="0" y="0"/>
                  </a:lnTo>
                  <a:lnTo>
                    <a:pt x="0" y="2061972"/>
                  </a:lnTo>
                  <a:close/>
                </a:path>
              </a:pathLst>
            </a:custGeom>
            <a:ln w="9143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8894" y="4037903"/>
            <a:ext cx="5264572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>
              <a:spcBef>
                <a:spcPts val="127"/>
              </a:spcBef>
              <a:tabLst>
                <a:tab pos="564713" algn="l"/>
                <a:tab pos="1877860" algn="l"/>
                <a:tab pos="3188467" algn="l"/>
                <a:tab pos="3629569" algn="l"/>
                <a:tab pos="4907157" algn="l"/>
              </a:tabLst>
            </a:pPr>
            <a:r>
              <a:rPr sz="2133" spc="-33" dirty="0">
                <a:latin typeface="Calibri"/>
                <a:cs typeface="Calibri"/>
              </a:rPr>
              <a:t>Un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escenario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comunica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la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intención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del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8894" y="4363937"/>
            <a:ext cx="1300480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requisito entenderlo.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680" y="4363937"/>
            <a:ext cx="3909907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23514" marR="6773" indent="-223514">
              <a:spcBef>
                <a:spcPts val="127"/>
              </a:spcBef>
              <a:tabLst>
                <a:tab pos="872892" algn="l"/>
                <a:tab pos="1673818" algn="l"/>
                <a:tab pos="2039569" algn="l"/>
                <a:tab pos="3202013" algn="l"/>
                <a:tab pos="3499186" algn="l"/>
              </a:tabLst>
            </a:pPr>
            <a:r>
              <a:rPr sz="2133" spc="-27" dirty="0">
                <a:latin typeface="Calibri"/>
                <a:cs typeface="Calibri"/>
              </a:rPr>
              <a:t>para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que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cualquiera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pueda </a:t>
            </a:r>
            <a:r>
              <a:rPr sz="2133" spc="-33" dirty="0">
                <a:latin typeface="Calibri"/>
                <a:cs typeface="Calibri"/>
              </a:rPr>
              <a:t>Los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4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grandes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escenarios</a:t>
            </a:r>
            <a:r>
              <a:rPr sz="2133" dirty="0">
                <a:latin typeface="Calibri"/>
                <a:cs typeface="Calibri"/>
              </a:rPr>
              <a:t>		</a:t>
            </a:r>
            <a:r>
              <a:rPr sz="2133" spc="-33" dirty="0">
                <a:latin typeface="Calibri"/>
                <a:cs typeface="Calibri"/>
              </a:rPr>
              <a:t>son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894" y="5014176"/>
            <a:ext cx="5266267" cy="199845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precisos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medibles.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personas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leen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mismo</a:t>
            </a:r>
            <a:r>
              <a:rPr sz="2133" spc="4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escenario</a:t>
            </a:r>
            <a:r>
              <a:rPr sz="2133" spc="4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atributo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4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calidad </a:t>
            </a:r>
            <a:r>
              <a:rPr sz="2133" dirty="0">
                <a:latin typeface="Calibri"/>
                <a:cs typeface="Calibri"/>
              </a:rPr>
              <a:t>deberían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comprender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rendimiento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capacidad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spc="-13" dirty="0" err="1">
                <a:latin typeface="Calibri"/>
                <a:cs typeface="Calibri"/>
              </a:rPr>
              <a:t>mantenimiento</a:t>
            </a:r>
            <a:r>
              <a:rPr lang="es-ES" sz="2133" spc="-13" dirty="0">
                <a:latin typeface="Calibri"/>
                <a:cs typeface="Calibri"/>
              </a:rPr>
              <a:t> </a:t>
            </a:r>
            <a:r>
              <a:rPr lang="es-PE" sz="2133" dirty="0">
                <a:latin typeface="Calibri"/>
                <a:cs typeface="Calibri"/>
              </a:rPr>
              <a:t>del</a:t>
            </a:r>
            <a:r>
              <a:rPr lang="es-PE" sz="2133" spc="-27" dirty="0">
                <a:latin typeface="Calibri"/>
                <a:cs typeface="Calibri"/>
              </a:rPr>
              <a:t> </a:t>
            </a:r>
            <a:r>
              <a:rPr lang="es-PE" sz="2133" spc="-13" dirty="0">
                <a:latin typeface="Calibri"/>
                <a:cs typeface="Calibri"/>
              </a:rPr>
              <a:t>sistema.</a:t>
            </a:r>
            <a:endParaRPr lang="es-PE" sz="2133" dirty="0">
              <a:latin typeface="Calibri"/>
              <a:cs typeface="Calibri"/>
            </a:endParaRPr>
          </a:p>
          <a:p>
            <a:pPr marR="6773" algn="just">
              <a:spcBef>
                <a:spcPts val="127"/>
              </a:spcBef>
            </a:pP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128" y="33309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128355">
              <a:lnSpc>
                <a:spcPct val="100000"/>
              </a:lnSpc>
              <a:spcBef>
                <a:spcPts val="127"/>
              </a:spcBef>
            </a:pPr>
            <a:r>
              <a:rPr dirty="0"/>
              <a:t>Ensucia</a:t>
            </a:r>
            <a:r>
              <a:rPr spc="-60" dirty="0"/>
              <a:t> </a:t>
            </a:r>
            <a:r>
              <a:rPr dirty="0"/>
              <a:t>tus</a:t>
            </a:r>
            <a:r>
              <a:rPr spc="-40" dirty="0"/>
              <a:t> </a:t>
            </a:r>
            <a:r>
              <a:rPr spc="-13" dirty="0"/>
              <a:t>manos: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5520" y="1154176"/>
            <a:ext cx="6913033" cy="37183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>
              <a:spcBef>
                <a:spcPts val="339"/>
              </a:spcBef>
            </a:pPr>
            <a:r>
              <a:rPr sz="2133" b="1" dirty="0">
                <a:latin typeface="Calibri"/>
                <a:cs typeface="Calibri"/>
              </a:rPr>
              <a:t>Refina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estas</a:t>
            </a:r>
            <a:r>
              <a:rPr sz="2133" b="1" spc="-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notas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escenarios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atributos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calidad</a:t>
            </a:r>
            <a:r>
              <a:rPr sz="2133" spc="-13" dirty="0">
                <a:latin typeface="Calibri"/>
                <a:cs typeface="Calibri"/>
              </a:rPr>
              <a:t>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3" y="912368"/>
            <a:ext cx="768095" cy="865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542" y="2113449"/>
            <a:ext cx="10480887" cy="3626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Durante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reunión,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interesadas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Proyecto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Lionheart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compartieron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siguientes </a:t>
            </a:r>
            <a:r>
              <a:rPr sz="2133" dirty="0">
                <a:latin typeface="Calibri"/>
                <a:cs typeface="Calibri"/>
              </a:rPr>
              <a:t>enunciados.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declaración,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identifique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atributo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escenario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formal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atributo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seis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partes.</a:t>
            </a:r>
            <a:endParaRPr sz="2133" dirty="0">
              <a:latin typeface="Calibri"/>
              <a:cs typeface="Calibri"/>
            </a:endParaRPr>
          </a:p>
          <a:p>
            <a:pPr marL="213355" indent="-196422" algn="just">
              <a:buChar char="•"/>
              <a:tabLst>
                <a:tab pos="213355" algn="l"/>
              </a:tabLst>
            </a:pPr>
            <a:r>
              <a:rPr sz="2133" dirty="0">
                <a:latin typeface="Calibri"/>
                <a:cs typeface="Calibri"/>
              </a:rPr>
              <a:t>Hay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pequeña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cantidad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usuarios,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envía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pregunta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33" dirty="0">
                <a:latin typeface="Calibri"/>
                <a:cs typeface="Calibri"/>
              </a:rPr>
              <a:t> un</a:t>
            </a:r>
            <a:endParaRPr sz="2133" dirty="0">
              <a:latin typeface="Calibri"/>
              <a:cs typeface="Calibri"/>
            </a:endParaRPr>
          </a:p>
          <a:p>
            <a:pPr marL="16933" algn="just"/>
            <a:r>
              <a:rPr sz="2133" dirty="0">
                <a:latin typeface="Calibri"/>
                <a:cs typeface="Calibri"/>
              </a:rPr>
              <a:t>problema,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debemos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poder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responder</a:t>
            </a:r>
            <a:r>
              <a:rPr sz="2133" spc="-13" dirty="0">
                <a:latin typeface="Calibri"/>
                <a:cs typeface="Calibri"/>
              </a:rPr>
              <a:t> rápidamente,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dentro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día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hábil.</a:t>
            </a:r>
            <a:endParaRPr sz="2133" dirty="0">
              <a:latin typeface="Calibri"/>
              <a:cs typeface="Calibri"/>
            </a:endParaRPr>
          </a:p>
          <a:p>
            <a:pPr marL="16933" marR="802620" indent="196422">
              <a:buChar char="•"/>
              <a:tabLst>
                <a:tab pos="213355" algn="l"/>
              </a:tabLst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lanzamientos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ocurren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mes.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ideal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enviemos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código </a:t>
            </a: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esté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listo.</a:t>
            </a:r>
            <a:endParaRPr sz="2133" dirty="0">
              <a:latin typeface="Calibri"/>
              <a:cs typeface="Calibri"/>
            </a:endParaRPr>
          </a:p>
          <a:p>
            <a:pPr marL="213355" indent="-196422">
              <a:buChar char="•"/>
              <a:tabLst>
                <a:tab pos="213355" algn="l"/>
              </a:tabLst>
            </a:pPr>
            <a:r>
              <a:rPr sz="2133" spc="-13" dirty="0">
                <a:latin typeface="Calibri"/>
                <a:cs typeface="Calibri"/>
              </a:rPr>
              <a:t>Necesitamos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verificar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índice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RFP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construido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correctamente.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verificación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debe</a:t>
            </a:r>
            <a:endParaRPr sz="2133" dirty="0">
              <a:latin typeface="Calibri"/>
              <a:cs typeface="Calibri"/>
            </a:endParaRPr>
          </a:p>
          <a:p>
            <a:pPr marL="16933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ser</a:t>
            </a:r>
            <a:r>
              <a:rPr sz="2133" spc="-13" dirty="0">
                <a:latin typeface="Calibri"/>
                <a:cs typeface="Calibri"/>
              </a:rPr>
              <a:t> automatizada.</a:t>
            </a:r>
            <a:endParaRPr sz="2133" dirty="0">
              <a:latin typeface="Calibri"/>
              <a:cs typeface="Calibri"/>
            </a:endParaRPr>
          </a:p>
          <a:p>
            <a:pPr marL="16933" marR="335272" indent="196422">
              <a:buChar char="•"/>
              <a:tabLst>
                <a:tab pos="213355" algn="l"/>
              </a:tabLst>
            </a:pPr>
            <a:r>
              <a:rPr sz="2133" spc="-13" dirty="0">
                <a:latin typeface="Calibri"/>
                <a:cs typeface="Calibri"/>
              </a:rPr>
              <a:t>Necesitamos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nuevo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desarrollo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permanente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acelere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rápidamente </a:t>
            </a:r>
            <a:r>
              <a:rPr sz="2133" dirty="0">
                <a:latin typeface="Calibri"/>
                <a:cs typeface="Calibri"/>
              </a:rPr>
              <a:t>después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contratistas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contratamos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ido.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864" y="28314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128355">
              <a:lnSpc>
                <a:spcPct val="100000"/>
              </a:lnSpc>
              <a:spcBef>
                <a:spcPts val="127"/>
              </a:spcBef>
            </a:pPr>
            <a:r>
              <a:rPr dirty="0"/>
              <a:t>Ensucia</a:t>
            </a:r>
            <a:r>
              <a:rPr spc="-60" dirty="0"/>
              <a:t> </a:t>
            </a:r>
            <a:r>
              <a:rPr dirty="0"/>
              <a:t>tus</a:t>
            </a:r>
            <a:r>
              <a:rPr spc="-40" dirty="0"/>
              <a:t> </a:t>
            </a:r>
            <a:r>
              <a:rPr spc="-13" dirty="0"/>
              <a:t>manos: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5519" y="1154176"/>
            <a:ext cx="7445587" cy="37183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>
              <a:spcBef>
                <a:spcPts val="339"/>
              </a:spcBef>
            </a:pPr>
            <a:r>
              <a:rPr sz="2133" b="1" dirty="0">
                <a:latin typeface="Calibri"/>
                <a:cs typeface="Calibri"/>
              </a:rPr>
              <a:t>Refina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estas</a:t>
            </a:r>
            <a:r>
              <a:rPr sz="2133" b="1" spc="-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notas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escenarios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atributos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calidad</a:t>
            </a:r>
            <a:r>
              <a:rPr sz="2133" spc="-13" dirty="0">
                <a:latin typeface="Calibri"/>
                <a:cs typeface="Calibri"/>
              </a:rPr>
              <a:t>.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3" y="912368"/>
            <a:ext cx="768095" cy="865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35759" y="3013457"/>
            <a:ext cx="9548707" cy="1887696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42891" indent="-220128">
              <a:spcBef>
                <a:spcPts val="320"/>
              </a:spcBef>
              <a:buChar char="•"/>
              <a:tabLst>
                <a:tab pos="342891" algn="l"/>
              </a:tabLst>
            </a:pPr>
            <a:r>
              <a:rPr sz="2400" dirty="0">
                <a:latin typeface="Calibri"/>
                <a:cs typeface="Calibri"/>
              </a:rPr>
              <a:t>¿Qué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calidad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sugiere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declaración?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inventar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si</a:t>
            </a:r>
            <a:endParaRPr sz="2400">
              <a:latin typeface="Calibri"/>
              <a:cs typeface="Calibri"/>
            </a:endParaRPr>
          </a:p>
          <a:p>
            <a:pPr marL="359824"/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útil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describir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preocupación</a:t>
            </a:r>
            <a:r>
              <a:rPr sz="2400" dirty="0">
                <a:latin typeface="Calibri"/>
                <a:cs typeface="Calibri"/>
              </a:rPr>
              <a:t> 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manera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efectiva.</a:t>
            </a:r>
            <a:endParaRPr sz="2400">
              <a:latin typeface="Calibri"/>
              <a:cs typeface="Calibri"/>
            </a:endParaRPr>
          </a:p>
          <a:p>
            <a:pPr marL="344585" indent="-221821">
              <a:buChar char="•"/>
              <a:tabLst>
                <a:tab pos="344585" algn="l"/>
              </a:tabLst>
            </a:pPr>
            <a:r>
              <a:rPr sz="2400" dirty="0">
                <a:latin typeface="Calibri"/>
                <a:cs typeface="Calibri"/>
              </a:rPr>
              <a:t>¿Hay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respuestas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implícitas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respuesta?</a:t>
            </a:r>
            <a:endParaRPr sz="2400">
              <a:latin typeface="Calibri"/>
              <a:cs typeface="Calibri"/>
            </a:endParaRPr>
          </a:p>
          <a:p>
            <a:pPr marL="342891" marR="530000" indent="-220974">
              <a:spcBef>
                <a:spcPts val="7"/>
              </a:spcBef>
              <a:buChar char="•"/>
              <a:tabLst>
                <a:tab pos="359824" algn="l"/>
              </a:tabLst>
            </a:pPr>
            <a:r>
              <a:rPr sz="2400" dirty="0">
                <a:latin typeface="Calibri"/>
                <a:cs typeface="Calibri"/>
              </a:rPr>
              <a:t>¿Qué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información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faltante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completar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función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propias 	experiencias?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8352" y="1956816"/>
            <a:ext cx="7393093" cy="451273"/>
          </a:xfrm>
          <a:custGeom>
            <a:avLst/>
            <a:gdLst/>
            <a:ahLst/>
            <a:cxnLst/>
            <a:rect l="l" t="t" r="r" b="b"/>
            <a:pathLst>
              <a:path w="5544820" h="338455">
                <a:moveTo>
                  <a:pt x="0" y="338327"/>
                </a:moveTo>
                <a:lnTo>
                  <a:pt x="5544312" y="338327"/>
                </a:lnTo>
                <a:lnTo>
                  <a:pt x="5544312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413676" y="1985773"/>
            <a:ext cx="4075853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Aquí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hay</a:t>
            </a:r>
            <a:r>
              <a:rPr sz="2133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algunas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cosas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pensar: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3567" y="1861311"/>
            <a:ext cx="697653" cy="697653"/>
            <a:chOff x="1217675" y="1395983"/>
            <a:chExt cx="523240" cy="5232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19" y="1405127"/>
              <a:ext cx="504444" cy="5044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2247" y="1400555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4" h="513714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481" y="91830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424904">
              <a:lnSpc>
                <a:spcPct val="100000"/>
              </a:lnSpc>
              <a:spcBef>
                <a:spcPts val="127"/>
              </a:spcBef>
            </a:pPr>
            <a:r>
              <a:rPr dirty="0"/>
              <a:t>Busque</a:t>
            </a:r>
            <a:r>
              <a:rPr spc="-113" dirty="0"/>
              <a:t> </a:t>
            </a:r>
            <a:r>
              <a:rPr dirty="0"/>
              <a:t>Clases</a:t>
            </a:r>
            <a:r>
              <a:rPr spc="-93" dirty="0"/>
              <a:t> </a:t>
            </a:r>
            <a:r>
              <a:rPr dirty="0"/>
              <a:t>de</a:t>
            </a:r>
            <a:r>
              <a:rPr spc="-113" dirty="0"/>
              <a:t> </a:t>
            </a:r>
            <a:r>
              <a:rPr dirty="0"/>
              <a:t>Requisitos</a:t>
            </a:r>
            <a:r>
              <a:rPr spc="-80" dirty="0"/>
              <a:t> </a:t>
            </a:r>
            <a:r>
              <a:rPr spc="-13" dirty="0"/>
              <a:t>Funcionales: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985263" y="1343152"/>
            <a:ext cx="8110220" cy="491913"/>
          </a:xfrm>
          <a:custGeom>
            <a:avLst/>
            <a:gdLst/>
            <a:ahLst/>
            <a:cxnLst/>
            <a:rect l="l" t="t" r="r" b="b"/>
            <a:pathLst>
              <a:path w="6082665" h="368934">
                <a:moveTo>
                  <a:pt x="0" y="368808"/>
                </a:moveTo>
                <a:lnTo>
                  <a:pt x="6082283" y="368808"/>
                </a:lnTo>
                <a:lnTo>
                  <a:pt x="6082283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091096" y="1366859"/>
            <a:ext cx="43247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latin typeface="Calibri"/>
                <a:cs typeface="Calibri"/>
              </a:rPr>
              <a:t>Requisitos</a:t>
            </a:r>
            <a:r>
              <a:rPr sz="2400" b="1" spc="-4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funcionales</a:t>
            </a:r>
            <a:r>
              <a:rPr sz="2400" b="1" spc="-47" dirty="0">
                <a:latin typeface="Calibri"/>
                <a:cs typeface="Calibri"/>
              </a:rPr>
              <a:t> </a:t>
            </a:r>
            <a:r>
              <a:rPr sz="2400" b="1" spc="-13" dirty="0">
                <a:latin typeface="Calibri"/>
                <a:cs typeface="Calibri"/>
              </a:rPr>
              <a:t>influyentes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8288" y="1239519"/>
            <a:ext cx="697653" cy="697653"/>
            <a:chOff x="966216" y="929639"/>
            <a:chExt cx="523240" cy="5232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60" y="938783"/>
              <a:ext cx="504444" cy="5044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0788" y="934211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5263" y="2084833"/>
            <a:ext cx="9020387" cy="1030004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2764" marR="108371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Cuando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requisito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funcional impulsa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 toma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decisiones</a:t>
            </a:r>
            <a:r>
              <a:rPr sz="2133" spc="-13" dirty="0">
                <a:latin typeface="Calibri"/>
                <a:cs typeface="Calibri"/>
              </a:rPr>
              <a:t> arquitectónicas,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 </a:t>
            </a:r>
            <a:r>
              <a:rPr sz="2133" dirty="0">
                <a:latin typeface="Calibri"/>
                <a:cs typeface="Calibri"/>
              </a:rPr>
              <a:t>llamamos</a:t>
            </a:r>
            <a:r>
              <a:rPr sz="2133" spc="3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requisito</a:t>
            </a:r>
            <a:r>
              <a:rPr sz="2133" spc="3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funcional</a:t>
            </a:r>
            <a:r>
              <a:rPr sz="2133" spc="3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influyente.</a:t>
            </a:r>
            <a:r>
              <a:rPr sz="2133" spc="3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3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requisitos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funcionales influyentes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denominarse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destructores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5263" y="3450335"/>
            <a:ext cx="9020387" cy="3078480"/>
          </a:xfrm>
          <a:custGeom>
            <a:avLst/>
            <a:gdLst/>
            <a:ahLst/>
            <a:cxnLst/>
            <a:rect l="l" t="t" r="r" b="b"/>
            <a:pathLst>
              <a:path w="6765290" h="2308860">
                <a:moveTo>
                  <a:pt x="0" y="2308860"/>
                </a:moveTo>
                <a:lnTo>
                  <a:pt x="6765035" y="2308860"/>
                </a:lnTo>
                <a:lnTo>
                  <a:pt x="6765035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091097" y="3478548"/>
            <a:ext cx="8811260" cy="264209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473275" indent="-456342">
              <a:spcBef>
                <a:spcPts val="127"/>
              </a:spcBef>
              <a:buAutoNum type="arabicPeriod"/>
              <a:tabLst>
                <a:tab pos="473275" algn="l"/>
                <a:tab pos="1755943" algn="l"/>
                <a:tab pos="2345208" algn="l"/>
                <a:tab pos="2821023" algn="l"/>
                <a:tab pos="3776039" algn="l"/>
                <a:tab pos="4245927" algn="l"/>
                <a:tab pos="5792749" algn="l"/>
                <a:tab pos="6923867" algn="l"/>
                <a:tab pos="7531758" algn="l"/>
                <a:tab pos="8544346" algn="l"/>
              </a:tabLst>
            </a:pPr>
            <a:r>
              <a:rPr sz="2133" spc="-13" dirty="0">
                <a:latin typeface="Calibri"/>
                <a:cs typeface="Calibri"/>
              </a:rPr>
              <a:t>Comience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con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un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boceto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nocional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que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resuma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su</a:t>
            </a:r>
            <a:endParaRPr sz="2133">
              <a:latin typeface="Calibri"/>
              <a:cs typeface="Calibri"/>
            </a:endParaRPr>
          </a:p>
          <a:p>
            <a:pPr marL="474121">
              <a:spcBef>
                <a:spcPts val="7"/>
              </a:spcBef>
            </a:pPr>
            <a:r>
              <a:rPr sz="2133" spc="-13" dirty="0">
                <a:latin typeface="Calibri"/>
                <a:cs typeface="Calibri"/>
              </a:rPr>
              <a:t>pensamiento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sobre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arquitectura.</a:t>
            </a:r>
            <a:endParaRPr sz="2133">
              <a:latin typeface="Calibri"/>
              <a:cs typeface="Calibri"/>
            </a:endParaRPr>
          </a:p>
          <a:p>
            <a:pPr marL="474121" marR="6773" indent="-457189">
              <a:buAutoNum type="arabicPeriod" startAt="2"/>
              <a:tabLst>
                <a:tab pos="474121" algn="l"/>
              </a:tabLst>
            </a:pPr>
            <a:r>
              <a:rPr sz="2133" spc="-13" dirty="0">
                <a:latin typeface="Calibri"/>
                <a:cs typeface="Calibri"/>
              </a:rPr>
              <a:t>Identifique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clases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generales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requisitos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representan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mismo</a:t>
            </a:r>
            <a:r>
              <a:rPr sz="2133" spc="-27" dirty="0">
                <a:latin typeface="Calibri"/>
                <a:cs typeface="Calibri"/>
              </a:rPr>
              <a:t> tipo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arquitectónico.</a:t>
            </a:r>
            <a:endParaRPr sz="2133">
              <a:latin typeface="Calibri"/>
              <a:cs typeface="Calibri"/>
            </a:endParaRPr>
          </a:p>
          <a:p>
            <a:pPr marL="473275" indent="-456342">
              <a:buAutoNum type="arabicPeriod" startAt="2"/>
              <a:tabLst>
                <a:tab pos="473275" algn="l"/>
              </a:tabLst>
            </a:pPr>
            <a:r>
              <a:rPr sz="2133" dirty="0">
                <a:latin typeface="Calibri"/>
                <a:cs typeface="Calibri"/>
              </a:rPr>
              <a:t>Para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clase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identificada,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recorra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 </a:t>
            </a:r>
            <a:r>
              <a:rPr sz="2133" dirty="0">
                <a:latin typeface="Calibri"/>
                <a:cs typeface="Calibri"/>
              </a:rPr>
              <a:t>nocional </a:t>
            </a:r>
            <a:r>
              <a:rPr sz="2133" spc="-67" dirty="0">
                <a:latin typeface="Calibri"/>
                <a:cs typeface="Calibri"/>
              </a:rPr>
              <a:t>y</a:t>
            </a:r>
            <a:endParaRPr sz="2133">
              <a:latin typeface="Calibri"/>
              <a:cs typeface="Calibri"/>
            </a:endParaRPr>
          </a:p>
          <a:p>
            <a:pPr marL="474121"/>
            <a:r>
              <a:rPr sz="2133" spc="-13" dirty="0">
                <a:latin typeface="Calibri"/>
                <a:cs typeface="Calibri"/>
              </a:rPr>
              <a:t>muestre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grupo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requisitos.</a:t>
            </a:r>
            <a:endParaRPr sz="2133">
              <a:latin typeface="Calibri"/>
              <a:cs typeface="Calibri"/>
            </a:endParaRPr>
          </a:p>
          <a:p>
            <a:pPr marL="16933" marR="8466">
              <a:tabLst>
                <a:tab pos="526614" algn="l"/>
                <a:tab pos="1802508" algn="l"/>
                <a:tab pos="2280016" algn="l"/>
                <a:tab pos="3109729" algn="l"/>
                <a:tab pos="4058819" algn="l"/>
                <a:tab pos="5432924" algn="l"/>
                <a:tab pos="6347301" algn="l"/>
                <a:tab pos="7139762" algn="l"/>
                <a:tab pos="7623196" algn="l"/>
              </a:tabLst>
            </a:pP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Si</a:t>
            </a:r>
            <a:r>
              <a:rPr sz="2133" spc="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no</a:t>
            </a:r>
            <a:r>
              <a:rPr sz="2133" spc="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es</a:t>
            </a:r>
            <a:r>
              <a:rPr sz="2133" spc="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inmediatamente</a:t>
            </a:r>
            <a:r>
              <a:rPr sz="2133" spc="13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obvio</a:t>
            </a:r>
            <a:r>
              <a:rPr sz="2133" spc="33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cómo</a:t>
            </a:r>
            <a:r>
              <a:rPr sz="2133" spc="2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implementaría</a:t>
            </a:r>
            <a:r>
              <a:rPr sz="2133" spc="2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la</a:t>
            </a:r>
            <a:r>
              <a:rPr sz="2133" spc="2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característica</a:t>
            </a:r>
            <a:r>
              <a:rPr sz="2133" spc="2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basada</a:t>
            </a:r>
            <a:r>
              <a:rPr sz="2133" spc="2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133" spc="-47" dirty="0">
                <a:solidFill>
                  <a:srgbClr val="7E7E7E"/>
                </a:solidFill>
                <a:latin typeface="Calibri"/>
                <a:cs typeface="Calibri"/>
              </a:rPr>
              <a:t>en </a:t>
            </a:r>
            <a:r>
              <a:rPr sz="2133" spc="-33" dirty="0">
                <a:solidFill>
                  <a:srgbClr val="7E7E7E"/>
                </a:solidFill>
                <a:latin typeface="Calibri"/>
                <a:cs typeface="Calibri"/>
              </a:rPr>
              <a:t>los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requisitos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33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27" dirty="0">
                <a:solidFill>
                  <a:srgbClr val="7E7E7E"/>
                </a:solidFill>
                <a:latin typeface="Calibri"/>
                <a:cs typeface="Calibri"/>
              </a:rPr>
              <a:t>grano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grueso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conocidos,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podría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tener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33" dirty="0">
                <a:solidFill>
                  <a:srgbClr val="7E7E7E"/>
                </a:solidFill>
                <a:latin typeface="Calibri"/>
                <a:cs typeface="Calibri"/>
              </a:rPr>
              <a:t>un</a:t>
            </a:r>
            <a:r>
              <a:rPr sz="2133" dirty="0">
                <a:solidFill>
                  <a:srgbClr val="7E7E7E"/>
                </a:solidFill>
                <a:latin typeface="Calibri"/>
                <a:cs typeface="Calibri"/>
              </a:rPr>
              <a:t>	</a:t>
            </a: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significado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35" y="6148257"/>
            <a:ext cx="4730327" cy="674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4904">
              <a:lnSpc>
                <a:spcPts val="2152"/>
              </a:lnSpc>
            </a:pPr>
            <a:r>
              <a:rPr sz="2133" spc="-13" dirty="0">
                <a:solidFill>
                  <a:srgbClr val="7E7E7E"/>
                </a:solidFill>
                <a:latin typeface="Calibri"/>
                <a:cs typeface="Calibri"/>
              </a:rPr>
              <a:t>arquitectónico.</a:t>
            </a:r>
            <a:endParaRPr sz="2133" dirty="0">
              <a:latin typeface="Calibri"/>
              <a:cs typeface="Calibri"/>
            </a:endParaRPr>
          </a:p>
          <a:p>
            <a:pPr marL="16933">
              <a:spcBef>
                <a:spcPts val="1307"/>
              </a:spcBef>
            </a:pPr>
            <a:endParaRPr sz="14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485" y="41520"/>
            <a:ext cx="11541878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24202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Averigüe</a:t>
            </a:r>
            <a:r>
              <a:rPr spc="-40" dirty="0"/>
              <a:t> </a:t>
            </a:r>
            <a:r>
              <a:rPr dirty="0"/>
              <a:t>qué</a:t>
            </a:r>
            <a:r>
              <a:rPr spc="-60" dirty="0"/>
              <a:t> </a:t>
            </a:r>
            <a:r>
              <a:rPr dirty="0"/>
              <a:t>más</a:t>
            </a:r>
            <a:r>
              <a:rPr spc="-53" dirty="0"/>
              <a:t> </a:t>
            </a:r>
            <a:r>
              <a:rPr dirty="0"/>
              <a:t>influye</a:t>
            </a:r>
            <a:r>
              <a:rPr spc="-53" dirty="0"/>
              <a:t> </a:t>
            </a:r>
            <a:r>
              <a:rPr dirty="0"/>
              <a:t>en</a:t>
            </a:r>
            <a:r>
              <a:rPr spc="-53" dirty="0"/>
              <a:t> </a:t>
            </a:r>
            <a:r>
              <a:rPr dirty="0"/>
              <a:t>la</a:t>
            </a:r>
            <a:r>
              <a:rPr spc="-27" dirty="0"/>
              <a:t> </a:t>
            </a:r>
            <a:r>
              <a:rPr spc="-13" dirty="0"/>
              <a:t>arquitectura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9728" y="1009903"/>
            <a:ext cx="697653" cy="697653"/>
            <a:chOff x="1034796" y="757427"/>
            <a:chExt cx="523240" cy="523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40" y="766571"/>
              <a:ext cx="504444" cy="504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9368" y="761999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8143" y="969264"/>
            <a:ext cx="9888220" cy="7009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070" marR="269233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Además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ASR,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serie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factores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afectarán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tanto </a:t>
            </a:r>
            <a:r>
              <a:rPr sz="2133" dirty="0">
                <a:latin typeface="Calibri"/>
                <a:cs typeface="Calibri"/>
              </a:rPr>
              <a:t>directa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indirectamente.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2143" y="1910081"/>
            <a:ext cx="7636933" cy="4375572"/>
            <a:chOff x="1816607" y="1432560"/>
            <a:chExt cx="5727700" cy="328167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872" y="1686231"/>
              <a:ext cx="4546163" cy="2962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6513" y="1442466"/>
              <a:ext cx="5707380" cy="3261360"/>
            </a:xfrm>
            <a:custGeom>
              <a:avLst/>
              <a:gdLst/>
              <a:ahLst/>
              <a:cxnLst/>
              <a:rect l="l" t="t" r="r" b="b"/>
              <a:pathLst>
                <a:path w="5707380" h="3261360">
                  <a:moveTo>
                    <a:pt x="0" y="3261360"/>
                  </a:moveTo>
                  <a:lnTo>
                    <a:pt x="5707380" y="3261360"/>
                  </a:lnTo>
                  <a:lnTo>
                    <a:pt x="5707380" y="0"/>
                  </a:lnTo>
                  <a:lnTo>
                    <a:pt x="0" y="0"/>
                  </a:lnTo>
                  <a:lnTo>
                    <a:pt x="0" y="3261360"/>
                  </a:lnTo>
                  <a:close/>
                </a:path>
              </a:pathLst>
            </a:custGeom>
            <a:ln w="19812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26" y="21839"/>
            <a:ext cx="10791327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767796">
              <a:lnSpc>
                <a:spcPct val="100000"/>
              </a:lnSpc>
              <a:spcBef>
                <a:spcPts val="127"/>
              </a:spcBef>
            </a:pPr>
            <a:r>
              <a:rPr dirty="0"/>
              <a:t>Aprende</a:t>
            </a:r>
            <a:r>
              <a:rPr spc="-33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vivir</a:t>
            </a:r>
            <a:r>
              <a:rPr spc="-67" dirty="0"/>
              <a:t> </a:t>
            </a:r>
            <a:r>
              <a:rPr dirty="0"/>
              <a:t>con</a:t>
            </a:r>
            <a:r>
              <a:rPr spc="-47" dirty="0"/>
              <a:t> </a:t>
            </a:r>
            <a:r>
              <a:rPr dirty="0"/>
              <a:t>la</a:t>
            </a:r>
            <a:r>
              <a:rPr spc="-60" dirty="0"/>
              <a:t> </a:t>
            </a:r>
            <a:r>
              <a:rPr dirty="0"/>
              <a:t>ley</a:t>
            </a:r>
            <a:r>
              <a:rPr spc="-53" dirty="0"/>
              <a:t> </a:t>
            </a:r>
            <a:r>
              <a:rPr dirty="0"/>
              <a:t>de</a:t>
            </a:r>
            <a:r>
              <a:rPr spc="-67" dirty="0"/>
              <a:t> </a:t>
            </a:r>
            <a:r>
              <a:rPr spc="-13" dirty="0"/>
              <a:t>Conway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9728" y="1204454"/>
            <a:ext cx="697653" cy="697653"/>
            <a:chOff x="1034796" y="757427"/>
            <a:chExt cx="523240" cy="523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940" y="766571"/>
              <a:ext cx="504444" cy="504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9368" y="761999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60016" y="1220151"/>
            <a:ext cx="8833273" cy="7009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070" marR="369137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organizado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prefiere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colaborar </a:t>
            </a:r>
            <a:r>
              <a:rPr sz="2133" dirty="0">
                <a:latin typeface="Calibri"/>
                <a:cs typeface="Calibri"/>
              </a:rPr>
              <a:t>influye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33" dirty="0">
                <a:latin typeface="Calibri"/>
                <a:cs typeface="Calibri"/>
              </a:rPr>
              <a:t> el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8881" y="2277872"/>
            <a:ext cx="10081260" cy="3076787"/>
          </a:xfrm>
          <a:custGeom>
            <a:avLst/>
            <a:gdLst/>
            <a:ahLst/>
            <a:cxnLst/>
            <a:rect l="l" t="t" r="r" b="b"/>
            <a:pathLst>
              <a:path w="7560945" h="2307590">
                <a:moveTo>
                  <a:pt x="0" y="2307336"/>
                </a:moveTo>
                <a:lnTo>
                  <a:pt x="7560564" y="2307336"/>
                </a:lnTo>
                <a:lnTo>
                  <a:pt x="7560564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04680" y="2305304"/>
            <a:ext cx="9874673" cy="297032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Si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equipos,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terminarás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componentes.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límites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personas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manifiestan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elementos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límites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arquitectura.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ley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Conway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funciona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ambos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sentidos.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vías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diseñadas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también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influirán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organiza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equipos.</a:t>
            </a:r>
            <a:endParaRPr sz="2133">
              <a:latin typeface="Calibri"/>
              <a:cs typeface="Calibri"/>
            </a:endParaRPr>
          </a:p>
          <a:p>
            <a:pPr marL="16933" marR="9313" algn="just"/>
            <a:r>
              <a:rPr sz="2133" dirty="0">
                <a:latin typeface="Calibri"/>
                <a:cs typeface="Calibri"/>
              </a:rPr>
              <a:t>Si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desea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mejor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posible,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preparado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reorganizar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dirty="0">
                <a:latin typeface="Calibri"/>
                <a:cs typeface="Calibri"/>
              </a:rPr>
              <a:t>equipo.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influyentes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generalmente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solo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registran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justificación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decisiones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tantas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cosas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influir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es </a:t>
            </a:r>
            <a:r>
              <a:rPr sz="2133" dirty="0">
                <a:latin typeface="Calibri"/>
                <a:cs typeface="Calibri"/>
              </a:rPr>
              <a:t>prácticamente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imposible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documentar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influencers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potenciales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tomar </a:t>
            </a:r>
            <a:r>
              <a:rPr sz="2133" dirty="0">
                <a:latin typeface="Calibri"/>
                <a:cs typeface="Calibri"/>
              </a:rPr>
              <a:t>decisiones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diseño.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28" y="76413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677205">
              <a:lnSpc>
                <a:spcPct val="100000"/>
              </a:lnSpc>
              <a:spcBef>
                <a:spcPts val="127"/>
              </a:spcBef>
            </a:pPr>
            <a:r>
              <a:rPr dirty="0"/>
              <a:t>Cava</a:t>
            </a:r>
            <a:r>
              <a:rPr spc="-73" dirty="0"/>
              <a:t> </a:t>
            </a:r>
            <a:r>
              <a:rPr dirty="0"/>
              <a:t>por</a:t>
            </a:r>
            <a:r>
              <a:rPr spc="-67" dirty="0"/>
              <a:t> </a:t>
            </a:r>
            <a:r>
              <a:rPr dirty="0"/>
              <a:t>la</a:t>
            </a:r>
            <a:r>
              <a:rPr spc="-87" dirty="0"/>
              <a:t> </a:t>
            </a:r>
            <a:r>
              <a:rPr dirty="0"/>
              <a:t>información</a:t>
            </a:r>
            <a:r>
              <a:rPr spc="-47" dirty="0"/>
              <a:t> </a:t>
            </a:r>
            <a:r>
              <a:rPr dirty="0"/>
              <a:t>que</a:t>
            </a:r>
            <a:r>
              <a:rPr spc="-87" dirty="0"/>
              <a:t> </a:t>
            </a:r>
            <a:r>
              <a:rPr spc="-13" dirty="0"/>
              <a:t>necesitas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7727" y="1286255"/>
            <a:ext cx="10957053" cy="4928108"/>
            <a:chOff x="463295" y="964691"/>
            <a:chExt cx="8217790" cy="3696081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7" y="991151"/>
              <a:ext cx="504444" cy="5044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3295" y="964691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5">
                  <a:moveTo>
                    <a:pt x="0" y="513588"/>
                  </a:moveTo>
                  <a:lnTo>
                    <a:pt x="513587" y="513588"/>
                  </a:lnTo>
                  <a:lnTo>
                    <a:pt x="513587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120140" y="1367027"/>
              <a:ext cx="7560945" cy="3293745"/>
            </a:xfrm>
            <a:custGeom>
              <a:avLst/>
              <a:gdLst/>
              <a:ahLst/>
              <a:cxnLst/>
              <a:rect l="l" t="t" r="r" b="b"/>
              <a:pathLst>
                <a:path w="7560945" h="3293745">
                  <a:moveTo>
                    <a:pt x="0" y="3293364"/>
                  </a:moveTo>
                  <a:lnTo>
                    <a:pt x="7560564" y="3293364"/>
                  </a:lnTo>
                  <a:lnTo>
                    <a:pt x="7560564" y="0"/>
                  </a:lnTo>
                  <a:lnTo>
                    <a:pt x="0" y="0"/>
                  </a:lnTo>
                  <a:lnTo>
                    <a:pt x="0" y="3293364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00589" y="1126197"/>
            <a:ext cx="10073640" cy="4893603"/>
          </a:xfrm>
          <a:prstGeom prst="rect">
            <a:avLst/>
          </a:prstGeom>
        </p:spPr>
        <p:txBody>
          <a:bodyPr vert="horz" wrap="square" lIns="0" tIns="155785" rIns="0" bIns="0" rtlCol="0">
            <a:spAutoFit/>
          </a:bodyPr>
          <a:lstStyle/>
          <a:p>
            <a:pPr marL="16933">
              <a:spcBef>
                <a:spcPts val="1225"/>
              </a:spcBef>
            </a:pPr>
            <a:r>
              <a:rPr sz="2133" dirty="0">
                <a:latin typeface="Calibri"/>
                <a:cs typeface="Calibri"/>
              </a:rPr>
              <a:t>Donde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encuentro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iniciar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Arqitectura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?</a:t>
            </a:r>
            <a:endParaRPr sz="2133" dirty="0">
              <a:latin typeface="Calibri"/>
              <a:cs typeface="Calibri"/>
            </a:endParaRPr>
          </a:p>
          <a:p>
            <a:pPr marL="215048">
              <a:spcBef>
                <a:spcPts val="1100"/>
              </a:spcBef>
            </a:pPr>
            <a:r>
              <a:rPr sz="2133" spc="-13" dirty="0">
                <a:latin typeface="Calibri"/>
                <a:cs typeface="Calibri"/>
              </a:rPr>
              <a:t>Encontrará</a:t>
            </a:r>
            <a:r>
              <a:rPr sz="2133" dirty="0">
                <a:latin typeface="Calibri"/>
                <a:cs typeface="Calibri"/>
              </a:rPr>
              <a:t> ASR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historias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usuario,</a:t>
            </a:r>
            <a:endParaRPr sz="2133" dirty="0">
              <a:latin typeface="Calibri"/>
              <a:cs typeface="Calibri"/>
            </a:endParaRPr>
          </a:p>
          <a:p>
            <a:pPr marL="596885" marR="9313" indent="-382684">
              <a:buFont typeface="Arial MT"/>
              <a:buChar char="•"/>
              <a:tabLst>
                <a:tab pos="596885" algn="l"/>
              </a:tabLst>
            </a:pPr>
            <a:r>
              <a:rPr sz="2133" dirty="0">
                <a:latin typeface="Calibri"/>
                <a:cs typeface="Calibri"/>
              </a:rPr>
              <a:t>Implícitas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administrador,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 insinuadas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partes interesadas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saben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quieren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saben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bien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explicarlo.</a:t>
            </a:r>
            <a:endParaRPr sz="2133" dirty="0">
              <a:latin typeface="Calibri"/>
              <a:cs typeface="Calibri"/>
            </a:endParaRPr>
          </a:p>
          <a:p>
            <a:pPr marL="596885" indent="-381837">
              <a:buFont typeface="Arial MT"/>
              <a:buChar char="•"/>
              <a:tabLst>
                <a:tab pos="596885" algn="l"/>
              </a:tabLst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cartera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productos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contiene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tesoro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ASR.</a:t>
            </a:r>
            <a:endParaRPr sz="2133" dirty="0">
              <a:latin typeface="Calibri"/>
              <a:cs typeface="Calibri"/>
            </a:endParaRPr>
          </a:p>
          <a:p>
            <a:pPr marL="596885" marR="6773" indent="-382684">
              <a:spcBef>
                <a:spcPts val="7"/>
              </a:spcBef>
              <a:buFont typeface="Arial MT"/>
              <a:buChar char="•"/>
              <a:tabLst>
                <a:tab pos="596885" algn="l"/>
              </a:tabLst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atributos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implícitos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asumen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casi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requisitos funcionales.</a:t>
            </a:r>
            <a:endParaRPr sz="2133" dirty="0">
              <a:latin typeface="Calibri"/>
              <a:cs typeface="Calibri"/>
            </a:endParaRPr>
          </a:p>
          <a:p>
            <a:pPr marL="596885" marR="7620" indent="-382684">
              <a:buFont typeface="Arial MT"/>
              <a:buChar char="•"/>
              <a:tabLst>
                <a:tab pos="596885" algn="l"/>
              </a:tabLst>
            </a:pPr>
            <a:r>
              <a:rPr sz="2133" dirty="0">
                <a:latin typeface="Calibri"/>
                <a:cs typeface="Calibri"/>
              </a:rPr>
              <a:t>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veces,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historia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describirá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claramente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respuesta,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dirty="0">
                <a:latin typeface="Calibri"/>
                <a:cs typeface="Calibri"/>
              </a:rPr>
              <a:t>necesidades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manejar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fallas.</a:t>
            </a:r>
            <a:endParaRPr sz="2133" dirty="0">
              <a:latin typeface="Calibri"/>
              <a:cs typeface="Calibri"/>
            </a:endParaRPr>
          </a:p>
          <a:p>
            <a:pPr marL="596885" indent="-381837">
              <a:buFont typeface="Arial MT"/>
              <a:buChar char="•"/>
              <a:tabLst>
                <a:tab pos="596885" algn="l"/>
              </a:tabLst>
            </a:pPr>
            <a:r>
              <a:rPr sz="2133" dirty="0">
                <a:latin typeface="Calibri"/>
                <a:cs typeface="Calibri"/>
              </a:rPr>
              <a:t>Resalte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detalles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escenarios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atributos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calidad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pierdan</a:t>
            </a:r>
            <a:endParaRPr sz="2133" dirty="0">
              <a:latin typeface="Calibri"/>
              <a:cs typeface="Calibri"/>
            </a:endParaRPr>
          </a:p>
          <a:p>
            <a:pPr marL="596885"/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registro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características.</a:t>
            </a:r>
            <a:endParaRPr sz="2133" dirty="0">
              <a:latin typeface="Calibri"/>
              <a:cs typeface="Calibri"/>
            </a:endParaRPr>
          </a:p>
          <a:p>
            <a:pPr marL="596885" marR="7620" indent="-382684" algn="just">
              <a:buFont typeface="Arial MT"/>
              <a:buChar char="•"/>
              <a:tabLst>
                <a:tab pos="596885" algn="l"/>
                <a:tab pos="598578" algn="l"/>
              </a:tabLst>
            </a:pPr>
            <a:r>
              <a:rPr sz="2133" dirty="0">
                <a:latin typeface="Calibri"/>
                <a:cs typeface="Calibri"/>
              </a:rPr>
              <a:t>	Hable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partes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interesadas.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Averigua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les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preocupa.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Pregunte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interesados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qué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les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emociona.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Comparte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riesgos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abre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preguntas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veas. </a:t>
            </a:r>
            <a:r>
              <a:rPr sz="2133" dirty="0">
                <a:latin typeface="Calibri"/>
                <a:cs typeface="Calibri"/>
              </a:rPr>
              <a:t>Aquí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métodos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adicionales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extraer </a:t>
            </a:r>
            <a:r>
              <a:rPr sz="2133" dirty="0">
                <a:latin typeface="Calibri"/>
                <a:cs typeface="Calibri"/>
              </a:rPr>
              <a:t>ASR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interesantes:.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137" y="0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383307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Construya</a:t>
            </a:r>
            <a:r>
              <a:rPr spc="-27" dirty="0"/>
              <a:t> </a:t>
            </a:r>
            <a:r>
              <a:rPr dirty="0"/>
              <a:t>un</a:t>
            </a:r>
            <a:r>
              <a:rPr spc="-67" dirty="0"/>
              <a:t> </a:t>
            </a:r>
            <a:r>
              <a:rPr dirty="0"/>
              <a:t>ASR</a:t>
            </a:r>
            <a:r>
              <a:rPr spc="-27" dirty="0"/>
              <a:t> </a:t>
            </a:r>
            <a:r>
              <a:rPr spc="-13" dirty="0"/>
              <a:t>Workbook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7387" y="937748"/>
            <a:ext cx="9593579" cy="102915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070" marR="110911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libro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ASR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documento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vivo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rápidamente.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libro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ASR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proporciona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3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información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programadores, evaluadores </a:t>
            </a:r>
            <a:r>
              <a:rPr sz="2133" spc="-47" dirty="0">
                <a:latin typeface="Calibri"/>
                <a:cs typeface="Calibri"/>
              </a:rPr>
              <a:t>y,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supuesto,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arquitectos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3103" y="2117344"/>
            <a:ext cx="7226300" cy="4223173"/>
            <a:chOff x="1862327" y="1588008"/>
            <a:chExt cx="5419725" cy="3167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3921" y="1635258"/>
              <a:ext cx="2476674" cy="2967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6899" y="1592580"/>
              <a:ext cx="5410200" cy="3157855"/>
            </a:xfrm>
            <a:custGeom>
              <a:avLst/>
              <a:gdLst/>
              <a:ahLst/>
              <a:cxnLst/>
              <a:rect l="l" t="t" r="r" b="b"/>
              <a:pathLst>
                <a:path w="5410200" h="3157854">
                  <a:moveTo>
                    <a:pt x="0" y="3157727"/>
                  </a:moveTo>
                  <a:lnTo>
                    <a:pt x="5410200" y="3157727"/>
                  </a:lnTo>
                  <a:lnTo>
                    <a:pt x="5410200" y="0"/>
                  </a:lnTo>
                  <a:lnTo>
                    <a:pt x="0" y="0"/>
                  </a:lnTo>
                  <a:lnTo>
                    <a:pt x="0" y="3157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103" y="885951"/>
            <a:ext cx="768096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663" y="2164081"/>
            <a:ext cx="9827260" cy="1187025"/>
            <a:chOff x="1031747" y="1623060"/>
            <a:chExt cx="7370445" cy="890269"/>
          </a:xfrm>
        </p:grpSpPr>
        <p:sp>
          <p:nvSpPr>
            <p:cNvPr id="3" name="object 3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7200138" y="0"/>
                  </a:moveTo>
                  <a:lnTo>
                    <a:pt x="144017" y="0"/>
                  </a:ln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8"/>
                  </a:lnTo>
                  <a:lnTo>
                    <a:pt x="0" y="720090"/>
                  </a:lnTo>
                  <a:lnTo>
                    <a:pt x="7342" y="765596"/>
                  </a:lnTo>
                  <a:lnTo>
                    <a:pt x="27786" y="805129"/>
                  </a:lnTo>
                  <a:lnTo>
                    <a:pt x="58962" y="836310"/>
                  </a:lnTo>
                  <a:lnTo>
                    <a:pt x="98496" y="856762"/>
                  </a:lnTo>
                  <a:lnTo>
                    <a:pt x="144017" y="864108"/>
                  </a:lnTo>
                  <a:lnTo>
                    <a:pt x="7200138" y="864108"/>
                  </a:lnTo>
                  <a:lnTo>
                    <a:pt x="7245644" y="856762"/>
                  </a:lnTo>
                  <a:lnTo>
                    <a:pt x="7285177" y="836310"/>
                  </a:lnTo>
                  <a:lnTo>
                    <a:pt x="7316358" y="805129"/>
                  </a:lnTo>
                  <a:lnTo>
                    <a:pt x="7336810" y="765596"/>
                  </a:lnTo>
                  <a:lnTo>
                    <a:pt x="7344156" y="720090"/>
                  </a:lnTo>
                  <a:lnTo>
                    <a:pt x="7344156" y="144018"/>
                  </a:lnTo>
                  <a:lnTo>
                    <a:pt x="7336810" y="98511"/>
                  </a:lnTo>
                  <a:lnTo>
                    <a:pt x="7316358" y="58978"/>
                  </a:lnTo>
                  <a:lnTo>
                    <a:pt x="7285177" y="27797"/>
                  </a:lnTo>
                  <a:lnTo>
                    <a:pt x="7245644" y="7345"/>
                  </a:lnTo>
                  <a:lnTo>
                    <a:pt x="7200138" y="0"/>
                  </a:lnTo>
                  <a:close/>
                </a:path>
              </a:pathLst>
            </a:custGeom>
            <a:solidFill>
              <a:srgbClr val="FF0000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0" y="144018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7" y="0"/>
                  </a:lnTo>
                  <a:lnTo>
                    <a:pt x="7200138" y="0"/>
                  </a:lnTo>
                  <a:lnTo>
                    <a:pt x="7245644" y="7345"/>
                  </a:lnTo>
                  <a:lnTo>
                    <a:pt x="7285177" y="27797"/>
                  </a:lnTo>
                  <a:lnTo>
                    <a:pt x="7316358" y="58978"/>
                  </a:lnTo>
                  <a:lnTo>
                    <a:pt x="7336810" y="98511"/>
                  </a:lnTo>
                  <a:lnTo>
                    <a:pt x="7344156" y="144018"/>
                  </a:lnTo>
                  <a:lnTo>
                    <a:pt x="7344156" y="720090"/>
                  </a:lnTo>
                  <a:lnTo>
                    <a:pt x="7336810" y="765596"/>
                  </a:lnTo>
                  <a:lnTo>
                    <a:pt x="7316358" y="805129"/>
                  </a:lnTo>
                  <a:lnTo>
                    <a:pt x="7285177" y="836310"/>
                  </a:lnTo>
                  <a:lnTo>
                    <a:pt x="7245644" y="856762"/>
                  </a:lnTo>
                  <a:lnTo>
                    <a:pt x="7200138" y="864108"/>
                  </a:lnTo>
                  <a:lnTo>
                    <a:pt x="144017" y="864108"/>
                  </a:lnTo>
                  <a:lnTo>
                    <a:pt x="98496" y="856762"/>
                  </a:lnTo>
                  <a:lnTo>
                    <a:pt x="58962" y="836310"/>
                  </a:lnTo>
                  <a:lnTo>
                    <a:pt x="27786" y="805129"/>
                  </a:lnTo>
                  <a:lnTo>
                    <a:pt x="7342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5319" y="2325739"/>
            <a:ext cx="8724053" cy="834415"/>
          </a:xfrm>
          <a:prstGeom prst="rect">
            <a:avLst/>
          </a:prstGeom>
        </p:spPr>
        <p:txBody>
          <a:bodyPr vert="horz" wrap="square" lIns="0" tIns="38945" rIns="0" bIns="0" rtlCol="0" anchor="ctr">
            <a:spAutoFit/>
          </a:bodyPr>
          <a:lstStyle/>
          <a:p>
            <a:pPr marL="3009825" marR="6773" indent="-2993738">
              <a:lnSpc>
                <a:spcPts val="3120"/>
              </a:lnSpc>
              <a:spcBef>
                <a:spcPts val="305"/>
              </a:spcBef>
            </a:pPr>
            <a:r>
              <a:rPr sz="2667" spc="-87" dirty="0">
                <a:solidFill>
                  <a:srgbClr val="FFFFFF"/>
                </a:solidFill>
                <a:latin typeface="Arial"/>
                <a:cs typeface="Arial"/>
              </a:rPr>
              <a:t>CAVAR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73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13" dirty="0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r>
              <a:rPr sz="2667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13" dirty="0">
                <a:solidFill>
                  <a:srgbClr val="FFFFFF"/>
                </a:solidFill>
                <a:latin typeface="Arial"/>
                <a:cs typeface="Arial"/>
              </a:rPr>
              <a:t>ARQUITECTONICAMENTE SIGNIFICATIVOS</a:t>
            </a:r>
            <a:endParaRPr sz="266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289" y="2060448"/>
            <a:ext cx="10274300" cy="1594197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278553" rIns="0" bIns="0" rtlCol="0">
            <a:spAutoFit/>
          </a:bodyPr>
          <a:lstStyle/>
          <a:p>
            <a:pPr marL="122764" marR="107524" indent="1693" algn="just">
              <a:spcBef>
                <a:spcPts val="2193"/>
              </a:spcBef>
            </a:pP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complejidad</a:t>
            </a:r>
            <a:r>
              <a:rPr sz="2133" b="1" spc="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las soluciones</a:t>
            </a:r>
            <a:r>
              <a:rPr sz="2133" b="1" spc="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software</a:t>
            </a:r>
            <a:r>
              <a:rPr sz="2133" b="1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recientes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continuamente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debido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continua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evolución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expectativas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comerciales,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complejo,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solo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actividad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desarrollo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vuelve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difícil,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también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tareas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mantenimiento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mejora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vuelven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tediosas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requieren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tiempo.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8117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941246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</a:t>
            </a:r>
            <a:r>
              <a:rPr spc="-4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Software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8545" y="4220464"/>
            <a:ext cx="10241279" cy="135909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917" marR="110064" algn="just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factor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tranquilizador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arquitectos,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desarrolladores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operadores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software.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campo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ayuda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suavizar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enderezar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camino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hacia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producción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paquetes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bien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definidos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diseñados.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7135" y="1304544"/>
            <a:ext cx="7423573" cy="697653"/>
            <a:chOff x="530351" y="978408"/>
            <a:chExt cx="5567680" cy="5232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987552"/>
              <a:ext cx="504443" cy="5044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923" y="982980"/>
              <a:ext cx="5558155" cy="513715"/>
            </a:xfrm>
            <a:custGeom>
              <a:avLst/>
              <a:gdLst/>
              <a:ahLst/>
              <a:cxnLst/>
              <a:rect l="l" t="t" r="r" b="b"/>
              <a:pathLst>
                <a:path w="5558155" h="513715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  <a:path w="5558155" h="513715">
                  <a:moveTo>
                    <a:pt x="539496" y="391668"/>
                  </a:moveTo>
                  <a:lnTo>
                    <a:pt x="5558028" y="391668"/>
                  </a:lnTo>
                  <a:lnTo>
                    <a:pt x="5558028" y="22860"/>
                  </a:lnTo>
                  <a:lnTo>
                    <a:pt x="539496" y="22860"/>
                  </a:lnTo>
                  <a:lnTo>
                    <a:pt x="539496" y="3916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1384" y="1365164"/>
            <a:ext cx="66971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3292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preocuparnos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935" y="4620337"/>
            <a:ext cx="633984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663" y="2164081"/>
            <a:ext cx="9827260" cy="1187025"/>
            <a:chOff x="1031747" y="1623060"/>
            <a:chExt cx="7370445" cy="890269"/>
          </a:xfrm>
        </p:grpSpPr>
        <p:sp>
          <p:nvSpPr>
            <p:cNvPr id="3" name="object 3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7200138" y="0"/>
                  </a:moveTo>
                  <a:lnTo>
                    <a:pt x="144017" y="0"/>
                  </a:ln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8"/>
                  </a:lnTo>
                  <a:lnTo>
                    <a:pt x="0" y="720090"/>
                  </a:lnTo>
                  <a:lnTo>
                    <a:pt x="7342" y="765596"/>
                  </a:lnTo>
                  <a:lnTo>
                    <a:pt x="27786" y="805129"/>
                  </a:lnTo>
                  <a:lnTo>
                    <a:pt x="58962" y="836310"/>
                  </a:lnTo>
                  <a:lnTo>
                    <a:pt x="98496" y="856762"/>
                  </a:lnTo>
                  <a:lnTo>
                    <a:pt x="144017" y="864108"/>
                  </a:lnTo>
                  <a:lnTo>
                    <a:pt x="7200138" y="864108"/>
                  </a:lnTo>
                  <a:lnTo>
                    <a:pt x="7245644" y="856762"/>
                  </a:lnTo>
                  <a:lnTo>
                    <a:pt x="7285177" y="836310"/>
                  </a:lnTo>
                  <a:lnTo>
                    <a:pt x="7316358" y="805129"/>
                  </a:lnTo>
                  <a:lnTo>
                    <a:pt x="7336810" y="765596"/>
                  </a:lnTo>
                  <a:lnTo>
                    <a:pt x="7344156" y="720090"/>
                  </a:lnTo>
                  <a:lnTo>
                    <a:pt x="7344156" y="144018"/>
                  </a:lnTo>
                  <a:lnTo>
                    <a:pt x="7336810" y="98511"/>
                  </a:lnTo>
                  <a:lnTo>
                    <a:pt x="7316358" y="58978"/>
                  </a:lnTo>
                  <a:lnTo>
                    <a:pt x="7285177" y="27797"/>
                  </a:lnTo>
                  <a:lnTo>
                    <a:pt x="7245644" y="7345"/>
                  </a:lnTo>
                  <a:lnTo>
                    <a:pt x="7200138" y="0"/>
                  </a:lnTo>
                  <a:close/>
                </a:path>
              </a:pathLst>
            </a:custGeom>
            <a:solidFill>
              <a:srgbClr val="FF0000">
                <a:alpha val="83921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44701" y="1636014"/>
              <a:ext cx="7344409" cy="864235"/>
            </a:xfrm>
            <a:custGeom>
              <a:avLst/>
              <a:gdLst/>
              <a:ahLst/>
              <a:cxnLst/>
              <a:rect l="l" t="t" r="r" b="b"/>
              <a:pathLst>
                <a:path w="7344409" h="864235">
                  <a:moveTo>
                    <a:pt x="0" y="144018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7" y="0"/>
                  </a:lnTo>
                  <a:lnTo>
                    <a:pt x="7200138" y="0"/>
                  </a:lnTo>
                  <a:lnTo>
                    <a:pt x="7245644" y="7345"/>
                  </a:lnTo>
                  <a:lnTo>
                    <a:pt x="7285177" y="27797"/>
                  </a:lnTo>
                  <a:lnTo>
                    <a:pt x="7316358" y="58978"/>
                  </a:lnTo>
                  <a:lnTo>
                    <a:pt x="7336810" y="98511"/>
                  </a:lnTo>
                  <a:lnTo>
                    <a:pt x="7344156" y="144018"/>
                  </a:lnTo>
                  <a:lnTo>
                    <a:pt x="7344156" y="720090"/>
                  </a:lnTo>
                  <a:lnTo>
                    <a:pt x="7336810" y="765596"/>
                  </a:lnTo>
                  <a:lnTo>
                    <a:pt x="7316358" y="805129"/>
                  </a:lnTo>
                  <a:lnTo>
                    <a:pt x="7285177" y="836310"/>
                  </a:lnTo>
                  <a:lnTo>
                    <a:pt x="7245644" y="856762"/>
                  </a:lnTo>
                  <a:lnTo>
                    <a:pt x="7200138" y="864108"/>
                  </a:lnTo>
                  <a:lnTo>
                    <a:pt x="144017" y="864108"/>
                  </a:lnTo>
                  <a:lnTo>
                    <a:pt x="98496" y="856762"/>
                  </a:lnTo>
                  <a:lnTo>
                    <a:pt x="58962" y="836310"/>
                  </a:lnTo>
                  <a:lnTo>
                    <a:pt x="27786" y="805129"/>
                  </a:lnTo>
                  <a:lnTo>
                    <a:pt x="7342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4872" y="2524100"/>
            <a:ext cx="7765627" cy="42753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FUNDAMENTOS</a:t>
            </a:r>
            <a:r>
              <a:rPr sz="2667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667" spc="-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PENSAMIENTO</a:t>
            </a:r>
            <a:r>
              <a:rPr sz="2667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667" spc="-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67" spc="-13" dirty="0">
                <a:solidFill>
                  <a:srgbClr val="FFFFFF"/>
                </a:solidFill>
                <a:latin typeface="Arial"/>
                <a:cs typeface="Arial"/>
              </a:rPr>
              <a:t>DISEÑO</a:t>
            </a:r>
            <a:endParaRPr sz="26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5760" y="4131057"/>
            <a:ext cx="7680960" cy="2059987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8259" rIns="0" bIns="0" rtlCol="0">
            <a:spAutoFit/>
          </a:bodyPr>
          <a:lstStyle/>
          <a:p>
            <a:pPr marL="122764" marR="110911" indent="1693">
              <a:spcBef>
                <a:spcPts val="379"/>
              </a:spcBef>
              <a:tabLst>
                <a:tab pos="847492" algn="l"/>
                <a:tab pos="1650959" algn="l"/>
                <a:tab pos="2230063" algn="l"/>
                <a:tab pos="3571151" algn="l"/>
                <a:tab pos="5388052" algn="l"/>
                <a:tab pos="6335448" algn="l"/>
              </a:tabLst>
            </a:pPr>
            <a:r>
              <a:rPr sz="1867" dirty="0">
                <a:latin typeface="Calibri"/>
                <a:cs typeface="Calibri"/>
              </a:rPr>
              <a:t>Se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debe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tener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cuenta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variedad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factores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decidir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arquitectura. </a:t>
            </a:r>
            <a:r>
              <a:rPr sz="1867" spc="-33" dirty="0">
                <a:latin typeface="Calibri"/>
                <a:cs typeface="Calibri"/>
              </a:rPr>
              <a:t>Una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13" dirty="0">
                <a:latin typeface="Calibri"/>
                <a:cs typeface="Calibri"/>
              </a:rPr>
              <a:t>serie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33" dirty="0">
                <a:latin typeface="Calibri"/>
                <a:cs typeface="Calibri"/>
              </a:rPr>
              <a:t>de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13" dirty="0">
                <a:latin typeface="Calibri"/>
                <a:cs typeface="Calibri"/>
              </a:rPr>
              <a:t>decisiones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13" dirty="0">
                <a:latin typeface="Calibri"/>
                <a:cs typeface="Calibri"/>
              </a:rPr>
              <a:t>arquitectónicas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13" dirty="0">
                <a:latin typeface="Calibri"/>
                <a:cs typeface="Calibri"/>
              </a:rPr>
              <a:t>deben</a:t>
            </a:r>
            <a:r>
              <a:rPr sz="1867" dirty="0">
                <a:latin typeface="Calibri"/>
                <a:cs typeface="Calibri"/>
              </a:rPr>
              <a:t>	</a:t>
            </a:r>
            <a:r>
              <a:rPr sz="1867" spc="-13" dirty="0">
                <a:latin typeface="Calibri"/>
                <a:cs typeface="Calibri"/>
              </a:rPr>
              <a:t>considerarse meticulosamente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 </a:t>
            </a:r>
            <a:r>
              <a:rPr sz="1867" spc="-13" dirty="0">
                <a:latin typeface="Calibri"/>
                <a:cs typeface="Calibri"/>
              </a:rPr>
              <a:t>fortalecer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arquitectura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final.</a:t>
            </a:r>
            <a:endParaRPr sz="1867">
              <a:latin typeface="Calibri"/>
              <a:cs typeface="Calibri"/>
            </a:endParaRPr>
          </a:p>
          <a:p>
            <a:pPr marL="122764" marR="114297" indent="1693"/>
            <a:r>
              <a:rPr sz="1867" dirty="0">
                <a:latin typeface="Calibri"/>
                <a:cs typeface="Calibri"/>
              </a:rPr>
              <a:t>No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solo los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requisitos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funcionales,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sino también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requisitos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no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funcionales </a:t>
            </a:r>
            <a:r>
              <a:rPr sz="1867" dirty="0">
                <a:latin typeface="Calibri"/>
                <a:cs typeface="Calibri"/>
              </a:rPr>
              <a:t>también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deben </a:t>
            </a:r>
            <a:r>
              <a:rPr sz="1867" spc="-13" dirty="0">
                <a:latin typeface="Calibri"/>
                <a:cs typeface="Calibri"/>
              </a:rPr>
              <a:t>inscribirse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arquitectura.</a:t>
            </a:r>
            <a:endParaRPr sz="1867">
              <a:latin typeface="Calibri"/>
              <a:cs typeface="Calibri"/>
            </a:endParaRPr>
          </a:p>
          <a:p>
            <a:pPr marL="122764" marR="114297" indent="1693"/>
            <a:r>
              <a:rPr sz="1867" dirty="0">
                <a:latin typeface="Calibri"/>
                <a:cs typeface="Calibri"/>
              </a:rPr>
              <a:t>Normalmente,</a:t>
            </a:r>
            <a:r>
              <a:rPr sz="1867" spc="2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2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2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arquitectura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</a:t>
            </a:r>
            <a:r>
              <a:rPr sz="1867" spc="2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2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diseñar</a:t>
            </a:r>
            <a:r>
              <a:rPr sz="1867" spc="2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25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arquitectura </a:t>
            </a:r>
            <a:r>
              <a:rPr sz="1867" dirty="0">
                <a:latin typeface="Calibri"/>
                <a:cs typeface="Calibri"/>
              </a:rPr>
              <a:t>genérica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sistema,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solución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software..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345" y="7953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821134">
              <a:lnSpc>
                <a:spcPct val="100000"/>
              </a:lnSpc>
              <a:spcBef>
                <a:spcPts val="127"/>
              </a:spcBef>
            </a:pPr>
            <a:r>
              <a:rPr dirty="0"/>
              <a:t>La</a:t>
            </a:r>
            <a:r>
              <a:rPr spc="-87" dirty="0"/>
              <a:t> </a:t>
            </a:r>
            <a:r>
              <a:rPr spc="-13" dirty="0"/>
              <a:t>Arquitectura</a:t>
            </a:r>
            <a:r>
              <a:rPr spc="-2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Aspectos</a:t>
            </a:r>
            <a:r>
              <a:rPr spc="-53" dirty="0"/>
              <a:t> </a:t>
            </a:r>
            <a:r>
              <a:rPr spc="-13" dirty="0"/>
              <a:t>cruciales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3519" y="1111501"/>
            <a:ext cx="9582573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indent="1693">
              <a:spcBef>
                <a:spcPts val="140"/>
              </a:spcBef>
            </a:pPr>
            <a:r>
              <a:rPr sz="1867" dirty="0">
                <a:latin typeface="Calibri"/>
                <a:cs typeface="Calibri"/>
              </a:rPr>
              <a:t>La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arquitectura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esencial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sistemas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están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volviendo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cada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vez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más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complejos </a:t>
            </a:r>
            <a:r>
              <a:rPr sz="1867" dirty="0">
                <a:latin typeface="Calibri"/>
                <a:cs typeface="Calibri"/>
              </a:rPr>
              <a:t>debido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adición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continua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módulos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nuevos.</a:t>
            </a:r>
            <a:endParaRPr sz="1867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3073" y="2357119"/>
            <a:ext cx="3345180" cy="2963333"/>
            <a:chOff x="527304" y="1767839"/>
            <a:chExt cx="2508885" cy="2222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258" y="1780793"/>
              <a:ext cx="2482596" cy="21960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0258" y="1780793"/>
              <a:ext cx="2482850" cy="2196465"/>
            </a:xfrm>
            <a:custGeom>
              <a:avLst/>
              <a:gdLst/>
              <a:ahLst/>
              <a:cxnLst/>
              <a:rect l="l" t="t" r="r" b="b"/>
              <a:pathLst>
                <a:path w="2482850" h="2196465">
                  <a:moveTo>
                    <a:pt x="0" y="1098041"/>
                  </a:moveTo>
                  <a:lnTo>
                    <a:pt x="1035" y="1052781"/>
                  </a:lnTo>
                  <a:lnTo>
                    <a:pt x="4114" y="1007986"/>
                  </a:lnTo>
                  <a:lnTo>
                    <a:pt x="9198" y="963692"/>
                  </a:lnTo>
                  <a:lnTo>
                    <a:pt x="16246" y="919935"/>
                  </a:lnTo>
                  <a:lnTo>
                    <a:pt x="25218" y="876750"/>
                  </a:lnTo>
                  <a:lnTo>
                    <a:pt x="36075" y="834172"/>
                  </a:lnTo>
                  <a:lnTo>
                    <a:pt x="48776" y="792236"/>
                  </a:lnTo>
                  <a:lnTo>
                    <a:pt x="63282" y="750978"/>
                  </a:lnTo>
                  <a:lnTo>
                    <a:pt x="79552" y="710433"/>
                  </a:lnTo>
                  <a:lnTo>
                    <a:pt x="97547" y="670637"/>
                  </a:lnTo>
                  <a:lnTo>
                    <a:pt x="117227" y="631624"/>
                  </a:lnTo>
                  <a:lnTo>
                    <a:pt x="138552" y="593431"/>
                  </a:lnTo>
                  <a:lnTo>
                    <a:pt x="161481" y="556092"/>
                  </a:lnTo>
                  <a:lnTo>
                    <a:pt x="185975" y="519643"/>
                  </a:lnTo>
                  <a:lnTo>
                    <a:pt x="211995" y="484119"/>
                  </a:lnTo>
                  <a:lnTo>
                    <a:pt x="239499" y="449555"/>
                  </a:lnTo>
                  <a:lnTo>
                    <a:pt x="268449" y="415987"/>
                  </a:lnTo>
                  <a:lnTo>
                    <a:pt x="298803" y="383450"/>
                  </a:lnTo>
                  <a:lnTo>
                    <a:pt x="330523" y="351980"/>
                  </a:lnTo>
                  <a:lnTo>
                    <a:pt x="363569" y="321611"/>
                  </a:lnTo>
                  <a:lnTo>
                    <a:pt x="397899" y="292379"/>
                  </a:lnTo>
                  <a:lnTo>
                    <a:pt x="433476" y="264320"/>
                  </a:lnTo>
                  <a:lnTo>
                    <a:pt x="470257" y="237468"/>
                  </a:lnTo>
                  <a:lnTo>
                    <a:pt x="508205" y="211860"/>
                  </a:lnTo>
                  <a:lnTo>
                    <a:pt x="547278" y="187530"/>
                  </a:lnTo>
                  <a:lnTo>
                    <a:pt x="587436" y="164513"/>
                  </a:lnTo>
                  <a:lnTo>
                    <a:pt x="628641" y="142845"/>
                  </a:lnTo>
                  <a:lnTo>
                    <a:pt x="670851" y="122562"/>
                  </a:lnTo>
                  <a:lnTo>
                    <a:pt x="714028" y="103699"/>
                  </a:lnTo>
                  <a:lnTo>
                    <a:pt x="758130" y="86290"/>
                  </a:lnTo>
                  <a:lnTo>
                    <a:pt x="803118" y="70372"/>
                  </a:lnTo>
                  <a:lnTo>
                    <a:pt x="848953" y="55979"/>
                  </a:lnTo>
                  <a:lnTo>
                    <a:pt x="895594" y="43147"/>
                  </a:lnTo>
                  <a:lnTo>
                    <a:pt x="943001" y="31912"/>
                  </a:lnTo>
                  <a:lnTo>
                    <a:pt x="991134" y="22308"/>
                  </a:lnTo>
                  <a:lnTo>
                    <a:pt x="1039953" y="14371"/>
                  </a:lnTo>
                  <a:lnTo>
                    <a:pt x="1089420" y="8137"/>
                  </a:lnTo>
                  <a:lnTo>
                    <a:pt x="1139492" y="3640"/>
                  </a:lnTo>
                  <a:lnTo>
                    <a:pt x="1190132" y="915"/>
                  </a:lnTo>
                  <a:lnTo>
                    <a:pt x="1241298" y="0"/>
                  </a:lnTo>
                  <a:lnTo>
                    <a:pt x="1292463" y="915"/>
                  </a:lnTo>
                  <a:lnTo>
                    <a:pt x="1343103" y="3640"/>
                  </a:lnTo>
                  <a:lnTo>
                    <a:pt x="1393175" y="8137"/>
                  </a:lnTo>
                  <a:lnTo>
                    <a:pt x="1442642" y="14371"/>
                  </a:lnTo>
                  <a:lnTo>
                    <a:pt x="1491461" y="22308"/>
                  </a:lnTo>
                  <a:lnTo>
                    <a:pt x="1539594" y="31912"/>
                  </a:lnTo>
                  <a:lnTo>
                    <a:pt x="1587001" y="43147"/>
                  </a:lnTo>
                  <a:lnTo>
                    <a:pt x="1633642" y="55979"/>
                  </a:lnTo>
                  <a:lnTo>
                    <a:pt x="1679477" y="70372"/>
                  </a:lnTo>
                  <a:lnTo>
                    <a:pt x="1724465" y="86290"/>
                  </a:lnTo>
                  <a:lnTo>
                    <a:pt x="1768567" y="103699"/>
                  </a:lnTo>
                  <a:lnTo>
                    <a:pt x="1811744" y="122562"/>
                  </a:lnTo>
                  <a:lnTo>
                    <a:pt x="1853954" y="142845"/>
                  </a:lnTo>
                  <a:lnTo>
                    <a:pt x="1895159" y="164513"/>
                  </a:lnTo>
                  <a:lnTo>
                    <a:pt x="1935317" y="187530"/>
                  </a:lnTo>
                  <a:lnTo>
                    <a:pt x="1974390" y="211860"/>
                  </a:lnTo>
                  <a:lnTo>
                    <a:pt x="2012338" y="237468"/>
                  </a:lnTo>
                  <a:lnTo>
                    <a:pt x="2049119" y="264320"/>
                  </a:lnTo>
                  <a:lnTo>
                    <a:pt x="2084696" y="292379"/>
                  </a:lnTo>
                  <a:lnTo>
                    <a:pt x="2119026" y="321611"/>
                  </a:lnTo>
                  <a:lnTo>
                    <a:pt x="2152072" y="351980"/>
                  </a:lnTo>
                  <a:lnTo>
                    <a:pt x="2183792" y="383450"/>
                  </a:lnTo>
                  <a:lnTo>
                    <a:pt x="2214146" y="415987"/>
                  </a:lnTo>
                  <a:lnTo>
                    <a:pt x="2243096" y="449555"/>
                  </a:lnTo>
                  <a:lnTo>
                    <a:pt x="2270600" y="484119"/>
                  </a:lnTo>
                  <a:lnTo>
                    <a:pt x="2296620" y="519643"/>
                  </a:lnTo>
                  <a:lnTo>
                    <a:pt x="2321114" y="556092"/>
                  </a:lnTo>
                  <a:lnTo>
                    <a:pt x="2344043" y="593431"/>
                  </a:lnTo>
                  <a:lnTo>
                    <a:pt x="2365368" y="631624"/>
                  </a:lnTo>
                  <a:lnTo>
                    <a:pt x="2385048" y="670637"/>
                  </a:lnTo>
                  <a:lnTo>
                    <a:pt x="2403043" y="710433"/>
                  </a:lnTo>
                  <a:lnTo>
                    <a:pt x="2419313" y="750978"/>
                  </a:lnTo>
                  <a:lnTo>
                    <a:pt x="2433819" y="792236"/>
                  </a:lnTo>
                  <a:lnTo>
                    <a:pt x="2446520" y="834172"/>
                  </a:lnTo>
                  <a:lnTo>
                    <a:pt x="2457377" y="876750"/>
                  </a:lnTo>
                  <a:lnTo>
                    <a:pt x="2466349" y="919935"/>
                  </a:lnTo>
                  <a:lnTo>
                    <a:pt x="2473397" y="963692"/>
                  </a:lnTo>
                  <a:lnTo>
                    <a:pt x="2478481" y="1007986"/>
                  </a:lnTo>
                  <a:lnTo>
                    <a:pt x="2481560" y="1052781"/>
                  </a:lnTo>
                  <a:lnTo>
                    <a:pt x="2482596" y="1098041"/>
                  </a:lnTo>
                  <a:lnTo>
                    <a:pt x="2481560" y="1143302"/>
                  </a:lnTo>
                  <a:lnTo>
                    <a:pt x="2478481" y="1188097"/>
                  </a:lnTo>
                  <a:lnTo>
                    <a:pt x="2473397" y="1232391"/>
                  </a:lnTo>
                  <a:lnTo>
                    <a:pt x="2466349" y="1276148"/>
                  </a:lnTo>
                  <a:lnTo>
                    <a:pt x="2457377" y="1319333"/>
                  </a:lnTo>
                  <a:lnTo>
                    <a:pt x="2446520" y="1361911"/>
                  </a:lnTo>
                  <a:lnTo>
                    <a:pt x="2433819" y="1403847"/>
                  </a:lnTo>
                  <a:lnTo>
                    <a:pt x="2419313" y="1445105"/>
                  </a:lnTo>
                  <a:lnTo>
                    <a:pt x="2403043" y="1485650"/>
                  </a:lnTo>
                  <a:lnTo>
                    <a:pt x="2385048" y="1525446"/>
                  </a:lnTo>
                  <a:lnTo>
                    <a:pt x="2365368" y="1564459"/>
                  </a:lnTo>
                  <a:lnTo>
                    <a:pt x="2344043" y="1602652"/>
                  </a:lnTo>
                  <a:lnTo>
                    <a:pt x="2321114" y="1639991"/>
                  </a:lnTo>
                  <a:lnTo>
                    <a:pt x="2296620" y="1676440"/>
                  </a:lnTo>
                  <a:lnTo>
                    <a:pt x="2270600" y="1711964"/>
                  </a:lnTo>
                  <a:lnTo>
                    <a:pt x="2243096" y="1746528"/>
                  </a:lnTo>
                  <a:lnTo>
                    <a:pt x="2214146" y="1780096"/>
                  </a:lnTo>
                  <a:lnTo>
                    <a:pt x="2183792" y="1812633"/>
                  </a:lnTo>
                  <a:lnTo>
                    <a:pt x="2152072" y="1844103"/>
                  </a:lnTo>
                  <a:lnTo>
                    <a:pt x="2119026" y="1874472"/>
                  </a:lnTo>
                  <a:lnTo>
                    <a:pt x="2084696" y="1903704"/>
                  </a:lnTo>
                  <a:lnTo>
                    <a:pt x="2049119" y="1931763"/>
                  </a:lnTo>
                  <a:lnTo>
                    <a:pt x="2012338" y="1958615"/>
                  </a:lnTo>
                  <a:lnTo>
                    <a:pt x="1974390" y="1984223"/>
                  </a:lnTo>
                  <a:lnTo>
                    <a:pt x="1935317" y="2008553"/>
                  </a:lnTo>
                  <a:lnTo>
                    <a:pt x="1895159" y="2031570"/>
                  </a:lnTo>
                  <a:lnTo>
                    <a:pt x="1853954" y="2053238"/>
                  </a:lnTo>
                  <a:lnTo>
                    <a:pt x="1811744" y="2073521"/>
                  </a:lnTo>
                  <a:lnTo>
                    <a:pt x="1768567" y="2092384"/>
                  </a:lnTo>
                  <a:lnTo>
                    <a:pt x="1724465" y="2109793"/>
                  </a:lnTo>
                  <a:lnTo>
                    <a:pt x="1679477" y="2125711"/>
                  </a:lnTo>
                  <a:lnTo>
                    <a:pt x="1633642" y="2140104"/>
                  </a:lnTo>
                  <a:lnTo>
                    <a:pt x="1587001" y="2152936"/>
                  </a:lnTo>
                  <a:lnTo>
                    <a:pt x="1539594" y="2164171"/>
                  </a:lnTo>
                  <a:lnTo>
                    <a:pt x="1491461" y="2173775"/>
                  </a:lnTo>
                  <a:lnTo>
                    <a:pt x="1442642" y="2181712"/>
                  </a:lnTo>
                  <a:lnTo>
                    <a:pt x="1393175" y="2187946"/>
                  </a:lnTo>
                  <a:lnTo>
                    <a:pt x="1343103" y="2192443"/>
                  </a:lnTo>
                  <a:lnTo>
                    <a:pt x="1292463" y="2195168"/>
                  </a:lnTo>
                  <a:lnTo>
                    <a:pt x="1241298" y="2196083"/>
                  </a:lnTo>
                  <a:lnTo>
                    <a:pt x="1190132" y="2195168"/>
                  </a:lnTo>
                  <a:lnTo>
                    <a:pt x="1139492" y="2192443"/>
                  </a:lnTo>
                  <a:lnTo>
                    <a:pt x="1089420" y="2187946"/>
                  </a:lnTo>
                  <a:lnTo>
                    <a:pt x="1039953" y="2181712"/>
                  </a:lnTo>
                  <a:lnTo>
                    <a:pt x="991134" y="2173775"/>
                  </a:lnTo>
                  <a:lnTo>
                    <a:pt x="943001" y="2164171"/>
                  </a:lnTo>
                  <a:lnTo>
                    <a:pt x="895594" y="2152936"/>
                  </a:lnTo>
                  <a:lnTo>
                    <a:pt x="848953" y="2140104"/>
                  </a:lnTo>
                  <a:lnTo>
                    <a:pt x="803118" y="2125711"/>
                  </a:lnTo>
                  <a:lnTo>
                    <a:pt x="758130" y="2109793"/>
                  </a:lnTo>
                  <a:lnTo>
                    <a:pt x="714028" y="2092384"/>
                  </a:lnTo>
                  <a:lnTo>
                    <a:pt x="670851" y="2073521"/>
                  </a:lnTo>
                  <a:lnTo>
                    <a:pt x="628641" y="2053238"/>
                  </a:lnTo>
                  <a:lnTo>
                    <a:pt x="587436" y="2031570"/>
                  </a:lnTo>
                  <a:lnTo>
                    <a:pt x="547278" y="2008553"/>
                  </a:lnTo>
                  <a:lnTo>
                    <a:pt x="508205" y="1984223"/>
                  </a:lnTo>
                  <a:lnTo>
                    <a:pt x="470257" y="1958615"/>
                  </a:lnTo>
                  <a:lnTo>
                    <a:pt x="433476" y="1931763"/>
                  </a:lnTo>
                  <a:lnTo>
                    <a:pt x="397899" y="1903704"/>
                  </a:lnTo>
                  <a:lnTo>
                    <a:pt x="363569" y="1874472"/>
                  </a:lnTo>
                  <a:lnTo>
                    <a:pt x="330523" y="1844103"/>
                  </a:lnTo>
                  <a:lnTo>
                    <a:pt x="298803" y="1812633"/>
                  </a:lnTo>
                  <a:lnTo>
                    <a:pt x="268449" y="1780096"/>
                  </a:lnTo>
                  <a:lnTo>
                    <a:pt x="239499" y="1746528"/>
                  </a:lnTo>
                  <a:lnTo>
                    <a:pt x="211995" y="1711964"/>
                  </a:lnTo>
                  <a:lnTo>
                    <a:pt x="185975" y="1676440"/>
                  </a:lnTo>
                  <a:lnTo>
                    <a:pt x="161481" y="1639991"/>
                  </a:lnTo>
                  <a:lnTo>
                    <a:pt x="138552" y="1602652"/>
                  </a:lnTo>
                  <a:lnTo>
                    <a:pt x="117227" y="1564459"/>
                  </a:lnTo>
                  <a:lnTo>
                    <a:pt x="97547" y="1525446"/>
                  </a:lnTo>
                  <a:lnTo>
                    <a:pt x="79552" y="1485650"/>
                  </a:lnTo>
                  <a:lnTo>
                    <a:pt x="63282" y="1445105"/>
                  </a:lnTo>
                  <a:lnTo>
                    <a:pt x="48776" y="1403847"/>
                  </a:lnTo>
                  <a:lnTo>
                    <a:pt x="36075" y="1361911"/>
                  </a:lnTo>
                  <a:lnTo>
                    <a:pt x="25218" y="1319333"/>
                  </a:lnTo>
                  <a:lnTo>
                    <a:pt x="16246" y="1276148"/>
                  </a:lnTo>
                  <a:lnTo>
                    <a:pt x="9198" y="1232391"/>
                  </a:lnTo>
                  <a:lnTo>
                    <a:pt x="4114" y="1188097"/>
                  </a:lnTo>
                  <a:lnTo>
                    <a:pt x="1035" y="1143302"/>
                  </a:lnTo>
                  <a:lnTo>
                    <a:pt x="0" y="109804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14672" y="2034417"/>
            <a:ext cx="4027593" cy="373543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2764">
              <a:spcBef>
                <a:spcPts val="353"/>
              </a:spcBef>
            </a:pP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participantes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672" y="2664338"/>
            <a:ext cx="4027593" cy="373543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2764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Capacidades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4672" y="3336929"/>
            <a:ext cx="4027593" cy="374398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2764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Conectividad</a:t>
            </a:r>
            <a:r>
              <a:rPr sz="2133" spc="-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9" y="2145792"/>
            <a:ext cx="9823027" cy="3361267"/>
          </a:xfrm>
          <a:custGeom>
            <a:avLst/>
            <a:gdLst/>
            <a:ahLst/>
            <a:cxnLst/>
            <a:rect l="l" t="t" r="r" b="b"/>
            <a:pathLst>
              <a:path w="7367270" h="2520950">
                <a:moveTo>
                  <a:pt x="0" y="2520695"/>
                </a:moveTo>
                <a:lnTo>
                  <a:pt x="7367016" y="2520695"/>
                </a:lnTo>
                <a:lnTo>
                  <a:pt x="7367016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668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688211">
              <a:lnSpc>
                <a:spcPct val="100000"/>
              </a:lnSpc>
              <a:spcBef>
                <a:spcPts val="127"/>
              </a:spcBef>
            </a:pPr>
            <a:r>
              <a:rPr dirty="0"/>
              <a:t>La</a:t>
            </a:r>
            <a:r>
              <a:rPr spc="-73" dirty="0"/>
              <a:t> </a:t>
            </a:r>
            <a:r>
              <a:rPr spc="-13" dirty="0"/>
              <a:t>Arquitectura</a:t>
            </a:r>
            <a:r>
              <a:rPr spc="-20" dirty="0"/>
              <a:t> </a:t>
            </a:r>
            <a:r>
              <a:rPr dirty="0"/>
              <a:t>–</a:t>
            </a:r>
            <a:r>
              <a:rPr spc="-47" dirty="0"/>
              <a:t> </a:t>
            </a:r>
            <a:r>
              <a:rPr spc="-27" dirty="0"/>
              <a:t>Trabajo</a:t>
            </a:r>
            <a:r>
              <a:rPr spc="-53" dirty="0"/>
              <a:t> </a:t>
            </a:r>
            <a:r>
              <a:rPr dirty="0"/>
              <a:t>con</a:t>
            </a:r>
            <a:r>
              <a:rPr spc="-47" dirty="0"/>
              <a:t> </a:t>
            </a:r>
            <a:r>
              <a:rPr spc="-13" dirty="0" err="1"/>
              <a:t>Patrone</a:t>
            </a:r>
            <a:r>
              <a:rPr lang="es-ES" spc="-13" dirty="0"/>
              <a:t>s</a:t>
            </a:r>
            <a:endParaRPr spc="-13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07136" y="1304544"/>
            <a:ext cx="6496473" cy="697653"/>
            <a:chOff x="530351" y="978408"/>
            <a:chExt cx="4872355" cy="5232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987552"/>
              <a:ext cx="504443" cy="5044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4923" y="982980"/>
              <a:ext cx="4863465" cy="513715"/>
            </a:xfrm>
            <a:custGeom>
              <a:avLst/>
              <a:gdLst/>
              <a:ahLst/>
              <a:cxnLst/>
              <a:rect l="l" t="t" r="r" b="b"/>
              <a:pathLst>
                <a:path w="4863465" h="513715">
                  <a:moveTo>
                    <a:pt x="0" y="513588"/>
                  </a:moveTo>
                  <a:lnTo>
                    <a:pt x="513588" y="513588"/>
                  </a:lnTo>
                  <a:lnTo>
                    <a:pt x="513588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  <a:path w="4863465" h="513715">
                  <a:moveTo>
                    <a:pt x="539496" y="391668"/>
                  </a:moveTo>
                  <a:lnTo>
                    <a:pt x="4863083" y="391668"/>
                  </a:lnTo>
                  <a:lnTo>
                    <a:pt x="4863083" y="22860"/>
                  </a:lnTo>
                  <a:lnTo>
                    <a:pt x="539496" y="22860"/>
                  </a:lnTo>
                  <a:lnTo>
                    <a:pt x="539496" y="3916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1384" y="1365164"/>
            <a:ext cx="9729893" cy="40919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3292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Como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describir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trabajar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Patrones</a:t>
            </a:r>
            <a:r>
              <a:rPr sz="2400" spc="-67" dirty="0">
                <a:latin typeface="Calibri"/>
                <a:cs typeface="Calibri"/>
              </a:rPr>
              <a:t> 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spcBef>
                <a:spcPts val="87"/>
              </a:spcBef>
            </a:pPr>
            <a:endParaRPr sz="2400" dirty="0">
              <a:latin typeface="Calibri"/>
              <a:cs typeface="Calibri"/>
            </a:endParaRPr>
          </a:p>
          <a:p>
            <a:pPr marL="132923" marR="9313" indent="1693" algn="just"/>
            <a:r>
              <a:rPr sz="2133" b="1" dirty="0">
                <a:latin typeface="Calibri"/>
                <a:cs typeface="Calibri"/>
              </a:rPr>
              <a:t>Nombre: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significativa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memorable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referirse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patrón,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generalmente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palabra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frase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corta.</a:t>
            </a:r>
            <a:endParaRPr sz="2133" dirty="0">
              <a:latin typeface="Calibri"/>
              <a:cs typeface="Calibri"/>
            </a:endParaRPr>
          </a:p>
          <a:p>
            <a:pPr marL="132923" marR="8466" indent="1693" algn="just"/>
            <a:r>
              <a:rPr sz="2133" b="1" dirty="0">
                <a:latin typeface="Calibri"/>
                <a:cs typeface="Calibri"/>
              </a:rPr>
              <a:t>Problema: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descripción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concisa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cuestión.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arrojar </a:t>
            </a:r>
            <a:r>
              <a:rPr sz="2133" dirty="0">
                <a:latin typeface="Calibri"/>
                <a:cs typeface="Calibri"/>
              </a:rPr>
              <a:t>algo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luz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sobre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metas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objetivos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alcanzar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contexto.</a:t>
            </a:r>
            <a:endParaRPr sz="2133" dirty="0">
              <a:latin typeface="Calibri"/>
              <a:cs typeface="Calibri"/>
            </a:endParaRPr>
          </a:p>
          <a:p>
            <a:pPr marL="132923" marR="6773" indent="1693" algn="just"/>
            <a:r>
              <a:rPr sz="2133" b="1" dirty="0">
                <a:latin typeface="Calibri"/>
                <a:cs typeface="Calibri"/>
              </a:rPr>
              <a:t>Contexto:</a:t>
            </a:r>
            <a:r>
              <a:rPr sz="2133" b="1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típicamente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ilustra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condiciones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previas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bajo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cuales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aplicar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patrón.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decir,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descripción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inicial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antes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aplique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patrón.</a:t>
            </a:r>
            <a:endParaRPr sz="2133" dirty="0">
              <a:latin typeface="Calibri"/>
              <a:cs typeface="Calibri"/>
            </a:endParaRPr>
          </a:p>
          <a:p>
            <a:pPr marL="135463" algn="just"/>
            <a:r>
              <a:rPr sz="2133" b="1" dirty="0">
                <a:latin typeface="Calibri"/>
                <a:cs typeface="Calibri"/>
              </a:rPr>
              <a:t>Fuerzas: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describir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fuerzas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restricciones relevantes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interactúan</a:t>
            </a:r>
            <a:endParaRPr sz="2133" dirty="0">
              <a:latin typeface="Calibri"/>
              <a:cs typeface="Calibri"/>
            </a:endParaRPr>
          </a:p>
          <a:p>
            <a:pPr marL="132923" algn="just"/>
            <a:r>
              <a:rPr sz="2133" dirty="0">
                <a:latin typeface="Calibri"/>
                <a:cs typeface="Calibri"/>
              </a:rPr>
              <a:t>/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entran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conflicto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27" dirty="0">
                <a:latin typeface="Calibri"/>
                <a:cs typeface="Calibri"/>
              </a:rPr>
              <a:t> sí..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07" y="1316736"/>
            <a:ext cx="9823027" cy="4009813"/>
          </a:xfrm>
          <a:custGeom>
            <a:avLst/>
            <a:gdLst/>
            <a:ahLst/>
            <a:cxnLst/>
            <a:rect l="l" t="t" r="r" b="b"/>
            <a:pathLst>
              <a:path w="7367270" h="3007360">
                <a:moveTo>
                  <a:pt x="0" y="3006852"/>
                </a:moveTo>
                <a:lnTo>
                  <a:pt x="7367016" y="3006852"/>
                </a:lnTo>
                <a:lnTo>
                  <a:pt x="7367016" y="0"/>
                </a:lnTo>
                <a:lnTo>
                  <a:pt x="0" y="0"/>
                </a:lnTo>
                <a:lnTo>
                  <a:pt x="0" y="300685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16007" y="1533143"/>
            <a:ext cx="9613053" cy="37531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7620" indent="1693" algn="just">
              <a:spcBef>
                <a:spcPts val="140"/>
              </a:spcBef>
            </a:pPr>
            <a:r>
              <a:rPr sz="1867" b="1" dirty="0">
                <a:latin typeface="Calibri"/>
                <a:cs typeface="Calibri"/>
              </a:rPr>
              <a:t>Solución:</a:t>
            </a:r>
            <a:r>
              <a:rPr sz="1867" b="1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todo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esto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trata</a:t>
            </a:r>
            <a:r>
              <a:rPr sz="1867" spc="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explicar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claramente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cómo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alcanzar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las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metas</a:t>
            </a:r>
            <a:r>
              <a:rPr sz="1867" spc="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objetivos</a:t>
            </a:r>
            <a:r>
              <a:rPr sz="1867" spc="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previstos.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descripción debe identificar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tanto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 estructura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estática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 la solución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su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comportamiento dinámico.</a:t>
            </a:r>
            <a:endParaRPr sz="1867">
              <a:latin typeface="Calibri"/>
              <a:cs typeface="Calibri"/>
            </a:endParaRPr>
          </a:p>
          <a:p>
            <a:pPr marL="16933" marR="6773" indent="1693" algn="just"/>
            <a:r>
              <a:rPr sz="1867" b="1" dirty="0">
                <a:latin typeface="Calibri"/>
                <a:cs typeface="Calibri"/>
              </a:rPr>
              <a:t>Contexto</a:t>
            </a:r>
            <a:r>
              <a:rPr sz="1867" b="1" spc="57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resultante:</a:t>
            </a:r>
            <a:r>
              <a:rPr sz="1867" b="1" spc="5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Esto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indica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las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condiciones</a:t>
            </a:r>
            <a:r>
              <a:rPr sz="1867" spc="5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posteriores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5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5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aplicación</a:t>
            </a:r>
            <a:r>
              <a:rPr sz="1867" spc="6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del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patrón.</a:t>
            </a:r>
            <a:r>
              <a:rPr sz="1867" spc="60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La </a:t>
            </a:r>
            <a:r>
              <a:rPr sz="1867" dirty="0">
                <a:latin typeface="Calibri"/>
                <a:cs typeface="Calibri"/>
              </a:rPr>
              <a:t>implementación</a:t>
            </a:r>
            <a:r>
              <a:rPr sz="1867" spc="54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54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solución</a:t>
            </a:r>
            <a:r>
              <a:rPr sz="1867" spc="54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normalmente</a:t>
            </a:r>
            <a:r>
              <a:rPr sz="1867" spc="54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requiere</a:t>
            </a:r>
            <a:r>
              <a:rPr sz="1867" spc="5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compensaciones</a:t>
            </a:r>
            <a:r>
              <a:rPr sz="1867" spc="5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entre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las</a:t>
            </a:r>
            <a:r>
              <a:rPr sz="1867" spc="5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fuerzas</a:t>
            </a:r>
            <a:r>
              <a:rPr sz="1867" spc="545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en </a:t>
            </a:r>
            <a:r>
              <a:rPr sz="1867" dirty="0">
                <a:latin typeface="Calibri"/>
                <a:cs typeface="Calibri"/>
              </a:rPr>
              <a:t>competencia.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Este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elemento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describe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qué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fuerzas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han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resuelto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cómo,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cuáles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siguen</a:t>
            </a:r>
            <a:r>
              <a:rPr sz="1867" spc="28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sin </a:t>
            </a:r>
            <a:r>
              <a:rPr sz="1867" dirty="0">
                <a:latin typeface="Calibri"/>
                <a:cs typeface="Calibri"/>
              </a:rPr>
              <a:t>resolverse.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También</a:t>
            </a:r>
            <a:r>
              <a:rPr sz="1867" dirty="0">
                <a:latin typeface="Calibri"/>
                <a:cs typeface="Calibri"/>
              </a:rPr>
              <a:t> puede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indicar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otros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patrones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pueden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aplicables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nuevo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contexto. </a:t>
            </a:r>
            <a:r>
              <a:rPr sz="1867" b="1" dirty="0">
                <a:latin typeface="Calibri"/>
                <a:cs typeface="Calibri"/>
              </a:rPr>
              <a:t>Ejemplos:</a:t>
            </a:r>
            <a:r>
              <a:rPr sz="1867" b="1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trata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incorporar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algunas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aplicaciones de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muestra del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ilustrar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cada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uno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elementos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(un</a:t>
            </a:r>
            <a:r>
              <a:rPr sz="1867" spc="1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problema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específico,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contexto,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conjunto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fuerzas,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cómo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aplica</a:t>
            </a:r>
            <a:r>
              <a:rPr sz="1867" spc="14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el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contexto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resultante).</a:t>
            </a:r>
            <a:endParaRPr sz="1867">
              <a:latin typeface="Calibri"/>
              <a:cs typeface="Calibri"/>
            </a:endParaRPr>
          </a:p>
          <a:p>
            <a:pPr marL="16933" marR="6773" indent="1693" algn="just"/>
            <a:r>
              <a:rPr sz="1867" b="1" dirty="0">
                <a:latin typeface="Calibri"/>
                <a:cs typeface="Calibri"/>
              </a:rPr>
              <a:t>Justificación:</a:t>
            </a:r>
            <a:r>
              <a:rPr sz="1867" b="1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necesario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dar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explicación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/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justificación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convincente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del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su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conjunto 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4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4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componentes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individuales</a:t>
            </a:r>
            <a:r>
              <a:rPr sz="1867" spc="4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dentro</a:t>
            </a:r>
            <a:r>
              <a:rPr sz="1867" spc="4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él.</a:t>
            </a:r>
            <a:r>
              <a:rPr sz="1867" spc="4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razón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tiene</a:t>
            </a:r>
            <a:r>
              <a:rPr sz="1867" spc="4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indicar</a:t>
            </a:r>
            <a:r>
              <a:rPr sz="1867" spc="5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cómo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funciona realmente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el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patrón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cómo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resuelve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fuerzas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lograr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objetivos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deseados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y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302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484170">
              <a:lnSpc>
                <a:spcPct val="100000"/>
              </a:lnSpc>
              <a:spcBef>
                <a:spcPts val="127"/>
              </a:spcBef>
            </a:pPr>
            <a:r>
              <a:rPr dirty="0"/>
              <a:t>La</a:t>
            </a:r>
            <a:r>
              <a:rPr spc="-60" dirty="0"/>
              <a:t> </a:t>
            </a:r>
            <a:r>
              <a:rPr spc="-13" dirty="0"/>
              <a:t>Arquitectura</a:t>
            </a:r>
            <a:r>
              <a:rPr spc="-27" dirty="0"/>
              <a:t> </a:t>
            </a:r>
            <a:r>
              <a:rPr dirty="0"/>
              <a:t>–</a:t>
            </a:r>
            <a:r>
              <a:rPr spc="-33" dirty="0"/>
              <a:t> </a:t>
            </a:r>
            <a:r>
              <a:rPr spc="-13" dirty="0"/>
              <a:t>Estructura</a:t>
            </a:r>
            <a:r>
              <a:rPr spc="-7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3" dirty="0"/>
              <a:t>Patrones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96" y="2771219"/>
            <a:ext cx="633984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4096" y="1028193"/>
            <a:ext cx="9823027" cy="4139353"/>
          </a:xfrm>
          <a:custGeom>
            <a:avLst/>
            <a:gdLst/>
            <a:ahLst/>
            <a:cxnLst/>
            <a:rect l="l" t="t" r="r" b="b"/>
            <a:pathLst>
              <a:path w="7367270" h="3104515">
                <a:moveTo>
                  <a:pt x="0" y="3104387"/>
                </a:moveTo>
                <a:lnTo>
                  <a:pt x="7367016" y="3104387"/>
                </a:lnTo>
                <a:lnTo>
                  <a:pt x="7367016" y="0"/>
                </a:lnTo>
                <a:lnTo>
                  <a:pt x="0" y="0"/>
                </a:lnTo>
                <a:lnTo>
                  <a:pt x="0" y="3104387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90267" y="1172633"/>
            <a:ext cx="9613900" cy="395501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1693" algn="just">
              <a:spcBef>
                <a:spcPts val="127"/>
              </a:spcBef>
            </a:pPr>
            <a:r>
              <a:rPr sz="2133" b="1" spc="-13" dirty="0">
                <a:latin typeface="Calibri"/>
                <a:cs typeface="Calibri"/>
              </a:rPr>
              <a:t>Patrones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relacionados: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similares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y,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tanto,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relaciones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claramente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articuladas.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patrones </a:t>
            </a:r>
            <a:r>
              <a:rPr sz="2133" dirty="0">
                <a:latin typeface="Calibri"/>
                <a:cs typeface="Calibri"/>
              </a:rPr>
              <a:t>predecesores,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cuyos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contextos resultantes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corresponden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 contexto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inicial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éste.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O,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sucesores,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cuyos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contextos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iniciales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corresponden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al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resultante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éste.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También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haber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alternativos,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describen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solución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diferente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mismo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problema,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bajo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diferentes </a:t>
            </a:r>
            <a:r>
              <a:rPr sz="2133" dirty="0">
                <a:latin typeface="Calibri"/>
                <a:cs typeface="Calibri"/>
              </a:rPr>
              <a:t>fuerzas.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Finalmente,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 patrones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co-</a:t>
            </a:r>
            <a:r>
              <a:rPr sz="2133" dirty="0">
                <a:latin typeface="Calibri"/>
                <a:cs typeface="Calibri"/>
              </a:rPr>
              <a:t>dependientes, que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deben </a:t>
            </a:r>
            <a:r>
              <a:rPr sz="2133" dirty="0">
                <a:latin typeface="Calibri"/>
                <a:cs typeface="Calibri"/>
              </a:rPr>
              <a:t>aplicarse</a:t>
            </a:r>
            <a:r>
              <a:rPr sz="2133" spc="-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junto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patrón.</a:t>
            </a:r>
            <a:endParaRPr sz="2133">
              <a:latin typeface="Calibri"/>
              <a:cs typeface="Calibri"/>
            </a:endParaRPr>
          </a:p>
          <a:p>
            <a:pPr marL="16933" marR="9313" indent="1693" algn="just">
              <a:spcBef>
                <a:spcPts val="7"/>
              </a:spcBef>
            </a:pPr>
            <a:r>
              <a:rPr sz="2133" b="1" dirty="0">
                <a:latin typeface="Calibri"/>
                <a:cs typeface="Calibri"/>
              </a:rPr>
              <a:t>Usos</a:t>
            </a:r>
            <a:r>
              <a:rPr sz="2133" b="1" spc="15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conocidos:</a:t>
            </a:r>
            <a:r>
              <a:rPr sz="2133" b="1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detallar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conocidas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dentro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existentes.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verificar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solución </a:t>
            </a:r>
            <a:r>
              <a:rPr sz="2133" dirty="0">
                <a:latin typeface="Calibri"/>
                <a:cs typeface="Calibri"/>
              </a:rPr>
              <a:t>comprobada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recurrente.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conocidos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también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servir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ejemplos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valor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agregado.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1888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524809">
              <a:lnSpc>
                <a:spcPct val="100000"/>
              </a:lnSpc>
              <a:spcBef>
                <a:spcPts val="127"/>
              </a:spcBef>
            </a:pPr>
            <a:r>
              <a:rPr dirty="0"/>
              <a:t>La</a:t>
            </a:r>
            <a:r>
              <a:rPr spc="-100" dirty="0"/>
              <a:t> </a:t>
            </a:r>
            <a:r>
              <a:rPr spc="-13" dirty="0"/>
              <a:t>Arquitectura</a:t>
            </a:r>
            <a:r>
              <a:rPr spc="-33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3" dirty="0"/>
              <a:t>Patrones</a:t>
            </a:r>
            <a:r>
              <a:rPr spc="-20" dirty="0"/>
              <a:t> </a:t>
            </a:r>
            <a:r>
              <a:rPr spc="-13" dirty="0"/>
              <a:t>relacionados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96" y="2771219"/>
            <a:ext cx="633984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4096" y="1221232"/>
            <a:ext cx="9823027" cy="4104640"/>
          </a:xfrm>
          <a:custGeom>
            <a:avLst/>
            <a:gdLst/>
            <a:ahLst/>
            <a:cxnLst/>
            <a:rect l="l" t="t" r="r" b="b"/>
            <a:pathLst>
              <a:path w="7367270" h="3078479">
                <a:moveTo>
                  <a:pt x="0" y="3078479"/>
                </a:moveTo>
                <a:lnTo>
                  <a:pt x="7367016" y="3078479"/>
                </a:lnTo>
                <a:lnTo>
                  <a:pt x="7367016" y="0"/>
                </a:lnTo>
                <a:lnTo>
                  <a:pt x="0" y="0"/>
                </a:lnTo>
                <a:lnTo>
                  <a:pt x="0" y="3078479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37859" y="1408026"/>
            <a:ext cx="9715500" cy="341211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7732" marR="58419" indent="1693" algn="just">
              <a:spcBef>
                <a:spcPts val="127"/>
              </a:spcBef>
            </a:pPr>
            <a:r>
              <a:rPr sz="2133" b="1" dirty="0">
                <a:latin typeface="Calibri"/>
                <a:cs typeface="Calibri"/>
              </a:rPr>
              <a:t>Patrones</a:t>
            </a:r>
            <a:r>
              <a:rPr sz="2133" b="1" spc="4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4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Arquitectura:</a:t>
            </a:r>
            <a:r>
              <a:rPr sz="2133" b="1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software </a:t>
            </a:r>
            <a:r>
              <a:rPr sz="2133" dirty="0">
                <a:latin typeface="Calibri"/>
                <a:cs typeface="Calibri"/>
              </a:rPr>
              <a:t>ilustra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estructura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macro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toda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solución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software,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mejora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partición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promueve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reutilización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diseño.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500"/>
              </a:spcBef>
            </a:pPr>
            <a:endParaRPr sz="2133" dirty="0">
              <a:latin typeface="Calibri"/>
              <a:cs typeface="Calibri"/>
            </a:endParaRPr>
          </a:p>
          <a:p>
            <a:pPr marL="67732" marR="57572" algn="just"/>
            <a:r>
              <a:rPr sz="2133" b="1" dirty="0">
                <a:latin typeface="Calibri"/>
                <a:cs typeface="Calibri"/>
              </a:rPr>
              <a:t>Patrones</a:t>
            </a:r>
            <a:r>
              <a:rPr sz="2133" b="1" spc="19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20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Diseño:</a:t>
            </a:r>
            <a:r>
              <a:rPr sz="2133" b="1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Proporciona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esquema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refinar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subsistemas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spc="-67" dirty="0">
                <a:latin typeface="Calibri"/>
                <a:cs typeface="Calibri"/>
              </a:rPr>
              <a:t>o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relaciones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ellos,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estructura </a:t>
            </a:r>
            <a:r>
              <a:rPr sz="2133" dirty="0">
                <a:latin typeface="Calibri"/>
                <a:cs typeface="Calibri"/>
              </a:rPr>
              <a:t>comúnmente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recurrente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resuelve un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problema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general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particular,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articula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cómo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diversos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colaboran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cumplir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funcionalidad</a:t>
            </a:r>
            <a:endParaRPr sz="2133" dirty="0">
              <a:latin typeface="Calibri"/>
              <a:cs typeface="Calibri"/>
            </a:endParaRPr>
          </a:p>
          <a:p>
            <a:pPr marL="67732">
              <a:lnSpc>
                <a:spcPts val="2773"/>
              </a:lnSpc>
            </a:pPr>
            <a:r>
              <a:rPr sz="2133" spc="-13" dirty="0">
                <a:latin typeface="Calibri"/>
                <a:cs typeface="Calibri"/>
              </a:rPr>
              <a:t>deseada</a:t>
            </a:r>
            <a:r>
              <a:rPr sz="4800" spc="-20" baseline="-17361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4800" baseline="-1736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600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251229">
              <a:lnSpc>
                <a:spcPct val="100000"/>
              </a:lnSpc>
              <a:spcBef>
                <a:spcPts val="127"/>
              </a:spcBef>
            </a:pPr>
            <a:r>
              <a:rPr dirty="0"/>
              <a:t>Tipos</a:t>
            </a:r>
            <a:r>
              <a:rPr spc="-87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Patrones</a:t>
            </a:r>
            <a:r>
              <a:rPr spc="-7" dirty="0"/>
              <a:t> </a:t>
            </a:r>
            <a:r>
              <a:rPr dirty="0"/>
              <a:t>de</a:t>
            </a:r>
            <a:r>
              <a:rPr spc="-87" dirty="0"/>
              <a:t> </a:t>
            </a:r>
            <a:r>
              <a:rPr spc="-13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4096" y="1125728"/>
            <a:ext cx="9823027" cy="4275667"/>
          </a:xfrm>
          <a:custGeom>
            <a:avLst/>
            <a:gdLst/>
            <a:ahLst/>
            <a:cxnLst/>
            <a:rect l="l" t="t" r="r" b="b"/>
            <a:pathLst>
              <a:path w="7367270" h="3206750">
                <a:moveTo>
                  <a:pt x="0" y="3206495"/>
                </a:moveTo>
                <a:lnTo>
                  <a:pt x="7367016" y="3206495"/>
                </a:lnTo>
                <a:lnTo>
                  <a:pt x="7367016" y="0"/>
                </a:lnTo>
                <a:lnTo>
                  <a:pt x="0" y="0"/>
                </a:lnTo>
                <a:lnTo>
                  <a:pt x="0" y="3206495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90267" y="1275418"/>
            <a:ext cx="9523307" cy="408325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198962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ingeniería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aplicación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monolítica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referencia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aplicación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u="sng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interfaz</a:t>
            </a:r>
            <a:r>
              <a:rPr sz="2133" u="sng" spc="-27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133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de</a:t>
            </a:r>
            <a:r>
              <a:rPr sz="2133" u="sng" spc="-3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133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usuario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acceso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están combinadas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mismo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programa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sobre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misma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u="sng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plataforma</a:t>
            </a:r>
            <a:r>
              <a:rPr sz="2133" spc="-13" dirty="0">
                <a:latin typeface="Calibri"/>
                <a:cs typeface="Calibri"/>
              </a:rPr>
              <a:t>.</a:t>
            </a:r>
            <a:endParaRPr sz="2133">
              <a:latin typeface="Calibri"/>
              <a:cs typeface="Calibri"/>
            </a:endParaRPr>
          </a:p>
          <a:p>
            <a:pPr marL="16933" marR="6773">
              <a:spcBef>
                <a:spcPts val="513"/>
              </a:spcBef>
            </a:pP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aplicación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monolítica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autónoma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independiente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aplicaciones.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filosofía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responsable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sólo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única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tarea,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no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capaz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realizar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pasos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tareas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necesarias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completar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determinada</a:t>
            </a:r>
            <a:r>
              <a:rPr sz="2133" spc="-1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función.</a:t>
            </a:r>
            <a:endParaRPr sz="2133">
              <a:latin typeface="Calibri"/>
              <a:cs typeface="Calibri"/>
            </a:endParaRPr>
          </a:p>
          <a:p>
            <a:pPr marL="16933" marR="24553">
              <a:spcBef>
                <a:spcPts val="520"/>
              </a:spcBef>
            </a:pPr>
            <a:r>
              <a:rPr sz="2133" dirty="0">
                <a:latin typeface="Calibri"/>
                <a:cs typeface="Calibri"/>
              </a:rPr>
              <a:t>En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ingeniería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aplicación</a:t>
            </a:r>
            <a:r>
              <a:rPr sz="2133" b="1" spc="-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monolítica</a:t>
            </a:r>
            <a:r>
              <a:rPr sz="2133" b="1" spc="-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describe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aplicación</a:t>
            </a:r>
            <a:r>
              <a:rPr sz="2133" b="1" spc="-80" dirty="0">
                <a:latin typeface="Calibri"/>
                <a:cs typeface="Calibri"/>
              </a:rPr>
              <a:t> </a:t>
            </a:r>
            <a:r>
              <a:rPr sz="2133" b="1" spc="-47" dirty="0">
                <a:latin typeface="Calibri"/>
                <a:cs typeface="Calibri"/>
              </a:rPr>
              <a:t>de </a:t>
            </a:r>
            <a:r>
              <a:rPr sz="2133" b="1" spc="-13" dirty="0">
                <a:latin typeface="Calibri"/>
                <a:cs typeface="Calibri"/>
              </a:rPr>
              <a:t>software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qué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está</a:t>
            </a:r>
            <a:r>
              <a:rPr sz="2133" b="1" spc="-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diseñado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sin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modularidad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general,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modularidad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deseable, </a:t>
            </a:r>
            <a:r>
              <a:rPr sz="2133" dirty="0">
                <a:latin typeface="Calibri"/>
                <a:cs typeface="Calibri"/>
              </a:rPr>
              <a:t>ya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reutilizar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además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facilita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spc="-13" dirty="0">
                <a:latin typeface="Calibri"/>
                <a:cs typeface="Calibri"/>
              </a:rPr>
              <a:t>mantenimiento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permitiendo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refactorizar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sustituir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misma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necesidad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todo.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600" y="5200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685560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Aplicaciones Monolíticas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146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685560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Aplicaciones Monolíticas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59" y="2747265"/>
            <a:ext cx="633984" cy="6461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27219" y="1917475"/>
            <a:ext cx="4332393" cy="4566072"/>
            <a:chOff x="5478779" y="1014983"/>
            <a:chExt cx="3249295" cy="342455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45" y="1043939"/>
              <a:ext cx="3115046" cy="33665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93257" y="1029461"/>
              <a:ext cx="3220720" cy="3395979"/>
            </a:xfrm>
            <a:custGeom>
              <a:avLst/>
              <a:gdLst/>
              <a:ahLst/>
              <a:cxnLst/>
              <a:rect l="l" t="t" r="r" b="b"/>
              <a:pathLst>
                <a:path w="3220720" h="3395979">
                  <a:moveTo>
                    <a:pt x="0" y="3395472"/>
                  </a:moveTo>
                  <a:lnTo>
                    <a:pt x="3220212" y="3395472"/>
                  </a:lnTo>
                  <a:lnTo>
                    <a:pt x="3220212" y="0"/>
                  </a:lnTo>
                  <a:lnTo>
                    <a:pt x="0" y="0"/>
                  </a:lnTo>
                  <a:lnTo>
                    <a:pt x="0" y="3395472"/>
                  </a:lnTo>
                  <a:close/>
                </a:path>
              </a:pathLst>
            </a:custGeom>
            <a:ln w="28956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7423" y="2590800"/>
            <a:ext cx="5567680" cy="78055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21917" marR="907604">
              <a:spcBef>
                <a:spcPts val="327"/>
              </a:spcBef>
            </a:pPr>
            <a:r>
              <a:rPr sz="2400" dirty="0">
                <a:latin typeface="Calibri"/>
                <a:cs typeface="Calibri"/>
              </a:rPr>
              <a:t>Diseña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aplicación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monolítica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tu </a:t>
            </a:r>
            <a:r>
              <a:rPr sz="2400" spc="-13" dirty="0">
                <a:latin typeface="Calibri"/>
                <a:cs typeface="Calibri"/>
              </a:rPr>
              <a:t>organización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790" y="76997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906534">
              <a:lnSpc>
                <a:spcPct val="100000"/>
              </a:lnSpc>
              <a:spcBef>
                <a:spcPts val="127"/>
              </a:spcBef>
            </a:pPr>
            <a:r>
              <a:rPr dirty="0"/>
              <a:t>Aspectos</a:t>
            </a:r>
            <a:r>
              <a:rPr spc="-73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3" dirty="0"/>
              <a:t>discusión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86559" y="1304544"/>
            <a:ext cx="8603827" cy="992293"/>
            <a:chOff x="1264919" y="978408"/>
            <a:chExt cx="6452870" cy="744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063" y="987552"/>
              <a:ext cx="723900" cy="7254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69491" y="982980"/>
              <a:ext cx="6443980" cy="734695"/>
            </a:xfrm>
            <a:custGeom>
              <a:avLst/>
              <a:gdLst/>
              <a:ahLst/>
              <a:cxnLst/>
              <a:rect l="l" t="t" r="r" b="b"/>
              <a:pathLst>
                <a:path w="6443980" h="734694">
                  <a:moveTo>
                    <a:pt x="0" y="734568"/>
                  </a:moveTo>
                  <a:lnTo>
                    <a:pt x="733044" y="734568"/>
                  </a:lnTo>
                  <a:lnTo>
                    <a:pt x="733044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6443980" h="734694">
                  <a:moveTo>
                    <a:pt x="728472" y="446532"/>
                  </a:moveTo>
                  <a:lnTo>
                    <a:pt x="6443471" y="446532"/>
                  </a:lnTo>
                  <a:lnTo>
                    <a:pt x="6443471" y="76200"/>
                  </a:lnTo>
                  <a:lnTo>
                    <a:pt x="728472" y="76200"/>
                  </a:lnTo>
                  <a:lnTo>
                    <a:pt x="728472" y="4465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0123" y="1437131"/>
            <a:ext cx="73321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Cuales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desventajas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Aplicaciones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Monolíticas?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6559" y="2633472"/>
            <a:ext cx="7758853" cy="992293"/>
            <a:chOff x="1264919" y="1975104"/>
            <a:chExt cx="5819140" cy="744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063" y="1984248"/>
              <a:ext cx="723900" cy="7254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69491" y="1979676"/>
              <a:ext cx="5809615" cy="734695"/>
            </a:xfrm>
            <a:custGeom>
              <a:avLst/>
              <a:gdLst/>
              <a:ahLst/>
              <a:cxnLst/>
              <a:rect l="l" t="t" r="r" b="b"/>
              <a:pathLst>
                <a:path w="5809615" h="734694">
                  <a:moveTo>
                    <a:pt x="0" y="734568"/>
                  </a:moveTo>
                  <a:lnTo>
                    <a:pt x="733044" y="734568"/>
                  </a:lnTo>
                  <a:lnTo>
                    <a:pt x="733044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5809615" h="734694">
                  <a:moveTo>
                    <a:pt x="728472" y="446531"/>
                  </a:moveTo>
                  <a:lnTo>
                    <a:pt x="5809488" y="446531"/>
                  </a:lnTo>
                  <a:lnTo>
                    <a:pt x="5809488" y="76200"/>
                  </a:lnTo>
                  <a:lnTo>
                    <a:pt x="728472" y="76200"/>
                  </a:lnTo>
                  <a:lnTo>
                    <a:pt x="728472" y="4465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70123" y="2766905"/>
            <a:ext cx="64956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Cual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experiencia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aplicaciones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monolíticas?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29232" y="4057903"/>
            <a:ext cx="6866467" cy="992293"/>
            <a:chOff x="1296924" y="3043427"/>
            <a:chExt cx="5149850" cy="7442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068" y="3052571"/>
              <a:ext cx="725424" cy="7254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1496" y="3047999"/>
              <a:ext cx="5140960" cy="734695"/>
            </a:xfrm>
            <a:custGeom>
              <a:avLst/>
              <a:gdLst/>
              <a:ahLst/>
              <a:cxnLst/>
              <a:rect l="l" t="t" r="r" b="b"/>
              <a:pathLst>
                <a:path w="5140960" h="734695">
                  <a:moveTo>
                    <a:pt x="0" y="734568"/>
                  </a:moveTo>
                  <a:lnTo>
                    <a:pt x="734567" y="734568"/>
                  </a:lnTo>
                  <a:lnTo>
                    <a:pt x="734567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5140960" h="734695">
                  <a:moveTo>
                    <a:pt x="729996" y="446531"/>
                  </a:moveTo>
                  <a:lnTo>
                    <a:pt x="5140452" y="446531"/>
                  </a:lnTo>
                  <a:lnTo>
                    <a:pt x="5140452" y="77724"/>
                  </a:lnTo>
                  <a:lnTo>
                    <a:pt x="729996" y="77724"/>
                  </a:lnTo>
                  <a:lnTo>
                    <a:pt x="729996" y="4465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14490" y="4191676"/>
            <a:ext cx="56100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Por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migraría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otro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681" y="4697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07766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87" dirty="0"/>
              <a:t> </a:t>
            </a:r>
            <a:r>
              <a:rPr dirty="0"/>
              <a:t>orientada</a:t>
            </a:r>
            <a:r>
              <a:rPr spc="-73" dirty="0"/>
              <a:t> </a:t>
            </a:r>
            <a:r>
              <a:rPr dirty="0"/>
              <a:t>a</a:t>
            </a:r>
            <a:r>
              <a:rPr spc="-127" dirty="0"/>
              <a:t> </a:t>
            </a:r>
            <a:r>
              <a:rPr spc="-13" dirty="0"/>
              <a:t>objetos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8970" y="1230681"/>
            <a:ext cx="9406467" cy="495528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358978">
              <a:spcBef>
                <a:spcPts val="127"/>
              </a:spcBef>
            </a:pP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objetos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son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bloques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construcción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fundamentales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fundamentales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todo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aplicaciones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software.</a:t>
            </a:r>
            <a:endParaRPr sz="2133" dirty="0">
              <a:latin typeface="Calibri"/>
              <a:cs typeface="Calibri"/>
            </a:endParaRPr>
          </a:p>
          <a:p>
            <a:pPr marL="16933" marR="354744">
              <a:spcBef>
                <a:spcPts val="2560"/>
              </a:spcBef>
            </a:pP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estructura</a:t>
            </a:r>
            <a:r>
              <a:rPr sz="2133" b="1" spc="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comportamiento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pueden representar</a:t>
            </a:r>
            <a:r>
              <a:rPr sz="2133" dirty="0">
                <a:latin typeface="Calibri"/>
                <a:cs typeface="Calibri"/>
              </a:rPr>
              <a:t> mediante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interoperables.</a:t>
            </a:r>
            <a:endParaRPr sz="2133" dirty="0">
              <a:latin typeface="Calibri"/>
              <a:cs typeface="Calibri"/>
            </a:endParaRPr>
          </a:p>
          <a:p>
            <a:pPr marL="16933" marR="273465"/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encapsulan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elegantemente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diversas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propiedades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tareas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-13" dirty="0">
                <a:latin typeface="Calibri"/>
                <a:cs typeface="Calibri"/>
              </a:rPr>
              <a:t> optimizada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organizada.</a:t>
            </a:r>
            <a:endParaRPr sz="2133" dirty="0">
              <a:latin typeface="Calibri"/>
              <a:cs typeface="Calibri"/>
            </a:endParaRPr>
          </a:p>
          <a:p>
            <a:pPr marL="16933" marR="6773">
              <a:spcBef>
                <a:spcPts val="2567"/>
              </a:spcBef>
            </a:pP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objetos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se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conectan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colaboran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través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interfaces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bien </a:t>
            </a:r>
            <a:r>
              <a:rPr sz="2133" dirty="0">
                <a:latin typeface="Calibri"/>
                <a:cs typeface="Calibri"/>
              </a:rPr>
              <a:t>definidas.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tanto,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estilo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arquitectónico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orientado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objetos 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convertido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dominante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producción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orientadas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objetos.</a:t>
            </a:r>
            <a:endParaRPr sz="2133" dirty="0">
              <a:latin typeface="Calibri"/>
              <a:cs typeface="Calibri"/>
            </a:endParaRPr>
          </a:p>
          <a:p>
            <a:pPr marL="16933" marR="318339">
              <a:spcBef>
                <a:spcPts val="2560"/>
              </a:spcBef>
            </a:pP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última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instancia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colección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dinámica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objetos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cooperan, 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lugar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conjunto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rutinas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instrucciones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procedimiento.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231" y="163081"/>
            <a:ext cx="11478769" cy="63504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47412">
              <a:lnSpc>
                <a:spcPct val="100000"/>
              </a:lnSpc>
              <a:spcBef>
                <a:spcPts val="127"/>
              </a:spcBef>
            </a:pPr>
            <a:r>
              <a:rPr sz="3600" spc="-13" dirty="0"/>
              <a:t>Arquitectura</a:t>
            </a:r>
            <a:r>
              <a:rPr sz="3600" spc="-53" dirty="0"/>
              <a:t> </a:t>
            </a:r>
            <a:r>
              <a:rPr sz="3600" dirty="0"/>
              <a:t>de</a:t>
            </a:r>
            <a:r>
              <a:rPr sz="3600" spc="-93" dirty="0"/>
              <a:t> </a:t>
            </a:r>
            <a:r>
              <a:rPr sz="3600" dirty="0"/>
              <a:t>ensamblaje</a:t>
            </a:r>
            <a:r>
              <a:rPr sz="3600" spc="-53" dirty="0"/>
              <a:t> </a:t>
            </a:r>
            <a:r>
              <a:rPr sz="3600" dirty="0"/>
              <a:t>basado</a:t>
            </a:r>
            <a:r>
              <a:rPr sz="3600" spc="-67" dirty="0"/>
              <a:t> </a:t>
            </a:r>
            <a:r>
              <a:rPr sz="3600" dirty="0"/>
              <a:t>en</a:t>
            </a:r>
            <a:r>
              <a:rPr sz="3600" spc="-93" dirty="0"/>
              <a:t> </a:t>
            </a:r>
            <a:r>
              <a:rPr sz="3600" spc="-13" dirty="0"/>
              <a:t>componentes</a:t>
            </a:r>
            <a:r>
              <a:rPr sz="3600" spc="-40" dirty="0"/>
              <a:t> </a:t>
            </a:r>
            <a:r>
              <a:rPr sz="3600" spc="-13" dirty="0"/>
              <a:t>(CDB)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9718" y="1357671"/>
            <a:ext cx="7834207" cy="3626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monolíticas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masivas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dividir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múltiples</a:t>
            </a:r>
            <a:endParaRPr sz="2133" dirty="0">
              <a:latin typeface="Calibri"/>
              <a:cs typeface="Calibri"/>
            </a:endParaRPr>
          </a:p>
          <a:p>
            <a:pPr marL="16933"/>
            <a:r>
              <a:rPr sz="2133" b="1" spc="-13" dirty="0">
                <a:latin typeface="Calibri"/>
                <a:cs typeface="Calibri"/>
              </a:rPr>
              <a:t>componentes</a:t>
            </a:r>
            <a:r>
              <a:rPr sz="2133" b="1" spc="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interactivos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pequeños.</a:t>
            </a:r>
            <a:endParaRPr sz="2133" dirty="0">
              <a:latin typeface="Calibri"/>
              <a:cs typeface="Calibri"/>
            </a:endParaRPr>
          </a:p>
          <a:p>
            <a:pPr marL="16933" marR="687476"/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componentes </a:t>
            </a:r>
            <a:r>
              <a:rPr sz="2133" dirty="0">
                <a:latin typeface="Calibri"/>
                <a:cs typeface="Calibri"/>
              </a:rPr>
              <a:t>emergen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bloque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construcción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desarrollar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empresarial.</a:t>
            </a:r>
            <a:endParaRPr sz="2133" dirty="0">
              <a:latin typeface="Calibri"/>
              <a:cs typeface="Calibri"/>
            </a:endParaRPr>
          </a:p>
          <a:p>
            <a:pPr marL="16933" marR="6773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exponen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interfaces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bien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definidas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otros componentes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puedan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encontrar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comunicarse.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configuración proporciona</a:t>
            </a:r>
            <a:r>
              <a:rPr sz="2133" dirty="0">
                <a:latin typeface="Calibri"/>
                <a:cs typeface="Calibri"/>
              </a:rPr>
              <a:t> 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mayor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abstracción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principios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diseño orientados</a:t>
            </a:r>
            <a:r>
              <a:rPr sz="2133" dirty="0">
                <a:latin typeface="Calibri"/>
                <a:cs typeface="Calibri"/>
              </a:rPr>
              <a:t> 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objetos.</a:t>
            </a:r>
            <a:endParaRPr sz="2133" dirty="0">
              <a:latin typeface="Calibri"/>
              <a:cs typeface="Calibri"/>
            </a:endParaRPr>
          </a:p>
          <a:p>
            <a:pPr marL="16933" marR="115144"/>
            <a:r>
              <a:rPr sz="2133" dirty="0">
                <a:latin typeface="Calibri"/>
                <a:cs typeface="Calibri"/>
              </a:rPr>
              <a:t>CBA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centra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temas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 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protocolos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estados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compartidos.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componentes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son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reutilizables, </a:t>
            </a:r>
            <a:r>
              <a:rPr sz="2133" b="1" dirty="0">
                <a:latin typeface="Calibri"/>
                <a:cs typeface="Calibri"/>
              </a:rPr>
              <a:t>reemplazables,</a:t>
            </a:r>
            <a:r>
              <a:rPr sz="2133" b="1" spc="-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sustituibles,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extensibles,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independientes,</a:t>
            </a:r>
            <a:r>
              <a:rPr sz="2133" b="1" spc="-40" dirty="0">
                <a:latin typeface="Calibri"/>
                <a:cs typeface="Calibri"/>
              </a:rPr>
              <a:t> </a:t>
            </a:r>
            <a:r>
              <a:rPr sz="2133" b="1" spc="-27" dirty="0">
                <a:latin typeface="Calibri"/>
                <a:cs typeface="Calibri"/>
              </a:rPr>
              <a:t>etc.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463" y="5439235"/>
            <a:ext cx="633984" cy="6446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07135" y="1424432"/>
            <a:ext cx="2438400" cy="3259667"/>
            <a:chOff x="530351" y="1068324"/>
            <a:chExt cx="1828800" cy="2444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056" y="1174033"/>
              <a:ext cx="1617390" cy="22330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923" y="1072896"/>
              <a:ext cx="1819910" cy="2435860"/>
            </a:xfrm>
            <a:custGeom>
              <a:avLst/>
              <a:gdLst/>
              <a:ahLst/>
              <a:cxnLst/>
              <a:rect l="l" t="t" r="r" b="b"/>
              <a:pathLst>
                <a:path w="1819910" h="2435860">
                  <a:moveTo>
                    <a:pt x="0" y="2435352"/>
                  </a:moveTo>
                  <a:lnTo>
                    <a:pt x="1819656" y="2435352"/>
                  </a:lnTo>
                  <a:lnTo>
                    <a:pt x="1819656" y="0"/>
                  </a:lnTo>
                  <a:lnTo>
                    <a:pt x="0" y="0"/>
                  </a:lnTo>
                  <a:lnTo>
                    <a:pt x="0" y="243535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16752" y="5457952"/>
            <a:ext cx="5565987" cy="41122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485" rIns="0" bIns="0" rtlCol="0">
            <a:spAutoFit/>
          </a:bodyPr>
          <a:lstStyle/>
          <a:p>
            <a:pPr marL="121917">
              <a:spcBef>
                <a:spcPts val="325"/>
              </a:spcBef>
            </a:pPr>
            <a:r>
              <a:rPr sz="2400" dirty="0">
                <a:latin typeface="Calibri"/>
                <a:cs typeface="Calibri"/>
              </a:rPr>
              <a:t>Uso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Inyección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Dependencias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146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405208">
              <a:lnSpc>
                <a:spcPct val="100000"/>
              </a:lnSpc>
              <a:spcBef>
                <a:spcPts val="127"/>
              </a:spcBef>
            </a:pPr>
            <a:r>
              <a:rPr dirty="0"/>
              <a:t>Design</a:t>
            </a:r>
            <a:r>
              <a:rPr spc="-100" dirty="0"/>
              <a:t> </a:t>
            </a:r>
            <a:r>
              <a:rPr spc="-13" dirty="0"/>
              <a:t>thinking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0294" y="133398"/>
            <a:ext cx="9599507" cy="701773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10911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Para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software,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exploramos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soluciones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al </a:t>
            </a:r>
            <a:r>
              <a:rPr sz="2133" dirty="0">
                <a:latin typeface="Calibri"/>
                <a:cs typeface="Calibri"/>
              </a:rPr>
              <a:t>mismo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trabajamos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descubrir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resolver.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0048" y="1999488"/>
            <a:ext cx="4799753" cy="3818467"/>
          </a:xfrm>
          <a:custGeom>
            <a:avLst/>
            <a:gdLst/>
            <a:ahLst/>
            <a:cxnLst/>
            <a:rect l="l" t="t" r="r" b="b"/>
            <a:pathLst>
              <a:path w="3599815" h="2863850">
                <a:moveTo>
                  <a:pt x="0" y="2863595"/>
                </a:moveTo>
                <a:lnTo>
                  <a:pt x="3599688" y="2863595"/>
                </a:lnTo>
                <a:lnTo>
                  <a:pt x="3599688" y="0"/>
                </a:lnTo>
                <a:lnTo>
                  <a:pt x="0" y="0"/>
                </a:lnTo>
                <a:lnTo>
                  <a:pt x="0" y="2863595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603153" y="2024887"/>
            <a:ext cx="457538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Pone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seres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humanos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el </a:t>
            </a:r>
            <a:r>
              <a:rPr sz="2400" dirty="0">
                <a:latin typeface="Calibri"/>
                <a:cs typeface="Calibri"/>
              </a:rPr>
              <a:t>centro</a:t>
            </a:r>
            <a:r>
              <a:rPr sz="2400" spc="2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atención.</a:t>
            </a:r>
            <a:r>
              <a:rPr sz="2400" spc="2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Centrarse</a:t>
            </a:r>
            <a:r>
              <a:rPr sz="2400" spc="24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en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4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personas</a:t>
            </a:r>
            <a:r>
              <a:rPr sz="2400" spc="5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afectadas</a:t>
            </a:r>
            <a:r>
              <a:rPr sz="2400" spc="4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49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sus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3154" y="3122506"/>
            <a:ext cx="29337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>
              <a:spcBef>
                <a:spcPts val="133"/>
              </a:spcBef>
              <a:tabLst>
                <a:tab pos="1491789" algn="l"/>
                <a:tab pos="1930352" algn="l"/>
                <a:tab pos="2007396" algn="l"/>
                <a:tab pos="2566183" algn="l"/>
              </a:tabLst>
            </a:pPr>
            <a:r>
              <a:rPr sz="2400" spc="-13" dirty="0">
                <a:latin typeface="Calibri"/>
                <a:cs typeface="Calibri"/>
              </a:rPr>
              <a:t>decisiones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13" dirty="0">
                <a:latin typeface="Calibri"/>
                <a:cs typeface="Calibri"/>
              </a:rPr>
              <a:t>diseño concentrarse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en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los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3154" y="3854027"/>
            <a:ext cx="28879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  <a:tabLst>
                <a:tab pos="1269122" algn="l"/>
                <a:tab pos="2084441" algn="l"/>
              </a:tabLst>
            </a:pPr>
            <a:r>
              <a:rPr sz="2400" spc="-13" dirty="0">
                <a:latin typeface="Calibri"/>
                <a:cs typeface="Calibri"/>
              </a:rPr>
              <a:t>exactos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7" dirty="0">
                <a:latin typeface="Calibri"/>
                <a:cs typeface="Calibri"/>
              </a:rPr>
              <a:t>deben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3374" y="3122506"/>
            <a:ext cx="154516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84569" marR="6773" indent="-185415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lo</a:t>
            </a:r>
            <a:r>
              <a:rPr sz="2400" spc="21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ayuda</a:t>
            </a:r>
            <a:r>
              <a:rPr sz="2400" spc="220" dirty="0">
                <a:latin typeface="Calibri"/>
                <a:cs typeface="Calibri"/>
              </a:rPr>
              <a:t>  </a:t>
            </a:r>
            <a:r>
              <a:rPr sz="2400" spc="-67" dirty="0">
                <a:latin typeface="Calibri"/>
                <a:cs typeface="Calibri"/>
              </a:rPr>
              <a:t>a </a:t>
            </a:r>
            <a:r>
              <a:rPr sz="2400" spc="-13" dirty="0">
                <a:latin typeface="Calibri"/>
                <a:cs typeface="Calibri"/>
              </a:rPr>
              <a:t>problemas resolverse.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3153" y="4220126"/>
            <a:ext cx="4572000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También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fundamenta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exploración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2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solución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recordándole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su </a:t>
            </a:r>
            <a:r>
              <a:rPr sz="2400" dirty="0">
                <a:latin typeface="Calibri"/>
                <a:cs typeface="Calibri"/>
              </a:rPr>
              <a:t>propósito</a:t>
            </a:r>
            <a:r>
              <a:rPr sz="2400" spc="2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crear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ayude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personas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168" y="2239265"/>
            <a:ext cx="5933440" cy="3367193"/>
            <a:chOff x="150876" y="1679448"/>
            <a:chExt cx="4450080" cy="25253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2" y="1708404"/>
              <a:ext cx="4392168" cy="24673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5354" y="1693926"/>
              <a:ext cx="4421505" cy="2496820"/>
            </a:xfrm>
            <a:custGeom>
              <a:avLst/>
              <a:gdLst/>
              <a:ahLst/>
              <a:cxnLst/>
              <a:rect l="l" t="t" r="r" b="b"/>
              <a:pathLst>
                <a:path w="4421505" h="2496820">
                  <a:moveTo>
                    <a:pt x="0" y="2496312"/>
                  </a:moveTo>
                  <a:lnTo>
                    <a:pt x="4421124" y="2496312"/>
                  </a:lnTo>
                  <a:lnTo>
                    <a:pt x="4421124" y="0"/>
                  </a:lnTo>
                  <a:lnTo>
                    <a:pt x="0" y="0"/>
                  </a:lnTo>
                  <a:lnTo>
                    <a:pt x="0" y="2496312"/>
                  </a:lnTo>
                  <a:close/>
                </a:path>
              </a:pathLst>
            </a:custGeom>
            <a:ln w="28955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623" y="65188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020208">
              <a:lnSpc>
                <a:spcPct val="100000"/>
              </a:lnSpc>
              <a:spcBef>
                <a:spcPts val="127"/>
              </a:spcBef>
            </a:pPr>
            <a:r>
              <a:rPr dirty="0"/>
              <a:t>(CDB)</a:t>
            </a:r>
            <a:r>
              <a:rPr spc="-100" dirty="0"/>
              <a:t> </a:t>
            </a:r>
            <a:r>
              <a:rPr spc="-13" dirty="0"/>
              <a:t>Programación</a:t>
            </a:r>
            <a:r>
              <a:rPr spc="-60" dirty="0"/>
              <a:t> </a:t>
            </a:r>
            <a:r>
              <a:rPr dirty="0"/>
              <a:t>orientada</a:t>
            </a:r>
            <a:r>
              <a:rPr spc="-67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dirty="0"/>
              <a:t>aspectos</a:t>
            </a:r>
            <a:r>
              <a:rPr spc="-80" dirty="0"/>
              <a:t> </a:t>
            </a:r>
            <a:r>
              <a:rPr spc="-33" dirty="0"/>
              <a:t>AOP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1" y="1042417"/>
            <a:ext cx="9725660" cy="168561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917" marR="109217" indent="60958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estilo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AOP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apunta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aumentar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modularidad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permitiendo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separación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dirty="0">
                <a:latin typeface="Calibri"/>
                <a:cs typeface="Calibri"/>
              </a:rPr>
              <a:t>preocupaciones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corte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transversal.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AOP</a:t>
            </a:r>
            <a:r>
              <a:rPr sz="2133" b="1" spc="6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incluye</a:t>
            </a:r>
            <a:r>
              <a:rPr sz="2133" b="1" spc="60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métodos</a:t>
            </a:r>
            <a:r>
              <a:rPr sz="2133" b="1" spc="6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61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programación</a:t>
            </a:r>
            <a:r>
              <a:rPr sz="2133" b="1" spc="640" dirty="0">
                <a:latin typeface="Calibri"/>
                <a:cs typeface="Calibri"/>
              </a:rPr>
              <a:t> </a:t>
            </a:r>
            <a:r>
              <a:rPr sz="2133" b="1" spc="-67" dirty="0">
                <a:latin typeface="Calibri"/>
                <a:cs typeface="Calibri"/>
              </a:rPr>
              <a:t>y </a:t>
            </a:r>
            <a:r>
              <a:rPr sz="2133" b="1" dirty="0">
                <a:latin typeface="Calibri"/>
                <a:cs typeface="Calibri"/>
              </a:rPr>
              <a:t>herramientas</a:t>
            </a:r>
            <a:r>
              <a:rPr sz="2133" b="1" spc="2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que</a:t>
            </a:r>
            <a:r>
              <a:rPr sz="2133" b="1" spc="24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admiten</a:t>
            </a:r>
            <a:r>
              <a:rPr sz="2133" b="1" spc="2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2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modularizarían</a:t>
            </a:r>
            <a:r>
              <a:rPr sz="2133" b="1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inquietudes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código </a:t>
            </a:r>
            <a:r>
              <a:rPr sz="2133" dirty="0">
                <a:latin typeface="Calibri"/>
                <a:cs typeface="Calibri"/>
              </a:rPr>
              <a:t>fuente.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Programación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orientada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aspectos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descompone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programa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distintas</a:t>
            </a:r>
            <a:r>
              <a:rPr sz="2133" spc="-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(preocupaciones,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áreas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cohesivas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funcionalidad).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527" y="3009392"/>
            <a:ext cx="5980853" cy="2573019"/>
            <a:chOff x="120395" y="2257044"/>
            <a:chExt cx="4485640" cy="19297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" y="2266188"/>
              <a:ext cx="4466844" cy="19110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967" y="2261616"/>
              <a:ext cx="4476115" cy="1920239"/>
            </a:xfrm>
            <a:custGeom>
              <a:avLst/>
              <a:gdLst/>
              <a:ahLst/>
              <a:cxnLst/>
              <a:rect l="l" t="t" r="r" b="b"/>
              <a:pathLst>
                <a:path w="4476115" h="1920239">
                  <a:moveTo>
                    <a:pt x="0" y="1920239"/>
                  </a:moveTo>
                  <a:lnTo>
                    <a:pt x="4475988" y="1920239"/>
                  </a:lnTo>
                  <a:lnTo>
                    <a:pt x="4475988" y="0"/>
                  </a:lnTo>
                  <a:lnTo>
                    <a:pt x="0" y="0"/>
                  </a:lnTo>
                  <a:lnTo>
                    <a:pt x="0" y="192023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43904" y="3102865"/>
            <a:ext cx="5676053" cy="2342074"/>
          </a:xfrm>
          <a:prstGeom prst="rect">
            <a:avLst/>
          </a:prstGeom>
          <a:solidFill>
            <a:srgbClr val="DCE6F1"/>
          </a:solidFill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2764" marR="110064" indent="60958" algn="just">
              <a:spcBef>
                <a:spcPts val="347"/>
              </a:spcBef>
            </a:pP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29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305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lenguajes</a:t>
            </a:r>
            <a:r>
              <a:rPr sz="2133" b="1" spc="305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orientados</a:t>
            </a:r>
            <a:r>
              <a:rPr sz="2133" b="1" spc="3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a</a:t>
            </a:r>
            <a:r>
              <a:rPr sz="2133" b="1" spc="31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objetos,</a:t>
            </a:r>
            <a:r>
              <a:rPr sz="2133" b="1" spc="300" dirty="0">
                <a:latin typeface="Calibri"/>
                <a:cs typeface="Calibri"/>
              </a:rPr>
              <a:t>  </a:t>
            </a:r>
            <a:r>
              <a:rPr sz="2133" b="1" spc="-33" dirty="0">
                <a:latin typeface="Calibri"/>
                <a:cs typeface="Calibri"/>
              </a:rPr>
              <a:t>la </a:t>
            </a:r>
            <a:r>
              <a:rPr sz="2133" b="1" dirty="0">
                <a:latin typeface="Calibri"/>
                <a:cs typeface="Calibri"/>
              </a:rPr>
              <a:t>estructura</a:t>
            </a:r>
            <a:r>
              <a:rPr sz="2133" b="1" spc="26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247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sistema</a:t>
            </a:r>
            <a:r>
              <a:rPr sz="2133" b="1" spc="25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se</a:t>
            </a:r>
            <a:r>
              <a:rPr sz="2133" b="1" spc="247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basa</a:t>
            </a:r>
            <a:r>
              <a:rPr sz="2133" b="1" spc="25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240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253" dirty="0">
                <a:latin typeface="Calibri"/>
                <a:cs typeface="Calibri"/>
              </a:rPr>
              <a:t>  </a:t>
            </a:r>
            <a:r>
              <a:rPr sz="2133" b="1" spc="-27" dirty="0">
                <a:latin typeface="Calibri"/>
                <a:cs typeface="Calibri"/>
              </a:rPr>
              <a:t>idea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607" dirty="0">
                <a:latin typeface="Calibri"/>
                <a:cs typeface="Calibri"/>
              </a:rPr>
              <a:t> </a:t>
            </a:r>
            <a:r>
              <a:rPr sz="2133" b="1" i="1" dirty="0">
                <a:latin typeface="Calibri"/>
                <a:cs typeface="Calibri"/>
              </a:rPr>
              <a:t>clases</a:t>
            </a:r>
            <a:r>
              <a:rPr sz="2133" b="1" i="1" spc="6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607" dirty="0">
                <a:latin typeface="Calibri"/>
                <a:cs typeface="Calibri"/>
              </a:rPr>
              <a:t> </a:t>
            </a:r>
            <a:r>
              <a:rPr sz="2133" b="1" i="1" dirty="0">
                <a:latin typeface="Calibri"/>
                <a:cs typeface="Calibri"/>
              </a:rPr>
              <a:t>jerarquías</a:t>
            </a:r>
            <a:r>
              <a:rPr sz="2133" b="1" i="1" spc="600" dirty="0">
                <a:latin typeface="Calibri"/>
                <a:cs typeface="Calibri"/>
              </a:rPr>
              <a:t> </a:t>
            </a:r>
            <a:r>
              <a:rPr sz="2133" b="1" i="1" dirty="0">
                <a:latin typeface="Calibri"/>
                <a:cs typeface="Calibri"/>
              </a:rPr>
              <a:t>de</a:t>
            </a:r>
            <a:r>
              <a:rPr sz="2133" b="1" i="1" spc="607" dirty="0">
                <a:latin typeface="Calibri"/>
                <a:cs typeface="Calibri"/>
              </a:rPr>
              <a:t> </a:t>
            </a:r>
            <a:r>
              <a:rPr sz="2133" b="1" i="1" dirty="0">
                <a:latin typeface="Calibri"/>
                <a:cs typeface="Calibri"/>
              </a:rPr>
              <a:t>clases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herencia </a:t>
            </a: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modularizar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eliminando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necesidad</a:t>
            </a:r>
            <a:r>
              <a:rPr sz="2133" spc="2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duplicar</a:t>
            </a:r>
            <a:r>
              <a:rPr sz="2133" spc="2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código.</a:t>
            </a:r>
            <a:r>
              <a:rPr sz="2133" spc="2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28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obstante, </a:t>
            </a:r>
            <a:r>
              <a:rPr sz="2133" dirty="0">
                <a:latin typeface="Calibri"/>
                <a:cs typeface="Calibri"/>
              </a:rPr>
              <a:t>siempre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aspectos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transversales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estructura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9896" y="818897"/>
            <a:ext cx="10998200" cy="1528233"/>
            <a:chOff x="899922" y="614172"/>
            <a:chExt cx="8248650" cy="1146175"/>
          </a:xfrm>
        </p:grpSpPr>
        <p:sp>
          <p:nvSpPr>
            <p:cNvPr id="3" name="object 3"/>
            <p:cNvSpPr/>
            <p:nvPr/>
          </p:nvSpPr>
          <p:spPr>
            <a:xfrm>
              <a:off x="899922" y="628650"/>
              <a:ext cx="8244840" cy="0"/>
            </a:xfrm>
            <a:custGeom>
              <a:avLst/>
              <a:gdLst/>
              <a:ahLst/>
              <a:cxnLst/>
              <a:rect l="l" t="t" r="r" b="b"/>
              <a:pathLst>
                <a:path w="8244840">
                  <a:moveTo>
                    <a:pt x="0" y="0"/>
                  </a:moveTo>
                  <a:lnTo>
                    <a:pt x="8244458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182624" y="678180"/>
              <a:ext cx="7961630" cy="1077595"/>
            </a:xfrm>
            <a:custGeom>
              <a:avLst/>
              <a:gdLst/>
              <a:ahLst/>
              <a:cxnLst/>
              <a:rect l="l" t="t" r="r" b="b"/>
              <a:pathLst>
                <a:path w="7961630" h="1077595">
                  <a:moveTo>
                    <a:pt x="0" y="1077468"/>
                  </a:moveTo>
                  <a:lnTo>
                    <a:pt x="7961376" y="1077468"/>
                  </a:lnTo>
                </a:path>
                <a:path w="7961630" h="1077595">
                  <a:moveTo>
                    <a:pt x="7961376" y="0"/>
                  </a:moveTo>
                  <a:lnTo>
                    <a:pt x="0" y="0"/>
                  </a:lnTo>
                  <a:lnTo>
                    <a:pt x="0" y="1077468"/>
                  </a:lnTo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255" y="66163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020208">
              <a:lnSpc>
                <a:spcPct val="100000"/>
              </a:lnSpc>
              <a:spcBef>
                <a:spcPts val="127"/>
              </a:spcBef>
            </a:pPr>
            <a:r>
              <a:rPr dirty="0"/>
              <a:t>(CDB)</a:t>
            </a:r>
            <a:r>
              <a:rPr spc="-100" dirty="0"/>
              <a:t> </a:t>
            </a:r>
            <a:r>
              <a:rPr spc="-13" dirty="0"/>
              <a:t>Programación</a:t>
            </a:r>
            <a:r>
              <a:rPr spc="-60" dirty="0"/>
              <a:t> </a:t>
            </a:r>
            <a:r>
              <a:rPr dirty="0"/>
              <a:t>orientada</a:t>
            </a:r>
            <a:r>
              <a:rPr spc="-67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dirty="0"/>
              <a:t>aspectos</a:t>
            </a:r>
            <a:r>
              <a:rPr spc="-80" dirty="0"/>
              <a:t> </a:t>
            </a:r>
            <a:r>
              <a:rPr spc="-33" dirty="0"/>
              <a:t>AOP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04368" y="2661919"/>
            <a:ext cx="6567593" cy="3564467"/>
            <a:chOff x="303275" y="1996439"/>
            <a:chExt cx="4925695" cy="2673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690" y="2112386"/>
              <a:ext cx="4645418" cy="24640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847" y="2001011"/>
              <a:ext cx="4916805" cy="2664460"/>
            </a:xfrm>
            <a:custGeom>
              <a:avLst/>
              <a:gdLst/>
              <a:ahLst/>
              <a:cxnLst/>
              <a:rect l="l" t="t" r="r" b="b"/>
              <a:pathLst>
                <a:path w="4916805" h="2664460">
                  <a:moveTo>
                    <a:pt x="0" y="2663952"/>
                  </a:moveTo>
                  <a:lnTo>
                    <a:pt x="4916424" y="2663952"/>
                  </a:lnTo>
                  <a:lnTo>
                    <a:pt x="4916424" y="0"/>
                  </a:lnTo>
                  <a:lnTo>
                    <a:pt x="0" y="0"/>
                  </a:lnTo>
                  <a:lnTo>
                    <a:pt x="0" y="26639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150607" y="2668016"/>
            <a:ext cx="819573" cy="817033"/>
            <a:chOff x="5362955" y="2001011"/>
            <a:chExt cx="614680" cy="6127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2099" y="2010155"/>
              <a:ext cx="595884" cy="5943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7527" y="2005583"/>
              <a:ext cx="605155" cy="603885"/>
            </a:xfrm>
            <a:custGeom>
              <a:avLst/>
              <a:gdLst/>
              <a:ahLst/>
              <a:cxnLst/>
              <a:rect l="l" t="t" r="r" b="b"/>
              <a:pathLst>
                <a:path w="605154" h="603885">
                  <a:moveTo>
                    <a:pt x="0" y="603504"/>
                  </a:moveTo>
                  <a:lnTo>
                    <a:pt x="605027" y="603504"/>
                  </a:lnTo>
                  <a:lnTo>
                    <a:pt x="605027" y="0"/>
                  </a:lnTo>
                  <a:lnTo>
                    <a:pt x="0" y="0"/>
                  </a:lnTo>
                  <a:lnTo>
                    <a:pt x="0" y="6035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51044" y="2927838"/>
            <a:ext cx="3879427" cy="41207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121917">
              <a:spcBef>
                <a:spcPts val="333"/>
              </a:spcBef>
            </a:pPr>
            <a:r>
              <a:rPr sz="2400" dirty="0">
                <a:latin typeface="Calibri"/>
                <a:cs typeface="Calibri"/>
              </a:rPr>
              <a:t>Como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controlo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permisos?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1818" y="931943"/>
            <a:ext cx="10085493" cy="132916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Formular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conceptos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construcciones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lenguaje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permitan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modelar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estos </a:t>
            </a:r>
            <a:r>
              <a:rPr sz="2133" dirty="0">
                <a:latin typeface="Calibri"/>
                <a:cs typeface="Calibri"/>
              </a:rPr>
              <a:t>aspectos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transversales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duplicación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código.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nuestro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ejemplo,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necesitaría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poder </a:t>
            </a:r>
            <a:r>
              <a:rPr sz="2133" dirty="0">
                <a:latin typeface="Calibri"/>
                <a:cs typeface="Calibri"/>
              </a:rPr>
              <a:t>especificar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concisa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ejecutar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ciertos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métodos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llamar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cierto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código.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2737" y="3990847"/>
            <a:ext cx="4403513" cy="135909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917" marR="110911" algn="just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especificar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concisa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93" dirty="0">
                <a:latin typeface="Calibri"/>
                <a:cs typeface="Calibri"/>
              </a:rPr>
              <a:t>   </a:t>
            </a:r>
            <a:r>
              <a:rPr sz="2133" i="1" dirty="0">
                <a:latin typeface="Calibri"/>
                <a:cs typeface="Calibri"/>
              </a:rPr>
              <a:t>antes</a:t>
            </a:r>
            <a:r>
              <a:rPr sz="2133" i="1" spc="305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5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ejecutar</a:t>
            </a:r>
            <a:r>
              <a:rPr sz="2133" spc="305" dirty="0">
                <a:latin typeface="Calibri"/>
                <a:cs typeface="Calibri"/>
              </a:rPr>
              <a:t>   </a:t>
            </a:r>
            <a:r>
              <a:rPr sz="2133" i="1" spc="-13" dirty="0">
                <a:latin typeface="Calibri"/>
                <a:cs typeface="Calibri"/>
              </a:rPr>
              <a:t>ciertos </a:t>
            </a:r>
            <a:r>
              <a:rPr sz="2133" i="1" dirty="0">
                <a:latin typeface="Calibri"/>
                <a:cs typeface="Calibri"/>
              </a:rPr>
              <a:t>métodos</a:t>
            </a:r>
            <a:r>
              <a:rPr sz="2133" i="1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llamar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i="1" spc="-13" dirty="0">
                <a:latin typeface="Calibri"/>
                <a:cs typeface="Calibri"/>
              </a:rPr>
              <a:t>cierto código</a:t>
            </a:r>
            <a:r>
              <a:rPr sz="2133" spc="-13" dirty="0">
                <a:latin typeface="Calibri"/>
                <a:cs typeface="Calibri"/>
              </a:rPr>
              <a:t>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13944" y="19196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440256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40" dirty="0"/>
              <a:t> </a:t>
            </a:r>
            <a:r>
              <a:rPr dirty="0"/>
              <a:t>de</a:t>
            </a:r>
            <a:r>
              <a:rPr spc="-87" dirty="0"/>
              <a:t> </a:t>
            </a:r>
            <a:r>
              <a:rPr dirty="0"/>
              <a:t>Diseño</a:t>
            </a:r>
            <a:r>
              <a:rPr spc="-60" dirty="0"/>
              <a:t> </a:t>
            </a:r>
            <a:r>
              <a:rPr dirty="0"/>
              <a:t>Impulsado</a:t>
            </a:r>
            <a:r>
              <a:rPr spc="-87" dirty="0"/>
              <a:t> </a:t>
            </a:r>
            <a:r>
              <a:rPr dirty="0"/>
              <a:t>por</a:t>
            </a:r>
            <a:r>
              <a:rPr spc="-53" dirty="0"/>
              <a:t> </a:t>
            </a:r>
            <a:r>
              <a:rPr dirty="0"/>
              <a:t>Dominio</a:t>
            </a:r>
            <a:r>
              <a:rPr spc="-67" dirty="0"/>
              <a:t> </a:t>
            </a:r>
            <a:r>
              <a:rPr spc="-13" dirty="0"/>
              <a:t>(DDD)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1584" y="1562607"/>
            <a:ext cx="6145107" cy="3654141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2764" marR="109217" indent="60958" algn="just">
              <a:spcBef>
                <a:spcPts val="339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impulsado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enfoque </a:t>
            </a:r>
            <a:r>
              <a:rPr sz="2133" dirty="0">
                <a:latin typeface="Calibri"/>
                <a:cs typeface="Calibri"/>
              </a:rPr>
              <a:t>orientado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objetos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basado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2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433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empresarial,</a:t>
            </a:r>
            <a:r>
              <a:rPr sz="2133" spc="42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42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elementos</a:t>
            </a:r>
            <a:r>
              <a:rPr sz="2133" spc="433" dirty="0">
                <a:latin typeface="Calibri"/>
                <a:cs typeface="Calibri"/>
              </a:rPr>
              <a:t>  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comportamientos,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relaciones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ellos.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Su </a:t>
            </a:r>
            <a:r>
              <a:rPr sz="2133" b="1" dirty="0">
                <a:latin typeface="Calibri"/>
                <a:cs typeface="Calibri"/>
              </a:rPr>
              <a:t>objetivo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habilitar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sistemas</a:t>
            </a:r>
            <a:r>
              <a:rPr sz="2133" b="1" spc="3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software</a:t>
            </a:r>
            <a:r>
              <a:rPr sz="2133" b="1" spc="353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que </a:t>
            </a:r>
            <a:r>
              <a:rPr sz="2133" b="1" dirty="0">
                <a:latin typeface="Calibri"/>
                <a:cs typeface="Calibri"/>
              </a:rPr>
              <a:t>son</a:t>
            </a:r>
            <a:r>
              <a:rPr sz="2133" b="1" spc="367" dirty="0">
                <a:latin typeface="Calibri"/>
                <a:cs typeface="Calibri"/>
              </a:rPr>
              <a:t>   </a:t>
            </a: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373" dirty="0">
                <a:latin typeface="Calibri"/>
                <a:cs typeface="Calibri"/>
              </a:rPr>
              <a:t>   </a:t>
            </a:r>
            <a:r>
              <a:rPr sz="2133" b="1" dirty="0">
                <a:latin typeface="Calibri"/>
                <a:cs typeface="Calibri"/>
              </a:rPr>
              <a:t>realización</a:t>
            </a:r>
            <a:r>
              <a:rPr sz="2133" b="1" spc="373" dirty="0">
                <a:latin typeface="Calibri"/>
                <a:cs typeface="Calibri"/>
              </a:rPr>
              <a:t>   </a:t>
            </a:r>
            <a:r>
              <a:rPr sz="2133" b="1" dirty="0">
                <a:latin typeface="Calibri"/>
                <a:cs typeface="Calibri"/>
              </a:rPr>
              <a:t>correcta</a:t>
            </a:r>
            <a:r>
              <a:rPr sz="2133" b="1" spc="367" dirty="0">
                <a:latin typeface="Calibri"/>
                <a:cs typeface="Calibri"/>
              </a:rPr>
              <a:t>   </a:t>
            </a:r>
            <a:r>
              <a:rPr sz="2133" b="1" dirty="0">
                <a:latin typeface="Calibri"/>
                <a:cs typeface="Calibri"/>
              </a:rPr>
              <a:t>del</a:t>
            </a:r>
            <a:r>
              <a:rPr sz="2133" b="1" spc="373" dirty="0">
                <a:latin typeface="Calibri"/>
                <a:cs typeface="Calibri"/>
              </a:rPr>
              <a:t>   </a:t>
            </a:r>
            <a:r>
              <a:rPr sz="2133" b="1" spc="-13" dirty="0">
                <a:latin typeface="Calibri"/>
                <a:cs typeface="Calibri"/>
              </a:rPr>
              <a:t>dominio </a:t>
            </a:r>
            <a:r>
              <a:rPr sz="2133" b="1" dirty="0">
                <a:latin typeface="Calibri"/>
                <a:cs typeface="Calibri"/>
              </a:rPr>
              <a:t>empresarial</a:t>
            </a:r>
            <a:r>
              <a:rPr sz="2133" b="1" spc="40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subyacente</a:t>
            </a:r>
            <a:r>
              <a:rPr sz="2133" b="1" spc="3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mediante</a:t>
            </a:r>
            <a:r>
              <a:rPr sz="2133" b="1" spc="4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3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definición</a:t>
            </a:r>
            <a:r>
              <a:rPr sz="2133" b="1" spc="413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de </a:t>
            </a:r>
            <a:r>
              <a:rPr sz="2133" b="1" dirty="0">
                <a:latin typeface="Calibri"/>
                <a:cs typeface="Calibri"/>
              </a:rPr>
              <a:t>un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modelo</a:t>
            </a:r>
            <a:r>
              <a:rPr sz="2133" b="1" spc="1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0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dominio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expresado</a:t>
            </a:r>
            <a:r>
              <a:rPr sz="2133" b="1" spc="1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lenguaje</a:t>
            </a:r>
            <a:r>
              <a:rPr sz="2133" b="1" spc="113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de </a:t>
            </a:r>
            <a:r>
              <a:rPr sz="2133" b="1" dirty="0">
                <a:latin typeface="Calibri"/>
                <a:cs typeface="Calibri"/>
              </a:rPr>
              <a:t>los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expertos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2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dominio</a:t>
            </a:r>
            <a:r>
              <a:rPr sz="2133" b="1" spc="30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empresarial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modelo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dominio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verse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marco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desde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cual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soluciones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preparar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racionalizar.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713" y="1698751"/>
            <a:ext cx="5011420" cy="3369733"/>
            <a:chOff x="367284" y="1274063"/>
            <a:chExt cx="3758565" cy="2527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303019"/>
              <a:ext cx="3700272" cy="24688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1762" y="1288541"/>
              <a:ext cx="3729354" cy="2498090"/>
            </a:xfrm>
            <a:custGeom>
              <a:avLst/>
              <a:gdLst/>
              <a:ahLst/>
              <a:cxnLst/>
              <a:rect l="l" t="t" r="r" b="b"/>
              <a:pathLst>
                <a:path w="3729354" h="2498090">
                  <a:moveTo>
                    <a:pt x="0" y="2497836"/>
                  </a:moveTo>
                  <a:lnTo>
                    <a:pt x="3729228" y="2497836"/>
                  </a:lnTo>
                  <a:lnTo>
                    <a:pt x="3729228" y="0"/>
                  </a:lnTo>
                  <a:lnTo>
                    <a:pt x="0" y="0"/>
                  </a:lnTo>
                  <a:lnTo>
                    <a:pt x="0" y="2497836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9146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252077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47" dirty="0"/>
              <a:t> </a:t>
            </a:r>
            <a:r>
              <a:rPr dirty="0"/>
              <a:t>Cliente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3" dirty="0"/>
              <a:t>Servidor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727" y="2021840"/>
            <a:ext cx="7589520" cy="299939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070" marR="106677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Este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segrega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principales,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servidor.</a:t>
            </a:r>
            <a:endParaRPr sz="2133">
              <a:latin typeface="Calibri"/>
              <a:cs typeface="Calibri"/>
            </a:endParaRPr>
          </a:p>
          <a:p>
            <a:pPr marL="121070" marR="104984" algn="just"/>
            <a:r>
              <a:rPr sz="2133" dirty="0">
                <a:latin typeface="Calibri"/>
                <a:cs typeface="Calibri"/>
              </a:rPr>
              <a:t>En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casos,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representada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procedimientos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almacenados.</a:t>
            </a:r>
            <a:endParaRPr sz="2133">
              <a:latin typeface="Calibri"/>
              <a:cs typeface="Calibri"/>
            </a:endParaRPr>
          </a:p>
          <a:p>
            <a:pPr marL="121070" marR="108371" algn="just"/>
            <a:r>
              <a:rPr sz="2133" dirty="0">
                <a:latin typeface="Calibri"/>
                <a:cs typeface="Calibri"/>
              </a:rPr>
              <a:t>Este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ayuda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diseñar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distribuidos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involucran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conexión.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simple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implica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acceden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directamente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varios clientes.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1750" y="2107122"/>
            <a:ext cx="2471449" cy="279270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3377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970144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2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dirty="0"/>
              <a:t>capas</a:t>
            </a:r>
            <a:r>
              <a:rPr spc="-4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spc="-13" dirty="0"/>
              <a:t>niveles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7424" y="1125729"/>
            <a:ext cx="8928945" cy="90727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09217" algn="just">
              <a:spcBef>
                <a:spcPts val="353"/>
              </a:spcBef>
            </a:pPr>
            <a:r>
              <a:rPr sz="1867" dirty="0">
                <a:latin typeface="Calibri"/>
                <a:cs typeface="Calibri"/>
              </a:rPr>
              <a:t>Normalmente,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aplicación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software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empresarial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comprende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tres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más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capas: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capa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interfaz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presentación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/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usuario,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lógica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negocios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persistencia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dirty="0">
                <a:latin typeface="Calibri"/>
                <a:cs typeface="Calibri"/>
              </a:rPr>
              <a:t>datos.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adicionales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permitir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integración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terceros</a:t>
            </a:r>
            <a:endParaRPr sz="1867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5984" y="2397761"/>
            <a:ext cx="4320032" cy="376326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581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970144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2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dirty="0"/>
              <a:t>capas</a:t>
            </a:r>
            <a:r>
              <a:rPr spc="-4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spc="-13" dirty="0"/>
              <a:t>niveles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8773" y="1244566"/>
            <a:ext cx="8721512" cy="43688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2400" b="1" dirty="0">
                <a:latin typeface="Calibri"/>
                <a:cs typeface="Calibri"/>
              </a:rPr>
              <a:t>La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3" dirty="0">
                <a:latin typeface="Calibri"/>
                <a:cs typeface="Calibri"/>
              </a:rPr>
              <a:t>segregación</a:t>
            </a:r>
            <a:r>
              <a:rPr sz="2400" b="1" spc="-5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-7" dirty="0">
                <a:latin typeface="Calibri"/>
                <a:cs typeface="Calibri"/>
              </a:rPr>
              <a:t> </a:t>
            </a:r>
            <a:r>
              <a:rPr sz="2400" b="1" spc="-13" dirty="0">
                <a:latin typeface="Calibri"/>
                <a:cs typeface="Calibri"/>
              </a:rPr>
              <a:t>niveles</a:t>
            </a:r>
            <a:endParaRPr sz="2400" dirty="0">
              <a:latin typeface="Calibri"/>
              <a:cs typeface="Calibri"/>
            </a:endParaRPr>
          </a:p>
          <a:p>
            <a:pPr marL="401310" indent="-384377" algn="just">
              <a:spcBef>
                <a:spcPts val="27"/>
              </a:spcBef>
              <a:buFont typeface="Arial MT"/>
              <a:buChar char="•"/>
              <a:tabLst>
                <a:tab pos="401310" algn="l"/>
              </a:tabLst>
            </a:pPr>
            <a:r>
              <a:rPr sz="2133" dirty="0">
                <a:latin typeface="Calibri"/>
                <a:cs typeface="Calibri"/>
              </a:rPr>
              <a:t>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útil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administrar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mantener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consecuencia.</a:t>
            </a:r>
            <a:endParaRPr sz="2133" dirty="0">
              <a:latin typeface="Calibri"/>
              <a:cs typeface="Calibri"/>
            </a:endParaRPr>
          </a:p>
          <a:p>
            <a:pPr marL="398770" marR="6773" indent="-382684" algn="just"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El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poder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plug-</a:t>
            </a:r>
            <a:r>
              <a:rPr sz="2133" dirty="0">
                <a:latin typeface="Calibri"/>
                <a:cs typeface="Calibri"/>
              </a:rPr>
              <a:t>in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juego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enfoque.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pueden </a:t>
            </a:r>
            <a:r>
              <a:rPr sz="2133" dirty="0">
                <a:latin typeface="Calibri"/>
                <a:cs typeface="Calibri"/>
              </a:rPr>
              <a:t>colocar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adicionales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según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necesario.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marcos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compatibles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con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controlador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modelo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(MVC)</a:t>
            </a:r>
            <a:endParaRPr sz="2133" dirty="0">
              <a:latin typeface="Calibri"/>
              <a:cs typeface="Calibri"/>
            </a:endParaRPr>
          </a:p>
          <a:p>
            <a:pPr marL="401310" indent="-384377" algn="just">
              <a:buFont typeface="Arial MT"/>
              <a:buChar char="•"/>
              <a:tabLst>
                <a:tab pos="401310" algn="l"/>
              </a:tabLst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principal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ventaja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separación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</a:t>
            </a:r>
            <a:endParaRPr sz="2133" dirty="0">
              <a:latin typeface="Calibri"/>
              <a:cs typeface="Calibri"/>
            </a:endParaRPr>
          </a:p>
          <a:p>
            <a:pPr marL="398770" marR="7620" indent="-382684">
              <a:spcBef>
                <a:spcPts val="7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preocupaciones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decir,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centrarse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únicamente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dirty="0">
                <a:latin typeface="Calibri"/>
                <a:cs typeface="Calibri"/>
              </a:rPr>
              <a:t>papel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responsabilidad.</a:t>
            </a:r>
            <a:endParaRPr sz="2133" dirty="0">
              <a:latin typeface="Calibri"/>
              <a:cs typeface="Calibri"/>
            </a:endParaRPr>
          </a:p>
          <a:p>
            <a:pPr marL="16933">
              <a:lnSpc>
                <a:spcPts val="2853"/>
              </a:lnSpc>
            </a:pPr>
            <a:r>
              <a:rPr sz="2400" b="1" dirty="0">
                <a:latin typeface="Calibri"/>
                <a:cs typeface="Calibri"/>
              </a:rPr>
              <a:t>Las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capas</a:t>
            </a:r>
            <a:r>
              <a:rPr sz="2400" b="1" spc="-2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patrón</a:t>
            </a:r>
            <a:r>
              <a:rPr sz="2400" b="1" spc="-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2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niveles</a:t>
            </a:r>
            <a:r>
              <a:rPr sz="2400" b="1" spc="-2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hace</a:t>
            </a:r>
            <a:r>
              <a:rPr sz="2400" b="1" spc="-6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que</a:t>
            </a:r>
            <a:r>
              <a:rPr sz="2400" b="1" spc="-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3" dirty="0">
                <a:latin typeface="Calibri"/>
                <a:cs typeface="Calibri"/>
              </a:rPr>
              <a:t>aplicación:</a:t>
            </a:r>
            <a:endParaRPr sz="2400" dirty="0">
              <a:latin typeface="Calibri"/>
              <a:cs typeface="Calibri"/>
            </a:endParaRPr>
          </a:p>
          <a:p>
            <a:pPr marL="398770" indent="-381837">
              <a:spcBef>
                <a:spcPts val="27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spc="-13" dirty="0">
                <a:latin typeface="Calibri"/>
                <a:cs typeface="Calibri"/>
              </a:rPr>
              <a:t>Mantenible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spc="-13" dirty="0">
                <a:latin typeface="Calibri"/>
                <a:cs typeface="Calibri"/>
              </a:rPr>
              <a:t>Comprobable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Fácil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asignar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roles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específicos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separados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Fácil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actualizar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mejorar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separado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59" y="2747265"/>
            <a:ext cx="633984" cy="6461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017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645991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80" dirty="0"/>
              <a:t> </a:t>
            </a:r>
            <a:r>
              <a:rPr dirty="0"/>
              <a:t>de</a:t>
            </a:r>
            <a:r>
              <a:rPr spc="-113" dirty="0"/>
              <a:t> </a:t>
            </a:r>
            <a:r>
              <a:rPr dirty="0"/>
              <a:t>computación</a:t>
            </a:r>
            <a:r>
              <a:rPr spc="-80" dirty="0"/>
              <a:t> </a:t>
            </a:r>
            <a:r>
              <a:rPr dirty="0"/>
              <a:t>distribuida</a:t>
            </a:r>
            <a:r>
              <a:rPr spc="-120" dirty="0"/>
              <a:t> </a:t>
            </a:r>
            <a:r>
              <a:rPr spc="-13" dirty="0"/>
              <a:t>multinivel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487423" y="1125729"/>
            <a:ext cx="10066867" cy="5374639"/>
          </a:xfrm>
          <a:custGeom>
            <a:avLst/>
            <a:gdLst/>
            <a:ahLst/>
            <a:cxnLst/>
            <a:rect l="l" t="t" r="r" b="b"/>
            <a:pathLst>
              <a:path w="7550150" h="4030979">
                <a:moveTo>
                  <a:pt x="0" y="4030979"/>
                </a:moveTo>
                <a:lnTo>
                  <a:pt x="7549896" y="4030979"/>
                </a:lnTo>
                <a:lnTo>
                  <a:pt x="7549896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92817" y="1153159"/>
            <a:ext cx="9859433" cy="495528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marR="7620" indent="-382684" algn="just">
              <a:spcBef>
                <a:spcPts val="127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La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flexible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extensible.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tanto,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computación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distribuida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atraído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mucha atención.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spcBef>
                <a:spcPts val="2560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implementar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máquinas</a:t>
            </a:r>
            <a:endParaRPr sz="2133" dirty="0">
              <a:latin typeface="Calibri"/>
              <a:cs typeface="Calibri"/>
            </a:endParaRPr>
          </a:p>
          <a:p>
            <a:pPr marL="398770"/>
            <a:r>
              <a:rPr sz="2133" dirty="0">
                <a:latin typeface="Calibri"/>
                <a:cs typeface="Calibri"/>
              </a:rPr>
              <a:t>(estos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ubicarse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conjuntamente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distribuirse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geográficamente).</a:t>
            </a:r>
            <a:endParaRPr sz="2133" dirty="0">
              <a:latin typeface="Calibri"/>
              <a:cs typeface="Calibri"/>
            </a:endParaRPr>
          </a:p>
          <a:p>
            <a:pPr marL="398770" marR="7620" indent="-382684" algn="just">
              <a:spcBef>
                <a:spcPts val="2560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dirty="0">
                <a:latin typeface="Calibri"/>
                <a:cs typeface="Calibri"/>
              </a:rPr>
              <a:t> 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integrar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13" dirty="0">
                <a:latin typeface="Calibri"/>
                <a:cs typeface="Calibri"/>
              </a:rPr>
              <a:t> través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llamadas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procedimientos</a:t>
            </a:r>
            <a:r>
              <a:rPr sz="2133" spc="3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remotos</a:t>
            </a:r>
            <a:r>
              <a:rPr sz="2133" spc="3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(RPC),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invocaciones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métodos</a:t>
            </a:r>
            <a:r>
              <a:rPr sz="2133" spc="3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remotos</a:t>
            </a:r>
            <a:r>
              <a:rPr sz="2133" spc="32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(RMI),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intermediario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objetos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comunes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(CORBA),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beans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Java </a:t>
            </a:r>
            <a:r>
              <a:rPr sz="2133" spc="-13" dirty="0">
                <a:latin typeface="Calibri"/>
                <a:cs typeface="Calibri"/>
              </a:rPr>
              <a:t>empresariales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(EJB),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etc.</a:t>
            </a:r>
            <a:endParaRPr sz="2133" dirty="0">
              <a:latin typeface="Calibri"/>
              <a:cs typeface="Calibri"/>
            </a:endParaRPr>
          </a:p>
          <a:p>
            <a:pPr marL="398770" marR="6773" indent="-382684" algn="just">
              <a:spcBef>
                <a:spcPts val="2567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La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implementación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distribuida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garantiza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alta </a:t>
            </a:r>
            <a:r>
              <a:rPr sz="2133" dirty="0">
                <a:latin typeface="Calibri"/>
                <a:cs typeface="Calibri"/>
              </a:rPr>
              <a:t>disponibilidad,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escalabilidad,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capacidad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administración,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web,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móviles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otras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orientadas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implementan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59" y="2747265"/>
            <a:ext cx="633984" cy="6461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4766" y="6098675"/>
            <a:ext cx="3043767" cy="2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2152"/>
              </a:lnSpc>
            </a:pPr>
            <a:r>
              <a:rPr sz="2133" dirty="0">
                <a:latin typeface="Calibri"/>
                <a:cs typeface="Calibri"/>
              </a:rPr>
              <a:t>utilizando</a:t>
            </a:r>
            <a:r>
              <a:rPr sz="2133" spc="-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3319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25619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47" dirty="0"/>
              <a:t> </a:t>
            </a:r>
            <a:r>
              <a:rPr spc="-33" dirty="0"/>
              <a:t>SOA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083" y="1140122"/>
            <a:ext cx="7967980" cy="262601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11757" algn="just">
              <a:spcBef>
                <a:spcPts val="353"/>
              </a:spcBef>
            </a:pPr>
            <a:r>
              <a:rPr sz="1867" dirty="0">
                <a:latin typeface="Calibri"/>
                <a:cs typeface="Calibri"/>
              </a:rPr>
              <a:t>Hemos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estado jugando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 procesos de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desarrollo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software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orientados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a </a:t>
            </a:r>
            <a:r>
              <a:rPr sz="1867" dirty="0">
                <a:latin typeface="Calibri"/>
                <a:cs typeface="Calibri"/>
              </a:rPr>
              <a:t>objetos,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basados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componentes,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orientados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aspectos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basados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agentes.</a:t>
            </a:r>
            <a:endParaRPr sz="1867" dirty="0">
              <a:latin typeface="Calibri"/>
              <a:cs typeface="Calibri"/>
            </a:endParaRPr>
          </a:p>
          <a:p>
            <a:pPr marL="121917" marR="110064" algn="just">
              <a:spcBef>
                <a:spcPts val="2240"/>
              </a:spcBef>
            </a:pPr>
            <a:r>
              <a:rPr sz="1867" dirty="0">
                <a:latin typeface="Calibri"/>
                <a:cs typeface="Calibri"/>
              </a:rPr>
              <a:t>Sin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embargo,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llegada</a:t>
            </a:r>
            <a:r>
              <a:rPr sz="1867" spc="3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3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paradigmas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servicio,</a:t>
            </a:r>
            <a:r>
              <a:rPr sz="1867" spc="3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3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paquetes</a:t>
            </a:r>
            <a:r>
              <a:rPr sz="1867" spc="32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dirty="0">
                <a:latin typeface="Calibri"/>
                <a:cs typeface="Calibri"/>
              </a:rPr>
              <a:t>software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las</a:t>
            </a:r>
            <a:r>
              <a:rPr sz="1867" spc="579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bibliotecas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están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desarrollando</a:t>
            </a:r>
            <a:r>
              <a:rPr sz="1867" spc="5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como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5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colección</a:t>
            </a:r>
            <a:r>
              <a:rPr sz="1867" spc="56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spc="-13" dirty="0">
                <a:latin typeface="Calibri"/>
                <a:cs typeface="Calibri"/>
              </a:rPr>
              <a:t>servicios.</a:t>
            </a:r>
            <a:endParaRPr sz="1867" dirty="0">
              <a:latin typeface="Calibri"/>
              <a:cs typeface="Calibri"/>
            </a:endParaRPr>
          </a:p>
          <a:p>
            <a:pPr marL="121917" marR="110911" indent="52492" algn="just"/>
            <a:r>
              <a:rPr sz="1867" b="1" dirty="0">
                <a:latin typeface="Calibri"/>
                <a:cs typeface="Calibri"/>
              </a:rPr>
              <a:t>Los</a:t>
            </a:r>
            <a:r>
              <a:rPr sz="1867" b="1" spc="9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servicios</a:t>
            </a:r>
            <a:r>
              <a:rPr sz="1867" b="1" spc="10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son</a:t>
            </a:r>
            <a:r>
              <a:rPr sz="1867" b="1" spc="10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capaces</a:t>
            </a:r>
            <a:r>
              <a:rPr sz="1867" b="1" spc="10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de</a:t>
            </a:r>
            <a:r>
              <a:rPr sz="1867" b="1" spc="8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ejecutarse</a:t>
            </a:r>
            <a:r>
              <a:rPr sz="1867" b="1" spc="73" dirty="0">
                <a:latin typeface="Calibri"/>
                <a:cs typeface="Calibri"/>
              </a:rPr>
              <a:t> </a:t>
            </a:r>
            <a:r>
              <a:rPr sz="1867" b="1" spc="-13" dirty="0">
                <a:latin typeface="Calibri"/>
                <a:cs typeface="Calibri"/>
              </a:rPr>
              <a:t>independientemente</a:t>
            </a:r>
            <a:r>
              <a:rPr sz="1867" b="1" spc="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9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tecnología </a:t>
            </a:r>
            <a:r>
              <a:rPr sz="1867" dirty="0">
                <a:latin typeface="Calibri"/>
                <a:cs typeface="Calibri"/>
              </a:rPr>
              <a:t>subyacente.</a:t>
            </a:r>
            <a:r>
              <a:rPr sz="1867" spc="1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Además,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pueden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implementarse</a:t>
            </a:r>
            <a:r>
              <a:rPr sz="1867" spc="15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utilizando</a:t>
            </a:r>
            <a:r>
              <a:rPr sz="1867" spc="1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cualquier </a:t>
            </a:r>
            <a:r>
              <a:rPr sz="1867" dirty="0">
                <a:latin typeface="Calibri"/>
                <a:cs typeface="Calibri"/>
              </a:rPr>
              <a:t>lenguaje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programación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13" dirty="0">
                <a:latin typeface="Calibri"/>
                <a:cs typeface="Calibri"/>
              </a:rPr>
              <a:t> script.</a:t>
            </a:r>
            <a:endParaRPr sz="186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9476" y="4022813"/>
            <a:ext cx="7875621" cy="2028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ctr">
              <a:spcBef>
                <a:spcPts val="133"/>
              </a:spcBef>
            </a:pPr>
            <a:r>
              <a:rPr sz="1867" dirty="0">
                <a:latin typeface="Calibri"/>
                <a:cs typeface="Calibri"/>
              </a:rPr>
              <a:t>Los</a:t>
            </a:r>
            <a:r>
              <a:rPr sz="1867" spc="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son</a:t>
            </a:r>
            <a:r>
              <a:rPr sz="1867" spc="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autodefinidos,</a:t>
            </a:r>
            <a:r>
              <a:rPr sz="1867" spc="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autónomos</a:t>
            </a:r>
            <a:r>
              <a:rPr sz="1867" spc="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</a:t>
            </a:r>
            <a:r>
              <a:rPr sz="1867" spc="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interoperables,</a:t>
            </a:r>
            <a:r>
              <a:rPr sz="1867" spc="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públicamente</a:t>
            </a:r>
            <a:r>
              <a:rPr sz="1867" spc="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detect </a:t>
            </a:r>
            <a:r>
              <a:rPr sz="1867" dirty="0">
                <a:latin typeface="Calibri"/>
                <a:cs typeface="Calibri"/>
              </a:rPr>
              <a:t>evaluables,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accesibles,</a:t>
            </a:r>
            <a:r>
              <a:rPr sz="1867" spc="1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reutilizables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1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compostables.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1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interactúan</a:t>
            </a:r>
            <a:r>
              <a:rPr sz="1867" spc="107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entr </a:t>
            </a:r>
            <a:r>
              <a:rPr sz="1867" dirty="0">
                <a:latin typeface="Calibri"/>
                <a:cs typeface="Calibri"/>
              </a:rPr>
              <a:t>través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mensajes.</a:t>
            </a:r>
            <a:r>
              <a:rPr sz="1867" spc="2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Hay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proveedores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/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desarrolladores</a:t>
            </a:r>
            <a:r>
              <a:rPr sz="1867" spc="2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consumido </a:t>
            </a:r>
            <a:r>
              <a:rPr sz="1867" dirty="0">
                <a:latin typeface="Calibri"/>
                <a:cs typeface="Calibri"/>
              </a:rPr>
              <a:t>clientes.</a:t>
            </a:r>
            <a:r>
              <a:rPr sz="1867" spc="4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Existen</a:t>
            </a:r>
            <a:r>
              <a:rPr sz="1867" spc="4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4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descubrimiento</a:t>
            </a:r>
            <a:r>
              <a:rPr sz="1867" spc="4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4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4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aprovechan</a:t>
            </a:r>
            <a:r>
              <a:rPr sz="1867" spc="4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400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f </a:t>
            </a:r>
            <a:r>
              <a:rPr sz="1867" dirty="0">
                <a:latin typeface="Calibri"/>
                <a:cs typeface="Calibri"/>
              </a:rPr>
              <a:t>innata</a:t>
            </a:r>
            <a:r>
              <a:rPr sz="1867" spc="3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3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registros</a:t>
            </a:r>
            <a:r>
              <a:rPr sz="1867" spc="3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3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repositorios</a:t>
            </a:r>
            <a:r>
              <a:rPr sz="1867" spc="3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3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públicos</a:t>
            </a:r>
            <a:r>
              <a:rPr sz="1867" spc="3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3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privados.</a:t>
            </a:r>
            <a:r>
              <a:rPr sz="1867" spc="3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38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servicio </a:t>
            </a:r>
            <a:r>
              <a:rPr sz="1867" dirty="0">
                <a:latin typeface="Calibri"/>
                <a:cs typeface="Calibri"/>
              </a:rPr>
              <a:t>cliente</a:t>
            </a:r>
            <a:r>
              <a:rPr sz="1867" spc="2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pueden</a:t>
            </a:r>
            <a:r>
              <a:rPr sz="1867" spc="2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encontrar</a:t>
            </a:r>
            <a:r>
              <a:rPr sz="1867" spc="2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sus</a:t>
            </a:r>
            <a:r>
              <a:rPr sz="1867" spc="2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</a:t>
            </a:r>
            <a:r>
              <a:rPr sz="1867" spc="2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2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dinámica</a:t>
            </a:r>
            <a:r>
              <a:rPr sz="1867" spc="2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2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través</a:t>
            </a:r>
            <a:r>
              <a:rPr sz="1867" spc="260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d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descubrimiento</a:t>
            </a:r>
            <a:r>
              <a:rPr sz="1867" spc="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servicios.</a:t>
            </a:r>
            <a:endParaRPr sz="1867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7633" y="2267711"/>
            <a:ext cx="2771985" cy="2259752"/>
            <a:chOff x="268224" y="1700783"/>
            <a:chExt cx="2078989" cy="169481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1770154"/>
              <a:ext cx="2020824" cy="15761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2702" y="1715261"/>
              <a:ext cx="2049780" cy="1666239"/>
            </a:xfrm>
            <a:custGeom>
              <a:avLst/>
              <a:gdLst/>
              <a:ahLst/>
              <a:cxnLst/>
              <a:rect l="l" t="t" r="r" b="b"/>
              <a:pathLst>
                <a:path w="2049780" h="1666239">
                  <a:moveTo>
                    <a:pt x="0" y="1665732"/>
                  </a:moveTo>
                  <a:lnTo>
                    <a:pt x="2049780" y="1665732"/>
                  </a:lnTo>
                  <a:lnTo>
                    <a:pt x="2049780" y="0"/>
                  </a:lnTo>
                  <a:lnTo>
                    <a:pt x="0" y="0"/>
                  </a:lnTo>
                  <a:lnTo>
                    <a:pt x="0" y="1665732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853" y="111312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25619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47" dirty="0"/>
              <a:t> </a:t>
            </a:r>
            <a:r>
              <a:rPr spc="-33" dirty="0"/>
              <a:t>SOA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1953" y="2359153"/>
            <a:ext cx="5273039" cy="201469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504601" indent="-381837">
              <a:spcBef>
                <a:spcPts val="353"/>
              </a:spcBef>
              <a:buFont typeface="Arial MT"/>
              <a:buChar char="•"/>
              <a:tabLst>
                <a:tab pos="504601" algn="l"/>
              </a:tabLst>
            </a:pPr>
            <a:r>
              <a:rPr sz="2133" dirty="0">
                <a:latin typeface="Calibri"/>
                <a:cs typeface="Calibri"/>
              </a:rPr>
              <a:t>Son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autodefinidos.</a:t>
            </a:r>
            <a:endParaRPr sz="2133">
              <a:latin typeface="Calibri"/>
              <a:cs typeface="Calibri"/>
            </a:endParaRPr>
          </a:p>
          <a:p>
            <a:pPr marL="504601" indent="-381837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Autónomos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-13" dirty="0">
                <a:latin typeface="Calibri"/>
                <a:cs typeface="Calibri"/>
              </a:rPr>
              <a:t> interoperables</a:t>
            </a:r>
            <a:endParaRPr sz="2133">
              <a:latin typeface="Calibri"/>
              <a:cs typeface="Calibri"/>
            </a:endParaRPr>
          </a:p>
          <a:p>
            <a:pPr marL="504601" indent="-381837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Públicamente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detectables,</a:t>
            </a:r>
            <a:endParaRPr sz="2133">
              <a:latin typeface="Calibri"/>
              <a:cs typeface="Calibri"/>
            </a:endParaRPr>
          </a:p>
          <a:p>
            <a:pPr marL="504601" indent="-381837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Evaluables,</a:t>
            </a:r>
            <a:endParaRPr sz="2133">
              <a:latin typeface="Calibri"/>
              <a:cs typeface="Calibri"/>
            </a:endParaRPr>
          </a:p>
          <a:p>
            <a:pPr marL="504601" indent="-381837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Accesibles,</a:t>
            </a:r>
            <a:endParaRPr sz="2133">
              <a:latin typeface="Calibri"/>
              <a:cs typeface="Calibri"/>
            </a:endParaRPr>
          </a:p>
          <a:p>
            <a:pPr marL="504601" indent="-381837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Reutilizables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compostables.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56511" y="2103120"/>
            <a:ext cx="3710940" cy="2645833"/>
            <a:chOff x="1167383" y="1577339"/>
            <a:chExt cx="2783205" cy="1984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597151"/>
              <a:ext cx="2743200" cy="19446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7289" y="1587245"/>
              <a:ext cx="2763520" cy="1964689"/>
            </a:xfrm>
            <a:custGeom>
              <a:avLst/>
              <a:gdLst/>
              <a:ahLst/>
              <a:cxnLst/>
              <a:rect l="l" t="t" r="r" b="b"/>
              <a:pathLst>
                <a:path w="2763520" h="1964689">
                  <a:moveTo>
                    <a:pt x="0" y="1964435"/>
                  </a:moveTo>
                  <a:lnTo>
                    <a:pt x="2763012" y="1964435"/>
                  </a:lnTo>
                  <a:lnTo>
                    <a:pt x="2763012" y="0"/>
                  </a:lnTo>
                  <a:lnTo>
                    <a:pt x="0" y="0"/>
                  </a:lnTo>
                  <a:lnTo>
                    <a:pt x="0" y="1964435"/>
                  </a:lnTo>
                  <a:close/>
                </a:path>
              </a:pathLst>
            </a:custGeom>
            <a:ln w="19812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00632" y="1011334"/>
            <a:ext cx="6847840" cy="992293"/>
            <a:chOff x="1178052" y="751331"/>
            <a:chExt cx="5135880" cy="7442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96" y="760475"/>
              <a:ext cx="1165860" cy="7254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82624" y="755903"/>
              <a:ext cx="5126990" cy="734695"/>
            </a:xfrm>
            <a:custGeom>
              <a:avLst/>
              <a:gdLst/>
              <a:ahLst/>
              <a:cxnLst/>
              <a:rect l="l" t="t" r="r" b="b"/>
              <a:pathLst>
                <a:path w="5126990" h="734694">
                  <a:moveTo>
                    <a:pt x="0" y="734568"/>
                  </a:moveTo>
                  <a:lnTo>
                    <a:pt x="1175003" y="734568"/>
                  </a:lnTo>
                  <a:lnTo>
                    <a:pt x="1175003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5126990" h="734694">
                  <a:moveTo>
                    <a:pt x="1170432" y="441960"/>
                  </a:moveTo>
                  <a:lnTo>
                    <a:pt x="5126735" y="441960"/>
                  </a:lnTo>
                  <a:lnTo>
                    <a:pt x="5126735" y="73151"/>
                  </a:lnTo>
                  <a:lnTo>
                    <a:pt x="1170432" y="73151"/>
                  </a:lnTo>
                  <a:lnTo>
                    <a:pt x="1170432" y="4419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43581" y="1129453"/>
            <a:ext cx="30386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Como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67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833" y="4872737"/>
            <a:ext cx="11261513" cy="1195455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070" marR="783994">
              <a:spcBef>
                <a:spcPts val="360"/>
              </a:spcBef>
            </a:pPr>
            <a:r>
              <a:rPr sz="1867" dirty="0">
                <a:latin typeface="Calibri"/>
                <a:cs typeface="Calibri"/>
              </a:rPr>
              <a:t>Los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interactúan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entre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sí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través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mensajes.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Existen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servicios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descubrimiento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que </a:t>
            </a:r>
            <a:r>
              <a:rPr sz="1867" spc="-13" dirty="0">
                <a:latin typeface="Calibri"/>
                <a:cs typeface="Calibri"/>
              </a:rPr>
              <a:t>aprovechan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innata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registros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repositorios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públicos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privados.</a:t>
            </a:r>
            <a:endParaRPr sz="1867">
              <a:latin typeface="Calibri"/>
              <a:cs typeface="Calibri"/>
            </a:endParaRPr>
          </a:p>
          <a:p>
            <a:pPr marL="121070" marR="297173"/>
            <a:r>
              <a:rPr sz="1867" dirty="0">
                <a:latin typeface="Calibri"/>
                <a:cs typeface="Calibri"/>
              </a:rPr>
              <a:t>Los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del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cliente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pueden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encontrar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sus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-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dinámica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través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servicios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dirty="0">
                <a:latin typeface="Calibri"/>
                <a:cs typeface="Calibri"/>
              </a:rPr>
              <a:t>descubrimiento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8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servicios.</a:t>
            </a:r>
            <a:endParaRPr sz="18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76239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680591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80" dirty="0"/>
              <a:t> </a:t>
            </a:r>
            <a:r>
              <a:rPr dirty="0"/>
              <a:t>SOA</a:t>
            </a:r>
            <a:r>
              <a:rPr spc="-120" dirty="0"/>
              <a:t> </a:t>
            </a:r>
            <a:r>
              <a:rPr dirty="0"/>
              <a:t>orientada</a:t>
            </a:r>
            <a:r>
              <a:rPr spc="-67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3" dirty="0"/>
              <a:t>eventos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4607" y="3795776"/>
            <a:ext cx="6815667" cy="168646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08371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Es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eso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nuevo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SOA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impulsada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por </a:t>
            </a:r>
            <a:r>
              <a:rPr sz="2133" dirty="0">
                <a:latin typeface="Calibri"/>
                <a:cs typeface="Calibri"/>
              </a:rPr>
              <a:t>eventos,</a:t>
            </a:r>
            <a:r>
              <a:rPr sz="2133" spc="5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combina</a:t>
            </a:r>
            <a:r>
              <a:rPr sz="2133" spc="5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intrínsecamente</a:t>
            </a:r>
            <a:r>
              <a:rPr sz="2133" spc="5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6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probada respuesta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SOA probada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paradigmas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publicación- </a:t>
            </a:r>
            <a:r>
              <a:rPr sz="2133" dirty="0">
                <a:latin typeface="Calibri"/>
                <a:cs typeface="Calibri"/>
              </a:rPr>
              <a:t>suscripción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EDA,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adquiriendo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mucha atención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atracción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días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0736" y="1001775"/>
            <a:ext cx="8371840" cy="992293"/>
            <a:chOff x="1178052" y="751331"/>
            <a:chExt cx="6278880" cy="7442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6" y="760475"/>
              <a:ext cx="1165860" cy="725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2624" y="755903"/>
              <a:ext cx="6269990" cy="734695"/>
            </a:xfrm>
            <a:custGeom>
              <a:avLst/>
              <a:gdLst/>
              <a:ahLst/>
              <a:cxnLst/>
              <a:rect l="l" t="t" r="r" b="b"/>
              <a:pathLst>
                <a:path w="6269990" h="734694">
                  <a:moveTo>
                    <a:pt x="0" y="734568"/>
                  </a:moveTo>
                  <a:lnTo>
                    <a:pt x="1175003" y="734568"/>
                  </a:lnTo>
                  <a:lnTo>
                    <a:pt x="1175003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6269990" h="734694">
                  <a:moveTo>
                    <a:pt x="1170432" y="441960"/>
                  </a:moveTo>
                  <a:lnTo>
                    <a:pt x="6269735" y="441960"/>
                  </a:lnTo>
                  <a:lnTo>
                    <a:pt x="6269735" y="73151"/>
                  </a:lnTo>
                  <a:lnTo>
                    <a:pt x="1170432" y="73151"/>
                  </a:lnTo>
                  <a:lnTo>
                    <a:pt x="1170432" y="4419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43580" y="1129453"/>
            <a:ext cx="63923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Como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afecta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comunicaciones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Asincronas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7" dirty="0">
                <a:latin typeface="Calibri"/>
                <a:cs typeface="Calibri"/>
              </a:rPr>
              <a:t> SOA?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6160" y="2570481"/>
            <a:ext cx="6817360" cy="780554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1485" rIns="0" bIns="0" rtlCol="0">
            <a:spAutoFit/>
          </a:bodyPr>
          <a:lstStyle/>
          <a:p>
            <a:pPr marL="122764">
              <a:spcBef>
                <a:spcPts val="325"/>
              </a:spcBef>
            </a:pPr>
            <a:r>
              <a:rPr sz="2400" dirty="0">
                <a:latin typeface="Calibri"/>
                <a:cs typeface="Calibri"/>
              </a:rPr>
              <a:t>SOA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suficientemente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bueno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manejar</a:t>
            </a:r>
            <a:endParaRPr sz="2400">
              <a:latin typeface="Calibri"/>
              <a:cs typeface="Calibri"/>
            </a:endParaRPr>
          </a:p>
          <a:p>
            <a:pPr marL="122764"/>
            <a:r>
              <a:rPr sz="2400" dirty="0">
                <a:latin typeface="Calibri"/>
                <a:cs typeface="Calibri"/>
              </a:rPr>
              <a:t>eventos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tiempo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asíncrona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3088" y="2552193"/>
            <a:ext cx="4383193" cy="3020060"/>
            <a:chOff x="242315" y="1914144"/>
            <a:chExt cx="3287395" cy="226504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1923288"/>
              <a:ext cx="3268979" cy="22463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6887" y="1918716"/>
              <a:ext cx="3278504" cy="2255520"/>
            </a:xfrm>
            <a:custGeom>
              <a:avLst/>
              <a:gdLst/>
              <a:ahLst/>
              <a:cxnLst/>
              <a:rect l="l" t="t" r="r" b="b"/>
              <a:pathLst>
                <a:path w="3278504" h="2255520">
                  <a:moveTo>
                    <a:pt x="0" y="2255520"/>
                  </a:moveTo>
                  <a:lnTo>
                    <a:pt x="3278124" y="2255520"/>
                  </a:lnTo>
                  <a:lnTo>
                    <a:pt x="3278124" y="0"/>
                  </a:lnTo>
                  <a:lnTo>
                    <a:pt x="0" y="0"/>
                  </a:lnTo>
                  <a:lnTo>
                    <a:pt x="0" y="22555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40" y="710812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883898">
              <a:lnSpc>
                <a:spcPct val="100000"/>
              </a:lnSpc>
              <a:spcBef>
                <a:spcPts val="127"/>
              </a:spcBef>
            </a:pPr>
            <a:r>
              <a:rPr dirty="0"/>
              <a:t>Los</a:t>
            </a:r>
            <a:r>
              <a:rPr spc="-87" dirty="0"/>
              <a:t> </a:t>
            </a:r>
            <a:r>
              <a:rPr dirty="0"/>
              <a:t>cuatro</a:t>
            </a:r>
            <a:r>
              <a:rPr spc="-80" dirty="0"/>
              <a:t> </a:t>
            </a:r>
            <a:r>
              <a:rPr dirty="0"/>
              <a:t>principios</a:t>
            </a:r>
            <a:r>
              <a:rPr spc="-100" dirty="0"/>
              <a:t> </a:t>
            </a:r>
            <a:r>
              <a:rPr dirty="0"/>
              <a:t>del</a:t>
            </a:r>
            <a:r>
              <a:rPr spc="-87" dirty="0"/>
              <a:t> </a:t>
            </a:r>
            <a:r>
              <a:rPr dirty="0"/>
              <a:t>pensamiento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107" dirty="0"/>
              <a:t> </a:t>
            </a:r>
            <a:r>
              <a:rPr spc="-13" dirty="0"/>
              <a:t>diseño</a:t>
            </a:r>
          </a:p>
        </p:txBody>
      </p:sp>
      <p:sp>
        <p:nvSpPr>
          <p:cNvPr id="4" name="object 4"/>
          <p:cNvSpPr/>
          <p:nvPr/>
        </p:nvSpPr>
        <p:spPr>
          <a:xfrm>
            <a:off x="1702815" y="1676401"/>
            <a:ext cx="9601200" cy="491913"/>
          </a:xfrm>
          <a:custGeom>
            <a:avLst/>
            <a:gdLst/>
            <a:ahLst/>
            <a:cxnLst/>
            <a:rect l="l" t="t" r="r" b="b"/>
            <a:pathLst>
              <a:path w="7200900" h="368935">
                <a:moveTo>
                  <a:pt x="0" y="368808"/>
                </a:moveTo>
                <a:lnTo>
                  <a:pt x="7200900" y="368808"/>
                </a:lnTo>
                <a:lnTo>
                  <a:pt x="72009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3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18056" y="1700105"/>
            <a:ext cx="95800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07524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Como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pensamiento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?.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8944" y="2948432"/>
            <a:ext cx="8162713" cy="188940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579952" indent="-457189">
              <a:spcBef>
                <a:spcPts val="333"/>
              </a:spcBef>
              <a:buAutoNum type="arabicPeriod"/>
              <a:tabLst>
                <a:tab pos="579952" algn="l"/>
              </a:tabLst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gobierno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humano.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Todo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naturaleza.</a:t>
            </a:r>
            <a:endParaRPr sz="2400">
              <a:latin typeface="Calibri"/>
              <a:cs typeface="Calibri"/>
            </a:endParaRPr>
          </a:p>
          <a:p>
            <a:pPr marL="579952" indent="-457189">
              <a:buAutoNum type="arabicPeriod"/>
              <a:tabLst>
                <a:tab pos="579952" algn="l"/>
              </a:tabLst>
            </a:pPr>
            <a:r>
              <a:rPr sz="2400" dirty="0">
                <a:latin typeface="Calibri"/>
                <a:cs typeface="Calibri"/>
              </a:rPr>
              <a:t>Regla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ambigüedad.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Preservar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ambigüedad.</a:t>
            </a:r>
            <a:endParaRPr sz="2400">
              <a:latin typeface="Calibri"/>
              <a:cs typeface="Calibri"/>
            </a:endParaRPr>
          </a:p>
          <a:p>
            <a:pPr marL="579952" indent="-457189">
              <a:buAutoNum type="arabicPeriod"/>
              <a:tabLst>
                <a:tab pos="579952" algn="l"/>
              </a:tabLst>
            </a:pPr>
            <a:r>
              <a:rPr sz="2400" dirty="0">
                <a:latin typeface="Calibri"/>
                <a:cs typeface="Calibri"/>
              </a:rPr>
              <a:t>Regla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rediseño.</a:t>
            </a:r>
            <a:r>
              <a:rPr sz="2400" spc="-53" dirty="0">
                <a:latin typeface="Calibri"/>
                <a:cs typeface="Calibri"/>
              </a:rPr>
              <a:t> Todo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rediseño.</a:t>
            </a:r>
            <a:endParaRPr sz="2400">
              <a:latin typeface="Calibri"/>
              <a:cs typeface="Calibri"/>
            </a:endParaRPr>
          </a:p>
          <a:p>
            <a:pPr marL="579952" indent="-457189">
              <a:buAutoNum type="arabicPeriod"/>
              <a:tabLst>
                <a:tab pos="579952" algn="l"/>
              </a:tabLst>
            </a:pPr>
            <a:r>
              <a:rPr sz="2400" dirty="0">
                <a:latin typeface="Calibri"/>
                <a:cs typeface="Calibri"/>
              </a:rPr>
              <a:t>Regla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tangibilidad.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Hacer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tangibles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facilitar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580797"/>
            <a:r>
              <a:rPr sz="2400" spc="-13" dirty="0">
                <a:latin typeface="Calibri"/>
                <a:cs typeface="Calibri"/>
              </a:rPr>
              <a:t>comunicación.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7925" y="1711333"/>
            <a:ext cx="1032933" cy="1032933"/>
            <a:chOff x="512063" y="1050036"/>
            <a:chExt cx="774700" cy="7747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" y="1059180"/>
              <a:ext cx="755904" cy="755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6635" y="1054608"/>
              <a:ext cx="765175" cy="765175"/>
            </a:xfrm>
            <a:custGeom>
              <a:avLst/>
              <a:gdLst/>
              <a:ahLst/>
              <a:cxnLst/>
              <a:rect l="l" t="t" r="r" b="b"/>
              <a:pathLst>
                <a:path w="765175" h="765175">
                  <a:moveTo>
                    <a:pt x="0" y="765048"/>
                  </a:moveTo>
                  <a:lnTo>
                    <a:pt x="765048" y="7650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765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886" y="3388746"/>
            <a:ext cx="858729" cy="8737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383" y="-10829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141278">
              <a:lnSpc>
                <a:spcPct val="100000"/>
              </a:lnSpc>
              <a:spcBef>
                <a:spcPts val="127"/>
              </a:spcBef>
            </a:pPr>
            <a:r>
              <a:rPr dirty="0"/>
              <a:t>Los</a:t>
            </a:r>
            <a:r>
              <a:rPr spc="-67" dirty="0"/>
              <a:t> </a:t>
            </a:r>
            <a:r>
              <a:rPr dirty="0"/>
              <a:t>beneficios</a:t>
            </a:r>
            <a:r>
              <a:rPr spc="-73" dirty="0"/>
              <a:t> </a:t>
            </a:r>
            <a:r>
              <a:rPr dirty="0"/>
              <a:t>del</a:t>
            </a:r>
            <a:r>
              <a:rPr spc="-87" dirty="0"/>
              <a:t> </a:t>
            </a:r>
            <a:r>
              <a:rPr dirty="0"/>
              <a:t>patrón</a:t>
            </a:r>
            <a:r>
              <a:rPr spc="-67" dirty="0"/>
              <a:t> </a:t>
            </a:r>
            <a:r>
              <a:rPr spc="-13" dirty="0"/>
              <a:t>compuesto</a:t>
            </a:r>
            <a:r>
              <a:rPr spc="-47" dirty="0"/>
              <a:t> </a:t>
            </a:r>
            <a:r>
              <a:rPr spc="-27" dirty="0"/>
              <a:t>ED-</a:t>
            </a:r>
            <a:r>
              <a:rPr spc="-33" dirty="0"/>
              <a:t>SOA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9569" y="981455"/>
            <a:ext cx="8928945" cy="168475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 marR="107524" algn="just">
              <a:spcBef>
                <a:spcPts val="339"/>
              </a:spcBef>
            </a:pP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aplicación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monolítica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pone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toda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su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funcionalidad</a:t>
            </a:r>
            <a:r>
              <a:rPr sz="2133" b="1" spc="28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2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un</a:t>
            </a:r>
            <a:r>
              <a:rPr sz="2133" b="1" spc="272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solo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proceso</a:t>
            </a:r>
            <a:r>
              <a:rPr sz="2133" spc="-13" dirty="0">
                <a:latin typeface="Calibri"/>
                <a:cs typeface="Calibri"/>
              </a:rPr>
              <a:t>.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escalar,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obligatorio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replicar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aplicación.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embargo,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partición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colección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servicios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aplicación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dinámicos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facilita </a:t>
            </a:r>
            <a:r>
              <a:rPr sz="2133" dirty="0">
                <a:latin typeface="Calibri"/>
                <a:cs typeface="Calibri"/>
              </a:rPr>
              <a:t>la elección 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 replicación 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aplicación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escalado.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9569" y="2885440"/>
            <a:ext cx="8928945" cy="3570393"/>
          </a:xfrm>
          <a:custGeom>
            <a:avLst/>
            <a:gdLst/>
            <a:ahLst/>
            <a:cxnLst/>
            <a:rect l="l" t="t" r="r" b="b"/>
            <a:pathLst>
              <a:path w="6696709" h="2677795">
                <a:moveTo>
                  <a:pt x="0" y="2677668"/>
                </a:moveTo>
                <a:lnTo>
                  <a:pt x="6696456" y="2677668"/>
                </a:lnTo>
                <a:lnTo>
                  <a:pt x="6696456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744894" y="2914903"/>
            <a:ext cx="8719820" cy="11663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1867" b="1" dirty="0">
                <a:latin typeface="Calibri"/>
                <a:cs typeface="Calibri"/>
              </a:rPr>
              <a:t>Integración</a:t>
            </a:r>
            <a:r>
              <a:rPr sz="1867" b="1" spc="29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efectiva</a:t>
            </a:r>
            <a:r>
              <a:rPr sz="1867" b="1" spc="28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de</a:t>
            </a:r>
            <a:r>
              <a:rPr sz="1867" b="1" spc="29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datos</a:t>
            </a:r>
            <a:r>
              <a:rPr sz="1867" dirty="0">
                <a:latin typeface="Calibri"/>
                <a:cs typeface="Calibri"/>
              </a:rPr>
              <a:t>: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arquitectura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controlada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por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solicitud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síncrona,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el </a:t>
            </a:r>
            <a:r>
              <a:rPr sz="1867" dirty="0">
                <a:latin typeface="Calibri"/>
                <a:cs typeface="Calibri"/>
              </a:rPr>
              <a:t>enfoque</a:t>
            </a:r>
            <a:r>
              <a:rPr sz="1867" spc="1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está</a:t>
            </a:r>
            <a:r>
              <a:rPr sz="1867" spc="1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1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1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reutilización</a:t>
            </a:r>
            <a:r>
              <a:rPr sz="1867" spc="1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1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funciones</a:t>
            </a:r>
            <a:r>
              <a:rPr sz="1867" spc="1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retenidas</a:t>
            </a:r>
            <a:r>
              <a:rPr sz="1867" spc="1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remotamente</a:t>
            </a:r>
            <a:r>
              <a:rPr sz="1867" spc="1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</a:t>
            </a:r>
            <a:r>
              <a:rPr sz="1867" spc="1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implementar</a:t>
            </a:r>
            <a:r>
              <a:rPr sz="1867" spc="173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la </a:t>
            </a:r>
            <a:r>
              <a:rPr sz="1867" dirty="0">
                <a:latin typeface="Calibri"/>
                <a:cs typeface="Calibri"/>
              </a:rPr>
              <a:t>integración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orientada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procesos,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integración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(entornos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integrados,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no</a:t>
            </a:r>
            <a:r>
              <a:rPr sz="1867" spc="30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es </a:t>
            </a:r>
            <a:r>
              <a:rPr sz="1867" spc="-13" dirty="0">
                <a:latin typeface="Calibri"/>
                <a:cs typeface="Calibri"/>
              </a:rPr>
              <a:t>compatible)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forma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innata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SOA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894" y="4337643"/>
            <a:ext cx="8723207" cy="20283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8466" algn="just">
              <a:spcBef>
                <a:spcPts val="133"/>
              </a:spcBef>
            </a:pPr>
            <a:r>
              <a:rPr sz="1867" b="1" dirty="0">
                <a:latin typeface="Calibri"/>
                <a:cs typeface="Calibri"/>
              </a:rPr>
              <a:t>Oportunidad</a:t>
            </a:r>
            <a:r>
              <a:rPr sz="1867" b="1" spc="48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y</a:t>
            </a:r>
            <a:r>
              <a:rPr sz="1867" b="1" spc="46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confiabilidad:</a:t>
            </a:r>
            <a:r>
              <a:rPr sz="1867" b="1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eventos</a:t>
            </a:r>
            <a:r>
              <a:rPr sz="1867" spc="4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propagan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tiempo</a:t>
            </a:r>
            <a:r>
              <a:rPr sz="1867" spc="4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real</a:t>
            </a:r>
            <a:r>
              <a:rPr sz="1867" spc="4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4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todas</a:t>
            </a:r>
            <a:r>
              <a:rPr sz="1867" spc="473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las </a:t>
            </a:r>
            <a:r>
              <a:rPr sz="1867" dirty="0">
                <a:latin typeface="Calibri"/>
                <a:cs typeface="Calibri"/>
              </a:rPr>
              <a:t>aplicaciones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participantes </a:t>
            </a:r>
            <a:r>
              <a:rPr sz="1867" dirty="0">
                <a:latin typeface="Calibri"/>
                <a:cs typeface="Calibri"/>
              </a:rPr>
              <a:t>para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captura,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procesamiento,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toma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decisiones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actuación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datos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tiempo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real</a:t>
            </a:r>
            <a:endParaRPr sz="1867">
              <a:latin typeface="Calibri"/>
              <a:cs typeface="Calibri"/>
            </a:endParaRPr>
          </a:p>
          <a:p>
            <a:pPr marL="16933" marR="6773" algn="just">
              <a:spcBef>
                <a:spcPts val="7"/>
              </a:spcBef>
            </a:pPr>
            <a:r>
              <a:rPr sz="1867" b="1" dirty="0">
                <a:latin typeface="Calibri"/>
                <a:cs typeface="Calibri"/>
              </a:rPr>
              <a:t>Escalabilidad</a:t>
            </a:r>
            <a:r>
              <a:rPr sz="1867" b="1" spc="51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y</a:t>
            </a:r>
            <a:r>
              <a:rPr sz="1867" b="1" spc="500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sostenibilidad</a:t>
            </a:r>
            <a:r>
              <a:rPr sz="1867" b="1" spc="51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mejoradas</a:t>
            </a:r>
            <a:r>
              <a:rPr sz="1867" dirty="0">
                <a:latin typeface="Calibri"/>
                <a:cs typeface="Calibri"/>
              </a:rPr>
              <a:t>:</a:t>
            </a:r>
            <a:r>
              <a:rPr sz="1867" spc="5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</a:t>
            </a:r>
            <a:r>
              <a:rPr sz="1867" spc="5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5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hecho</a:t>
            </a:r>
            <a:r>
              <a:rPr sz="1867" spc="5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5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5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sistemas</a:t>
            </a:r>
            <a:r>
              <a:rPr sz="1867" spc="51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asíncronos </a:t>
            </a:r>
            <a:r>
              <a:rPr sz="1867" dirty="0">
                <a:latin typeface="Calibri"/>
                <a:cs typeface="Calibri"/>
              </a:rPr>
              <a:t>tienden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más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escalables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20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comparación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</a:t>
            </a:r>
            <a:r>
              <a:rPr sz="1867" spc="20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sistemas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síncronos.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procesos </a:t>
            </a:r>
            <a:r>
              <a:rPr sz="1867" dirty="0">
                <a:latin typeface="Calibri"/>
                <a:cs typeface="Calibri"/>
              </a:rPr>
              <a:t>individuales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bloquean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menos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tienen</a:t>
            </a:r>
            <a:r>
              <a:rPr sz="1867" spc="2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menos</a:t>
            </a:r>
            <a:r>
              <a:rPr sz="1867" spc="28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dependencia</a:t>
            </a:r>
            <a:r>
              <a:rPr sz="1867" spc="305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28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procesos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remotos</a:t>
            </a:r>
            <a:r>
              <a:rPr sz="1867" spc="272" dirty="0">
                <a:latin typeface="Calibri"/>
                <a:cs typeface="Calibri"/>
              </a:rPr>
              <a:t> </a:t>
            </a:r>
            <a:r>
              <a:rPr sz="1867" spc="-67" dirty="0">
                <a:latin typeface="Calibri"/>
                <a:cs typeface="Calibri"/>
              </a:rPr>
              <a:t>/ </a:t>
            </a:r>
            <a:r>
              <a:rPr sz="1867" spc="-13" dirty="0">
                <a:latin typeface="Calibri"/>
                <a:cs typeface="Calibri"/>
              </a:rPr>
              <a:t>distribuidos</a:t>
            </a:r>
            <a:endParaRPr sz="1867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464" y="1977136"/>
            <a:ext cx="1579033" cy="992293"/>
            <a:chOff x="307847" y="1482852"/>
            <a:chExt cx="1184275" cy="744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1491996"/>
              <a:ext cx="1165859" cy="7254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419" y="1487424"/>
              <a:ext cx="1175385" cy="734695"/>
            </a:xfrm>
            <a:custGeom>
              <a:avLst/>
              <a:gdLst/>
              <a:ahLst/>
              <a:cxnLst/>
              <a:rect l="l" t="t" r="r" b="b"/>
              <a:pathLst>
                <a:path w="1175385" h="734694">
                  <a:moveTo>
                    <a:pt x="0" y="734568"/>
                  </a:moveTo>
                  <a:lnTo>
                    <a:pt x="1175004" y="734568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887" y="3182111"/>
            <a:ext cx="2286000" cy="41207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121070">
              <a:spcBef>
                <a:spcPts val="333"/>
              </a:spcBef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mejorar?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856" y="93522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721230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7" dirty="0"/>
              <a:t> </a:t>
            </a:r>
            <a:r>
              <a:rPr dirty="0"/>
              <a:t>de</a:t>
            </a:r>
            <a:r>
              <a:rPr spc="-33" dirty="0"/>
              <a:t> </a:t>
            </a:r>
            <a:r>
              <a:rPr spc="-13" dirty="0"/>
              <a:t>Microservicios</a:t>
            </a:r>
            <a:r>
              <a:rPr spc="-20" dirty="0"/>
              <a:t> </a:t>
            </a:r>
            <a:r>
              <a:rPr dirty="0"/>
              <a:t>-</a:t>
            </a:r>
            <a:r>
              <a:rPr spc="-27" dirty="0"/>
              <a:t> </a:t>
            </a:r>
            <a:r>
              <a:rPr spc="-33" dirty="0"/>
              <a:t>MSA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9568" y="1114144"/>
            <a:ext cx="9374293" cy="168561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917" marR="110064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orientado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evolucionado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durante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décadas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expresar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exponer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masiva,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monolítica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masiva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como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colección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dinámica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interdependientes.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están </a:t>
            </a:r>
            <a:r>
              <a:rPr sz="2133" dirty="0">
                <a:latin typeface="Calibri"/>
                <a:cs typeface="Calibri"/>
              </a:rPr>
              <a:t>bendecidos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interfaces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implementaciones.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interfaces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mecanismo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contacto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contratación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habilitada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servicios.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568" y="3062223"/>
            <a:ext cx="9374293" cy="13573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917" marR="429249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popular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estilo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principalmente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modelo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compartido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jerarquías.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intercambio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crear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acoplamiento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estrecho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otros componentes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9568" y="4665471"/>
            <a:ext cx="9374293" cy="70262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917" marR="550320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desafío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estilo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típicamente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grano </a:t>
            </a:r>
            <a:r>
              <a:rPr sz="2133" dirty="0">
                <a:latin typeface="Calibri"/>
                <a:cs typeface="Calibri"/>
              </a:rPr>
              <a:t>grueso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tanto,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aspecto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reutilización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asunto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bastante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difícil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2175" y="2448561"/>
            <a:ext cx="1998133" cy="1589193"/>
            <a:chOff x="294131" y="1836420"/>
            <a:chExt cx="1498600" cy="1191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087" y="1870393"/>
              <a:ext cx="1440180" cy="11288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8609" y="1850898"/>
              <a:ext cx="1469390" cy="1163320"/>
            </a:xfrm>
            <a:custGeom>
              <a:avLst/>
              <a:gdLst/>
              <a:ahLst/>
              <a:cxnLst/>
              <a:rect l="l" t="t" r="r" b="b"/>
              <a:pathLst>
                <a:path w="1469389" h="1163320">
                  <a:moveTo>
                    <a:pt x="0" y="1162812"/>
                  </a:moveTo>
                  <a:lnTo>
                    <a:pt x="1469136" y="116281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162812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958" y="106289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1721230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7" dirty="0"/>
              <a:t> </a:t>
            </a:r>
            <a:r>
              <a:rPr dirty="0"/>
              <a:t>de</a:t>
            </a:r>
            <a:r>
              <a:rPr spc="-33" dirty="0"/>
              <a:t> </a:t>
            </a:r>
            <a:r>
              <a:rPr spc="-13" dirty="0"/>
              <a:t>Microservicios</a:t>
            </a:r>
            <a:r>
              <a:rPr spc="-20" dirty="0"/>
              <a:t> </a:t>
            </a:r>
            <a:r>
              <a:rPr dirty="0"/>
              <a:t>-</a:t>
            </a:r>
            <a:r>
              <a:rPr spc="-27" dirty="0"/>
              <a:t> </a:t>
            </a:r>
            <a:r>
              <a:rPr spc="-33" dirty="0"/>
              <a:t>MSA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4303" y="2359152"/>
            <a:ext cx="7831667" cy="114988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22764" marR="111757" algn="just">
              <a:spcBef>
                <a:spcPts val="327"/>
              </a:spcBef>
            </a:pPr>
            <a:r>
              <a:rPr sz="2400" dirty="0">
                <a:latin typeface="Calibri"/>
                <a:cs typeface="Calibri"/>
              </a:rPr>
              <a:t>Lograr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manera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rápida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funcionales,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6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6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escalabilidad,</a:t>
            </a:r>
            <a:r>
              <a:rPr sz="2400" spc="6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</a:t>
            </a:r>
            <a:r>
              <a:rPr sz="2400" spc="6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6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confiabilidad</a:t>
            </a:r>
            <a:r>
              <a:rPr sz="2400" spc="66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cualquier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aplicación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9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software..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2623" y="3927857"/>
            <a:ext cx="9374293" cy="225873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122764" marR="108371" algn="just">
              <a:spcBef>
                <a:spcPts val="333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4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MSA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4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producir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servicios</a:t>
            </a:r>
            <a:r>
              <a:rPr sz="2400" spc="4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grano</a:t>
            </a:r>
            <a:r>
              <a:rPr sz="2400" spc="4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fino,</a:t>
            </a:r>
            <a:r>
              <a:rPr sz="2400" spc="4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acoplados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flexible,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escalables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horizontalmente,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desplegables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93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forma </a:t>
            </a:r>
            <a:r>
              <a:rPr sz="2400" dirty="0">
                <a:latin typeface="Calibri"/>
                <a:cs typeface="Calibri"/>
              </a:rPr>
              <a:t>independiente,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interoperables,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públicamente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detectables,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accesibles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dirty="0">
                <a:latin typeface="Calibri"/>
                <a:cs typeface="Calibri"/>
              </a:rPr>
              <a:t>red,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fácilmente</a:t>
            </a:r>
            <a:r>
              <a:rPr sz="2400" spc="4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manejables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compactables,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4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solo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4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unidad </a:t>
            </a:r>
            <a:r>
              <a:rPr sz="2400" dirty="0">
                <a:latin typeface="Calibri"/>
                <a:cs typeface="Calibri"/>
              </a:rPr>
              <a:t>optimizada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construcción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software,</a:t>
            </a:r>
            <a:r>
              <a:rPr sz="2400" spc="3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sino</a:t>
            </a:r>
            <a:r>
              <a:rPr sz="2400" spc="4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3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también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spc="-13" dirty="0">
                <a:latin typeface="Calibri"/>
                <a:cs typeface="Calibri"/>
              </a:rPr>
              <a:t>habilitación.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Implementación</a:t>
            </a:r>
            <a:r>
              <a:rPr sz="2400" dirty="0">
                <a:latin typeface="Calibri"/>
                <a:cs typeface="Calibri"/>
              </a:rPr>
              <a:t> y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entrega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rápida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9184" y="2649728"/>
            <a:ext cx="1998133" cy="1589193"/>
            <a:chOff x="246888" y="1987295"/>
            <a:chExt cx="1498600" cy="1191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44" y="2021269"/>
              <a:ext cx="1440180" cy="11288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366" y="2001773"/>
              <a:ext cx="1469390" cy="1163320"/>
            </a:xfrm>
            <a:custGeom>
              <a:avLst/>
              <a:gdLst/>
              <a:ahLst/>
              <a:cxnLst/>
              <a:rect l="l" t="t" r="r" b="b"/>
              <a:pathLst>
                <a:path w="1469389" h="1163320">
                  <a:moveTo>
                    <a:pt x="0" y="1162812"/>
                  </a:moveTo>
                  <a:lnTo>
                    <a:pt x="1469136" y="116281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162812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7585" y="1022096"/>
            <a:ext cx="1579033" cy="992293"/>
            <a:chOff x="1123188" y="766572"/>
            <a:chExt cx="1184275" cy="7442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332" y="775716"/>
              <a:ext cx="1165859" cy="7254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7760" y="771144"/>
              <a:ext cx="1175385" cy="734695"/>
            </a:xfrm>
            <a:custGeom>
              <a:avLst/>
              <a:gdLst/>
              <a:ahLst/>
              <a:cxnLst/>
              <a:rect l="l" t="t" r="r" b="b"/>
              <a:pathLst>
                <a:path w="1175385" h="734694">
                  <a:moveTo>
                    <a:pt x="0" y="734567"/>
                  </a:moveTo>
                  <a:lnTo>
                    <a:pt x="1175004" y="734567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45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94303" y="1371047"/>
            <a:ext cx="8299027" cy="4506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2764">
              <a:spcBef>
                <a:spcPts val="313"/>
              </a:spcBef>
            </a:pPr>
            <a:r>
              <a:rPr sz="2667" dirty="0">
                <a:latin typeface="Calibri"/>
                <a:cs typeface="Calibri"/>
              </a:rPr>
              <a:t>Que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me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debe</a:t>
            </a:r>
            <a:r>
              <a:rPr sz="2667" spc="-6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permitir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lograr</a:t>
            </a:r>
            <a:r>
              <a:rPr sz="2667" spc="-7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el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patrón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de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microservicios </a:t>
            </a:r>
            <a:r>
              <a:rPr sz="2667" spc="-67" dirty="0">
                <a:latin typeface="Calibri"/>
                <a:cs typeface="Calibri"/>
              </a:rPr>
              <a:t>?</a:t>
            </a:r>
            <a:endParaRPr sz="26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3592" y="80045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434106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Orquestación</a:t>
            </a:r>
            <a:r>
              <a:rPr spc="-33" dirty="0"/>
              <a:t> </a:t>
            </a:r>
            <a:r>
              <a:rPr dirty="0"/>
              <a:t>asistida</a:t>
            </a:r>
            <a:r>
              <a:rPr spc="-67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33" dirty="0"/>
              <a:t>MSA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9569" y="1158241"/>
            <a:ext cx="9024620" cy="201298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 marR="108371" indent="60958" algn="just">
              <a:spcBef>
                <a:spcPts val="339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creciente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ecosistema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herramientas,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 err="1">
                <a:latin typeface="Calibri"/>
                <a:cs typeface="Calibri"/>
              </a:rPr>
              <a:t>motores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 err="1">
                <a:latin typeface="Calibri"/>
                <a:cs typeface="Calibri"/>
              </a:rPr>
              <a:t>plataformas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93" dirty="0">
                <a:latin typeface="Calibri"/>
                <a:cs typeface="Calibri"/>
              </a:rPr>
              <a:t>  </a:t>
            </a:r>
            <a:r>
              <a:rPr sz="2133" spc="-13" dirty="0" err="1">
                <a:latin typeface="Calibri"/>
                <a:cs typeface="Calibri"/>
              </a:rPr>
              <a:t>otras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 err="1">
                <a:latin typeface="Calibri"/>
                <a:cs typeface="Calibri"/>
              </a:rPr>
              <a:t>soluciones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spc="-13" dirty="0" err="1">
                <a:latin typeface="Calibri"/>
                <a:cs typeface="Calibri"/>
              </a:rPr>
              <a:t>infraestructura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 err="1">
                <a:latin typeface="Calibri"/>
                <a:cs typeface="Calibri"/>
              </a:rPr>
              <a:t>acelera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 err="1">
                <a:latin typeface="Calibri"/>
                <a:cs typeface="Calibri"/>
              </a:rPr>
              <a:t>producción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5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centradas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microservicios.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93" dirty="0">
                <a:latin typeface="Calibri"/>
                <a:cs typeface="Calibri"/>
              </a:rPr>
              <a:t> </a:t>
            </a:r>
            <a:r>
              <a:rPr sz="2133" dirty="0" err="1">
                <a:latin typeface="Calibri"/>
                <a:cs typeface="Calibri"/>
              </a:rPr>
              <a:t>orquestación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 err="1">
                <a:latin typeface="Calibri"/>
                <a:cs typeface="Calibri"/>
              </a:rPr>
              <a:t>asistida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por </a:t>
            </a:r>
            <a:r>
              <a:rPr sz="2133" dirty="0">
                <a:latin typeface="Calibri"/>
                <a:cs typeface="Calibri"/>
              </a:rPr>
              <a:t>herramientas,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orquestando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hábilmente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presentar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versátiles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automatización,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aceleración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aumento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negocios.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591" y="1542288"/>
            <a:ext cx="1712400" cy="12792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96896" y="3744977"/>
            <a:ext cx="9026312" cy="201469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2764" marR="109217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No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tecnología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bloqueo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proveedores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refiere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inspiradas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MSA.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habilitado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dirty="0">
                <a:latin typeface="Calibri"/>
                <a:cs typeface="Calibri"/>
              </a:rPr>
              <a:t>propia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fuente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archivos,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SQL,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NoSQL, </a:t>
            </a:r>
            <a:r>
              <a:rPr sz="2133" dirty="0">
                <a:latin typeface="Calibri"/>
                <a:cs typeface="Calibri"/>
              </a:rPr>
              <a:t>NewSQL,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caché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memoria,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Existen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soluciones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puerta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enlace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API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agilizar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administración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los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ciclo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vida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extremo </a:t>
            </a:r>
            <a:r>
              <a:rPr sz="2133" dirty="0">
                <a:latin typeface="Calibri"/>
                <a:cs typeface="Calibri"/>
              </a:rPr>
              <a:t>a </a:t>
            </a:r>
            <a:r>
              <a:rPr sz="2133" spc="-13" dirty="0">
                <a:latin typeface="Calibri"/>
                <a:cs typeface="Calibri"/>
              </a:rPr>
              <a:t>extremo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13944" y="65980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178218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Patrón</a:t>
            </a:r>
            <a:r>
              <a:rPr spc="-20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Microservicios</a:t>
            </a:r>
            <a:r>
              <a:rPr spc="-40" dirty="0"/>
              <a:t> </a:t>
            </a:r>
            <a:r>
              <a:rPr dirty="0"/>
              <a:t>basados</a:t>
            </a:r>
            <a:r>
              <a:rPr spc="-40" dirty="0"/>
              <a:t> </a:t>
            </a:r>
            <a:r>
              <a:rPr dirty="0"/>
              <a:t>en</a:t>
            </a:r>
            <a:r>
              <a:rPr spc="-73" dirty="0"/>
              <a:t> </a:t>
            </a:r>
            <a:r>
              <a:rPr spc="-13" dirty="0"/>
              <a:t>Eventos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4511" y="1144015"/>
            <a:ext cx="9024620" cy="102915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070" marR="111757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Las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centradas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siendo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habilitadas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ser </a:t>
            </a:r>
            <a:r>
              <a:rPr sz="2133" dirty="0">
                <a:latin typeface="Calibri"/>
                <a:cs typeface="Calibri"/>
              </a:rPr>
              <a:t>impulsadas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eventos.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arquitectónicos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interesantes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emergen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evolucionan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rápidamente.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Aparece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el</a:t>
            </a:r>
            <a:r>
              <a:rPr sz="2133" b="1" spc="-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patrón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flujo</a:t>
            </a:r>
            <a:r>
              <a:rPr sz="2133" b="1" spc="-2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eventos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1249" y="3251200"/>
            <a:ext cx="8928945" cy="267720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2764" marR="108371" algn="just">
              <a:spcBef>
                <a:spcPts val="360"/>
              </a:spcBef>
            </a:pPr>
            <a:r>
              <a:rPr sz="2133" b="1" dirty="0">
                <a:latin typeface="Calibri"/>
                <a:cs typeface="Calibri"/>
              </a:rPr>
              <a:t>Método</a:t>
            </a:r>
            <a:r>
              <a:rPr sz="2133" b="1" spc="1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</a:t>
            </a:r>
            <a:r>
              <a:rPr sz="2133" b="1" spc="17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mensajería</a:t>
            </a:r>
            <a:r>
              <a:rPr sz="2133" b="1" spc="18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políglota</a:t>
            </a:r>
            <a:r>
              <a:rPr sz="2133" b="1" spc="19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descentralizada</a:t>
            </a:r>
            <a:r>
              <a:rPr sz="2133" dirty="0">
                <a:latin typeface="Calibri"/>
                <a:cs typeface="Calibri"/>
              </a:rPr>
              <a:t>: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enfoque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microservicios </a:t>
            </a:r>
            <a:r>
              <a:rPr sz="2133" dirty="0">
                <a:latin typeface="Calibri"/>
                <a:cs typeface="Calibri"/>
              </a:rPr>
              <a:t>ofrece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flexibilidad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desarrolladores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elegir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solución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middleware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mensajería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óptima.</a:t>
            </a:r>
            <a:endParaRPr sz="2133">
              <a:latin typeface="Calibri"/>
              <a:cs typeface="Calibri"/>
            </a:endParaRPr>
          </a:p>
          <a:p>
            <a:pPr marL="122764" marR="107524" algn="just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Cada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caso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uso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tendrá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propias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necesidades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específicas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obligan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diferentes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tecnologías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mensajería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Apache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Kafka,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RabbitMQ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incluso </a:t>
            </a:r>
            <a:r>
              <a:rPr sz="2133" dirty="0">
                <a:latin typeface="Calibri"/>
                <a:cs typeface="Calibri"/>
              </a:rPr>
              <a:t>cuadrículas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NoSQL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controladas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eventos,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Apache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Geode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/ </a:t>
            </a:r>
            <a:r>
              <a:rPr sz="2133" dirty="0">
                <a:latin typeface="Calibri"/>
                <a:cs typeface="Calibri"/>
              </a:rPr>
              <a:t>Pivotal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GemFire.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464" y="2342896"/>
            <a:ext cx="1579033" cy="992293"/>
            <a:chOff x="307847" y="1757172"/>
            <a:chExt cx="1184275" cy="744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1766316"/>
              <a:ext cx="1165859" cy="7254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2419" y="1761744"/>
              <a:ext cx="1175385" cy="734695"/>
            </a:xfrm>
            <a:custGeom>
              <a:avLst/>
              <a:gdLst/>
              <a:ahLst/>
              <a:cxnLst/>
              <a:rect l="l" t="t" r="r" b="b"/>
              <a:pathLst>
                <a:path w="1175385" h="734694">
                  <a:moveTo>
                    <a:pt x="0" y="734567"/>
                  </a:moveTo>
                  <a:lnTo>
                    <a:pt x="1175004" y="734567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45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7023" y="2537968"/>
            <a:ext cx="6454140" cy="4506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070">
              <a:spcBef>
                <a:spcPts val="313"/>
              </a:spcBef>
            </a:pPr>
            <a:r>
              <a:rPr sz="2667" dirty="0">
                <a:latin typeface="Calibri"/>
                <a:cs typeface="Calibri"/>
              </a:rPr>
              <a:t>Que</a:t>
            </a:r>
            <a:r>
              <a:rPr sz="2667" spc="-73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ventajas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nos</a:t>
            </a:r>
            <a:r>
              <a:rPr sz="2667" spc="-8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proporciona</a:t>
            </a:r>
            <a:r>
              <a:rPr sz="2667" spc="-10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este</a:t>
            </a:r>
            <a:r>
              <a:rPr sz="2667" spc="-53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enfoque?</a:t>
            </a:r>
            <a:endParaRPr sz="26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11" y="2493264"/>
            <a:ext cx="10115973" cy="1571413"/>
            <a:chOff x="672083" y="1869948"/>
            <a:chExt cx="7586980" cy="1178560"/>
          </a:xfrm>
        </p:grpSpPr>
        <p:sp>
          <p:nvSpPr>
            <p:cNvPr id="3" name="object 3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7368540" y="0"/>
                  </a:moveTo>
                  <a:lnTo>
                    <a:pt x="192024" y="0"/>
                  </a:lnTo>
                  <a:lnTo>
                    <a:pt x="147992" y="5071"/>
                  </a:lnTo>
                  <a:lnTo>
                    <a:pt x="107574" y="19518"/>
                  </a:lnTo>
                  <a:lnTo>
                    <a:pt x="71920" y="42187"/>
                  </a:lnTo>
                  <a:lnTo>
                    <a:pt x="42183" y="71925"/>
                  </a:lnTo>
                  <a:lnTo>
                    <a:pt x="19516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6" y="1044564"/>
                  </a:lnTo>
                  <a:lnTo>
                    <a:pt x="42183" y="1080218"/>
                  </a:lnTo>
                  <a:lnTo>
                    <a:pt x="71920" y="1109956"/>
                  </a:lnTo>
                  <a:lnTo>
                    <a:pt x="107574" y="1132625"/>
                  </a:lnTo>
                  <a:lnTo>
                    <a:pt x="147992" y="1147072"/>
                  </a:lnTo>
                  <a:lnTo>
                    <a:pt x="192024" y="1152144"/>
                  </a:lnTo>
                  <a:lnTo>
                    <a:pt x="7368540" y="1152144"/>
                  </a:lnTo>
                  <a:lnTo>
                    <a:pt x="7412567" y="1147072"/>
                  </a:lnTo>
                  <a:lnTo>
                    <a:pt x="7452984" y="1132625"/>
                  </a:lnTo>
                  <a:lnTo>
                    <a:pt x="7488638" y="1109956"/>
                  </a:lnTo>
                  <a:lnTo>
                    <a:pt x="7518376" y="1080218"/>
                  </a:lnTo>
                  <a:lnTo>
                    <a:pt x="7541045" y="1044564"/>
                  </a:lnTo>
                  <a:lnTo>
                    <a:pt x="7555492" y="1004147"/>
                  </a:lnTo>
                  <a:lnTo>
                    <a:pt x="7560563" y="960120"/>
                  </a:lnTo>
                  <a:lnTo>
                    <a:pt x="7560563" y="192024"/>
                  </a:lnTo>
                  <a:lnTo>
                    <a:pt x="7555492" y="147996"/>
                  </a:lnTo>
                  <a:lnTo>
                    <a:pt x="7541045" y="107579"/>
                  </a:lnTo>
                  <a:lnTo>
                    <a:pt x="7518376" y="71925"/>
                  </a:lnTo>
                  <a:lnTo>
                    <a:pt x="7488638" y="42187"/>
                  </a:lnTo>
                  <a:lnTo>
                    <a:pt x="7452984" y="19518"/>
                  </a:lnTo>
                  <a:lnTo>
                    <a:pt x="7412567" y="5071"/>
                  </a:lnTo>
                  <a:lnTo>
                    <a:pt x="7368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6" y="107579"/>
                  </a:lnTo>
                  <a:lnTo>
                    <a:pt x="42183" y="71925"/>
                  </a:lnTo>
                  <a:lnTo>
                    <a:pt x="71920" y="42187"/>
                  </a:lnTo>
                  <a:lnTo>
                    <a:pt x="107574" y="19518"/>
                  </a:lnTo>
                  <a:lnTo>
                    <a:pt x="147992" y="5071"/>
                  </a:lnTo>
                  <a:lnTo>
                    <a:pt x="192024" y="0"/>
                  </a:lnTo>
                  <a:lnTo>
                    <a:pt x="7368540" y="0"/>
                  </a:lnTo>
                  <a:lnTo>
                    <a:pt x="7412567" y="5071"/>
                  </a:lnTo>
                  <a:lnTo>
                    <a:pt x="7452984" y="19518"/>
                  </a:lnTo>
                  <a:lnTo>
                    <a:pt x="7488638" y="42187"/>
                  </a:lnTo>
                  <a:lnTo>
                    <a:pt x="7518376" y="71925"/>
                  </a:lnTo>
                  <a:lnTo>
                    <a:pt x="7541045" y="107579"/>
                  </a:lnTo>
                  <a:lnTo>
                    <a:pt x="7555492" y="147996"/>
                  </a:lnTo>
                  <a:lnTo>
                    <a:pt x="7560563" y="192024"/>
                  </a:lnTo>
                  <a:lnTo>
                    <a:pt x="7560563" y="960120"/>
                  </a:lnTo>
                  <a:lnTo>
                    <a:pt x="7555492" y="1004147"/>
                  </a:lnTo>
                  <a:lnTo>
                    <a:pt x="7541045" y="1044564"/>
                  </a:lnTo>
                  <a:lnTo>
                    <a:pt x="7518376" y="1080218"/>
                  </a:lnTo>
                  <a:lnTo>
                    <a:pt x="7488638" y="1109956"/>
                  </a:lnTo>
                  <a:lnTo>
                    <a:pt x="7452984" y="1132625"/>
                  </a:lnTo>
                  <a:lnTo>
                    <a:pt x="7412567" y="1147072"/>
                  </a:lnTo>
                  <a:lnTo>
                    <a:pt x="7368540" y="1152144"/>
                  </a:lnTo>
                  <a:lnTo>
                    <a:pt x="192024" y="1152144"/>
                  </a:lnTo>
                  <a:lnTo>
                    <a:pt x="147992" y="1147072"/>
                  </a:lnTo>
                  <a:lnTo>
                    <a:pt x="107574" y="1132625"/>
                  </a:lnTo>
                  <a:lnTo>
                    <a:pt x="71920" y="1109956"/>
                  </a:lnTo>
                  <a:lnTo>
                    <a:pt x="42183" y="1080218"/>
                  </a:lnTo>
                  <a:lnTo>
                    <a:pt x="19516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3259" y="2415600"/>
            <a:ext cx="8221980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FFFF"/>
                </a:solidFill>
              </a:rPr>
              <a:t>Patrones</a:t>
            </a:r>
            <a:r>
              <a:rPr spc="-4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</a:t>
            </a:r>
            <a:r>
              <a:rPr spc="-93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arquitectura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multinivel</a:t>
            </a:r>
            <a:r>
              <a:rPr spc="-10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cliente</a:t>
            </a:r>
            <a:r>
              <a:rPr spc="-73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/</a:t>
            </a:r>
            <a:r>
              <a:rPr spc="-107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servidor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123" y="53656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333578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</a:t>
            </a:r>
            <a:r>
              <a:rPr spc="-113" dirty="0"/>
              <a:t> </a:t>
            </a:r>
            <a:r>
              <a:rPr spc="-13" dirty="0"/>
              <a:t>Arquitecturales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2448561" y="1265937"/>
            <a:ext cx="9024620" cy="4555913"/>
          </a:xfrm>
          <a:custGeom>
            <a:avLst/>
            <a:gdLst/>
            <a:ahLst/>
            <a:cxnLst/>
            <a:rect l="l" t="t" r="r" b="b"/>
            <a:pathLst>
              <a:path w="6768465" h="3416935">
                <a:moveTo>
                  <a:pt x="0" y="3416808"/>
                </a:moveTo>
                <a:lnTo>
                  <a:pt x="6768083" y="3416808"/>
                </a:lnTo>
                <a:lnTo>
                  <a:pt x="6768083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553208" y="1290421"/>
            <a:ext cx="8818033" cy="44542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1006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Necesidad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evolución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cliente-</a:t>
            </a:r>
            <a:r>
              <a:rPr sz="2400" dirty="0">
                <a:latin typeface="Calibri"/>
                <a:cs typeface="Calibri"/>
              </a:rPr>
              <a:t>servidor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5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dos </a:t>
            </a:r>
            <a:r>
              <a:rPr sz="2400" dirty="0">
                <a:latin typeface="Calibri"/>
                <a:cs typeface="Calibri"/>
              </a:rPr>
              <a:t>niveles,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condujeron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evolución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cliente-</a:t>
            </a:r>
            <a:r>
              <a:rPr sz="2400" dirty="0">
                <a:latin typeface="Calibri"/>
                <a:cs typeface="Calibri"/>
              </a:rPr>
              <a:t>servidor</a:t>
            </a:r>
            <a:r>
              <a:rPr sz="2400" spc="12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tres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niveles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consecuencia,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niveles.</a:t>
            </a:r>
            <a:endParaRPr sz="2400" dirty="0">
              <a:latin typeface="Calibri"/>
              <a:cs typeface="Calibri"/>
            </a:endParaRPr>
          </a:p>
          <a:p>
            <a:pPr marL="16933" marR="6773" algn="just">
              <a:spcBef>
                <a:spcPts val="2887"/>
              </a:spcBef>
            </a:pPr>
            <a:r>
              <a:rPr sz="2400" dirty="0">
                <a:latin typeface="Calibri"/>
                <a:cs typeface="Calibri"/>
              </a:rPr>
              <a:t>Las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diferentes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variantes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spc="-27" dirty="0">
                <a:latin typeface="Calibri"/>
                <a:cs typeface="Calibri"/>
              </a:rPr>
              <a:t>cliente-</a:t>
            </a:r>
            <a:r>
              <a:rPr sz="2400" dirty="0">
                <a:latin typeface="Calibri"/>
                <a:cs typeface="Calibri"/>
              </a:rPr>
              <a:t>servidor,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el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maestro-</a:t>
            </a:r>
            <a:r>
              <a:rPr sz="2400" dirty="0">
                <a:latin typeface="Calibri"/>
                <a:cs typeface="Calibri"/>
              </a:rPr>
              <a:t>esclavo,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patrones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etc.,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también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explican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profundidad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relevantes.</a:t>
            </a:r>
            <a:endParaRPr sz="2400" dirty="0">
              <a:latin typeface="Calibri"/>
              <a:cs typeface="Calibri"/>
            </a:endParaRPr>
          </a:p>
          <a:p>
            <a:pPr marL="16933" marR="11006" algn="just"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Los</a:t>
            </a:r>
            <a:r>
              <a:rPr sz="2400" spc="4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requisitos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aplicaciones</a:t>
            </a:r>
            <a:r>
              <a:rPr sz="2400" spc="4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son</a:t>
            </a:r>
            <a:r>
              <a:rPr sz="2400" spc="4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diferentes</a:t>
            </a:r>
            <a:r>
              <a:rPr sz="2400" spc="4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4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las </a:t>
            </a:r>
            <a:r>
              <a:rPr sz="2400" dirty="0">
                <a:latin typeface="Calibri"/>
                <a:cs typeface="Calibri"/>
              </a:rPr>
              <a:t>aplicaciones</a:t>
            </a:r>
            <a:r>
              <a:rPr sz="2400" spc="35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cliente-</a:t>
            </a:r>
            <a:r>
              <a:rPr sz="2400" dirty="0">
                <a:latin typeface="Calibri"/>
                <a:cs typeface="Calibri"/>
              </a:rPr>
              <a:t>servidor,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siendo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3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3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diferenciador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clave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las </a:t>
            </a:r>
            <a:r>
              <a:rPr sz="2400" dirty="0">
                <a:latin typeface="Calibri"/>
                <a:cs typeface="Calibri"/>
              </a:rPr>
              <a:t>actualizaciones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dinámicas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interfaz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usuario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basadas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cambios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datos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subyacentes.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931" y="63496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333578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</a:t>
            </a:r>
            <a:r>
              <a:rPr spc="-113" dirty="0"/>
              <a:t> </a:t>
            </a:r>
            <a:r>
              <a:rPr spc="-13" dirty="0"/>
              <a:t>Arquitecturales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680463" y="1412241"/>
            <a:ext cx="9024620" cy="3448473"/>
          </a:xfrm>
          <a:custGeom>
            <a:avLst/>
            <a:gdLst/>
            <a:ahLst/>
            <a:cxnLst/>
            <a:rect l="l" t="t" r="r" b="b"/>
            <a:pathLst>
              <a:path w="6768465" h="2586354">
                <a:moveTo>
                  <a:pt x="0" y="2586228"/>
                </a:moveTo>
                <a:lnTo>
                  <a:pt x="6768083" y="2586228"/>
                </a:lnTo>
                <a:lnTo>
                  <a:pt x="6768083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84603" y="1437131"/>
            <a:ext cx="8249920" cy="33410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1837">
              <a:spcBef>
                <a:spcPts val="133"/>
              </a:spcBef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cliente-</a:t>
            </a:r>
            <a:r>
              <a:rPr sz="2400" dirty="0">
                <a:latin typeface="Calibri"/>
                <a:cs typeface="Calibri"/>
              </a:rPr>
              <a:t>servidor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niveles,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niveles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47" dirty="0">
                <a:latin typeface="Calibri"/>
                <a:cs typeface="Calibri"/>
              </a:rPr>
              <a:t>Two-</a:t>
            </a:r>
            <a:r>
              <a:rPr sz="2400" spc="-33" dirty="0">
                <a:latin typeface="Calibri"/>
                <a:cs typeface="Calibri"/>
              </a:rPr>
              <a:t>tier,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three-</a:t>
            </a:r>
            <a:r>
              <a:rPr sz="2400" spc="-27" dirty="0">
                <a:latin typeface="Calibri"/>
                <a:cs typeface="Calibri"/>
              </a:rPr>
              <a:t>tier,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tier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client-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patterns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master-</a:t>
            </a:r>
            <a:r>
              <a:rPr sz="2400" spc="-13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peer-to-</a:t>
            </a:r>
            <a:r>
              <a:rPr sz="2400" spc="-27" dirty="0">
                <a:latin typeface="Calibri"/>
                <a:cs typeface="Calibri"/>
              </a:rPr>
              <a:t>peer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client-server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model-</a:t>
            </a:r>
            <a:r>
              <a:rPr sz="2400" spc="-27" dirty="0">
                <a:latin typeface="Calibri"/>
                <a:cs typeface="Calibri"/>
              </a:rPr>
              <a:t>view-</a:t>
            </a:r>
            <a:r>
              <a:rPr sz="2400" spc="-13" dirty="0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model-</a:t>
            </a:r>
            <a:r>
              <a:rPr sz="2400" spc="-27" dirty="0">
                <a:latin typeface="Calibri"/>
                <a:cs typeface="Calibri"/>
              </a:rPr>
              <a:t>view-</a:t>
            </a:r>
            <a:r>
              <a:rPr sz="2400" spc="-13" dirty="0">
                <a:latin typeface="Calibri"/>
                <a:cs typeface="Calibri"/>
              </a:rPr>
              <a:t>presenter</a:t>
            </a:r>
            <a:endParaRPr sz="2400">
              <a:latin typeface="Calibri"/>
              <a:cs typeface="Calibri"/>
            </a:endParaRPr>
          </a:p>
          <a:p>
            <a:pPr marL="398770" indent="-381837"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model-view-model</a:t>
            </a:r>
            <a:endParaRPr sz="2400">
              <a:latin typeface="Calibri"/>
              <a:cs typeface="Calibri"/>
            </a:endParaRPr>
          </a:p>
          <a:p>
            <a:pPr marL="398770" indent="-381837">
              <a:spcBef>
                <a:spcPts val="7"/>
              </a:spcBef>
              <a:buClr>
                <a:srgbClr val="FF0000"/>
              </a:buClr>
              <a:buFont typeface="Arial MT"/>
              <a:buChar char="•"/>
              <a:tabLst>
                <a:tab pos="398770" algn="l"/>
              </a:tabLst>
            </a:pPr>
            <a:r>
              <a:rPr sz="2400" spc="-13" dirty="0">
                <a:latin typeface="Calibri"/>
                <a:cs typeface="Calibri"/>
              </a:rPr>
              <a:t>Patron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306" y="146979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3572844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Patrón</a:t>
            </a:r>
            <a:r>
              <a:rPr spc="-67" dirty="0"/>
              <a:t> </a:t>
            </a:r>
            <a:r>
              <a:rPr dirty="0"/>
              <a:t>Master</a:t>
            </a:r>
            <a:r>
              <a:rPr spc="-87" dirty="0"/>
              <a:t> </a:t>
            </a:r>
            <a:r>
              <a:rPr dirty="0"/>
              <a:t>/</a:t>
            </a:r>
            <a:r>
              <a:rPr spc="-107" dirty="0"/>
              <a:t> </a:t>
            </a:r>
            <a:r>
              <a:rPr spc="-27" dirty="0"/>
              <a:t>Slave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3690" y="1102012"/>
            <a:ext cx="9024620" cy="168646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10911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maestro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distribuye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 </a:t>
            </a:r>
            <a:r>
              <a:rPr sz="2133" dirty="0">
                <a:latin typeface="Calibri"/>
                <a:cs typeface="Calibri"/>
              </a:rPr>
              <a:t>esclavos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calcula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resultado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final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resumir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resultados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devuelve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cada </a:t>
            </a:r>
            <a:r>
              <a:rPr sz="2133" dirty="0">
                <a:latin typeface="Calibri"/>
                <a:cs typeface="Calibri"/>
              </a:rPr>
              <a:t>esclavo.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maestro-</a:t>
            </a:r>
            <a:r>
              <a:rPr sz="2133" dirty="0">
                <a:latin typeface="Calibri"/>
                <a:cs typeface="Calibri"/>
              </a:rPr>
              <a:t>esclavo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usa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4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sistemas </a:t>
            </a:r>
            <a:r>
              <a:rPr sz="2133" dirty="0">
                <a:latin typeface="Calibri"/>
                <a:cs typeface="Calibri"/>
              </a:rPr>
              <a:t>embebidos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realizan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cálculos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masivos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dirty="0">
                <a:latin typeface="Calibri"/>
                <a:cs typeface="Calibri"/>
              </a:rPr>
              <a:t>paralelo.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siguiente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diagrama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secuencia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0" dirty="0">
                <a:latin typeface="Calibri"/>
                <a:cs typeface="Calibri"/>
              </a:rPr>
              <a:t>maestro-</a:t>
            </a:r>
            <a:r>
              <a:rPr sz="2133" spc="-13" dirty="0">
                <a:latin typeface="Calibri"/>
                <a:cs typeface="Calibri"/>
              </a:rPr>
              <a:t>esclavo: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4710" y="2981252"/>
            <a:ext cx="6264384" cy="311444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49908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3713387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Patrón</a:t>
            </a:r>
            <a:r>
              <a:rPr spc="-20" dirty="0"/>
              <a:t> </a:t>
            </a:r>
            <a:r>
              <a:rPr spc="-40" dirty="0"/>
              <a:t>Peer-</a:t>
            </a:r>
            <a:r>
              <a:rPr spc="-33" dirty="0"/>
              <a:t>to-</a:t>
            </a:r>
            <a:r>
              <a:rPr spc="-27" dirty="0"/>
              <a:t>Peer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321" y="1406144"/>
            <a:ext cx="4511039" cy="4639689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070" marR="109217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patrones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igual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igual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pertenecen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categoría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spc="-47" dirty="0">
                <a:latin typeface="Calibri"/>
                <a:cs typeface="Calibri"/>
              </a:rPr>
              <a:t>de </a:t>
            </a:r>
            <a:r>
              <a:rPr sz="2133" b="1" dirty="0">
                <a:latin typeface="Calibri"/>
                <a:cs typeface="Calibri"/>
              </a:rPr>
              <a:t>patrones</a:t>
            </a:r>
            <a:r>
              <a:rPr sz="2133" b="1" spc="573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cliente-</a:t>
            </a:r>
            <a:r>
              <a:rPr sz="2133" b="1" dirty="0">
                <a:latin typeface="Calibri"/>
                <a:cs typeface="Calibri"/>
              </a:rPr>
              <a:t>servidor</a:t>
            </a:r>
            <a:r>
              <a:rPr sz="2133" b="1" spc="593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simétricos</a:t>
            </a:r>
            <a:r>
              <a:rPr sz="2133" spc="-13" dirty="0">
                <a:latin typeface="Calibri"/>
                <a:cs typeface="Calibri"/>
              </a:rPr>
              <a:t>. </a:t>
            </a:r>
            <a:r>
              <a:rPr sz="2133" dirty="0">
                <a:latin typeface="Calibri"/>
                <a:cs typeface="Calibri"/>
              </a:rPr>
              <a:t>Simétrico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contexto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refiere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hecho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necesidad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b="1" dirty="0">
                <a:latin typeface="Calibri"/>
                <a:cs typeface="Calibri"/>
              </a:rPr>
              <a:t>una</a:t>
            </a:r>
            <a:r>
              <a:rPr sz="2133" b="1" spc="360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división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estricta</a:t>
            </a:r>
            <a:r>
              <a:rPr sz="2133" b="1" spc="3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en</a:t>
            </a:r>
            <a:r>
              <a:rPr sz="2133" b="1" spc="339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términos</a:t>
            </a:r>
            <a:r>
              <a:rPr sz="2133" b="1" spc="373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de </a:t>
            </a:r>
            <a:r>
              <a:rPr sz="2133" b="1" dirty="0">
                <a:latin typeface="Calibri"/>
                <a:cs typeface="Calibri"/>
              </a:rPr>
              <a:t>cliente,</a:t>
            </a:r>
            <a:r>
              <a:rPr sz="2133" b="1" spc="9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servidor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etc.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sistemas.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igual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igual,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solo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actúa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servidor.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sistema,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también </a:t>
            </a:r>
            <a:r>
              <a:rPr sz="2133" dirty="0">
                <a:latin typeface="Calibri"/>
                <a:cs typeface="Calibri"/>
              </a:rPr>
              <a:t>llamado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par,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envía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solicitudes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spc="-80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pares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mismo </a:t>
            </a:r>
            <a:r>
              <a:rPr sz="2133" dirty="0">
                <a:latin typeface="Calibri"/>
                <a:cs typeface="Calibri"/>
              </a:rPr>
              <a:t>tiempo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recibe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atiende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solicitudes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pares,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red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478" y="1372943"/>
            <a:ext cx="6460333" cy="4721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4831" y="696446"/>
            <a:ext cx="1127665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627141">
              <a:lnSpc>
                <a:spcPct val="100000"/>
              </a:lnSpc>
              <a:spcBef>
                <a:spcPts val="127"/>
              </a:spcBef>
            </a:pPr>
            <a:r>
              <a:rPr spc="-27" dirty="0"/>
              <a:t>Trabajamos</a:t>
            </a:r>
            <a:r>
              <a:rPr spc="-47" dirty="0"/>
              <a:t> </a:t>
            </a:r>
            <a:r>
              <a:rPr dirty="0"/>
              <a:t>con</a:t>
            </a:r>
            <a:r>
              <a:rPr spc="-53" dirty="0"/>
              <a:t> </a:t>
            </a:r>
            <a:r>
              <a:rPr spc="-13" dirty="0"/>
              <a:t>humanos</a:t>
            </a:r>
          </a:p>
        </p:txBody>
      </p:sp>
      <p:sp>
        <p:nvSpPr>
          <p:cNvPr id="4" name="object 4"/>
          <p:cNvSpPr/>
          <p:nvPr/>
        </p:nvSpPr>
        <p:spPr>
          <a:xfrm>
            <a:off x="814831" y="1509776"/>
            <a:ext cx="6145107" cy="4184227"/>
          </a:xfrm>
          <a:custGeom>
            <a:avLst/>
            <a:gdLst/>
            <a:ahLst/>
            <a:cxnLst/>
            <a:rect l="l" t="t" r="r" b="b"/>
            <a:pathLst>
              <a:path w="4608830" h="3138170">
                <a:moveTo>
                  <a:pt x="0" y="3137916"/>
                </a:moveTo>
                <a:lnTo>
                  <a:pt x="4608576" y="3137916"/>
                </a:lnTo>
                <a:lnTo>
                  <a:pt x="4608576" y="0"/>
                </a:lnTo>
                <a:lnTo>
                  <a:pt x="0" y="0"/>
                </a:lnTo>
                <a:lnTo>
                  <a:pt x="0" y="3137916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20631" y="1533145"/>
            <a:ext cx="5935980" cy="40823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La</a:t>
            </a:r>
            <a:r>
              <a:rPr sz="2400" spc="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regla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también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recuerda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arquitectos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están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separados</a:t>
            </a:r>
            <a:r>
              <a:rPr sz="2400" spc="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nuestros </a:t>
            </a:r>
            <a:r>
              <a:rPr sz="2400" dirty="0">
                <a:latin typeface="Calibri"/>
                <a:cs typeface="Calibri"/>
              </a:rPr>
              <a:t>equipos.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Trabajamos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directamente</a:t>
            </a:r>
            <a:r>
              <a:rPr sz="2400" spc="1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ellos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4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diseñar</a:t>
            </a:r>
            <a:r>
              <a:rPr sz="2400" spc="4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arquitectura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juntos.</a:t>
            </a:r>
            <a:r>
              <a:rPr sz="2400" spc="4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Construir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actividad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intensamente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social.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arquitectos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son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52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parte integral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equipo.</a:t>
            </a:r>
            <a:endParaRPr sz="2400">
              <a:latin typeface="Calibri"/>
              <a:cs typeface="Calibri"/>
            </a:endParaRPr>
          </a:p>
          <a:p>
            <a:pPr marL="16933" marR="11853" algn="just"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Al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separar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equipo,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corta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dirty="0">
                <a:latin typeface="Calibri"/>
                <a:cs typeface="Calibri"/>
              </a:rPr>
              <a:t>conexión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humana</a:t>
            </a:r>
            <a:r>
              <a:rPr sz="2400" spc="3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arquitecto</a:t>
            </a:r>
            <a:r>
              <a:rPr sz="2400" spc="3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comparte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tocados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05039" y="1973071"/>
            <a:ext cx="4295987" cy="2912533"/>
            <a:chOff x="5478779" y="1479803"/>
            <a:chExt cx="3221990" cy="2184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7735" y="1508759"/>
              <a:ext cx="3163823" cy="21259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93257" y="1494281"/>
              <a:ext cx="3192780" cy="2155190"/>
            </a:xfrm>
            <a:custGeom>
              <a:avLst/>
              <a:gdLst/>
              <a:ahLst/>
              <a:cxnLst/>
              <a:rect l="l" t="t" r="r" b="b"/>
              <a:pathLst>
                <a:path w="3192779" h="2155190">
                  <a:moveTo>
                    <a:pt x="0" y="2154936"/>
                  </a:moveTo>
                  <a:lnTo>
                    <a:pt x="3192780" y="2154936"/>
                  </a:lnTo>
                  <a:lnTo>
                    <a:pt x="3192780" y="0"/>
                  </a:lnTo>
                  <a:lnTo>
                    <a:pt x="0" y="0"/>
                  </a:lnTo>
                  <a:lnTo>
                    <a:pt x="0" y="2154936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289" y="2103040"/>
            <a:ext cx="11567844" cy="4118672"/>
            <a:chOff x="179832" y="827476"/>
            <a:chExt cx="8675883" cy="3089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3706" y="827476"/>
              <a:ext cx="5142009" cy="3089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9832" y="987552"/>
              <a:ext cx="3324405" cy="2098547"/>
            </a:xfrm>
            <a:custGeom>
              <a:avLst/>
              <a:gdLst/>
              <a:ahLst/>
              <a:cxnLst/>
              <a:rect l="l" t="t" r="r" b="b"/>
              <a:pathLst>
                <a:path w="4032885" h="1754505">
                  <a:moveTo>
                    <a:pt x="4032504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4032504" y="1754124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79832" y="987552"/>
              <a:ext cx="4032885" cy="2193878"/>
            </a:xfrm>
            <a:custGeom>
              <a:avLst/>
              <a:gdLst/>
              <a:ahLst/>
              <a:cxnLst/>
              <a:rect l="l" t="t" r="r" b="b"/>
              <a:pathLst>
                <a:path w="4032885" h="1754505">
                  <a:moveTo>
                    <a:pt x="0" y="1754124"/>
                  </a:moveTo>
                  <a:lnTo>
                    <a:pt x="4032504" y="1754124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1754124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7600" y="989413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1860927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Arquitectura</a:t>
            </a:r>
            <a:r>
              <a:rPr spc="-33" dirty="0"/>
              <a:t> cliente-</a:t>
            </a:r>
            <a:r>
              <a:rPr dirty="0"/>
              <a:t>servidor</a:t>
            </a:r>
            <a:r>
              <a:rPr spc="-27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dirty="0"/>
              <a:t>tres</a:t>
            </a:r>
            <a:r>
              <a:rPr spc="-40" dirty="0"/>
              <a:t> </a:t>
            </a:r>
            <a:r>
              <a:rPr spc="-13" dirty="0"/>
              <a:t>niveles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166" y="2328131"/>
            <a:ext cx="4597956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Los</a:t>
            </a:r>
            <a:r>
              <a:rPr sz="2400" spc="2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niveles</a:t>
            </a:r>
            <a:r>
              <a:rPr sz="2400" spc="2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3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están</a:t>
            </a:r>
            <a:r>
              <a:rPr sz="2400" spc="3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presentes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esta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dirty="0">
                <a:latin typeface="Calibri"/>
                <a:cs typeface="Calibri"/>
              </a:rPr>
              <a:t> son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siguientes:</a:t>
            </a:r>
            <a:endParaRPr sz="2400" dirty="0">
              <a:latin typeface="Calibri"/>
              <a:cs typeface="Calibri"/>
            </a:endParaRPr>
          </a:p>
          <a:p>
            <a:pPr marL="381837" indent="-381837"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3" dirty="0">
                <a:latin typeface="Calibri"/>
                <a:cs typeface="Calibri"/>
              </a:rPr>
              <a:t> presentación</a:t>
            </a:r>
            <a:endParaRPr sz="2400" dirty="0">
              <a:latin typeface="Calibri"/>
              <a:cs typeface="Calibri"/>
            </a:endParaRPr>
          </a:p>
          <a:p>
            <a:pPr marL="381837" marR="6773" indent="-382684">
              <a:buFont typeface="Arial MT"/>
              <a:buChar char="•"/>
              <a:tabLst>
                <a:tab pos="381837" algn="l"/>
                <a:tab pos="822093" algn="l"/>
                <a:tab pos="1633179" algn="l"/>
                <a:tab pos="2171646" algn="l"/>
                <a:tab pos="3113116" algn="l"/>
                <a:tab pos="3649889" algn="l"/>
                <a:tab pos="4970656" algn="l"/>
              </a:tabLst>
            </a:pPr>
            <a:r>
              <a:rPr sz="2400" spc="-33" dirty="0">
                <a:latin typeface="Calibri"/>
                <a:cs typeface="Calibri"/>
              </a:rPr>
              <a:t>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nivel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lógica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negocios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7" dirty="0">
                <a:latin typeface="Calibri"/>
                <a:cs typeface="Calibri"/>
              </a:rPr>
              <a:t>o </a:t>
            </a:r>
            <a:r>
              <a:rPr sz="2400" spc="-13" dirty="0">
                <a:latin typeface="Calibri"/>
                <a:cs typeface="Calibri"/>
              </a:rPr>
              <a:t>aplicación</a:t>
            </a:r>
            <a:endParaRPr sz="2400" dirty="0">
              <a:latin typeface="Calibri"/>
              <a:cs typeface="Calibri"/>
            </a:endParaRPr>
          </a:p>
          <a:p>
            <a:pPr marL="381837" indent="-381837">
              <a:spcBef>
                <a:spcPts val="7"/>
              </a:spcBef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Nivel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3" dirty="0">
                <a:latin typeface="Calibri"/>
                <a:cs typeface="Calibri"/>
              </a:rPr>
              <a:t> datos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37235" y="71948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1543435">
              <a:lnSpc>
                <a:spcPct val="100000"/>
              </a:lnSpc>
              <a:spcBef>
                <a:spcPts val="127"/>
              </a:spcBef>
            </a:pPr>
            <a:r>
              <a:rPr dirty="0"/>
              <a:t>Los</a:t>
            </a:r>
            <a:r>
              <a:rPr spc="-53" dirty="0"/>
              <a:t> </a:t>
            </a:r>
            <a:r>
              <a:rPr dirty="0"/>
              <a:t>beneficios</a:t>
            </a:r>
            <a:r>
              <a:rPr spc="-6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dirty="0"/>
              <a:t>la</a:t>
            </a:r>
            <a:r>
              <a:rPr spc="-73" dirty="0"/>
              <a:t> </a:t>
            </a:r>
            <a:r>
              <a:rPr spc="-13" dirty="0"/>
              <a:t>arquitectura</a:t>
            </a:r>
            <a:r>
              <a:rPr spc="-20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dirty="0"/>
              <a:t>tres</a:t>
            </a:r>
            <a:r>
              <a:rPr spc="-53" dirty="0"/>
              <a:t> </a:t>
            </a:r>
            <a:r>
              <a:rPr spc="-13" dirty="0"/>
              <a:t>niveles: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5985" y="2149855"/>
            <a:ext cx="5377180" cy="3990131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917" marR="111757" algn="just">
              <a:spcBef>
                <a:spcPts val="360"/>
              </a:spcBef>
            </a:pPr>
            <a:r>
              <a:rPr sz="2133" b="1" dirty="0">
                <a:latin typeface="Calibri"/>
                <a:cs typeface="Calibri"/>
              </a:rPr>
              <a:t>Escalabilidad</a:t>
            </a:r>
            <a:r>
              <a:rPr sz="2133" b="1" spc="567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y</a:t>
            </a:r>
            <a:r>
              <a:rPr sz="2133" b="1" spc="573" dirty="0">
                <a:latin typeface="Calibri"/>
                <a:cs typeface="Calibri"/>
              </a:rPr>
              <a:t>  </a:t>
            </a:r>
            <a:r>
              <a:rPr sz="2133" b="1" dirty="0">
                <a:latin typeface="Calibri"/>
                <a:cs typeface="Calibri"/>
              </a:rPr>
              <a:t>flexibilidad</a:t>
            </a:r>
            <a:r>
              <a:rPr sz="2133" dirty="0">
                <a:latin typeface="Calibri"/>
                <a:cs typeface="Calibri"/>
              </a:rPr>
              <a:t>:</a:t>
            </a:r>
            <a:r>
              <a:rPr sz="2133" spc="5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6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principal </a:t>
            </a:r>
            <a:r>
              <a:rPr sz="2133" dirty="0">
                <a:latin typeface="Calibri"/>
                <a:cs typeface="Calibri"/>
              </a:rPr>
              <a:t>ventaja</a:t>
            </a:r>
            <a:r>
              <a:rPr sz="2133" spc="40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40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413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407" dirty="0">
                <a:latin typeface="Calibri"/>
                <a:cs typeface="Calibri"/>
              </a:rPr>
              <a:t>  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flexibilidad.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esta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modular,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es </a:t>
            </a:r>
            <a:r>
              <a:rPr sz="2133" dirty="0">
                <a:latin typeface="Calibri"/>
                <a:cs typeface="Calibri"/>
              </a:rPr>
              <a:t>decir,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1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operaciones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como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actualizaciones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realizadas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nivel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afectan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causan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inactividad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niveles.</a:t>
            </a:r>
            <a:endParaRPr sz="2133">
              <a:latin typeface="Calibri"/>
              <a:cs typeface="Calibri"/>
            </a:endParaRPr>
          </a:p>
          <a:p>
            <a:pPr marL="121917" marR="110064" algn="just">
              <a:spcBef>
                <a:spcPts val="2567"/>
              </a:spcBef>
            </a:pPr>
            <a:r>
              <a:rPr sz="2133" b="1" dirty="0">
                <a:latin typeface="Calibri"/>
                <a:cs typeface="Calibri"/>
              </a:rPr>
              <a:t>Mayor</a:t>
            </a:r>
            <a:r>
              <a:rPr sz="2133" b="1" spc="26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seguridad</a:t>
            </a:r>
            <a:r>
              <a:rPr sz="2133" dirty="0">
                <a:latin typeface="Calibri"/>
                <a:cs typeface="Calibri"/>
              </a:rPr>
              <a:t>: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división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tareas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distintos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brinda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mayor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nivel.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8144" y="3895344"/>
            <a:ext cx="4704080" cy="1195455"/>
          </a:xfrm>
          <a:prstGeom prst="rect">
            <a:avLst/>
          </a:prstGeom>
          <a:solidFill>
            <a:srgbClr val="FCEADA"/>
          </a:solidFill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2764" marR="107524" indent="52492" algn="just">
              <a:spcBef>
                <a:spcPts val="360"/>
              </a:spcBef>
            </a:pPr>
            <a:r>
              <a:rPr sz="1867" dirty="0">
                <a:latin typeface="Calibri"/>
                <a:cs typeface="Calibri"/>
              </a:rPr>
              <a:t>todavía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hay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límites</a:t>
            </a:r>
            <a:r>
              <a:rPr sz="1867" spc="2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2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escalabilidad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2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la </a:t>
            </a:r>
            <a:r>
              <a:rPr sz="1867" dirty="0">
                <a:latin typeface="Calibri"/>
                <a:cs typeface="Calibri"/>
              </a:rPr>
              <a:t>arquitectura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cuando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trata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2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redes</a:t>
            </a:r>
            <a:r>
              <a:rPr sz="1867" spc="233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como </a:t>
            </a:r>
            <a:r>
              <a:rPr sz="1867" dirty="0">
                <a:latin typeface="Calibri"/>
                <a:cs typeface="Calibri"/>
              </a:rPr>
              <a:t>Internet,</a:t>
            </a:r>
            <a:r>
              <a:rPr sz="1867" spc="22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22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requieren</a:t>
            </a:r>
            <a:r>
              <a:rPr sz="1867" spc="227" dirty="0">
                <a:latin typeface="Calibri"/>
                <a:cs typeface="Calibri"/>
              </a:rPr>
              <a:t> 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220" dirty="0">
                <a:latin typeface="Calibri"/>
                <a:cs typeface="Calibri"/>
              </a:rPr>
              <a:t>  </a:t>
            </a:r>
            <a:r>
              <a:rPr sz="1867" spc="-13" dirty="0">
                <a:latin typeface="Calibri"/>
                <a:cs typeface="Calibri"/>
              </a:rPr>
              <a:t>escalabilidad masiva.</a:t>
            </a:r>
            <a:endParaRPr sz="1867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1441" y="1054607"/>
            <a:ext cx="4731172" cy="992293"/>
            <a:chOff x="1021080" y="790955"/>
            <a:chExt cx="3548379" cy="744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800099"/>
              <a:ext cx="1165860" cy="7254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5652" y="795527"/>
              <a:ext cx="3538854" cy="734695"/>
            </a:xfrm>
            <a:custGeom>
              <a:avLst/>
              <a:gdLst/>
              <a:ahLst/>
              <a:cxnLst/>
              <a:rect l="l" t="t" r="r" b="b"/>
              <a:pathLst>
                <a:path w="3538854" h="734694">
                  <a:moveTo>
                    <a:pt x="0" y="734568"/>
                  </a:moveTo>
                  <a:lnTo>
                    <a:pt x="1175004" y="734568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4568"/>
                  </a:lnTo>
                  <a:close/>
                </a:path>
                <a:path w="3538854" h="734694">
                  <a:moveTo>
                    <a:pt x="1185672" y="539496"/>
                  </a:moveTo>
                  <a:lnTo>
                    <a:pt x="3538728" y="539496"/>
                  </a:lnTo>
                  <a:lnTo>
                    <a:pt x="3538728" y="138684"/>
                  </a:lnTo>
                  <a:lnTo>
                    <a:pt x="1185672" y="138684"/>
                  </a:lnTo>
                  <a:lnTo>
                    <a:pt x="1185672" y="539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40303" y="1268477"/>
            <a:ext cx="313944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9537">
              <a:spcBef>
                <a:spcPts val="140"/>
              </a:spcBef>
            </a:pPr>
            <a:r>
              <a:rPr sz="2667" dirty="0">
                <a:latin typeface="Calibri"/>
                <a:cs typeface="Calibri"/>
              </a:rPr>
              <a:t>Como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nos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beneficia?</a:t>
            </a:r>
            <a:endParaRPr sz="26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14400" y="62055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141135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Consideraciones</a:t>
            </a:r>
            <a:r>
              <a:rPr dirty="0"/>
              <a:t> de</a:t>
            </a:r>
            <a:r>
              <a:rPr spc="-33" dirty="0"/>
              <a:t> </a:t>
            </a:r>
            <a:r>
              <a:rPr dirty="0"/>
              <a:t>diseño</a:t>
            </a:r>
            <a:r>
              <a:rPr spc="-40" dirty="0"/>
              <a:t> </a:t>
            </a:r>
            <a:r>
              <a:rPr dirty="0"/>
              <a:t>para</a:t>
            </a:r>
            <a:r>
              <a:rPr spc="-33" dirty="0"/>
              <a:t> </a:t>
            </a:r>
            <a:r>
              <a:rPr dirty="0"/>
              <a:t>el</a:t>
            </a:r>
            <a:r>
              <a:rPr spc="-47" dirty="0"/>
              <a:t> </a:t>
            </a:r>
            <a:r>
              <a:rPr dirty="0"/>
              <a:t>uso</a:t>
            </a:r>
            <a:r>
              <a:rPr spc="-40" dirty="0"/>
              <a:t>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3</a:t>
            </a:r>
            <a:r>
              <a:rPr spc="-53" dirty="0"/>
              <a:t> </a:t>
            </a:r>
            <a:r>
              <a:rPr spc="-13" dirty="0"/>
              <a:t>capas: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82928" y="1166367"/>
            <a:ext cx="9026312" cy="4062307"/>
          </a:xfrm>
          <a:custGeom>
            <a:avLst/>
            <a:gdLst/>
            <a:ahLst/>
            <a:cxnLst/>
            <a:rect l="l" t="t" r="r" b="b"/>
            <a:pathLst>
              <a:path w="6769734" h="3046729">
                <a:moveTo>
                  <a:pt x="0" y="3046476"/>
                </a:moveTo>
                <a:lnTo>
                  <a:pt x="6769608" y="3046476"/>
                </a:lnTo>
                <a:lnTo>
                  <a:pt x="6769608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88761" y="1194139"/>
            <a:ext cx="8817187" cy="396540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marR="7620" indent="-382684" algn="just">
              <a:spcBef>
                <a:spcPts val="127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Si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desarrollando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funcionalidad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configuración </a:t>
            </a:r>
            <a:r>
              <a:rPr sz="2133" dirty="0">
                <a:latin typeface="Calibri"/>
                <a:cs typeface="Calibri"/>
              </a:rPr>
              <a:t>limitada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cliente.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caso,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arquitectura,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negocios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5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pueden distribuirse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niveles.</a:t>
            </a:r>
            <a:endParaRPr sz="2133">
              <a:latin typeface="Calibri"/>
              <a:cs typeface="Calibri"/>
            </a:endParaRPr>
          </a:p>
          <a:p>
            <a:pPr marL="398770" marR="6773" indent="-382684" algn="just">
              <a:spcBef>
                <a:spcPts val="2560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Si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proceso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desarrollar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implementará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intranet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ubicados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-33" dirty="0">
                <a:latin typeface="Calibri"/>
                <a:cs typeface="Calibri"/>
              </a:rPr>
              <a:t> de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privada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específica.</a:t>
            </a:r>
            <a:endParaRPr sz="2133">
              <a:latin typeface="Calibri"/>
              <a:cs typeface="Calibri"/>
            </a:endParaRPr>
          </a:p>
          <a:p>
            <a:pPr marL="398770" marR="8466" indent="-382684" algn="just">
              <a:spcBef>
                <a:spcPts val="2567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Si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desarrollando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Internet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restricciones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implementar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empresarial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redes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públicas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web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aplicaciones.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13944" y="88261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255856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Patrón</a:t>
            </a:r>
            <a:r>
              <a:rPr spc="-47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13" dirty="0"/>
              <a:t>Arquitectura</a:t>
            </a:r>
            <a:r>
              <a:rPr spc="-47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dirty="0"/>
              <a:t>n-</a:t>
            </a:r>
            <a:r>
              <a:rPr spc="-13" dirty="0"/>
              <a:t>capas: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82928" y="1166368"/>
            <a:ext cx="9026312" cy="3732953"/>
          </a:xfrm>
          <a:custGeom>
            <a:avLst/>
            <a:gdLst/>
            <a:ahLst/>
            <a:cxnLst/>
            <a:rect l="l" t="t" r="r" b="b"/>
            <a:pathLst>
              <a:path w="6769734" h="2799715">
                <a:moveTo>
                  <a:pt x="0" y="2799588"/>
                </a:moveTo>
                <a:lnTo>
                  <a:pt x="6769608" y="2799588"/>
                </a:lnTo>
                <a:lnTo>
                  <a:pt x="6769608" y="0"/>
                </a:lnTo>
                <a:lnTo>
                  <a:pt x="0" y="0"/>
                </a:lnTo>
                <a:lnTo>
                  <a:pt x="0" y="279958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88762" y="1194139"/>
            <a:ext cx="8818879" cy="363197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marR="9313" indent="-382684" algn="just">
              <a:spcBef>
                <a:spcPts val="127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Una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variante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ofrece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-1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masiva.</a:t>
            </a:r>
            <a:endParaRPr sz="2133">
              <a:latin typeface="Calibri"/>
              <a:cs typeface="Calibri"/>
            </a:endParaRPr>
          </a:p>
          <a:p>
            <a:pPr marL="398770" marR="6773" indent="-382684" algn="just"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En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niveles,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número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total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n,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valor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mayor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diferenciarlo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patrón arquitectónico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tres </a:t>
            </a:r>
            <a:r>
              <a:rPr sz="2133" spc="-13" dirty="0">
                <a:latin typeface="Calibri"/>
                <a:cs typeface="Calibri"/>
              </a:rPr>
              <a:t>niveles.</a:t>
            </a:r>
            <a:endParaRPr sz="2133">
              <a:latin typeface="Calibri"/>
              <a:cs typeface="Calibri"/>
            </a:endParaRPr>
          </a:p>
          <a:p>
            <a:pPr marL="398770" marR="12700" indent="-382684" algn="just"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En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(que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medio)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divide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niveles.</a:t>
            </a:r>
            <a:endParaRPr sz="2133">
              <a:latin typeface="Calibri"/>
              <a:cs typeface="Calibri"/>
            </a:endParaRPr>
          </a:p>
          <a:p>
            <a:pPr marL="398770" marR="10160" indent="-382684" algn="just">
              <a:spcBef>
                <a:spcPts val="2560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La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distribución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código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funciones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distintos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varía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arquitectónico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otro.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diagrama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patrón arquitectónico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muestra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continuación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13944" y="75941"/>
            <a:ext cx="14020800" cy="762259"/>
          </a:xfrm>
          <a:prstGeom prst="rect">
            <a:avLst/>
          </a:prstGeom>
        </p:spPr>
        <p:txBody>
          <a:bodyPr vert="horz" wrap="square" lIns="0" tIns="84327" rIns="0" bIns="0" rtlCol="0" anchor="ctr">
            <a:spAutoFit/>
          </a:bodyPr>
          <a:lstStyle/>
          <a:p>
            <a:pPr marL="255856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Patrón</a:t>
            </a:r>
            <a:r>
              <a:rPr spc="-47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13" dirty="0"/>
              <a:t>Arquitectura</a:t>
            </a:r>
            <a:r>
              <a:rPr spc="-47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dirty="0"/>
              <a:t>n-</a:t>
            </a:r>
            <a:r>
              <a:rPr spc="-13" dirty="0"/>
              <a:t>capas: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038" y="1010837"/>
            <a:ext cx="7050551" cy="53384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87464" y="18747"/>
            <a:ext cx="14020800" cy="769611"/>
          </a:xfrm>
          <a:prstGeom prst="rect">
            <a:avLst/>
          </a:prstGeom>
        </p:spPr>
        <p:txBody>
          <a:bodyPr vert="horz" wrap="square" lIns="0" tIns="91608" rIns="0" bIns="0" rtlCol="0" anchor="ctr">
            <a:spAutoFit/>
          </a:bodyPr>
          <a:lstStyle/>
          <a:p>
            <a:pPr marL="96432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Consideraciones</a:t>
            </a:r>
            <a:r>
              <a:rPr spc="-7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diseño</a:t>
            </a:r>
            <a:r>
              <a:rPr spc="-40" dirty="0"/>
              <a:t> </a:t>
            </a:r>
            <a:r>
              <a:rPr dirty="0"/>
              <a:t>para</a:t>
            </a:r>
            <a:r>
              <a:rPr spc="-47" dirty="0"/>
              <a:t> </a:t>
            </a:r>
            <a:r>
              <a:rPr dirty="0"/>
              <a:t>el</a:t>
            </a:r>
            <a:r>
              <a:rPr spc="-53" dirty="0"/>
              <a:t> </a:t>
            </a:r>
            <a:r>
              <a:rPr dirty="0"/>
              <a:t>uso</a:t>
            </a:r>
            <a:r>
              <a:rPr spc="-47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n-</a:t>
            </a:r>
            <a:r>
              <a:rPr spc="-13" dirty="0"/>
              <a:t>capas: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929" y="1166368"/>
            <a:ext cx="10274300" cy="151836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4601" marR="108371" indent="-382684" algn="just">
              <a:spcBef>
                <a:spcPts val="320"/>
              </a:spcBef>
              <a:buFont typeface="Arial MT"/>
              <a:buChar char="•"/>
              <a:tabLst>
                <a:tab pos="504601" algn="l"/>
              </a:tabLst>
            </a:pPr>
            <a:r>
              <a:rPr sz="2400" dirty="0">
                <a:latin typeface="Calibri"/>
                <a:cs typeface="Calibri"/>
              </a:rPr>
              <a:t>Si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diseñando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posible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dividir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lógica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2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dirty="0">
                <a:latin typeface="Calibri"/>
                <a:cs typeface="Calibri"/>
              </a:rPr>
              <a:t>aplicación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componentes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pequeños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podrían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distribuidos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en </a:t>
            </a:r>
            <a:r>
              <a:rPr sz="2400" dirty="0">
                <a:latin typeface="Calibri"/>
                <a:cs typeface="Calibri"/>
              </a:rPr>
              <a:t>varios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servidores.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Esto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podría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llevar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múltiples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niveles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nivel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aplicación.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35" y="1901523"/>
            <a:ext cx="633984" cy="6446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9663" y="3832353"/>
            <a:ext cx="9601200" cy="152007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503754" marR="110064" indent="-382684" algn="just">
              <a:spcBef>
                <a:spcPts val="333"/>
              </a:spcBef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Si</a:t>
            </a:r>
            <a:r>
              <a:rPr sz="2400" spc="4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4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consideración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requiere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comunicaciones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más </a:t>
            </a:r>
            <a:r>
              <a:rPr sz="2400" dirty="0">
                <a:latin typeface="Calibri"/>
                <a:cs typeface="Calibri"/>
              </a:rPr>
              <a:t>rápidas,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alta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confiabilidad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rendimiento,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n-tier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tiene</a:t>
            </a:r>
            <a:r>
              <a:rPr sz="2400" spc="1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capacidad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proporcionar</a:t>
            </a:r>
            <a:r>
              <a:rPr sz="2400" spc="2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eso,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2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2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este</a:t>
            </a:r>
            <a:r>
              <a:rPr sz="2400" spc="2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patrón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arquitectónico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diseñado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sobrecarga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tráfico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red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35" y="4187523"/>
            <a:ext cx="633984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79694"/>
            <a:ext cx="14020800" cy="581697"/>
          </a:xfrm>
          <a:prstGeom prst="rect">
            <a:avLst/>
          </a:prstGeom>
        </p:spPr>
        <p:txBody>
          <a:bodyPr vert="horz" wrap="square" lIns="0" tIns="88391" rIns="0" bIns="0" rtlCol="0" anchor="ctr">
            <a:spAutoFit/>
          </a:bodyPr>
          <a:lstStyle/>
          <a:p>
            <a:pPr marL="871198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Ejemplo:</a:t>
            </a:r>
            <a:r>
              <a:rPr sz="3200" spc="-67" dirty="0"/>
              <a:t> </a:t>
            </a:r>
            <a:r>
              <a:rPr sz="3200" dirty="0"/>
              <a:t>aplicación</a:t>
            </a:r>
            <a:r>
              <a:rPr sz="3200" spc="-93" dirty="0"/>
              <a:t> </a:t>
            </a:r>
            <a:r>
              <a:rPr sz="3200" dirty="0"/>
              <a:t>web</a:t>
            </a:r>
            <a:r>
              <a:rPr sz="3200" spc="-40" dirty="0"/>
              <a:t> </a:t>
            </a:r>
            <a:r>
              <a:rPr sz="3200" dirty="0"/>
              <a:t>de</a:t>
            </a:r>
            <a:r>
              <a:rPr sz="3200" spc="-53" dirty="0"/>
              <a:t> </a:t>
            </a:r>
            <a:r>
              <a:rPr sz="3200" dirty="0"/>
              <a:t>carrito</a:t>
            </a:r>
            <a:r>
              <a:rPr sz="3200" spc="-80" dirty="0"/>
              <a:t> </a:t>
            </a:r>
            <a:r>
              <a:rPr sz="3200" dirty="0"/>
              <a:t>de</a:t>
            </a:r>
            <a:r>
              <a:rPr sz="3200" spc="-47" dirty="0"/>
              <a:t> </a:t>
            </a:r>
            <a:r>
              <a:rPr sz="3200" spc="-13" dirty="0"/>
              <a:t>compras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81024" y="1497585"/>
            <a:ext cx="1581573" cy="989753"/>
            <a:chOff x="810768" y="1123188"/>
            <a:chExt cx="1186180" cy="742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2" y="1132332"/>
              <a:ext cx="1167384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5340" y="1127760"/>
              <a:ext cx="1176655" cy="733425"/>
            </a:xfrm>
            <a:custGeom>
              <a:avLst/>
              <a:gdLst/>
              <a:ahLst/>
              <a:cxnLst/>
              <a:rect l="l" t="t" r="r" b="b"/>
              <a:pathLst>
                <a:path w="1176655" h="733425">
                  <a:moveTo>
                    <a:pt x="0" y="733044"/>
                  </a:moveTo>
                  <a:lnTo>
                    <a:pt x="1176528" y="733044"/>
                  </a:lnTo>
                  <a:lnTo>
                    <a:pt x="1176528" y="0"/>
                  </a:lnTo>
                  <a:lnTo>
                    <a:pt x="0" y="0"/>
                  </a:lnTo>
                  <a:lnTo>
                    <a:pt x="0" y="7330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39134" y="1711847"/>
            <a:ext cx="8005257" cy="86104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792" rIns="0" bIns="0" rtlCol="0">
            <a:spAutoFit/>
          </a:bodyPr>
          <a:lstStyle/>
          <a:p>
            <a:pPr marL="122764" marR="1305526">
              <a:spcBef>
                <a:spcPts val="312"/>
              </a:spcBef>
            </a:pPr>
            <a:r>
              <a:rPr sz="2667" dirty="0">
                <a:latin typeface="Calibri"/>
                <a:cs typeface="Calibri"/>
              </a:rPr>
              <a:t>Como</a:t>
            </a:r>
            <a:r>
              <a:rPr sz="2667" spc="-8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trabaja</a:t>
            </a:r>
            <a:r>
              <a:rPr sz="2667" spc="-4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o</a:t>
            </a:r>
            <a:r>
              <a:rPr sz="2667" spc="-5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se</a:t>
            </a:r>
            <a:r>
              <a:rPr sz="2667" spc="-4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compone</a:t>
            </a:r>
            <a:r>
              <a:rPr sz="2667" spc="-6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una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aplicación</a:t>
            </a:r>
            <a:r>
              <a:rPr sz="2667" spc="-47" dirty="0">
                <a:latin typeface="Calibri"/>
                <a:cs typeface="Calibri"/>
              </a:rPr>
              <a:t> </a:t>
            </a:r>
            <a:r>
              <a:rPr sz="2667" spc="-33" dirty="0">
                <a:latin typeface="Calibri"/>
                <a:cs typeface="Calibri"/>
              </a:rPr>
              <a:t>de </a:t>
            </a:r>
            <a:r>
              <a:rPr sz="2667" dirty="0">
                <a:latin typeface="Calibri"/>
                <a:cs typeface="Calibri"/>
              </a:rPr>
              <a:t>Carrito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de</a:t>
            </a:r>
            <a:r>
              <a:rPr sz="2667" spc="-47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compras?</a:t>
            </a:r>
            <a:endParaRPr sz="2667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9072" y="2867152"/>
            <a:ext cx="2954867" cy="2519680"/>
            <a:chOff x="3194304" y="2150364"/>
            <a:chExt cx="2216150" cy="18897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6682" y="2192778"/>
              <a:ext cx="2126985" cy="1663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98876" y="2154936"/>
              <a:ext cx="2207260" cy="1880870"/>
            </a:xfrm>
            <a:custGeom>
              <a:avLst/>
              <a:gdLst/>
              <a:ahLst/>
              <a:cxnLst/>
              <a:rect l="l" t="t" r="r" b="b"/>
              <a:pathLst>
                <a:path w="2207260" h="1880870">
                  <a:moveTo>
                    <a:pt x="0" y="1880615"/>
                  </a:moveTo>
                  <a:lnTo>
                    <a:pt x="2206752" y="1880615"/>
                  </a:lnTo>
                  <a:lnTo>
                    <a:pt x="2206752" y="0"/>
                  </a:lnTo>
                  <a:lnTo>
                    <a:pt x="0" y="0"/>
                  </a:lnTo>
                  <a:lnTo>
                    <a:pt x="0" y="18806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79694"/>
            <a:ext cx="14020800" cy="581697"/>
          </a:xfrm>
          <a:prstGeom prst="rect">
            <a:avLst/>
          </a:prstGeom>
        </p:spPr>
        <p:txBody>
          <a:bodyPr vert="horz" wrap="square" lIns="0" tIns="88391" rIns="0" bIns="0" rtlCol="0" anchor="ctr">
            <a:spAutoFit/>
          </a:bodyPr>
          <a:lstStyle/>
          <a:p>
            <a:pPr marL="871198">
              <a:lnSpc>
                <a:spcPct val="100000"/>
              </a:lnSpc>
              <a:spcBef>
                <a:spcPts val="133"/>
              </a:spcBef>
            </a:pPr>
            <a:r>
              <a:rPr sz="3200" dirty="0"/>
              <a:t>Ejemplo:</a:t>
            </a:r>
            <a:r>
              <a:rPr sz="3200" spc="-67" dirty="0"/>
              <a:t> </a:t>
            </a:r>
            <a:r>
              <a:rPr sz="3200" dirty="0"/>
              <a:t>aplicación</a:t>
            </a:r>
            <a:r>
              <a:rPr sz="3200" spc="-93" dirty="0"/>
              <a:t> </a:t>
            </a:r>
            <a:r>
              <a:rPr sz="3200" dirty="0"/>
              <a:t>web</a:t>
            </a:r>
            <a:r>
              <a:rPr sz="3200" spc="-40" dirty="0"/>
              <a:t> </a:t>
            </a:r>
            <a:r>
              <a:rPr sz="3200" dirty="0"/>
              <a:t>de</a:t>
            </a:r>
            <a:r>
              <a:rPr sz="3200" spc="-53" dirty="0"/>
              <a:t> </a:t>
            </a:r>
            <a:r>
              <a:rPr sz="3200" dirty="0"/>
              <a:t>carrito</a:t>
            </a:r>
            <a:r>
              <a:rPr sz="3200" spc="-80" dirty="0"/>
              <a:t> </a:t>
            </a:r>
            <a:r>
              <a:rPr sz="3200" dirty="0"/>
              <a:t>de</a:t>
            </a:r>
            <a:r>
              <a:rPr sz="3200" spc="-47" dirty="0"/>
              <a:t> </a:t>
            </a:r>
            <a:r>
              <a:rPr sz="3200" spc="-13" dirty="0"/>
              <a:t>compras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1472" y="1827554"/>
            <a:ext cx="9026312" cy="13573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2764" marR="110911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sitio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comercio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electrónico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web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carrito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compras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completar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artículos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través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sitio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comercio </a:t>
            </a:r>
            <a:r>
              <a:rPr sz="2133" dirty="0">
                <a:latin typeface="Calibri"/>
                <a:cs typeface="Calibri"/>
              </a:rPr>
              <a:t>electrónico.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tener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varias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características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permitan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al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realizar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actividades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siguientes: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5612" y="3538783"/>
            <a:ext cx="9024620" cy="102915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504601" indent="-382684">
              <a:spcBef>
                <a:spcPts val="347"/>
              </a:spcBef>
              <a:buFont typeface="Arial MT"/>
              <a:buChar char="•"/>
              <a:tabLst>
                <a:tab pos="504601" algn="l"/>
              </a:tabLst>
            </a:pPr>
            <a:r>
              <a:rPr sz="2133" dirty="0">
                <a:latin typeface="Calibri"/>
                <a:cs typeface="Calibri"/>
              </a:rPr>
              <a:t>Adición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artículos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seleccionados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carrito</a:t>
            </a:r>
            <a:endParaRPr sz="2133">
              <a:latin typeface="Calibri"/>
              <a:cs typeface="Calibri"/>
            </a:endParaRPr>
          </a:p>
          <a:p>
            <a:pPr marL="504601" indent="-382684">
              <a:buFont typeface="Arial MT"/>
              <a:buChar char="•"/>
              <a:tabLst>
                <a:tab pos="504601" algn="l"/>
              </a:tabLst>
            </a:pPr>
            <a:r>
              <a:rPr sz="2133" dirty="0">
                <a:latin typeface="Calibri"/>
                <a:cs typeface="Calibri"/>
              </a:rPr>
              <a:t>Cambio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cantidades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artículos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carrito</a:t>
            </a:r>
            <a:endParaRPr sz="2133">
              <a:latin typeface="Calibri"/>
              <a:cs typeface="Calibri"/>
            </a:endParaRPr>
          </a:p>
          <a:p>
            <a:pPr marL="504601" indent="-382684">
              <a:buFont typeface="Arial MT"/>
              <a:buChar char="•"/>
              <a:tabLst>
                <a:tab pos="504601" algn="l"/>
              </a:tabLst>
            </a:pPr>
            <a:r>
              <a:rPr sz="2133" spc="-13" dirty="0">
                <a:latin typeface="Calibri"/>
                <a:cs typeface="Calibri"/>
              </a:rPr>
              <a:t>Realización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pagos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6" y="1125728"/>
            <a:ext cx="768096" cy="863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88" y="5092109"/>
            <a:ext cx="633984" cy="6461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66976" y="5008797"/>
            <a:ext cx="9221893" cy="78055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91342" marR="207428" indent="-69424">
              <a:spcBef>
                <a:spcPts val="327"/>
              </a:spcBef>
            </a:pPr>
            <a:r>
              <a:rPr sz="2400" spc="-13" dirty="0">
                <a:latin typeface="Calibri"/>
                <a:cs typeface="Calibri"/>
              </a:rPr>
              <a:t>Presente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trabajo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esquema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carrito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compras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7" dirty="0">
                <a:latin typeface="Calibri"/>
                <a:cs typeface="Calibri"/>
              </a:rPr>
              <a:t>en </a:t>
            </a:r>
            <a:r>
              <a:rPr sz="2400" spc="-13" dirty="0">
                <a:latin typeface="Calibri"/>
                <a:cs typeface="Calibri"/>
              </a:rPr>
              <a:t>capas.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1079694"/>
            <a:ext cx="14020800" cy="581697"/>
          </a:xfrm>
          <a:prstGeom prst="rect">
            <a:avLst/>
          </a:prstGeom>
        </p:spPr>
        <p:txBody>
          <a:bodyPr vert="horz" wrap="square" lIns="0" tIns="88391" rIns="0" bIns="0" rtlCol="0" anchor="ctr">
            <a:spAutoFit/>
          </a:bodyPr>
          <a:lstStyle/>
          <a:p>
            <a:pPr marL="1280127">
              <a:lnSpc>
                <a:spcPct val="100000"/>
              </a:lnSpc>
              <a:spcBef>
                <a:spcPts val="133"/>
              </a:spcBef>
            </a:pPr>
            <a:r>
              <a:rPr sz="3200" spc="-13" dirty="0"/>
              <a:t>Arquitectura</a:t>
            </a:r>
            <a:r>
              <a:rPr sz="3200" spc="-107" dirty="0"/>
              <a:t> </a:t>
            </a:r>
            <a:r>
              <a:rPr sz="3200" dirty="0"/>
              <a:t>Cliente</a:t>
            </a:r>
            <a:r>
              <a:rPr sz="3200" spc="-100" dirty="0"/>
              <a:t> </a:t>
            </a:r>
            <a:r>
              <a:rPr sz="3200" dirty="0"/>
              <a:t>/Servidor</a:t>
            </a:r>
            <a:r>
              <a:rPr sz="3200" spc="-140" dirty="0"/>
              <a:t> </a:t>
            </a:r>
            <a:r>
              <a:rPr sz="3200" spc="-13" dirty="0"/>
              <a:t>Distribuida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2832607" y="1509777"/>
            <a:ext cx="8831579" cy="3406140"/>
          </a:xfrm>
          <a:custGeom>
            <a:avLst/>
            <a:gdLst/>
            <a:ahLst/>
            <a:cxnLst/>
            <a:rect l="l" t="t" r="r" b="b"/>
            <a:pathLst>
              <a:path w="6623684" h="2554604">
                <a:moveTo>
                  <a:pt x="0" y="2554224"/>
                </a:moveTo>
                <a:lnTo>
                  <a:pt x="6623304" y="2554224"/>
                </a:lnTo>
                <a:lnTo>
                  <a:pt x="6623304" y="0"/>
                </a:lnTo>
                <a:lnTo>
                  <a:pt x="0" y="0"/>
                </a:lnTo>
                <a:lnTo>
                  <a:pt x="0" y="255422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538423" y="1902884"/>
            <a:ext cx="8624993" cy="330374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8466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cliente-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niveles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utilizada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web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carrito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compras,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describe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sección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anterior,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ejemplo </a:t>
            </a:r>
            <a:r>
              <a:rPr sz="2133" dirty="0">
                <a:latin typeface="Calibri"/>
                <a:cs typeface="Calibri"/>
              </a:rPr>
              <a:t>ideal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13" dirty="0">
                <a:latin typeface="Calibri"/>
                <a:cs typeface="Calibri"/>
              </a:rPr>
              <a:t> arquitectura </a:t>
            </a:r>
            <a:r>
              <a:rPr sz="2133" dirty="0">
                <a:latin typeface="Calibri"/>
                <a:cs typeface="Calibri"/>
              </a:rPr>
              <a:t>distribuida</a:t>
            </a:r>
            <a:r>
              <a:rPr sz="2133" spc="-13" dirty="0">
                <a:latin typeface="Calibri"/>
                <a:cs typeface="Calibri"/>
              </a:rPr>
              <a:t> cliente-servidor.</a:t>
            </a:r>
            <a:endParaRPr sz="2133">
              <a:latin typeface="Calibri"/>
              <a:cs typeface="Calibri"/>
            </a:endParaRPr>
          </a:p>
          <a:p>
            <a:pPr marL="16933" marR="6773" algn="just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Las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arquitecturas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distribuidas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suelen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tener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algún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backend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(como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Mainframe,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etc.),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inteligente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interfaz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agentes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medio,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encargan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todas</a:t>
            </a:r>
            <a:r>
              <a:rPr sz="2133" spc="5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actividades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relacionadas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5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transacciones</a:t>
            </a:r>
            <a:r>
              <a:rPr sz="2133" spc="5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51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procesamiento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transacciones.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seguridad,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manejo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mensajes,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etc.,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red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comunicación..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7" y="2844371"/>
            <a:ext cx="633983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11" y="2493264"/>
            <a:ext cx="10115973" cy="1571413"/>
            <a:chOff x="672083" y="1869948"/>
            <a:chExt cx="7586980" cy="1178560"/>
          </a:xfrm>
        </p:grpSpPr>
        <p:sp>
          <p:nvSpPr>
            <p:cNvPr id="3" name="object 3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7368540" y="0"/>
                  </a:moveTo>
                  <a:lnTo>
                    <a:pt x="192024" y="0"/>
                  </a:lnTo>
                  <a:lnTo>
                    <a:pt x="147992" y="5071"/>
                  </a:lnTo>
                  <a:lnTo>
                    <a:pt x="107574" y="19518"/>
                  </a:lnTo>
                  <a:lnTo>
                    <a:pt x="71920" y="42187"/>
                  </a:lnTo>
                  <a:lnTo>
                    <a:pt x="42183" y="71925"/>
                  </a:lnTo>
                  <a:lnTo>
                    <a:pt x="19516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6" y="1044564"/>
                  </a:lnTo>
                  <a:lnTo>
                    <a:pt x="42183" y="1080218"/>
                  </a:lnTo>
                  <a:lnTo>
                    <a:pt x="71920" y="1109956"/>
                  </a:lnTo>
                  <a:lnTo>
                    <a:pt x="107574" y="1132625"/>
                  </a:lnTo>
                  <a:lnTo>
                    <a:pt x="147992" y="1147072"/>
                  </a:lnTo>
                  <a:lnTo>
                    <a:pt x="192024" y="1152144"/>
                  </a:lnTo>
                  <a:lnTo>
                    <a:pt x="7368540" y="1152144"/>
                  </a:lnTo>
                  <a:lnTo>
                    <a:pt x="7412567" y="1147072"/>
                  </a:lnTo>
                  <a:lnTo>
                    <a:pt x="7452984" y="1132625"/>
                  </a:lnTo>
                  <a:lnTo>
                    <a:pt x="7488638" y="1109956"/>
                  </a:lnTo>
                  <a:lnTo>
                    <a:pt x="7518376" y="1080218"/>
                  </a:lnTo>
                  <a:lnTo>
                    <a:pt x="7541045" y="1044564"/>
                  </a:lnTo>
                  <a:lnTo>
                    <a:pt x="7555492" y="1004147"/>
                  </a:lnTo>
                  <a:lnTo>
                    <a:pt x="7560563" y="960120"/>
                  </a:lnTo>
                  <a:lnTo>
                    <a:pt x="7560563" y="192024"/>
                  </a:lnTo>
                  <a:lnTo>
                    <a:pt x="7555492" y="147996"/>
                  </a:lnTo>
                  <a:lnTo>
                    <a:pt x="7541045" y="107579"/>
                  </a:lnTo>
                  <a:lnTo>
                    <a:pt x="7518376" y="71925"/>
                  </a:lnTo>
                  <a:lnTo>
                    <a:pt x="7488638" y="42187"/>
                  </a:lnTo>
                  <a:lnTo>
                    <a:pt x="7452984" y="19518"/>
                  </a:lnTo>
                  <a:lnTo>
                    <a:pt x="7412567" y="5071"/>
                  </a:lnTo>
                  <a:lnTo>
                    <a:pt x="7368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6" y="107579"/>
                  </a:lnTo>
                  <a:lnTo>
                    <a:pt x="42183" y="71925"/>
                  </a:lnTo>
                  <a:lnTo>
                    <a:pt x="71920" y="42187"/>
                  </a:lnTo>
                  <a:lnTo>
                    <a:pt x="107574" y="19518"/>
                  </a:lnTo>
                  <a:lnTo>
                    <a:pt x="147992" y="5071"/>
                  </a:lnTo>
                  <a:lnTo>
                    <a:pt x="192024" y="0"/>
                  </a:lnTo>
                  <a:lnTo>
                    <a:pt x="7368540" y="0"/>
                  </a:lnTo>
                  <a:lnTo>
                    <a:pt x="7412567" y="5071"/>
                  </a:lnTo>
                  <a:lnTo>
                    <a:pt x="7452984" y="19518"/>
                  </a:lnTo>
                  <a:lnTo>
                    <a:pt x="7488638" y="42187"/>
                  </a:lnTo>
                  <a:lnTo>
                    <a:pt x="7518376" y="71925"/>
                  </a:lnTo>
                  <a:lnTo>
                    <a:pt x="7541045" y="107579"/>
                  </a:lnTo>
                  <a:lnTo>
                    <a:pt x="7555492" y="147996"/>
                  </a:lnTo>
                  <a:lnTo>
                    <a:pt x="7560563" y="192024"/>
                  </a:lnTo>
                  <a:lnTo>
                    <a:pt x="7560563" y="960120"/>
                  </a:lnTo>
                  <a:lnTo>
                    <a:pt x="7555492" y="1004147"/>
                  </a:lnTo>
                  <a:lnTo>
                    <a:pt x="7541045" y="1044564"/>
                  </a:lnTo>
                  <a:lnTo>
                    <a:pt x="7518376" y="1080218"/>
                  </a:lnTo>
                  <a:lnTo>
                    <a:pt x="7488638" y="1109956"/>
                  </a:lnTo>
                  <a:lnTo>
                    <a:pt x="7452984" y="1132625"/>
                  </a:lnTo>
                  <a:lnTo>
                    <a:pt x="7412567" y="1147072"/>
                  </a:lnTo>
                  <a:lnTo>
                    <a:pt x="7368540" y="1152144"/>
                  </a:lnTo>
                  <a:lnTo>
                    <a:pt x="192024" y="1152144"/>
                  </a:lnTo>
                  <a:lnTo>
                    <a:pt x="147992" y="1147072"/>
                  </a:lnTo>
                  <a:lnTo>
                    <a:pt x="107574" y="1132625"/>
                  </a:lnTo>
                  <a:lnTo>
                    <a:pt x="71920" y="1109956"/>
                  </a:lnTo>
                  <a:lnTo>
                    <a:pt x="42183" y="1080218"/>
                  </a:lnTo>
                  <a:lnTo>
                    <a:pt x="19516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4409" y="2415600"/>
            <a:ext cx="7056120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FFFF"/>
                </a:solidFill>
              </a:rPr>
              <a:t>Patrones</a:t>
            </a:r>
            <a:r>
              <a:rPr spc="-2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</a:t>
            </a:r>
            <a:r>
              <a:rPr spc="-6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la</a:t>
            </a:r>
            <a:r>
              <a:rPr spc="-93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Arquitectura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</a:t>
            </a:r>
            <a:r>
              <a:rPr spc="-87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Microservicios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046" y="67927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418020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Preservamos</a:t>
            </a:r>
            <a:r>
              <a:rPr spc="7" dirty="0"/>
              <a:t> </a:t>
            </a:r>
            <a:r>
              <a:rPr dirty="0"/>
              <a:t>la</a:t>
            </a:r>
            <a:r>
              <a:rPr spc="-47" dirty="0"/>
              <a:t> </a:t>
            </a:r>
            <a:r>
              <a:rPr spc="-13" dirty="0"/>
              <a:t>ambiguedad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8353" y="1221232"/>
            <a:ext cx="7175500" cy="299569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1917" marR="106677" algn="just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La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ambigüedad</a:t>
            </a:r>
            <a:r>
              <a:rPr sz="2400" spc="3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3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ingeniería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3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peligrosa.</a:t>
            </a:r>
            <a:r>
              <a:rPr sz="2400" spc="3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3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vez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hayamos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tomado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decisión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 diseño,</a:t>
            </a:r>
            <a:r>
              <a:rPr sz="2400" spc="-13" dirty="0">
                <a:latin typeface="Calibri"/>
                <a:cs typeface="Calibri"/>
              </a:rPr>
              <a:t> debemos </a:t>
            </a:r>
            <a:r>
              <a:rPr sz="2400" dirty="0">
                <a:latin typeface="Calibri"/>
                <a:cs typeface="Calibri"/>
              </a:rPr>
              <a:t>compartirla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precisión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claridad.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4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requisitos,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2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2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2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compromisos </a:t>
            </a:r>
            <a:r>
              <a:rPr sz="2400" dirty="0">
                <a:latin typeface="Calibri"/>
                <a:cs typeface="Calibri"/>
              </a:rPr>
              <a:t>sigan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siendo</a:t>
            </a:r>
            <a:r>
              <a:rPr sz="2400" spc="2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ambiguos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mejor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manera</a:t>
            </a:r>
            <a:r>
              <a:rPr sz="2400" spc="1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destruir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proyecto.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Antes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consolidar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decisión</a:t>
            </a:r>
            <a:r>
              <a:rPr sz="2400" spc="17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diseño,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ambigüedad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mantener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opciones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abiertas.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944" y="4653279"/>
            <a:ext cx="10657840" cy="151922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21917" marR="112604" algn="just">
              <a:spcBef>
                <a:spcPts val="327"/>
              </a:spcBef>
            </a:pPr>
            <a:r>
              <a:rPr sz="2400" dirty="0">
                <a:latin typeface="Calibri"/>
                <a:cs typeface="Calibri"/>
              </a:rPr>
              <a:t>Los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arquitectos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diseñan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 arquitectura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minimalista. Una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arquitectura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minimalista </a:t>
            </a:r>
            <a:r>
              <a:rPr sz="2400" dirty="0">
                <a:latin typeface="Calibri"/>
                <a:cs typeface="Calibri"/>
              </a:rPr>
              <a:t>solo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muestra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cómo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logran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calidad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alta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prioridad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dirty="0">
                <a:latin typeface="Calibri"/>
                <a:cs typeface="Calibri"/>
              </a:rPr>
              <a:t>riesgos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promover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esos</a:t>
            </a:r>
            <a:r>
              <a:rPr sz="2400" spc="3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calidad.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3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3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demás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diseño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dejan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abiertas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diseñadores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intermedios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determinen.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8336" y="1408176"/>
            <a:ext cx="3278293" cy="2578947"/>
            <a:chOff x="1063752" y="1056132"/>
            <a:chExt cx="2458720" cy="1934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708" y="1085088"/>
              <a:ext cx="2400300" cy="18760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8230" y="1070610"/>
              <a:ext cx="2429510" cy="1905000"/>
            </a:xfrm>
            <a:custGeom>
              <a:avLst/>
              <a:gdLst/>
              <a:ahLst/>
              <a:cxnLst/>
              <a:rect l="l" t="t" r="r" b="b"/>
              <a:pathLst>
                <a:path w="2429510" h="1905000">
                  <a:moveTo>
                    <a:pt x="0" y="1905000"/>
                  </a:moveTo>
                  <a:lnTo>
                    <a:pt x="2429256" y="1905000"/>
                  </a:lnTo>
                  <a:lnTo>
                    <a:pt x="2429256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038" y="86223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48670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diseño</a:t>
            </a:r>
            <a:r>
              <a:rPr spc="-53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Microservicios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2206752" y="1398015"/>
            <a:ext cx="9026312" cy="4062307"/>
          </a:xfrm>
          <a:custGeom>
            <a:avLst/>
            <a:gdLst/>
            <a:ahLst/>
            <a:cxnLst/>
            <a:rect l="l" t="t" r="r" b="b"/>
            <a:pathLst>
              <a:path w="6769734" h="3046729">
                <a:moveTo>
                  <a:pt x="0" y="3046476"/>
                </a:moveTo>
                <a:lnTo>
                  <a:pt x="6769608" y="3046476"/>
                </a:lnTo>
                <a:lnTo>
                  <a:pt x="6769608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312923" y="1425787"/>
            <a:ext cx="8817187" cy="396540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9313" indent="60958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5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competentes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puedan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funcionar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otros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ininterrumpida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espontánea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esencial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éxito previsto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MSA.</a:t>
            </a:r>
            <a:endParaRPr sz="2133">
              <a:latin typeface="Calibri"/>
              <a:cs typeface="Calibri"/>
            </a:endParaRPr>
          </a:p>
          <a:p>
            <a:pPr marL="16933" marR="6773" algn="just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arquitectura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empresa,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móvil,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IoT, </a:t>
            </a:r>
            <a:r>
              <a:rPr sz="2133" dirty="0">
                <a:latin typeface="Calibri"/>
                <a:cs typeface="Calibri"/>
              </a:rPr>
              <a:t>analítica,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operativa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transaccional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poder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realizar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elegante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conveniente.</a:t>
            </a:r>
            <a:endParaRPr sz="2133">
              <a:latin typeface="Calibri"/>
              <a:cs typeface="Calibri"/>
            </a:endParaRPr>
          </a:p>
          <a:p>
            <a:pPr marL="16933" marR="8466" algn="just">
              <a:spcBef>
                <a:spcPts val="2567"/>
              </a:spcBef>
            </a:pPr>
            <a:r>
              <a:rPr sz="2133" dirty="0">
                <a:latin typeface="Calibri"/>
                <a:cs typeface="Calibri"/>
              </a:rPr>
              <a:t>Además,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resplandeciente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paradigma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MSA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futurista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sentido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4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nueva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tecnología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5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usar</a:t>
            </a:r>
            <a:r>
              <a:rPr sz="2133" spc="44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fácilmente</a:t>
            </a:r>
            <a:r>
              <a:rPr sz="2133" spc="4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4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producir </a:t>
            </a:r>
            <a:r>
              <a:rPr sz="2133" dirty="0">
                <a:latin typeface="Calibri"/>
                <a:cs typeface="Calibri"/>
              </a:rPr>
              <a:t>microservicios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próxima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generación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sean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fácilmente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accesibles, </a:t>
            </a:r>
            <a:r>
              <a:rPr sz="2133" dirty="0">
                <a:latin typeface="Calibri"/>
                <a:cs typeface="Calibri"/>
              </a:rPr>
              <a:t>evaluables,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maniobrables,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reemplazables,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sustituibles,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etc.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2844371"/>
            <a:ext cx="633984" cy="64465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757" y="584353"/>
            <a:ext cx="11975830" cy="1462451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0234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Comunicación</a:t>
            </a:r>
            <a:r>
              <a:rPr spc="-47" dirty="0"/>
              <a:t> </a:t>
            </a:r>
            <a:r>
              <a:rPr dirty="0"/>
              <a:t>directa</a:t>
            </a:r>
            <a:r>
              <a:rPr spc="-13" dirty="0"/>
              <a:t> </a:t>
            </a:r>
            <a:r>
              <a:rPr dirty="0"/>
              <a:t>de</a:t>
            </a:r>
            <a:r>
              <a:rPr spc="-67" dirty="0"/>
              <a:t> </a:t>
            </a:r>
            <a:r>
              <a:rPr dirty="0"/>
              <a:t>un</a:t>
            </a:r>
            <a:r>
              <a:rPr spc="-73" dirty="0"/>
              <a:t> </a:t>
            </a:r>
            <a:r>
              <a:rPr dirty="0"/>
              <a:t>cliente</a:t>
            </a:r>
            <a:r>
              <a:rPr spc="-27" dirty="0"/>
              <a:t> </a:t>
            </a:r>
            <a:r>
              <a:rPr dirty="0"/>
              <a:t>a</a:t>
            </a:r>
            <a:r>
              <a:rPr spc="-67" dirty="0"/>
              <a:t> </a:t>
            </a:r>
            <a:r>
              <a:rPr dirty="0"/>
              <a:t>un</a:t>
            </a:r>
            <a:r>
              <a:rPr spc="-73" dirty="0"/>
              <a:t> </a:t>
            </a:r>
            <a:r>
              <a:rPr spc="-13" dirty="0"/>
              <a:t>microservicio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41643" y="2178533"/>
            <a:ext cx="6797040" cy="3245273"/>
            <a:chOff x="1014983" y="1175003"/>
            <a:chExt cx="5097780" cy="2433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203" y="2204906"/>
              <a:ext cx="475487" cy="4834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939" y="1203959"/>
              <a:ext cx="5039868" cy="23759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9461" y="1189481"/>
              <a:ext cx="5069205" cy="2405380"/>
            </a:xfrm>
            <a:custGeom>
              <a:avLst/>
              <a:gdLst/>
              <a:ahLst/>
              <a:cxnLst/>
              <a:rect l="l" t="t" r="r" b="b"/>
              <a:pathLst>
                <a:path w="5069205" h="2405379">
                  <a:moveTo>
                    <a:pt x="0" y="2404872"/>
                  </a:moveTo>
                  <a:lnTo>
                    <a:pt x="5068824" y="2404872"/>
                  </a:lnTo>
                  <a:lnTo>
                    <a:pt x="5068824" y="0"/>
                  </a:lnTo>
                  <a:lnTo>
                    <a:pt x="0" y="0"/>
                  </a:lnTo>
                  <a:lnTo>
                    <a:pt x="0" y="2404872"/>
                  </a:lnTo>
                  <a:close/>
                </a:path>
              </a:pathLst>
            </a:custGeom>
            <a:ln w="28956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48670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diseño</a:t>
            </a:r>
            <a:r>
              <a:rPr spc="-53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Microservicios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5563615" y="1099311"/>
            <a:ext cx="6336453" cy="4721013"/>
          </a:xfrm>
          <a:custGeom>
            <a:avLst/>
            <a:gdLst/>
            <a:ahLst/>
            <a:cxnLst/>
            <a:rect l="l" t="t" r="r" b="b"/>
            <a:pathLst>
              <a:path w="4752340" h="3540760">
                <a:moveTo>
                  <a:pt x="0" y="3540252"/>
                </a:moveTo>
                <a:lnTo>
                  <a:pt x="4751832" y="3540252"/>
                </a:lnTo>
                <a:lnTo>
                  <a:pt x="4751832" y="0"/>
                </a:lnTo>
                <a:lnTo>
                  <a:pt x="0" y="0"/>
                </a:lnTo>
                <a:lnTo>
                  <a:pt x="0" y="354025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669449" y="1127930"/>
            <a:ext cx="6127327" cy="198562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7620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 </a:t>
            </a:r>
            <a:r>
              <a:rPr sz="2133" spc="-13" dirty="0">
                <a:latin typeface="Calibri"/>
                <a:cs typeface="Calibri"/>
              </a:rPr>
              <a:t>relativamente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pequeños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 tamaño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y,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general,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implementa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sola </a:t>
            </a:r>
            <a:r>
              <a:rPr sz="2133" spc="-13" dirty="0">
                <a:latin typeface="Calibri"/>
                <a:cs typeface="Calibri"/>
              </a:rPr>
              <a:t>tarea</a:t>
            </a:r>
            <a:endParaRPr sz="2133">
              <a:latin typeface="Calibri"/>
              <a:cs typeface="Calibri"/>
            </a:endParaRPr>
          </a:p>
          <a:p>
            <a:pPr marL="16933" marR="6773" algn="just"/>
            <a:r>
              <a:rPr sz="2133" dirty="0">
                <a:latin typeface="Calibri"/>
                <a:cs typeface="Calibri"/>
              </a:rPr>
              <a:t>Se</a:t>
            </a:r>
            <a:r>
              <a:rPr sz="2133" spc="2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identificar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agregar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servicios </a:t>
            </a:r>
            <a:r>
              <a:rPr sz="2133" dirty="0">
                <a:latin typeface="Calibri"/>
                <a:cs typeface="Calibri"/>
              </a:rPr>
              <a:t>descentralizados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distribuidos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cumplir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funcionalidad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funcionalidad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empresarial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completa.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9449" y="3404615"/>
            <a:ext cx="6127327" cy="231386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agregador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es,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tanto,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esencial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era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MSA.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Dado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expone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mediante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interfaz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RESTful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peso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ligero,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aplicación,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comprende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muchos</a:t>
            </a:r>
            <a:r>
              <a:rPr sz="2133" spc="5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microservicios,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51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recuperar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diferentes</a:t>
            </a:r>
            <a:r>
              <a:rPr sz="2133" spc="2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procesarlos</a:t>
            </a:r>
            <a:r>
              <a:rPr sz="2133" spc="240" dirty="0">
                <a:latin typeface="Calibri"/>
                <a:cs typeface="Calibri"/>
              </a:rPr>
              <a:t>  </a:t>
            </a:r>
            <a:r>
              <a:rPr sz="2133" spc="-67" dirty="0">
                <a:latin typeface="Calibri"/>
                <a:cs typeface="Calibri"/>
              </a:rPr>
              <a:t>/ </a:t>
            </a:r>
            <a:r>
              <a:rPr sz="2133" dirty="0">
                <a:latin typeface="Calibri"/>
                <a:cs typeface="Calibri"/>
              </a:rPr>
              <a:t>mostrarlos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consecuencia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utilizando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152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patrón agregador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796" y="933704"/>
            <a:ext cx="13682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Agregator: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39" y="1893823"/>
            <a:ext cx="5421376" cy="2974848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757" y="82675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168371">
              <a:lnSpc>
                <a:spcPct val="100000"/>
              </a:lnSpc>
              <a:spcBef>
                <a:spcPts val="127"/>
              </a:spcBef>
            </a:pPr>
            <a:r>
              <a:rPr dirty="0"/>
              <a:t>Usando</a:t>
            </a:r>
            <a:r>
              <a:rPr spc="-33" dirty="0"/>
              <a:t> </a:t>
            </a:r>
            <a:r>
              <a:rPr dirty="0"/>
              <a:t>un</a:t>
            </a:r>
            <a:r>
              <a:rPr spc="-53" dirty="0"/>
              <a:t> </a:t>
            </a:r>
            <a:r>
              <a:rPr dirty="0"/>
              <a:t>único</a:t>
            </a:r>
            <a:r>
              <a:rPr spc="-33" dirty="0"/>
              <a:t> </a:t>
            </a:r>
            <a:r>
              <a:rPr dirty="0"/>
              <a:t>servicio</a:t>
            </a:r>
            <a:r>
              <a:rPr spc="-80" dirty="0"/>
              <a:t> </a:t>
            </a:r>
            <a:r>
              <a:rPr dirty="0"/>
              <a:t>de</a:t>
            </a:r>
            <a:r>
              <a:rPr spc="-27" dirty="0"/>
              <a:t> </a:t>
            </a:r>
            <a:r>
              <a:rPr dirty="0"/>
              <a:t>API</a:t>
            </a:r>
            <a:r>
              <a:rPr spc="-33" dirty="0"/>
              <a:t> </a:t>
            </a:r>
            <a:r>
              <a:rPr spc="-13" dirty="0"/>
              <a:t>Gateway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5959855" y="973327"/>
            <a:ext cx="5952067" cy="4721013"/>
          </a:xfrm>
          <a:custGeom>
            <a:avLst/>
            <a:gdLst/>
            <a:ahLst/>
            <a:cxnLst/>
            <a:rect l="l" t="t" r="r" b="b"/>
            <a:pathLst>
              <a:path w="4464050" h="3540760">
                <a:moveTo>
                  <a:pt x="0" y="3540252"/>
                </a:moveTo>
                <a:lnTo>
                  <a:pt x="4463796" y="3540252"/>
                </a:lnTo>
                <a:lnTo>
                  <a:pt x="4463796" y="0"/>
                </a:lnTo>
                <a:lnTo>
                  <a:pt x="0" y="0"/>
                </a:lnTo>
                <a:lnTo>
                  <a:pt x="0" y="354025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063571" y="1839137"/>
            <a:ext cx="5744633" cy="100093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En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caso,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involucrado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actividad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agregación.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Según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necesidades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del </a:t>
            </a:r>
            <a:r>
              <a:rPr sz="2133" dirty="0">
                <a:latin typeface="Calibri"/>
                <a:cs typeface="Calibri"/>
              </a:rPr>
              <a:t>negocio,</a:t>
            </a:r>
            <a:r>
              <a:rPr sz="2133" spc="66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80" dirty="0">
                <a:latin typeface="Calibri"/>
                <a:cs typeface="Calibri"/>
              </a:rPr>
              <a:t>   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66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invocar</a:t>
            </a:r>
            <a:r>
              <a:rPr sz="2133" spc="660" dirty="0">
                <a:latin typeface="Calibri"/>
                <a:cs typeface="Calibri"/>
              </a:rPr>
              <a:t>   </a:t>
            </a:r>
            <a:r>
              <a:rPr sz="2133" spc="-13" dirty="0">
                <a:latin typeface="Calibri"/>
                <a:cs typeface="Calibri"/>
              </a:rPr>
              <a:t>diferentes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0186" y="803747"/>
            <a:ext cx="5811736" cy="100093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microservicios.</a:t>
            </a:r>
            <a:endParaRPr sz="2133" dirty="0">
              <a:latin typeface="Calibri"/>
              <a:cs typeface="Calibri"/>
            </a:endParaRPr>
          </a:p>
          <a:p>
            <a:pPr marL="16933" marR="6773">
              <a:tabLst>
                <a:tab pos="463115" algn="l"/>
                <a:tab pos="1451150" algn="l"/>
                <a:tab pos="1981997" algn="l"/>
                <a:tab pos="2699106" algn="l"/>
                <a:tab pos="2843036" algn="l"/>
                <a:tab pos="3188467" algn="l"/>
                <a:tab pos="3954681" algn="l"/>
                <a:tab pos="4009713" algn="l"/>
                <a:tab pos="4493993" algn="l"/>
              </a:tabLst>
            </a:pPr>
            <a:r>
              <a:rPr sz="2133" spc="-33" dirty="0">
                <a:latin typeface="Calibri"/>
                <a:cs typeface="Calibri"/>
              </a:rPr>
              <a:t>El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patrón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proxy</a:t>
            </a:r>
            <a:r>
              <a:rPr sz="2133" dirty="0">
                <a:latin typeface="Calibri"/>
                <a:cs typeface="Calibri"/>
              </a:rPr>
              <a:t>		</a:t>
            </a:r>
            <a:r>
              <a:rPr sz="2133" spc="-13" dirty="0">
                <a:latin typeface="Calibri"/>
                <a:cs typeface="Calibri"/>
              </a:rPr>
              <a:t>también</a:t>
            </a:r>
            <a:r>
              <a:rPr sz="2133" dirty="0">
                <a:latin typeface="Calibri"/>
                <a:cs typeface="Calibri"/>
              </a:rPr>
              <a:t>		</a:t>
            </a:r>
            <a:r>
              <a:rPr sz="2133" spc="-27" dirty="0">
                <a:latin typeface="Calibri"/>
                <a:cs typeface="Calibri"/>
              </a:rPr>
              <a:t>puede </a:t>
            </a:r>
            <a:r>
              <a:rPr sz="2133" spc="-13" dirty="0">
                <a:latin typeface="Calibri"/>
                <a:cs typeface="Calibri"/>
              </a:rPr>
              <a:t>independientemente,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la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idea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es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que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6667" y="2302763"/>
            <a:ext cx="80433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 algn="r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escalar</a:t>
            </a:r>
            <a:endParaRPr sz="2133">
              <a:latin typeface="Calibri"/>
              <a:cs typeface="Calibri"/>
            </a:endParaRPr>
          </a:p>
          <a:p>
            <a:pPr marR="9313" algn="r"/>
            <a:r>
              <a:rPr sz="2133" spc="-27" dirty="0">
                <a:latin typeface="Calibri"/>
                <a:cs typeface="Calibri"/>
              </a:rPr>
              <a:t>cada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590" y="1227091"/>
            <a:ext cx="45389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Proxy:</a:t>
            </a:r>
            <a:r>
              <a:rPr sz="2400" b="1" spc="-9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ligera</a:t>
            </a:r>
            <a:r>
              <a:rPr sz="2400" b="1" spc="-9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variación</a:t>
            </a:r>
            <a:r>
              <a:rPr sz="2400" b="1" spc="-7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1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agregador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395" y="2023533"/>
            <a:ext cx="5676053" cy="2810933"/>
            <a:chOff x="59435" y="1517903"/>
            <a:chExt cx="4257040" cy="21082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548" y="1596152"/>
              <a:ext cx="3900972" cy="18617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007" y="1522475"/>
              <a:ext cx="4247515" cy="2098675"/>
            </a:xfrm>
            <a:custGeom>
              <a:avLst/>
              <a:gdLst/>
              <a:ahLst/>
              <a:cxnLst/>
              <a:rect l="l" t="t" r="r" b="b"/>
              <a:pathLst>
                <a:path w="4247515" h="2098675">
                  <a:moveTo>
                    <a:pt x="0" y="2098548"/>
                  </a:moveTo>
                  <a:lnTo>
                    <a:pt x="4247388" y="2098548"/>
                  </a:lnTo>
                  <a:lnTo>
                    <a:pt x="4247388" y="0"/>
                  </a:lnTo>
                  <a:lnTo>
                    <a:pt x="0" y="0"/>
                  </a:lnTo>
                  <a:lnTo>
                    <a:pt x="0" y="209854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/>
          <p:nvPr/>
        </p:nvSpPr>
        <p:spPr>
          <a:xfrm>
            <a:off x="607568" y="5630671"/>
            <a:ext cx="10271760" cy="780627"/>
          </a:xfrm>
          <a:custGeom>
            <a:avLst/>
            <a:gdLst/>
            <a:ahLst/>
            <a:cxnLst/>
            <a:rect l="l" t="t" r="r" b="b"/>
            <a:pathLst>
              <a:path w="7703820" h="585470">
                <a:moveTo>
                  <a:pt x="0" y="585216"/>
                </a:moveTo>
                <a:lnTo>
                  <a:pt x="7703820" y="585216"/>
                </a:lnTo>
                <a:lnTo>
                  <a:pt x="770382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712149" y="2953003"/>
            <a:ext cx="11097260" cy="340114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370271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microservicio</a:t>
            </a:r>
            <a:r>
              <a:rPr sz="2133" spc="4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5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necesita</a:t>
            </a:r>
            <a:r>
              <a:rPr sz="2133" spc="4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5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expuesto</a:t>
            </a:r>
            <a:r>
              <a:rPr sz="2133" spc="48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al </a:t>
            </a:r>
            <a:r>
              <a:rPr sz="2133" spc="-13" dirty="0">
                <a:latin typeface="Calibri"/>
                <a:cs typeface="Calibri"/>
              </a:rPr>
              <a:t>consumidor.</a:t>
            </a:r>
            <a:endParaRPr sz="2133" dirty="0">
              <a:latin typeface="Calibri"/>
              <a:cs typeface="Calibri"/>
            </a:endParaRPr>
          </a:p>
          <a:p>
            <a:pPr marL="5370271" marR="6773" algn="just"/>
            <a:r>
              <a:rPr sz="2133" dirty="0">
                <a:latin typeface="Calibri"/>
                <a:cs typeface="Calibri"/>
              </a:rPr>
              <a:t>El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proxy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proxy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tonto,</a:t>
            </a:r>
            <a:r>
              <a:rPr sz="2133" spc="33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cuyo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caso </a:t>
            </a:r>
            <a:r>
              <a:rPr sz="2133" dirty="0">
                <a:latin typeface="Calibri"/>
                <a:cs typeface="Calibri"/>
              </a:rPr>
              <a:t>simplemente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delega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solicitud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uno</a:t>
            </a:r>
            <a:r>
              <a:rPr sz="2133" spc="2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servicios.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Alternativamente,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ser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proxy </a:t>
            </a:r>
            <a:r>
              <a:rPr sz="2133" dirty="0">
                <a:latin typeface="Calibri"/>
                <a:cs typeface="Calibri"/>
              </a:rPr>
              <a:t>inteligente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donde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transformación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antes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respuesta</a:t>
            </a:r>
            <a:r>
              <a:rPr sz="2133" spc="5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envíe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al </a:t>
            </a:r>
            <a:r>
              <a:rPr sz="2133" spc="-13" dirty="0">
                <a:latin typeface="Calibri"/>
                <a:cs typeface="Calibri"/>
              </a:rPr>
              <a:t>cliente.</a:t>
            </a:r>
            <a:endParaRPr sz="2133" dirty="0">
              <a:latin typeface="Calibri"/>
              <a:cs typeface="Calibri"/>
            </a:endParaRPr>
          </a:p>
          <a:p>
            <a:pPr marL="16933" marR="2248690" algn="just">
              <a:spcBef>
                <a:spcPts val="840"/>
              </a:spcBef>
            </a:pPr>
            <a:r>
              <a:rPr sz="2133" dirty="0">
                <a:latin typeface="Calibri"/>
                <a:cs typeface="Calibri"/>
              </a:rPr>
              <a:t>Con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explosión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dispositivos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IoT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S,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patrón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proxy</a:t>
            </a:r>
            <a:r>
              <a:rPr sz="2133" spc="-33" dirty="0">
                <a:latin typeface="Calibri"/>
                <a:cs typeface="Calibri"/>
              </a:rPr>
              <a:t> es </a:t>
            </a:r>
            <a:r>
              <a:rPr sz="2133" spc="-13" dirty="0">
                <a:latin typeface="Calibri"/>
                <a:cs typeface="Calibri"/>
              </a:rPr>
              <a:t>beneficioso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9985" y="6768591"/>
            <a:ext cx="2504439" cy="883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995878" y="378064"/>
            <a:ext cx="1226424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543435">
              <a:lnSpc>
                <a:spcPct val="100000"/>
              </a:lnSpc>
              <a:spcBef>
                <a:spcPts val="127"/>
              </a:spcBef>
            </a:pPr>
            <a:r>
              <a:rPr dirty="0"/>
              <a:t>Usando</a:t>
            </a:r>
            <a:r>
              <a:rPr spc="-47" dirty="0"/>
              <a:t> </a:t>
            </a:r>
            <a:r>
              <a:rPr dirty="0"/>
              <a:t>múltiples</a:t>
            </a:r>
            <a:r>
              <a:rPr spc="-60" dirty="0"/>
              <a:t> </a:t>
            </a:r>
            <a:r>
              <a:rPr dirty="0"/>
              <a:t>API</a:t>
            </a:r>
            <a:r>
              <a:rPr spc="-40" dirty="0"/>
              <a:t> </a:t>
            </a:r>
            <a:r>
              <a:rPr spc="-27" dirty="0"/>
              <a:t>Gateway</a:t>
            </a:r>
            <a:r>
              <a:rPr spc="-33" dirty="0"/>
              <a:t> </a:t>
            </a:r>
            <a:r>
              <a:rPr dirty="0"/>
              <a:t>/</a:t>
            </a:r>
            <a:r>
              <a:rPr spc="-53" dirty="0"/>
              <a:t> </a:t>
            </a:r>
            <a:r>
              <a:rPr spc="-33" dirty="0"/>
              <a:t>BFF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842933" y="6328268"/>
            <a:ext cx="5901459" cy="55919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b="0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b="0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3324" y="1055115"/>
            <a:ext cx="8271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Proxy: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4319" y="1804415"/>
            <a:ext cx="8910320" cy="4368800"/>
            <a:chOff x="1158239" y="1353311"/>
            <a:chExt cx="6682740" cy="3276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194" y="1517452"/>
              <a:ext cx="6218831" cy="29676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717" y="1367789"/>
              <a:ext cx="6654165" cy="3248025"/>
            </a:xfrm>
            <a:custGeom>
              <a:avLst/>
              <a:gdLst/>
              <a:ahLst/>
              <a:cxnLst/>
              <a:rect l="l" t="t" r="r" b="b"/>
              <a:pathLst>
                <a:path w="6654165" h="3248025">
                  <a:moveTo>
                    <a:pt x="0" y="3247644"/>
                  </a:moveTo>
                  <a:lnTo>
                    <a:pt x="6653783" y="3247644"/>
                  </a:lnTo>
                  <a:lnTo>
                    <a:pt x="6653783" y="0"/>
                  </a:lnTo>
                  <a:lnTo>
                    <a:pt x="0" y="0"/>
                  </a:lnTo>
                  <a:lnTo>
                    <a:pt x="0" y="3247644"/>
                  </a:lnTo>
                  <a:close/>
                </a:path>
              </a:pathLst>
            </a:custGeom>
            <a:ln w="28956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48670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diseño</a:t>
            </a:r>
            <a:r>
              <a:rPr spc="-53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Microservicios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007873" y="1796288"/>
            <a:ext cx="10560473" cy="2749973"/>
          </a:xfrm>
          <a:custGeom>
            <a:avLst/>
            <a:gdLst/>
            <a:ahLst/>
            <a:cxnLst/>
            <a:rect l="l" t="t" r="r" b="b"/>
            <a:pathLst>
              <a:path w="7920355" h="2062479">
                <a:moveTo>
                  <a:pt x="0" y="2061972"/>
                </a:moveTo>
                <a:lnTo>
                  <a:pt x="7920228" y="2061972"/>
                </a:lnTo>
                <a:lnTo>
                  <a:pt x="7920228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11589" y="2075396"/>
            <a:ext cx="10353040" cy="35354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01310">
              <a:spcBef>
                <a:spcPts val="133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Encadenado: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173"/>
              </a:spcBef>
            </a:pPr>
            <a:endParaRPr sz="2400" dirty="0">
              <a:latin typeface="Calibri"/>
              <a:cs typeface="Calibri"/>
            </a:endParaRPr>
          </a:p>
          <a:p>
            <a:pPr marL="16933" marR="6773" indent="60958" algn="just"/>
            <a:r>
              <a:rPr sz="2133" dirty="0">
                <a:latin typeface="Calibri"/>
                <a:cs typeface="Calibri"/>
              </a:rPr>
              <a:t>Esto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producir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única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respuesta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consolidada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solicitud.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caso,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solicitud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 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recibida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 A,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luego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 comunica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 el Servicio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B,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vez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comunicándose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C.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probable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servicios </a:t>
            </a:r>
            <a:r>
              <a:rPr sz="2133" dirty="0">
                <a:latin typeface="Calibri"/>
                <a:cs typeface="Calibri"/>
              </a:rPr>
              <a:t>estén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utilizando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mensaje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solicitud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/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respuesta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HTTP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síncrono.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principal</a:t>
            </a:r>
            <a:r>
              <a:rPr sz="2133" spc="-13" dirty="0">
                <a:latin typeface="Calibri"/>
                <a:cs typeface="Calibri"/>
              </a:rPr>
              <a:t> preocupación </a:t>
            </a:r>
            <a:r>
              <a:rPr sz="2133" dirty="0">
                <a:latin typeface="Calibri"/>
                <a:cs typeface="Calibri"/>
              </a:rPr>
              <a:t>aquí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bloqueado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hasta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cadena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finalicen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procesamiento.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decir,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cadena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</a:t>
            </a:r>
            <a:r>
              <a:rPr sz="2133" spc="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luego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Servicio </a:t>
            </a:r>
            <a:r>
              <a:rPr sz="2133" dirty="0">
                <a:latin typeface="Calibri"/>
                <a:cs typeface="Calibri"/>
              </a:rPr>
              <a:t>C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 completa.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 cadena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 ser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corta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pequeña;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 </a:t>
            </a:r>
            <a:r>
              <a:rPr sz="2133" spc="-13" dirty="0">
                <a:latin typeface="Calibri"/>
                <a:cs typeface="Calibri"/>
              </a:rPr>
              <a:t>contrario,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comunicación</a:t>
            </a:r>
            <a:r>
              <a:rPr sz="2133" spc="-13" dirty="0">
                <a:latin typeface="Calibri"/>
                <a:cs typeface="Calibri"/>
              </a:rPr>
              <a:t> síncrona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provocar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retraso.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486709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Patrones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diseño</a:t>
            </a:r>
            <a:r>
              <a:rPr spc="-53" dirty="0"/>
              <a:t> </a:t>
            </a:r>
            <a:r>
              <a:rPr dirty="0"/>
              <a:t>de</a:t>
            </a:r>
            <a:r>
              <a:rPr spc="-73" dirty="0"/>
              <a:t> </a:t>
            </a:r>
            <a:r>
              <a:rPr spc="-13" dirty="0"/>
              <a:t>Microservicios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582929" y="1605280"/>
            <a:ext cx="9410700" cy="2749973"/>
          </a:xfrm>
          <a:custGeom>
            <a:avLst/>
            <a:gdLst/>
            <a:ahLst/>
            <a:cxnLst/>
            <a:rect l="l" t="t" r="r" b="b"/>
            <a:pathLst>
              <a:path w="7058025" h="2062479">
                <a:moveTo>
                  <a:pt x="0" y="2061972"/>
                </a:moveTo>
                <a:lnTo>
                  <a:pt x="7057644" y="2061972"/>
                </a:lnTo>
                <a:lnTo>
                  <a:pt x="7057644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96907" y="937261"/>
            <a:ext cx="9394612" cy="334570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r>
              <a:rPr sz="24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datos:</a:t>
            </a:r>
            <a:endParaRPr sz="2400">
              <a:latin typeface="Calibri"/>
              <a:cs typeface="Calibri"/>
            </a:endParaRPr>
          </a:p>
          <a:p>
            <a:pPr marL="208275" marR="6773" algn="just">
              <a:spcBef>
                <a:spcPts val="2593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persistencia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factor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importante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microservicio. </a:t>
            </a:r>
            <a:r>
              <a:rPr sz="2133" dirty="0">
                <a:latin typeface="Calibri"/>
                <a:cs typeface="Calibri"/>
              </a:rPr>
              <a:t>Recientemente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han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creado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nuevos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gestión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almacenar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procesar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procesados.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grandes,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rápidos,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transmisión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 de IoT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varios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tipos 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procesamiento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 </a:t>
            </a:r>
            <a:r>
              <a:rPr sz="2133" spc="-13" dirty="0">
                <a:latin typeface="Calibri"/>
                <a:cs typeface="Calibri"/>
              </a:rPr>
              <a:t>procesamiento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lotes,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real, interactivo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iterativo.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 tecnologías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 herramientas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captura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ingesta,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almacenamiento,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procesamiento,</a:t>
            </a:r>
            <a:r>
              <a:rPr sz="2133" spc="4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minería,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análisis</a:t>
            </a:r>
            <a:r>
              <a:rPr sz="2133" spc="48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visualización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nuevos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surgiendo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evolucionando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respaldar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spc="-13" dirty="0">
                <a:latin typeface="Calibri"/>
                <a:cs typeface="Calibri"/>
              </a:rPr>
              <a:t>información </a:t>
            </a:r>
            <a:r>
              <a:rPr sz="2133" dirty="0">
                <a:latin typeface="Calibri"/>
                <a:cs typeface="Calibri"/>
              </a:rPr>
              <a:t>basada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decisiones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información.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11" y="2493264"/>
            <a:ext cx="10115973" cy="1571413"/>
            <a:chOff x="672083" y="1869948"/>
            <a:chExt cx="7586980" cy="1178560"/>
          </a:xfrm>
        </p:grpSpPr>
        <p:sp>
          <p:nvSpPr>
            <p:cNvPr id="3" name="object 3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7368540" y="0"/>
                  </a:moveTo>
                  <a:lnTo>
                    <a:pt x="192024" y="0"/>
                  </a:lnTo>
                  <a:lnTo>
                    <a:pt x="147992" y="5071"/>
                  </a:lnTo>
                  <a:lnTo>
                    <a:pt x="107574" y="19518"/>
                  </a:lnTo>
                  <a:lnTo>
                    <a:pt x="71920" y="42187"/>
                  </a:lnTo>
                  <a:lnTo>
                    <a:pt x="42183" y="71925"/>
                  </a:lnTo>
                  <a:lnTo>
                    <a:pt x="19516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6" y="1044564"/>
                  </a:lnTo>
                  <a:lnTo>
                    <a:pt x="42183" y="1080218"/>
                  </a:lnTo>
                  <a:lnTo>
                    <a:pt x="71920" y="1109956"/>
                  </a:lnTo>
                  <a:lnTo>
                    <a:pt x="107574" y="1132625"/>
                  </a:lnTo>
                  <a:lnTo>
                    <a:pt x="147992" y="1147072"/>
                  </a:lnTo>
                  <a:lnTo>
                    <a:pt x="192024" y="1152144"/>
                  </a:lnTo>
                  <a:lnTo>
                    <a:pt x="7368540" y="1152144"/>
                  </a:lnTo>
                  <a:lnTo>
                    <a:pt x="7412567" y="1147072"/>
                  </a:lnTo>
                  <a:lnTo>
                    <a:pt x="7452984" y="1132625"/>
                  </a:lnTo>
                  <a:lnTo>
                    <a:pt x="7488638" y="1109956"/>
                  </a:lnTo>
                  <a:lnTo>
                    <a:pt x="7518376" y="1080218"/>
                  </a:lnTo>
                  <a:lnTo>
                    <a:pt x="7541045" y="1044564"/>
                  </a:lnTo>
                  <a:lnTo>
                    <a:pt x="7555492" y="1004147"/>
                  </a:lnTo>
                  <a:lnTo>
                    <a:pt x="7560563" y="960120"/>
                  </a:lnTo>
                  <a:lnTo>
                    <a:pt x="7560563" y="192024"/>
                  </a:lnTo>
                  <a:lnTo>
                    <a:pt x="7555492" y="147996"/>
                  </a:lnTo>
                  <a:lnTo>
                    <a:pt x="7541045" y="107579"/>
                  </a:lnTo>
                  <a:lnTo>
                    <a:pt x="7518376" y="71925"/>
                  </a:lnTo>
                  <a:lnTo>
                    <a:pt x="7488638" y="42187"/>
                  </a:lnTo>
                  <a:lnTo>
                    <a:pt x="7452984" y="19518"/>
                  </a:lnTo>
                  <a:lnTo>
                    <a:pt x="7412567" y="5071"/>
                  </a:lnTo>
                  <a:lnTo>
                    <a:pt x="7368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6" y="107579"/>
                  </a:lnTo>
                  <a:lnTo>
                    <a:pt x="42183" y="71925"/>
                  </a:lnTo>
                  <a:lnTo>
                    <a:pt x="71920" y="42187"/>
                  </a:lnTo>
                  <a:lnTo>
                    <a:pt x="107574" y="19518"/>
                  </a:lnTo>
                  <a:lnTo>
                    <a:pt x="147992" y="5071"/>
                  </a:lnTo>
                  <a:lnTo>
                    <a:pt x="192024" y="0"/>
                  </a:lnTo>
                  <a:lnTo>
                    <a:pt x="7368540" y="0"/>
                  </a:lnTo>
                  <a:lnTo>
                    <a:pt x="7412567" y="5071"/>
                  </a:lnTo>
                  <a:lnTo>
                    <a:pt x="7452984" y="19518"/>
                  </a:lnTo>
                  <a:lnTo>
                    <a:pt x="7488638" y="42187"/>
                  </a:lnTo>
                  <a:lnTo>
                    <a:pt x="7518376" y="71925"/>
                  </a:lnTo>
                  <a:lnTo>
                    <a:pt x="7541045" y="107579"/>
                  </a:lnTo>
                  <a:lnTo>
                    <a:pt x="7555492" y="147996"/>
                  </a:lnTo>
                  <a:lnTo>
                    <a:pt x="7560563" y="192024"/>
                  </a:lnTo>
                  <a:lnTo>
                    <a:pt x="7560563" y="960120"/>
                  </a:lnTo>
                  <a:lnTo>
                    <a:pt x="7555492" y="1004147"/>
                  </a:lnTo>
                  <a:lnTo>
                    <a:pt x="7541045" y="1044564"/>
                  </a:lnTo>
                  <a:lnTo>
                    <a:pt x="7518376" y="1080218"/>
                  </a:lnTo>
                  <a:lnTo>
                    <a:pt x="7488638" y="1109956"/>
                  </a:lnTo>
                  <a:lnTo>
                    <a:pt x="7452984" y="1132625"/>
                  </a:lnTo>
                  <a:lnTo>
                    <a:pt x="7412567" y="1147072"/>
                  </a:lnTo>
                  <a:lnTo>
                    <a:pt x="7368540" y="1152144"/>
                  </a:lnTo>
                  <a:lnTo>
                    <a:pt x="192024" y="1152144"/>
                  </a:lnTo>
                  <a:lnTo>
                    <a:pt x="147992" y="1147072"/>
                  </a:lnTo>
                  <a:lnTo>
                    <a:pt x="107574" y="1132625"/>
                  </a:lnTo>
                  <a:lnTo>
                    <a:pt x="71920" y="1109956"/>
                  </a:lnTo>
                  <a:lnTo>
                    <a:pt x="42183" y="1080218"/>
                  </a:lnTo>
                  <a:lnTo>
                    <a:pt x="19516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6007" y="2415600"/>
            <a:ext cx="8738445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FFFF"/>
                </a:solidFill>
              </a:rPr>
              <a:t>Patrones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para</a:t>
            </a:r>
            <a:r>
              <a:rPr spc="-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aplicaciones</a:t>
            </a:r>
            <a:r>
              <a:rPr spc="-6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en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contenedores</a:t>
            </a:r>
            <a:r>
              <a:rPr spc="-27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y</a:t>
            </a:r>
            <a:r>
              <a:rPr spc="-107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confiables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962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21143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Contenerizacion</a:t>
            </a:r>
            <a:r>
              <a:rPr spc="-47" dirty="0"/>
              <a:t> </a:t>
            </a:r>
            <a:r>
              <a:rPr dirty="0"/>
              <a:t>con</a:t>
            </a:r>
            <a:r>
              <a:rPr spc="-100" dirty="0"/>
              <a:t> </a:t>
            </a:r>
            <a:r>
              <a:rPr spc="-13" dirty="0"/>
              <a:t>Docker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80047" y="1125729"/>
            <a:ext cx="5088467" cy="431060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2764" marR="109217" algn="just">
              <a:spcBef>
                <a:spcPts val="339"/>
              </a:spcBef>
            </a:pPr>
            <a:r>
              <a:rPr sz="2133" dirty="0">
                <a:latin typeface="Calibri"/>
                <a:cs typeface="Calibri"/>
              </a:rPr>
              <a:t>El</a:t>
            </a:r>
            <a:r>
              <a:rPr sz="2133" spc="4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paradigma</a:t>
            </a:r>
            <a:r>
              <a:rPr sz="2133" spc="4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67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contenedorización </a:t>
            </a:r>
            <a:r>
              <a:rPr sz="2133" dirty="0">
                <a:latin typeface="Calibri"/>
                <a:cs typeface="Calibri"/>
              </a:rPr>
              <a:t>habilitada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Docker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12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camino </a:t>
            </a:r>
            <a:r>
              <a:rPr sz="2133" dirty="0">
                <a:latin typeface="Calibri"/>
                <a:cs typeface="Calibri"/>
              </a:rPr>
              <a:t>correcto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convertirse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tecnología </a:t>
            </a:r>
            <a:r>
              <a:rPr sz="2133" dirty="0">
                <a:latin typeface="Calibri"/>
                <a:cs typeface="Calibri"/>
              </a:rPr>
              <a:t>impactante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perspicaz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serie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avances</a:t>
            </a:r>
            <a:r>
              <a:rPr sz="2133" spc="305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cruciales</a:t>
            </a:r>
            <a:r>
              <a:rPr sz="2133" spc="305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introducidos</a:t>
            </a:r>
            <a:r>
              <a:rPr sz="2133" spc="305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30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creciente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gama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productos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terceros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proveedores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herramientas.</a:t>
            </a:r>
            <a:endParaRPr sz="2133" dirty="0">
              <a:latin typeface="Calibri"/>
              <a:cs typeface="Calibri"/>
            </a:endParaRPr>
          </a:p>
          <a:p>
            <a:pPr marL="122764" marR="110064" algn="just">
              <a:spcBef>
                <a:spcPts val="7"/>
              </a:spcBef>
              <a:tabLst>
                <a:tab pos="2550943" algn="l"/>
                <a:tab pos="3792972" algn="l"/>
              </a:tabLst>
            </a:pPr>
            <a:r>
              <a:rPr sz="2133" dirty="0">
                <a:latin typeface="Calibri"/>
                <a:cs typeface="Calibri"/>
              </a:rPr>
              <a:t>Especialmente,</a:t>
            </a:r>
            <a:r>
              <a:rPr sz="2133" spc="5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futuro</a:t>
            </a:r>
            <a:r>
              <a:rPr sz="2133" spc="579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pertenece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entornos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contenedores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disponibilidad</a:t>
            </a:r>
            <a:r>
              <a:rPr sz="2133" spc="5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inmediata</a:t>
            </a:r>
            <a:r>
              <a:rPr sz="2133" spc="5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tecnologías</a:t>
            </a:r>
            <a:r>
              <a:rPr sz="2133" spc="52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herramientas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desarrollo, </a:t>
            </a:r>
            <a:r>
              <a:rPr sz="2133" dirty="0">
                <a:latin typeface="Calibri"/>
                <a:cs typeface="Calibri"/>
              </a:rPr>
              <a:t>implementación,</a:t>
            </a:r>
            <a:r>
              <a:rPr sz="2133" spc="6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redes</a:t>
            </a:r>
            <a:r>
              <a:rPr sz="2133" spc="6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composición</a:t>
            </a:r>
            <a:r>
              <a:rPr sz="2133" spc="5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contenedores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probados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20" y="1412240"/>
            <a:ext cx="6215635" cy="381609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873" y="-53275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211438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Contenerizacion</a:t>
            </a:r>
            <a:r>
              <a:rPr spc="-47" dirty="0"/>
              <a:t> </a:t>
            </a:r>
            <a:r>
              <a:rPr dirty="0"/>
              <a:t>con</a:t>
            </a:r>
            <a:r>
              <a:rPr spc="-100" dirty="0"/>
              <a:t> </a:t>
            </a:r>
            <a:r>
              <a:rPr spc="-13" dirty="0"/>
              <a:t>Docker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9894" y="1179040"/>
            <a:ext cx="8815493" cy="461667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Los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contenedores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habilitados para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Docker en asociación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 las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plataformas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orquestación,</a:t>
            </a:r>
            <a:r>
              <a:rPr sz="2133" spc="2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gobernanza,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monitoreo,</a:t>
            </a:r>
            <a:r>
              <a:rPr sz="2133" spc="2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medición</a:t>
            </a:r>
            <a:r>
              <a:rPr sz="2133" spc="2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administración,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spc="-27" dirty="0">
                <a:latin typeface="Calibri"/>
                <a:cs typeface="Calibri"/>
              </a:rPr>
              <a:t>como </a:t>
            </a:r>
            <a:r>
              <a:rPr sz="2133" dirty="0">
                <a:latin typeface="Calibri"/>
                <a:cs typeface="Calibri"/>
              </a:rPr>
              <a:t>Kubernetes,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Mesos,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etc.,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contribuirán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inmensamente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configuración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mantenimiento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entornos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contenedores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próxima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generación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famosos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entrega.</a:t>
            </a:r>
            <a:endParaRPr sz="2133" dirty="0">
              <a:latin typeface="Calibri"/>
              <a:cs typeface="Calibri"/>
            </a:endParaRPr>
          </a:p>
          <a:p>
            <a:pPr marL="398770" marR="6773" indent="-382684">
              <a:spcBef>
                <a:spcPts val="2560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clase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empresarial,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basadas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microservicios,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basadas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en: </a:t>
            </a:r>
            <a:r>
              <a:rPr sz="2133" spc="-13" dirty="0">
                <a:latin typeface="Calibri"/>
                <a:cs typeface="Calibri"/>
              </a:rPr>
              <a:t>eventos,</a:t>
            </a:r>
            <a:r>
              <a:rPr sz="21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orientadas</a:t>
            </a:r>
            <a:r>
              <a:rPr sz="2133" dirty="0">
                <a:latin typeface="Calibri"/>
                <a:cs typeface="Calibri"/>
              </a:rPr>
              <a:t> 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servicios,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alojadas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 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llenas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conocimiento,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spcBef>
                <a:spcPts val="7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spc="-13" dirty="0">
                <a:latin typeface="Calibri"/>
                <a:cs typeface="Calibri"/>
              </a:rPr>
              <a:t>integradas,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habilitadas</a:t>
            </a:r>
            <a:r>
              <a:rPr sz="2133" spc="-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AI,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spc="-13" dirty="0">
                <a:latin typeface="Calibri"/>
                <a:cs typeface="Calibri"/>
              </a:rPr>
              <a:t>centradas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personas,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nivel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operador,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listas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producción </a:t>
            </a:r>
            <a:r>
              <a:rPr sz="2133" spc="-67" dirty="0">
                <a:latin typeface="Calibri"/>
                <a:cs typeface="Calibri"/>
              </a:rPr>
              <a:t>y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sensibles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infraestructura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087" y="2168143"/>
            <a:ext cx="2233507" cy="2233507"/>
            <a:chOff x="242315" y="1626107"/>
            <a:chExt cx="1675130" cy="16751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393" y="2162536"/>
              <a:ext cx="1062873" cy="6227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6887" y="1630679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39" h="1666239">
                  <a:moveTo>
                    <a:pt x="0" y="1665732"/>
                  </a:moveTo>
                  <a:lnTo>
                    <a:pt x="1665732" y="1665732"/>
                  </a:lnTo>
                  <a:lnTo>
                    <a:pt x="1665732" y="0"/>
                  </a:lnTo>
                  <a:lnTo>
                    <a:pt x="0" y="0"/>
                  </a:lnTo>
                  <a:lnTo>
                    <a:pt x="0" y="166573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7328" y="96478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3144441">
              <a:lnSpc>
                <a:spcPct val="100000"/>
              </a:lnSpc>
              <a:spcBef>
                <a:spcPts val="127"/>
              </a:spcBef>
            </a:pPr>
            <a:r>
              <a:rPr dirty="0"/>
              <a:t>Diseño</a:t>
            </a:r>
            <a:r>
              <a:rPr spc="-27" dirty="0"/>
              <a:t> </a:t>
            </a:r>
            <a:r>
              <a:rPr dirty="0"/>
              <a:t>es</a:t>
            </a:r>
            <a:r>
              <a:rPr spc="-47" dirty="0"/>
              <a:t> </a:t>
            </a:r>
            <a:r>
              <a:rPr spc="-13" dirty="0"/>
              <a:t>rediseño</a:t>
            </a:r>
          </a:p>
        </p:txBody>
      </p:sp>
      <p:sp>
        <p:nvSpPr>
          <p:cNvPr id="4" name="object 4"/>
          <p:cNvSpPr/>
          <p:nvPr/>
        </p:nvSpPr>
        <p:spPr>
          <a:xfrm>
            <a:off x="239776" y="1316736"/>
            <a:ext cx="5998633" cy="4924213"/>
          </a:xfrm>
          <a:custGeom>
            <a:avLst/>
            <a:gdLst/>
            <a:ahLst/>
            <a:cxnLst/>
            <a:rect l="l" t="t" r="r" b="b"/>
            <a:pathLst>
              <a:path w="4498975" h="3693160">
                <a:moveTo>
                  <a:pt x="0" y="3692652"/>
                </a:moveTo>
                <a:lnTo>
                  <a:pt x="4498848" y="3692652"/>
                </a:lnTo>
                <a:lnTo>
                  <a:pt x="4498848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44357" y="1340780"/>
            <a:ext cx="57869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regla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rediseño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alienta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lo</a:t>
            </a:r>
            <a:endParaRPr sz="2400" dirty="0">
              <a:latin typeface="Calibri"/>
              <a:cs typeface="Calibri"/>
            </a:endParaRPr>
          </a:p>
          <a:p>
            <a:pPr marL="16933">
              <a:tabLst>
                <a:tab pos="725575" algn="l"/>
                <a:tab pos="1242028" algn="l"/>
                <a:tab pos="2581421" algn="l"/>
                <a:tab pos="3031838" algn="l"/>
                <a:tab pos="4292493" algn="l"/>
                <a:tab pos="5630193" algn="l"/>
              </a:tabLst>
            </a:pPr>
            <a:r>
              <a:rPr sz="2400" spc="-33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ya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sabemos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explorar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patrones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7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356" y="2072809"/>
            <a:ext cx="578950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182762" algn="l"/>
                <a:tab pos="2497604" algn="l"/>
                <a:tab pos="2898068" algn="l"/>
                <a:tab pos="4054585" algn="l"/>
                <a:tab pos="4751375" algn="l"/>
                <a:tab pos="5548915" algn="l"/>
              </a:tabLst>
            </a:pPr>
            <a:r>
              <a:rPr sz="2400" spc="-13" dirty="0">
                <a:latin typeface="Calibri"/>
                <a:cs typeface="Calibri"/>
              </a:rPr>
              <a:t>diseños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pasados.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7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medida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7" dirty="0">
                <a:latin typeface="Calibri"/>
                <a:cs typeface="Calibri"/>
              </a:rPr>
              <a:t>pasa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el </a:t>
            </a:r>
            <a:r>
              <a:rPr sz="2400" spc="-13" dirty="0">
                <a:latin typeface="Calibri"/>
                <a:cs typeface="Calibri"/>
              </a:rPr>
              <a:t>tiempo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722" y="2438568"/>
            <a:ext cx="47117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343738" algn="l"/>
                <a:tab pos="680703" algn="l"/>
                <a:tab pos="1802508" algn="l"/>
                <a:tab pos="2467124" algn="l"/>
                <a:tab pos="4184122" algn="l"/>
              </a:tabLst>
            </a:pPr>
            <a:r>
              <a:rPr sz="2400" spc="-67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67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medida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construimos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más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56" y="2804329"/>
            <a:ext cx="242993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536662" algn="l"/>
              </a:tabLst>
            </a:pPr>
            <a:r>
              <a:rPr sz="2400" spc="-13" dirty="0">
                <a:latin typeface="Calibri"/>
                <a:cs typeface="Calibri"/>
              </a:rPr>
              <a:t>software,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mejora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6090" y="2804329"/>
            <a:ext cx="9872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Calibri"/>
                <a:cs typeface="Calibri"/>
              </a:rPr>
              <a:t>nuestro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7070" y="2804329"/>
            <a:ext cx="17246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Calibri"/>
                <a:cs typeface="Calibri"/>
              </a:rPr>
              <a:t>conocimiento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357" y="3170427"/>
            <a:ext cx="5790353" cy="2971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2700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institucional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25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cómo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diseñar</a:t>
            </a:r>
            <a:r>
              <a:rPr sz="2400" spc="25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spc="-27" dirty="0">
                <a:latin typeface="Calibri"/>
                <a:cs typeface="Calibri"/>
              </a:rPr>
              <a:t>gran </a:t>
            </a:r>
            <a:r>
              <a:rPr sz="2400" spc="-13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  <a:p>
            <a:pPr marL="16933" marR="6773" algn="just"/>
            <a:r>
              <a:rPr sz="2400" dirty="0">
                <a:latin typeface="Calibri"/>
                <a:cs typeface="Calibri"/>
              </a:rPr>
              <a:t>Al</a:t>
            </a:r>
            <a:r>
              <a:rPr sz="2400" spc="393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diseñar</a:t>
            </a:r>
            <a:r>
              <a:rPr sz="2400" spc="40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arquitecturas</a:t>
            </a:r>
            <a:r>
              <a:rPr sz="2400" spc="407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400" dirty="0">
                <a:latin typeface="Calibri"/>
                <a:cs typeface="Calibri"/>
              </a:rPr>
              <a:t>   </a:t>
            </a:r>
            <a:r>
              <a:rPr sz="2400" spc="-13" dirty="0">
                <a:latin typeface="Calibri"/>
                <a:cs typeface="Calibri"/>
              </a:rPr>
              <a:t>software, </a:t>
            </a:r>
            <a:r>
              <a:rPr sz="2400" dirty="0">
                <a:latin typeface="Calibri"/>
                <a:cs typeface="Calibri"/>
              </a:rPr>
              <a:t>dedicaremos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tiempo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refinar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diseños existentes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nuevos.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13" dirty="0">
                <a:latin typeface="Calibri"/>
                <a:cs typeface="Calibri"/>
              </a:rPr>
              <a:t> formas </a:t>
            </a:r>
            <a:r>
              <a:rPr sz="2400" dirty="0">
                <a:latin typeface="Calibri"/>
                <a:cs typeface="Calibri"/>
              </a:rPr>
              <a:t>menos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efectivas</a:t>
            </a:r>
            <a:r>
              <a:rPr sz="2400" spc="3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3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diseñar</a:t>
            </a:r>
            <a:r>
              <a:rPr sz="2400" spc="3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3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4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ignorar</a:t>
            </a:r>
            <a:r>
              <a:rPr sz="2400" spc="3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4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40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presentaron.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65823" y="1763776"/>
            <a:ext cx="5531272" cy="4031827"/>
            <a:chOff x="4849367" y="1322832"/>
            <a:chExt cx="4148454" cy="302387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940" y="1433600"/>
              <a:ext cx="3844991" cy="28634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63845" y="1337310"/>
              <a:ext cx="4119879" cy="2994660"/>
            </a:xfrm>
            <a:custGeom>
              <a:avLst/>
              <a:gdLst/>
              <a:ahLst/>
              <a:cxnLst/>
              <a:rect l="l" t="t" r="r" b="b"/>
              <a:pathLst>
                <a:path w="4119879" h="2994660">
                  <a:moveTo>
                    <a:pt x="0" y="2994660"/>
                  </a:moveTo>
                  <a:lnTo>
                    <a:pt x="4119372" y="2994660"/>
                  </a:lnTo>
                  <a:lnTo>
                    <a:pt x="4119372" y="0"/>
                  </a:lnTo>
                  <a:lnTo>
                    <a:pt x="0" y="0"/>
                  </a:lnTo>
                  <a:lnTo>
                    <a:pt x="0" y="2994660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162" y="46423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624601">
              <a:lnSpc>
                <a:spcPct val="100000"/>
              </a:lnSpc>
              <a:spcBef>
                <a:spcPts val="127"/>
              </a:spcBef>
            </a:pPr>
            <a:r>
              <a:rPr spc="-33" dirty="0"/>
              <a:t>Tendencias</a:t>
            </a:r>
            <a:r>
              <a:rPr spc="-60" dirty="0"/>
              <a:t> </a:t>
            </a:r>
            <a:r>
              <a:rPr spc="-13" dirty="0"/>
              <a:t>principales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9896" y="1045713"/>
            <a:ext cx="9026312" cy="234207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1917" marR="109217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Docker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código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abierto</a:t>
            </a:r>
            <a:r>
              <a:rPr sz="2133" spc="27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27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2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equipando</a:t>
            </a:r>
            <a:r>
              <a:rPr sz="2133" spc="272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continuamente</a:t>
            </a:r>
            <a:r>
              <a:rPr sz="2133" spc="2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8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más </a:t>
            </a:r>
            <a:r>
              <a:rPr sz="2133" dirty="0">
                <a:latin typeface="Calibri"/>
                <a:cs typeface="Calibri"/>
              </a:rPr>
              <a:t>características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funciones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adecuadas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relevantes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convertirla</a:t>
            </a:r>
            <a:r>
              <a:rPr sz="2133" spc="11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2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spc="-13" dirty="0">
                <a:latin typeface="Calibri"/>
                <a:cs typeface="Calibri"/>
              </a:rPr>
              <a:t>plataforma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ejemplar.</a:t>
            </a:r>
            <a:endParaRPr sz="2133" dirty="0">
              <a:latin typeface="Calibri"/>
              <a:cs typeface="Calibri"/>
            </a:endParaRPr>
          </a:p>
          <a:p>
            <a:pPr marL="121917" marR="112604" algn="just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Adopción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precedentes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tecnología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contenedores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inspirada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dirty="0">
                <a:latin typeface="Calibri"/>
                <a:cs typeface="Calibri"/>
              </a:rPr>
              <a:t>Docker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proveedores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soluciones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todo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mundo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ofrecer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creciente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gama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ofertas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premium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venerables consumidores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clientes</a:t>
            </a:r>
            <a:endParaRPr sz="2133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59073" y="3517392"/>
            <a:ext cx="7561580" cy="2641600"/>
            <a:chOff x="3194304" y="2638044"/>
            <a:chExt cx="5671185" cy="1981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3102" y="2647188"/>
              <a:ext cx="2773265" cy="19629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98876" y="2642616"/>
              <a:ext cx="5661660" cy="1972310"/>
            </a:xfrm>
            <a:custGeom>
              <a:avLst/>
              <a:gdLst/>
              <a:ahLst/>
              <a:cxnLst/>
              <a:rect l="l" t="t" r="r" b="b"/>
              <a:pathLst>
                <a:path w="5661659" h="1972310">
                  <a:moveTo>
                    <a:pt x="0" y="1972056"/>
                  </a:moveTo>
                  <a:lnTo>
                    <a:pt x="5661660" y="1972056"/>
                  </a:lnTo>
                  <a:lnTo>
                    <a:pt x="5661660" y="0"/>
                  </a:lnTo>
                  <a:lnTo>
                    <a:pt x="0" y="0"/>
                  </a:lnTo>
                  <a:lnTo>
                    <a:pt x="0" y="197205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9896" y="818897"/>
            <a:ext cx="10993120" cy="3467100"/>
            <a:chOff x="899922" y="614172"/>
            <a:chExt cx="8244840" cy="2600325"/>
          </a:xfrm>
        </p:grpSpPr>
        <p:sp>
          <p:nvSpPr>
            <p:cNvPr id="3" name="object 3"/>
            <p:cNvSpPr/>
            <p:nvPr/>
          </p:nvSpPr>
          <p:spPr>
            <a:xfrm>
              <a:off x="899922" y="628650"/>
              <a:ext cx="8244840" cy="0"/>
            </a:xfrm>
            <a:custGeom>
              <a:avLst/>
              <a:gdLst/>
              <a:ahLst/>
              <a:cxnLst/>
              <a:rect l="l" t="t" r="r" b="b"/>
              <a:pathLst>
                <a:path w="8244840">
                  <a:moveTo>
                    <a:pt x="0" y="0"/>
                  </a:moveTo>
                  <a:lnTo>
                    <a:pt x="8244458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07364" y="655320"/>
              <a:ext cx="7813675" cy="2554605"/>
            </a:xfrm>
            <a:custGeom>
              <a:avLst/>
              <a:gdLst/>
              <a:ahLst/>
              <a:cxnLst/>
              <a:rect l="l" t="t" r="r" b="b"/>
              <a:pathLst>
                <a:path w="7813675" h="2554605">
                  <a:moveTo>
                    <a:pt x="0" y="2554223"/>
                  </a:moveTo>
                  <a:lnTo>
                    <a:pt x="7813548" y="2554223"/>
                  </a:lnTo>
                  <a:lnTo>
                    <a:pt x="7813548" y="0"/>
                  </a:lnTo>
                  <a:lnTo>
                    <a:pt x="0" y="0"/>
                  </a:lnTo>
                  <a:lnTo>
                    <a:pt x="0" y="2554223"/>
                  </a:lnTo>
                  <a:close/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747365">
              <a:lnSpc>
                <a:spcPct val="100000"/>
              </a:lnSpc>
              <a:spcBef>
                <a:spcPts val="127"/>
              </a:spcBef>
            </a:pPr>
            <a:r>
              <a:rPr dirty="0"/>
              <a:t>Beneficios</a:t>
            </a:r>
            <a:r>
              <a:rPr spc="-73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13" dirty="0"/>
              <a:t>Docker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474" y="1902884"/>
            <a:ext cx="9985587" cy="330374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118530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contenedorización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poderosa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empaquetar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implementar herramientas.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Docker</a:t>
            </a:r>
            <a:r>
              <a:rPr sz="2133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nombre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indica,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herramienta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implementación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empaqueta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código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junto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dependencias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contenedor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</a:t>
            </a:r>
            <a:endParaRPr sz="2133" dirty="0">
              <a:latin typeface="Calibri"/>
              <a:cs typeface="Calibri"/>
            </a:endParaRPr>
          </a:p>
          <a:p>
            <a:pPr marL="16933">
              <a:spcBef>
                <a:spcPts val="7"/>
              </a:spcBef>
            </a:pPr>
            <a:r>
              <a:rPr sz="2133" spc="-13" dirty="0">
                <a:latin typeface="Calibri"/>
                <a:cs typeface="Calibri"/>
              </a:rPr>
              <a:t>aplicaciones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requiere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Máquina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Virtual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completa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ejecutarse.</a:t>
            </a:r>
            <a:endParaRPr sz="2133" dirty="0">
              <a:latin typeface="Calibri"/>
              <a:cs typeface="Calibri"/>
            </a:endParaRPr>
          </a:p>
          <a:p>
            <a:pPr marL="16933" marR="36406">
              <a:spcBef>
                <a:spcPts val="2552"/>
              </a:spcBef>
            </a:pPr>
            <a:r>
              <a:rPr sz="2133" dirty="0">
                <a:latin typeface="Calibri"/>
                <a:cs typeface="Calibri"/>
              </a:rPr>
              <a:t>Esto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significa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ejecutando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Linux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PC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empaqueta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en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contenedor,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ejecutarán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igual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bien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servidor</a:t>
            </a:r>
            <a:endParaRPr sz="2133" dirty="0">
              <a:latin typeface="Calibri"/>
              <a:cs typeface="Calibri"/>
            </a:endParaRPr>
          </a:p>
          <a:p>
            <a:pPr marL="16933" marR="271773"/>
            <a:r>
              <a:rPr sz="2133" spc="-33" dirty="0">
                <a:latin typeface="Calibri"/>
                <a:cs typeface="Calibri"/>
              </a:rPr>
              <a:t>estándar.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Docker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hizo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popular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virtualización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basada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contenedores</a:t>
            </a:r>
            <a:r>
              <a:rPr sz="2133" dirty="0">
                <a:latin typeface="Calibri"/>
                <a:cs typeface="Calibri"/>
              </a:rPr>
              <a:t> 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casi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proveedores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pública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subiendo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carro,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proporcionando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propio Container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(CaaS)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8689" y="-5361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747365">
              <a:lnSpc>
                <a:spcPct val="100000"/>
              </a:lnSpc>
              <a:spcBef>
                <a:spcPts val="127"/>
              </a:spcBef>
            </a:pPr>
            <a:r>
              <a:rPr dirty="0"/>
              <a:t>Beneficios</a:t>
            </a:r>
            <a:r>
              <a:rPr spc="-73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13" dirty="0"/>
              <a:t>Docker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535" y="6232380"/>
            <a:ext cx="4730327" cy="58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7444">
              <a:lnSpc>
                <a:spcPts val="1913"/>
              </a:lnSpc>
            </a:pPr>
            <a:r>
              <a:rPr sz="1867" spc="-13" dirty="0">
                <a:latin typeface="Calibri"/>
                <a:cs typeface="Calibri"/>
              </a:rPr>
              <a:t>software</a:t>
            </a:r>
            <a:endParaRPr sz="1867" dirty="0">
              <a:latin typeface="Calibri"/>
              <a:cs typeface="Calibri"/>
            </a:endParaRPr>
          </a:p>
          <a:p>
            <a:pPr marL="16933">
              <a:spcBef>
                <a:spcPts val="887"/>
              </a:spcBef>
            </a:pPr>
            <a:endParaRPr sz="1467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7423" y="1125728"/>
            <a:ext cx="10176933" cy="70006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070">
              <a:spcBef>
                <a:spcPts val="339"/>
              </a:spcBef>
            </a:pP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Portabilidad</a:t>
            </a:r>
            <a:endParaRPr sz="2133" dirty="0">
              <a:latin typeface="Calibri"/>
              <a:cs typeface="Calibri"/>
            </a:endParaRPr>
          </a:p>
          <a:p>
            <a:pPr marL="121070"/>
            <a:r>
              <a:rPr sz="2133" dirty="0">
                <a:latin typeface="Calibri"/>
                <a:cs typeface="Calibri"/>
              </a:rPr>
              <a:t>No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requiere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máquina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virtual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cada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aplicación.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423" y="1979167"/>
            <a:ext cx="10176933" cy="102829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070">
              <a:spcBef>
                <a:spcPts val="339"/>
              </a:spcBef>
            </a:pP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Recursos</a:t>
            </a:r>
            <a:r>
              <a:rPr sz="2133" b="1" spc="-4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compartidos</a:t>
            </a:r>
            <a:endParaRPr sz="2133">
              <a:latin typeface="Calibri"/>
              <a:cs typeface="Calibri"/>
            </a:endParaRPr>
          </a:p>
          <a:p>
            <a:pPr marL="121070" marR="743355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Docker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Kernel</a:t>
            </a:r>
            <a:r>
              <a:rPr sz="2133" spc="-13" dirty="0">
                <a:latin typeface="Calibri"/>
                <a:cs typeface="Calibri"/>
              </a:rPr>
              <a:t> compartido,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significa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eficientes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dirty="0">
                <a:latin typeface="Calibri"/>
                <a:cs typeface="Calibri"/>
              </a:rPr>
              <a:t>hipervisores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términos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recursos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sistema.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423" y="3218689"/>
            <a:ext cx="10176933" cy="1029148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4025" rIns="0" bIns="0" rtlCol="0">
            <a:spAutoFit/>
          </a:bodyPr>
          <a:lstStyle/>
          <a:p>
            <a:pPr marL="121070">
              <a:spcBef>
                <a:spcPts val="345"/>
              </a:spcBef>
            </a:pP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Docker</a:t>
            </a:r>
            <a:r>
              <a:rPr sz="2133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133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fácil</a:t>
            </a:r>
            <a:r>
              <a:rPr sz="2133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33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lanzar</a:t>
            </a:r>
            <a:endParaRPr sz="2133">
              <a:latin typeface="Calibri"/>
              <a:cs typeface="Calibri"/>
            </a:endParaRPr>
          </a:p>
          <a:p>
            <a:pPr marL="121070" marR="253994"/>
            <a:r>
              <a:rPr sz="2133" dirty="0">
                <a:latin typeface="Calibri"/>
                <a:cs typeface="Calibri"/>
              </a:rPr>
              <a:t>Docker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comenzó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nuevo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proyecto </a:t>
            </a:r>
            <a:r>
              <a:rPr sz="2133" dirty="0">
                <a:latin typeface="Calibri"/>
                <a:cs typeface="Calibri"/>
              </a:rPr>
              <a:t>llamado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Libswarm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potencialmente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facilitaría</a:t>
            </a:r>
            <a:r>
              <a:rPr sz="2133" spc="-1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uso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contenedores</a:t>
            </a:r>
            <a:r>
              <a:rPr sz="2133" dirty="0">
                <a:latin typeface="Calibri"/>
                <a:cs typeface="Calibri"/>
              </a:rPr>
              <a:t> en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pública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6944" y="4395216"/>
            <a:ext cx="10178627" cy="1811009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2764">
              <a:spcBef>
                <a:spcPts val="360"/>
              </a:spcBef>
            </a:pP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Despliegue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33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tiempo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inactividad</a:t>
            </a:r>
            <a:r>
              <a:rPr sz="2133" b="1" spc="-4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spc="-27" dirty="0">
                <a:solidFill>
                  <a:srgbClr val="FF0000"/>
                </a:solidFill>
                <a:latin typeface="Calibri"/>
                <a:cs typeface="Calibri"/>
              </a:rPr>
              <a:t>cero</a:t>
            </a:r>
            <a:endParaRPr sz="2133">
              <a:latin typeface="Calibri"/>
              <a:cs typeface="Calibri"/>
            </a:endParaRPr>
          </a:p>
          <a:p>
            <a:pPr marL="122764" marR="138849">
              <a:spcBef>
                <a:spcPts val="13"/>
              </a:spcBef>
            </a:pPr>
            <a:r>
              <a:rPr sz="1867" spc="-13" dirty="0">
                <a:latin typeface="Calibri"/>
                <a:cs typeface="Calibri"/>
              </a:rPr>
              <a:t>Desplegar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menudo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rápidamente,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completamente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automático,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lograr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cero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tiempos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</a:t>
            </a:r>
            <a:r>
              <a:rPr sz="1867" spc="6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inactividad,</a:t>
            </a:r>
            <a:r>
              <a:rPr sz="1867" spc="-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tener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capacidad</a:t>
            </a:r>
            <a:r>
              <a:rPr sz="1867" spc="-1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27" dirty="0">
                <a:latin typeface="Calibri"/>
                <a:cs typeface="Calibri"/>
              </a:rPr>
              <a:t>revertir,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proporcionar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una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confiabilidad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constante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todos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los </a:t>
            </a:r>
            <a:r>
              <a:rPr sz="1867" spc="-13" dirty="0">
                <a:latin typeface="Calibri"/>
                <a:cs typeface="Calibri"/>
              </a:rPr>
              <a:t>entornos,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ser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capaz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escalar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sin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esfuerzo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y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crear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autocuración.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Sistemas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capaces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recuperarse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 </a:t>
            </a:r>
            <a:r>
              <a:rPr sz="1867" spc="-13" dirty="0">
                <a:latin typeface="Calibri"/>
                <a:cs typeface="Calibri"/>
              </a:rPr>
              <a:t>fallos.</a:t>
            </a:r>
            <a:r>
              <a:rPr sz="1867" spc="-9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Esto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significa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que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puede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tener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DevOps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Continuous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Integration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(CI),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Continuous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Delivery</a:t>
            </a:r>
            <a:r>
              <a:rPr sz="1867" spc="-67" dirty="0">
                <a:latin typeface="Calibri"/>
                <a:cs typeface="Calibri"/>
              </a:rPr>
              <a:t> / </a:t>
            </a:r>
            <a:r>
              <a:rPr sz="1867" dirty="0">
                <a:latin typeface="Calibri"/>
                <a:cs typeface="Calibri"/>
              </a:rPr>
              <a:t>Deployment</a:t>
            </a:r>
            <a:r>
              <a:rPr sz="1867" spc="-2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(CD),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lograr</a:t>
            </a:r>
            <a:r>
              <a:rPr sz="1867" spc="-6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un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tiempo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inactividad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cero,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tener</a:t>
            </a:r>
            <a:r>
              <a:rPr sz="1867" spc="-3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la</a:t>
            </a:r>
            <a:r>
              <a:rPr sz="1867" spc="-5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capacidad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de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revertir</a:t>
            </a:r>
            <a:r>
              <a:rPr sz="1867" spc="-4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los</a:t>
            </a:r>
            <a:r>
              <a:rPr sz="1867" spc="-60" dirty="0">
                <a:latin typeface="Calibri"/>
                <a:cs typeface="Calibri"/>
              </a:rPr>
              <a:t> </a:t>
            </a:r>
            <a:r>
              <a:rPr sz="1867" spc="-13" dirty="0">
                <a:latin typeface="Calibri"/>
                <a:cs typeface="Calibri"/>
              </a:rPr>
              <a:t>productos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33" dirty="0">
                <a:latin typeface="Calibri"/>
                <a:cs typeface="Calibri"/>
              </a:rPr>
              <a:t>de</a:t>
            </a:r>
            <a:endParaRPr sz="18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656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695943">
              <a:lnSpc>
                <a:spcPct val="100000"/>
              </a:lnSpc>
              <a:spcBef>
                <a:spcPts val="127"/>
              </a:spcBef>
            </a:pPr>
            <a:r>
              <a:rPr dirty="0"/>
              <a:t>Los</a:t>
            </a:r>
            <a:r>
              <a:rPr spc="-67" dirty="0"/>
              <a:t> </a:t>
            </a:r>
            <a:r>
              <a:rPr dirty="0"/>
              <a:t>impulsores</a:t>
            </a:r>
            <a:r>
              <a:rPr spc="-60" dirty="0"/>
              <a:t> </a:t>
            </a:r>
            <a:r>
              <a:rPr dirty="0"/>
              <a:t>clave</a:t>
            </a:r>
            <a:r>
              <a:rPr spc="-60" dirty="0"/>
              <a:t> </a:t>
            </a:r>
            <a:r>
              <a:rPr dirty="0"/>
              <a:t>para</a:t>
            </a:r>
            <a:r>
              <a:rPr spc="-67" dirty="0"/>
              <a:t> </a:t>
            </a:r>
            <a:r>
              <a:rPr dirty="0"/>
              <a:t>la</a:t>
            </a:r>
            <a:r>
              <a:rPr spc="-67" dirty="0"/>
              <a:t> </a:t>
            </a:r>
            <a:r>
              <a:rPr spc="-13" dirty="0"/>
              <a:t>contenedorizacion.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6976" y="1125728"/>
            <a:ext cx="9026312" cy="102829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2764" marR="109217" algn="just">
              <a:spcBef>
                <a:spcPts val="339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virtualización es un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abstracción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beneficiosa,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mediante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incorporación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adicional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direccionamiento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indirecto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los </a:t>
            </a:r>
            <a:r>
              <a:rPr sz="2133" spc="-13" dirty="0">
                <a:latin typeface="Calibri"/>
                <a:cs typeface="Calibri"/>
              </a:rPr>
              <a:t>recursos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hardware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software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0241" y="2361184"/>
            <a:ext cx="9072879" cy="3735493"/>
          </a:xfrm>
          <a:custGeom>
            <a:avLst/>
            <a:gdLst/>
            <a:ahLst/>
            <a:cxnLst/>
            <a:rect l="l" t="t" r="r" b="b"/>
            <a:pathLst>
              <a:path w="6804659" h="2801620">
                <a:moveTo>
                  <a:pt x="0" y="2801112"/>
                </a:moveTo>
                <a:lnTo>
                  <a:pt x="6804659" y="2801112"/>
                </a:lnTo>
                <a:lnTo>
                  <a:pt x="6804659" y="0"/>
                </a:lnTo>
                <a:lnTo>
                  <a:pt x="0" y="0"/>
                </a:lnTo>
                <a:lnTo>
                  <a:pt x="0" y="280111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26411" y="2389293"/>
            <a:ext cx="8865445" cy="3626784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A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abstracción</a:t>
            </a:r>
            <a:r>
              <a:rPr sz="2133" spc="2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recién</a:t>
            </a:r>
            <a:r>
              <a:rPr sz="2133" spc="2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introducida</a:t>
            </a:r>
            <a:r>
              <a:rPr sz="2133" spc="2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(monitor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máquina </a:t>
            </a:r>
            <a:r>
              <a:rPr sz="2133" dirty="0">
                <a:latin typeface="Calibri"/>
                <a:cs typeface="Calibri"/>
              </a:rPr>
              <a:t>virtual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hipervisor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(VMM)),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3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puede </a:t>
            </a:r>
            <a:r>
              <a:rPr sz="2133" dirty="0">
                <a:latin typeface="Calibri"/>
                <a:cs typeface="Calibri"/>
              </a:rPr>
              <a:t>ejecutarse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cualquier</a:t>
            </a:r>
            <a:r>
              <a:rPr sz="2133" spc="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hardware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subyacente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ningún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dificultad.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resumen,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portabilidad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logrando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través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capa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middleware.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Sin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embargo,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objetivo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portabilidad,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muy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publicado,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spc="-47" dirty="0">
                <a:latin typeface="Calibri"/>
                <a:cs typeface="Calibri"/>
              </a:rPr>
              <a:t>se </a:t>
            </a:r>
            <a:r>
              <a:rPr sz="2133" dirty="0">
                <a:latin typeface="Calibri"/>
                <a:cs typeface="Calibri"/>
              </a:rPr>
              <a:t>cumple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completamente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técnica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virtualización.</a:t>
            </a:r>
            <a:r>
              <a:rPr sz="2133" spc="1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software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del </a:t>
            </a:r>
            <a:r>
              <a:rPr sz="2133" dirty="0">
                <a:latin typeface="Calibri"/>
                <a:cs typeface="Calibri"/>
              </a:rPr>
              <a:t>hipervisor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diferentes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formatos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encapsulación</a:t>
            </a:r>
            <a:r>
              <a:rPr sz="2133" spc="2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7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diferentes </a:t>
            </a:r>
            <a:r>
              <a:rPr sz="2133" dirty="0">
                <a:latin typeface="Calibri"/>
                <a:cs typeface="Calibri"/>
              </a:rPr>
              <a:t>proveedores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impiden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portabilidad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aplicación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necesaria.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Además,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spc="-13" dirty="0">
                <a:latin typeface="Calibri"/>
                <a:cs typeface="Calibri"/>
              </a:rPr>
              <a:t>diferencias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distribución,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versión,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edición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parches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operativos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cargas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16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dificultan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portabilidad</a:t>
            </a:r>
            <a:r>
              <a:rPr sz="2133" spc="16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sin </a:t>
            </a:r>
            <a:r>
              <a:rPr sz="2133" dirty="0">
                <a:latin typeface="Calibri"/>
                <a:cs typeface="Calibri"/>
              </a:rPr>
              <a:t>problemas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ubicaciones.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111" y="2493264"/>
            <a:ext cx="10115973" cy="1571413"/>
            <a:chOff x="672083" y="1869948"/>
            <a:chExt cx="7586980" cy="1178560"/>
          </a:xfrm>
        </p:grpSpPr>
        <p:sp>
          <p:nvSpPr>
            <p:cNvPr id="3" name="object 3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7368540" y="0"/>
                  </a:moveTo>
                  <a:lnTo>
                    <a:pt x="192024" y="0"/>
                  </a:lnTo>
                  <a:lnTo>
                    <a:pt x="147992" y="5071"/>
                  </a:lnTo>
                  <a:lnTo>
                    <a:pt x="107574" y="19518"/>
                  </a:lnTo>
                  <a:lnTo>
                    <a:pt x="71920" y="42187"/>
                  </a:lnTo>
                  <a:lnTo>
                    <a:pt x="42183" y="71925"/>
                  </a:lnTo>
                  <a:lnTo>
                    <a:pt x="19516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6" y="1044564"/>
                  </a:lnTo>
                  <a:lnTo>
                    <a:pt x="42183" y="1080218"/>
                  </a:lnTo>
                  <a:lnTo>
                    <a:pt x="71920" y="1109956"/>
                  </a:lnTo>
                  <a:lnTo>
                    <a:pt x="107574" y="1132625"/>
                  </a:lnTo>
                  <a:lnTo>
                    <a:pt x="147992" y="1147072"/>
                  </a:lnTo>
                  <a:lnTo>
                    <a:pt x="192024" y="1152144"/>
                  </a:lnTo>
                  <a:lnTo>
                    <a:pt x="7368540" y="1152144"/>
                  </a:lnTo>
                  <a:lnTo>
                    <a:pt x="7412567" y="1147072"/>
                  </a:lnTo>
                  <a:lnTo>
                    <a:pt x="7452984" y="1132625"/>
                  </a:lnTo>
                  <a:lnTo>
                    <a:pt x="7488638" y="1109956"/>
                  </a:lnTo>
                  <a:lnTo>
                    <a:pt x="7518376" y="1080218"/>
                  </a:lnTo>
                  <a:lnTo>
                    <a:pt x="7541045" y="1044564"/>
                  </a:lnTo>
                  <a:lnTo>
                    <a:pt x="7555492" y="1004147"/>
                  </a:lnTo>
                  <a:lnTo>
                    <a:pt x="7560563" y="960120"/>
                  </a:lnTo>
                  <a:lnTo>
                    <a:pt x="7560563" y="192024"/>
                  </a:lnTo>
                  <a:lnTo>
                    <a:pt x="7555492" y="147996"/>
                  </a:lnTo>
                  <a:lnTo>
                    <a:pt x="7541045" y="107579"/>
                  </a:lnTo>
                  <a:lnTo>
                    <a:pt x="7518376" y="71925"/>
                  </a:lnTo>
                  <a:lnTo>
                    <a:pt x="7488638" y="42187"/>
                  </a:lnTo>
                  <a:lnTo>
                    <a:pt x="7452984" y="19518"/>
                  </a:lnTo>
                  <a:lnTo>
                    <a:pt x="7412567" y="5071"/>
                  </a:lnTo>
                  <a:lnTo>
                    <a:pt x="7368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685037" y="1882902"/>
              <a:ext cx="7560945" cy="1152525"/>
            </a:xfrm>
            <a:custGeom>
              <a:avLst/>
              <a:gdLst/>
              <a:ahLst/>
              <a:cxnLst/>
              <a:rect l="l" t="t" r="r" b="b"/>
              <a:pathLst>
                <a:path w="7560945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6" y="107579"/>
                  </a:lnTo>
                  <a:lnTo>
                    <a:pt x="42183" y="71925"/>
                  </a:lnTo>
                  <a:lnTo>
                    <a:pt x="71920" y="42187"/>
                  </a:lnTo>
                  <a:lnTo>
                    <a:pt x="107574" y="19518"/>
                  </a:lnTo>
                  <a:lnTo>
                    <a:pt x="147992" y="5071"/>
                  </a:lnTo>
                  <a:lnTo>
                    <a:pt x="192024" y="0"/>
                  </a:lnTo>
                  <a:lnTo>
                    <a:pt x="7368540" y="0"/>
                  </a:lnTo>
                  <a:lnTo>
                    <a:pt x="7412567" y="5071"/>
                  </a:lnTo>
                  <a:lnTo>
                    <a:pt x="7452984" y="19518"/>
                  </a:lnTo>
                  <a:lnTo>
                    <a:pt x="7488638" y="42187"/>
                  </a:lnTo>
                  <a:lnTo>
                    <a:pt x="7518376" y="71925"/>
                  </a:lnTo>
                  <a:lnTo>
                    <a:pt x="7541045" y="107579"/>
                  </a:lnTo>
                  <a:lnTo>
                    <a:pt x="7555492" y="147996"/>
                  </a:lnTo>
                  <a:lnTo>
                    <a:pt x="7560563" y="192024"/>
                  </a:lnTo>
                  <a:lnTo>
                    <a:pt x="7560563" y="960120"/>
                  </a:lnTo>
                  <a:lnTo>
                    <a:pt x="7555492" y="1004147"/>
                  </a:lnTo>
                  <a:lnTo>
                    <a:pt x="7541045" y="1044564"/>
                  </a:lnTo>
                  <a:lnTo>
                    <a:pt x="7518376" y="1080218"/>
                  </a:lnTo>
                  <a:lnTo>
                    <a:pt x="7488638" y="1109956"/>
                  </a:lnTo>
                  <a:lnTo>
                    <a:pt x="7452984" y="1132625"/>
                  </a:lnTo>
                  <a:lnTo>
                    <a:pt x="7412567" y="1147072"/>
                  </a:lnTo>
                  <a:lnTo>
                    <a:pt x="7368540" y="1152144"/>
                  </a:lnTo>
                  <a:lnTo>
                    <a:pt x="192024" y="1152144"/>
                  </a:lnTo>
                  <a:lnTo>
                    <a:pt x="147992" y="1147072"/>
                  </a:lnTo>
                  <a:lnTo>
                    <a:pt x="107574" y="1132625"/>
                  </a:lnTo>
                  <a:lnTo>
                    <a:pt x="71920" y="1109956"/>
                  </a:lnTo>
                  <a:lnTo>
                    <a:pt x="42183" y="1080218"/>
                  </a:lnTo>
                  <a:lnTo>
                    <a:pt x="19516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2872" y="2415600"/>
            <a:ext cx="5584613" cy="1370461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3" dirty="0">
                <a:solidFill>
                  <a:srgbClr val="FFFFFF"/>
                </a:solidFill>
              </a:rPr>
              <a:t>Patrones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desarrollo</a:t>
            </a:r>
            <a:r>
              <a:rPr spc="-73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100" dirty="0">
                <a:solidFill>
                  <a:srgbClr val="FFFFFF"/>
                </a:solidFill>
              </a:rPr>
              <a:t> </a:t>
            </a:r>
            <a:r>
              <a:rPr spc="-13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896" y="17794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924314">
              <a:lnSpc>
                <a:spcPct val="100000"/>
              </a:lnSpc>
              <a:spcBef>
                <a:spcPts val="127"/>
              </a:spcBef>
            </a:pPr>
            <a:r>
              <a:rPr dirty="0"/>
              <a:t>Nativo</a:t>
            </a:r>
            <a:r>
              <a:rPr spc="-53" dirty="0"/>
              <a:t>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la</a:t>
            </a:r>
            <a:r>
              <a:rPr spc="-67" dirty="0"/>
              <a:t> </a:t>
            </a:r>
            <a:r>
              <a:rPr spc="-27" dirty="0"/>
              <a:t>Nube.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5967" y="2227072"/>
            <a:ext cx="9071187" cy="103086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917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Cada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comienza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migrar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cargas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nube.</a:t>
            </a:r>
            <a:endParaRPr sz="2133">
              <a:latin typeface="Calibri"/>
              <a:cs typeface="Calibri"/>
            </a:endParaRPr>
          </a:p>
          <a:p>
            <a:pPr marL="121917"/>
            <a:r>
              <a:rPr sz="2133" dirty="0">
                <a:latin typeface="Calibri"/>
                <a:cs typeface="Calibri"/>
              </a:rPr>
              <a:t>Con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migración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llega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conclusión</a:t>
            </a:r>
            <a:r>
              <a:rPr sz="2133" spc="4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4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4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4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ser</a:t>
            </a:r>
            <a:endParaRPr sz="2133">
              <a:latin typeface="Calibri"/>
              <a:cs typeface="Calibri"/>
            </a:endParaRPr>
          </a:p>
          <a:p>
            <a:pPr marL="121917"/>
            <a:r>
              <a:rPr sz="2133" spc="-13" dirty="0">
                <a:latin typeface="Calibri"/>
                <a:cs typeface="Calibri"/>
              </a:rPr>
              <a:t>rediseñados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desbloquear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completamente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potencial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nube.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5967" y="3673857"/>
            <a:ext cx="9071187" cy="262636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3754" indent="-381837">
              <a:spcBef>
                <a:spcPts val="320"/>
              </a:spcBef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optimizar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nube.</a:t>
            </a:r>
            <a:endParaRPr sz="2400">
              <a:latin typeface="Calibri"/>
              <a:cs typeface="Calibri"/>
            </a:endParaRPr>
          </a:p>
          <a:p>
            <a:pPr marL="503754" marR="840719" indent="-382684"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empresas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ofrecer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continuamente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innovación</a:t>
            </a:r>
            <a:r>
              <a:rPr sz="2400" spc="-33" dirty="0">
                <a:latin typeface="Calibri"/>
                <a:cs typeface="Calibri"/>
              </a:rPr>
              <a:t> con </a:t>
            </a:r>
            <a:r>
              <a:rPr sz="2400" spc="-13" dirty="0">
                <a:latin typeface="Calibri"/>
                <a:cs typeface="Calibri"/>
              </a:rPr>
              <a:t>confianza.</a:t>
            </a:r>
            <a:endParaRPr sz="2400">
              <a:latin typeface="Calibri"/>
              <a:cs typeface="Calibri"/>
            </a:endParaRPr>
          </a:p>
          <a:p>
            <a:pPr marL="503754" indent="-381837"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Capacita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días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crear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gran</a:t>
            </a:r>
            <a:endParaRPr sz="2400">
              <a:latin typeface="Calibri"/>
              <a:cs typeface="Calibri"/>
            </a:endParaRPr>
          </a:p>
          <a:p>
            <a:pPr marL="503754">
              <a:spcBef>
                <a:spcPts val="7"/>
              </a:spcBef>
            </a:pPr>
            <a:r>
              <a:rPr sz="2400" spc="-13" dirty="0">
                <a:latin typeface="Calibri"/>
                <a:cs typeface="Calibri"/>
              </a:rPr>
              <a:t>escala.</a:t>
            </a:r>
            <a:endParaRPr sz="2400">
              <a:latin typeface="Calibri"/>
              <a:cs typeface="Calibri"/>
            </a:endParaRPr>
          </a:p>
          <a:p>
            <a:pPr marL="503754" marR="152396" indent="-382684"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completamente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diferente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razonar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5664" y="1066801"/>
            <a:ext cx="1579033" cy="989753"/>
            <a:chOff x="1031747" y="800100"/>
            <a:chExt cx="1184275" cy="742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809244"/>
              <a:ext cx="1165860" cy="723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36319" y="804672"/>
              <a:ext cx="1175385" cy="733425"/>
            </a:xfrm>
            <a:custGeom>
              <a:avLst/>
              <a:gdLst/>
              <a:ahLst/>
              <a:cxnLst/>
              <a:rect l="l" t="t" r="r" b="b"/>
              <a:pathLst>
                <a:path w="1175385" h="733425">
                  <a:moveTo>
                    <a:pt x="0" y="733043"/>
                  </a:moveTo>
                  <a:lnTo>
                    <a:pt x="1175004" y="733043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30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3776" y="1265936"/>
            <a:ext cx="7772400" cy="4497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21917">
              <a:spcBef>
                <a:spcPts val="305"/>
              </a:spcBef>
            </a:pPr>
            <a:r>
              <a:rPr sz="2667" dirty="0">
                <a:latin typeface="Calibri"/>
                <a:cs typeface="Calibri"/>
              </a:rPr>
              <a:t>Que</a:t>
            </a:r>
            <a:r>
              <a:rPr sz="2667" spc="-3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es</a:t>
            </a:r>
            <a:r>
              <a:rPr sz="2667" spc="-3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ser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nativo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en</a:t>
            </a:r>
            <a:r>
              <a:rPr sz="2667" spc="-4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Nube</a:t>
            </a:r>
            <a:r>
              <a:rPr sz="2667" spc="-53" dirty="0">
                <a:latin typeface="Calibri"/>
                <a:cs typeface="Calibri"/>
              </a:rPr>
              <a:t> </a:t>
            </a:r>
            <a:r>
              <a:rPr sz="2667" spc="-67" dirty="0">
                <a:latin typeface="Calibri"/>
                <a:cs typeface="Calibri"/>
              </a:rPr>
              <a:t>?</a:t>
            </a:r>
            <a:endParaRPr sz="26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1413" y="922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999042">
              <a:lnSpc>
                <a:spcPct val="100000"/>
              </a:lnSpc>
              <a:spcBef>
                <a:spcPts val="127"/>
              </a:spcBef>
            </a:pPr>
            <a:r>
              <a:rPr dirty="0"/>
              <a:t>Definiendo</a:t>
            </a:r>
            <a:r>
              <a:rPr spc="-53" dirty="0"/>
              <a:t> </a:t>
            </a:r>
            <a:r>
              <a:rPr dirty="0"/>
              <a:t>tu</a:t>
            </a:r>
            <a:r>
              <a:rPr spc="-80" dirty="0"/>
              <a:t> </a:t>
            </a:r>
            <a:r>
              <a:rPr spc="-13" dirty="0"/>
              <a:t>contexto</a:t>
            </a:r>
            <a:r>
              <a:rPr spc="-20" dirty="0"/>
              <a:t> </a:t>
            </a:r>
            <a:r>
              <a:rPr dirty="0"/>
              <a:t>para</a:t>
            </a:r>
            <a:r>
              <a:rPr spc="-53" dirty="0"/>
              <a:t> </a:t>
            </a:r>
            <a:r>
              <a:rPr dirty="0"/>
              <a:t>una</a:t>
            </a:r>
            <a:r>
              <a:rPr spc="-80" dirty="0"/>
              <a:t> </a:t>
            </a:r>
            <a:r>
              <a:rPr spc="-13" dirty="0"/>
              <a:t>definición.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1773204" y="1398015"/>
            <a:ext cx="4706620" cy="4062307"/>
          </a:xfrm>
          <a:custGeom>
            <a:avLst/>
            <a:gdLst/>
            <a:ahLst/>
            <a:cxnLst/>
            <a:rect l="l" t="t" r="r" b="b"/>
            <a:pathLst>
              <a:path w="3529965" h="3046729">
                <a:moveTo>
                  <a:pt x="0" y="3046476"/>
                </a:moveTo>
                <a:lnTo>
                  <a:pt x="3529584" y="3046476"/>
                </a:lnTo>
                <a:lnTo>
                  <a:pt x="3529584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895936" y="1425787"/>
            <a:ext cx="4477172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>
              <a:spcBef>
                <a:spcPts val="127"/>
              </a:spcBef>
              <a:tabLst>
                <a:tab pos="779761" algn="l"/>
                <a:tab pos="1196310" algn="l"/>
                <a:tab pos="1570527" algn="l"/>
                <a:tab pos="2712651" algn="l"/>
                <a:tab pos="3968227" algn="l"/>
              </a:tabLst>
            </a:pPr>
            <a:r>
              <a:rPr sz="2133" spc="-13" dirty="0">
                <a:latin typeface="Calibri"/>
                <a:cs typeface="Calibri"/>
              </a:rPr>
              <a:t>¿Cuál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es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el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contexto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adecuado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para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936" y="1751245"/>
            <a:ext cx="3455247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>
              <a:spcBef>
                <a:spcPts val="127"/>
              </a:spcBef>
              <a:tabLst>
                <a:tab pos="1035447" algn="l"/>
                <a:tab pos="1679745" algn="l"/>
                <a:tab pos="2371454" algn="l"/>
                <a:tab pos="2875208" algn="l"/>
                <a:tab pos="3007285" algn="l"/>
              </a:tabLst>
            </a:pPr>
            <a:r>
              <a:rPr sz="2133" spc="-13" dirty="0">
                <a:latin typeface="Calibri"/>
                <a:cs typeface="Calibri"/>
              </a:rPr>
              <a:t>nuestra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definición	</a:t>
            </a:r>
            <a:r>
              <a:rPr sz="2133" spc="-33" dirty="0">
                <a:latin typeface="Calibri"/>
                <a:cs typeface="Calibri"/>
              </a:rPr>
              <a:t>de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nube </a:t>
            </a:r>
            <a:r>
              <a:rPr sz="2133" spc="-13" dirty="0">
                <a:latin typeface="Calibri"/>
                <a:cs typeface="Calibri"/>
              </a:rPr>
              <a:t>Bueno,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por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13" dirty="0">
                <a:latin typeface="Calibri"/>
                <a:cs typeface="Calibri"/>
              </a:rPr>
              <a:t>supuesto,</a:t>
            </a:r>
            <a:r>
              <a:rPr sz="2133" dirty="0">
                <a:latin typeface="Calibri"/>
                <a:cs typeface="Calibri"/>
              </a:rPr>
              <a:t>		</a:t>
            </a:r>
            <a:r>
              <a:rPr sz="2133" b="1" spc="-33" dirty="0">
                <a:latin typeface="Calibri"/>
                <a:cs typeface="Calibri"/>
              </a:rPr>
              <a:t>el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8996" y="1751245"/>
            <a:ext cx="1004993" cy="672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 algn="r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nativa?</a:t>
            </a:r>
            <a:endParaRPr sz="2133">
              <a:latin typeface="Calibri"/>
              <a:cs typeface="Calibri"/>
            </a:endParaRPr>
          </a:p>
          <a:p>
            <a:pPr marR="9313" algn="r"/>
            <a:r>
              <a:rPr sz="2133" b="1" spc="-20" dirty="0">
                <a:latin typeface="Calibri"/>
                <a:cs typeface="Calibri"/>
              </a:rPr>
              <a:t>contexto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5936" y="2401485"/>
            <a:ext cx="4479713" cy="297032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6773" algn="just">
              <a:spcBef>
                <a:spcPts val="127"/>
              </a:spcBef>
              <a:tabLst>
                <a:tab pos="2224984" algn="l"/>
                <a:tab pos="3370496" algn="l"/>
              </a:tabLst>
            </a:pPr>
            <a:r>
              <a:rPr sz="2133" b="1" spc="-13" dirty="0">
                <a:latin typeface="Calibri"/>
                <a:cs typeface="Calibri"/>
              </a:rPr>
              <a:t>correcto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</a:t>
            </a:r>
            <a:r>
              <a:rPr sz="2133" b="1" spc="-4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tu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contexto</a:t>
            </a:r>
            <a:r>
              <a:rPr sz="2133" spc="-13" dirty="0">
                <a:latin typeface="Calibri"/>
                <a:cs typeface="Calibri"/>
              </a:rPr>
              <a:t>.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Usted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vive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mundo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real,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problemas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mundo </a:t>
            </a:r>
            <a:r>
              <a:rPr sz="2133" dirty="0">
                <a:latin typeface="Calibri"/>
                <a:cs typeface="Calibri"/>
              </a:rPr>
              <a:t>real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tratando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resolver.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nativo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será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alguna</a:t>
            </a:r>
            <a:r>
              <a:rPr sz="2133" spc="-13" dirty="0">
                <a:latin typeface="Calibri"/>
                <a:cs typeface="Calibri"/>
              </a:rPr>
              <a:t> utilidad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usted,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ayudarlo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resolver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sus </a:t>
            </a:r>
            <a:r>
              <a:rPr sz="2133" dirty="0">
                <a:latin typeface="Calibri"/>
                <a:cs typeface="Calibri"/>
              </a:rPr>
              <a:t>problemas</a:t>
            </a:r>
            <a:r>
              <a:rPr sz="2133" spc="37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mundo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real.</a:t>
            </a:r>
            <a:r>
              <a:rPr sz="2133" spc="380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¿Cómo definiremos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33" dirty="0">
                <a:latin typeface="Calibri"/>
                <a:cs typeface="Calibri"/>
              </a:rPr>
              <a:t>tu</a:t>
            </a:r>
            <a:r>
              <a:rPr sz="2133" dirty="0">
                <a:latin typeface="Calibri"/>
                <a:cs typeface="Calibri"/>
              </a:rPr>
              <a:t>	</a:t>
            </a:r>
            <a:r>
              <a:rPr sz="2133" spc="-27" dirty="0">
                <a:latin typeface="Calibri"/>
                <a:cs typeface="Calibri"/>
              </a:rPr>
              <a:t>contexto? </a:t>
            </a:r>
            <a:r>
              <a:rPr sz="2133" dirty="0">
                <a:latin typeface="Calibri"/>
                <a:cs typeface="Calibri"/>
              </a:rPr>
              <a:t>Comenzaremos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definir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10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00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su </a:t>
            </a:r>
            <a:r>
              <a:rPr sz="2133" spc="-13" dirty="0">
                <a:latin typeface="Calibri"/>
                <a:cs typeface="Calibri"/>
              </a:rPr>
              <a:t>contexto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es..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78624" y="1371600"/>
            <a:ext cx="3895513" cy="2069253"/>
            <a:chOff x="5458967" y="1028700"/>
            <a:chExt cx="2921635" cy="15519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779" y="1048511"/>
              <a:ext cx="2881883" cy="15118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68873" y="1038605"/>
              <a:ext cx="2901950" cy="1531620"/>
            </a:xfrm>
            <a:custGeom>
              <a:avLst/>
              <a:gdLst/>
              <a:ahLst/>
              <a:cxnLst/>
              <a:rect l="l" t="t" r="r" b="b"/>
              <a:pathLst>
                <a:path w="2901950" h="1531620">
                  <a:moveTo>
                    <a:pt x="0" y="1531620"/>
                  </a:moveTo>
                  <a:lnTo>
                    <a:pt x="2901696" y="1531620"/>
                  </a:lnTo>
                  <a:lnTo>
                    <a:pt x="2901696" y="0"/>
                  </a:lnTo>
                  <a:lnTo>
                    <a:pt x="0" y="0"/>
                  </a:lnTo>
                  <a:lnTo>
                    <a:pt x="0" y="1531620"/>
                  </a:lnTo>
                  <a:close/>
                </a:path>
              </a:pathLst>
            </a:custGeom>
            <a:ln w="19812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064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3406055">
              <a:lnSpc>
                <a:spcPct val="100000"/>
              </a:lnSpc>
              <a:spcBef>
                <a:spcPts val="127"/>
              </a:spcBef>
            </a:pPr>
            <a:r>
              <a:rPr dirty="0"/>
              <a:t>Su</a:t>
            </a:r>
            <a:r>
              <a:rPr spc="-7" dirty="0"/>
              <a:t> </a:t>
            </a:r>
            <a:r>
              <a:rPr spc="-27" dirty="0"/>
              <a:t>contexto.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3055" y="1473201"/>
            <a:ext cx="4706620" cy="431231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09217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Es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negocio</a:t>
            </a:r>
            <a:r>
              <a:rPr sz="2133" spc="1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clientes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es </a:t>
            </a:r>
            <a:r>
              <a:rPr sz="2133" dirty="0">
                <a:latin typeface="Calibri"/>
                <a:cs typeface="Calibri"/>
              </a:rPr>
              <a:t>correcto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ambos.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Usted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una </a:t>
            </a:r>
            <a:r>
              <a:rPr sz="2133" dirty="0">
                <a:latin typeface="Calibri"/>
                <a:cs typeface="Calibri"/>
              </a:rPr>
              <a:t>gran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experiencia,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sabe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hay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un </a:t>
            </a:r>
            <a:r>
              <a:rPr sz="2133" dirty="0">
                <a:latin typeface="Calibri"/>
                <a:cs typeface="Calibri"/>
              </a:rPr>
              <a:t>cambio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radical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6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gran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potencial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empresa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desea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saber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más.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b="1" spc="-33" dirty="0">
                <a:latin typeface="Calibri"/>
                <a:cs typeface="Calibri"/>
              </a:rPr>
              <a:t>En </a:t>
            </a:r>
            <a:r>
              <a:rPr sz="2133" b="1" dirty="0">
                <a:latin typeface="Calibri"/>
                <a:cs typeface="Calibri"/>
              </a:rPr>
              <a:t>esencia, su</a:t>
            </a:r>
            <a:r>
              <a:rPr sz="2133" b="1" spc="-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contexto</a:t>
            </a:r>
            <a:r>
              <a:rPr sz="2133" b="1" spc="1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es</a:t>
            </a:r>
            <a:r>
              <a:rPr sz="2133" b="1" spc="-7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mayoritario</a:t>
            </a:r>
            <a:r>
              <a:rPr sz="2133" dirty="0">
                <a:latin typeface="Calibri"/>
                <a:cs typeface="Calibri"/>
              </a:rPr>
              <a:t>.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No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capital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ilimitado,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ni</a:t>
            </a:r>
            <a:r>
              <a:rPr sz="2133" spc="1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ejército</a:t>
            </a:r>
            <a:r>
              <a:rPr sz="2133" spc="18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ingenieros,</a:t>
            </a:r>
            <a:r>
              <a:rPr sz="2133" spc="30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sí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presión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del </a:t>
            </a:r>
            <a:r>
              <a:rPr sz="2133" dirty="0">
                <a:latin typeface="Calibri"/>
                <a:cs typeface="Calibri"/>
              </a:rPr>
              <a:t>mercado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40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ofrecer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innovación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ayer,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mañana,</a:t>
            </a:r>
            <a:r>
              <a:rPr sz="2133" spc="3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mucho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menos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347" dirty="0">
                <a:latin typeface="Calibri"/>
                <a:cs typeface="Calibri"/>
              </a:rPr>
              <a:t>  </a:t>
            </a:r>
            <a:r>
              <a:rPr sz="2133" spc="-33" dirty="0">
                <a:latin typeface="Calibri"/>
                <a:cs typeface="Calibri"/>
              </a:rPr>
              <a:t>mes </a:t>
            </a:r>
            <a:r>
              <a:rPr sz="2133" dirty="0">
                <a:latin typeface="Calibri"/>
                <a:cs typeface="Calibri"/>
              </a:rPr>
              <a:t>próximo</a:t>
            </a:r>
            <a:r>
              <a:rPr sz="2133" spc="1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allá.</a:t>
            </a:r>
            <a:r>
              <a:rPr sz="2133" spc="1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Necesita</a:t>
            </a:r>
            <a:r>
              <a:rPr sz="2133" spc="1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más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menos,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hacerlo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rápido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seguro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estar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listo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escalar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12256" y="1662176"/>
            <a:ext cx="5907193" cy="4013200"/>
            <a:chOff x="4584191" y="1246632"/>
            <a:chExt cx="4430395" cy="3009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3147" y="1275588"/>
              <a:ext cx="4372356" cy="29519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98669" y="1261110"/>
              <a:ext cx="4401820" cy="2981325"/>
            </a:xfrm>
            <a:custGeom>
              <a:avLst/>
              <a:gdLst/>
              <a:ahLst/>
              <a:cxnLst/>
              <a:rect l="l" t="t" r="r" b="b"/>
              <a:pathLst>
                <a:path w="4401820" h="2981325">
                  <a:moveTo>
                    <a:pt x="0" y="2980943"/>
                  </a:moveTo>
                  <a:lnTo>
                    <a:pt x="4401312" y="2980943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2980943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8145" y="6489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422364">
              <a:lnSpc>
                <a:spcPct val="100000"/>
              </a:lnSpc>
              <a:spcBef>
                <a:spcPts val="127"/>
              </a:spcBef>
            </a:pPr>
            <a:r>
              <a:rPr dirty="0"/>
              <a:t>Por</a:t>
            </a:r>
            <a:r>
              <a:rPr spc="-53" dirty="0"/>
              <a:t> </a:t>
            </a:r>
            <a:r>
              <a:rPr dirty="0"/>
              <a:t>que</a:t>
            </a:r>
            <a:r>
              <a:rPr spc="-87" dirty="0"/>
              <a:t> </a:t>
            </a:r>
            <a:r>
              <a:rPr dirty="0"/>
              <a:t>es</a:t>
            </a:r>
            <a:r>
              <a:rPr spc="-60" dirty="0"/>
              <a:t> </a:t>
            </a:r>
            <a:r>
              <a:rPr spc="-13" dirty="0"/>
              <a:t>importante</a:t>
            </a:r>
            <a:r>
              <a:rPr spc="-33" dirty="0"/>
              <a:t> </a:t>
            </a:r>
            <a:r>
              <a:rPr dirty="0"/>
              <a:t>Cloud</a:t>
            </a:r>
            <a:r>
              <a:rPr spc="-60" dirty="0"/>
              <a:t> </a:t>
            </a:r>
            <a:r>
              <a:rPr dirty="0"/>
              <a:t>Native</a:t>
            </a:r>
            <a:r>
              <a:rPr spc="-40" dirty="0"/>
              <a:t> </a:t>
            </a:r>
            <a:r>
              <a:rPr spc="-33" dirty="0"/>
              <a:t>?.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5615" y="1166367"/>
            <a:ext cx="5618480" cy="267549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027" rIns="0" bIns="0" rtlCol="0">
            <a:spAutoFit/>
          </a:bodyPr>
          <a:lstStyle/>
          <a:p>
            <a:pPr marL="122764" marR="113450" algn="just">
              <a:spcBef>
                <a:spcPts val="347"/>
              </a:spcBef>
            </a:pPr>
            <a:r>
              <a:rPr sz="2133" dirty="0">
                <a:latin typeface="Calibri"/>
                <a:cs typeface="Calibri"/>
              </a:rPr>
              <a:t>ejecutar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aplicaciones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ejecutarlas</a:t>
            </a:r>
            <a:r>
              <a:rPr sz="2133" spc="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centros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tradicionales,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dinámica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diferente.</a:t>
            </a:r>
            <a:endParaRPr sz="2133">
              <a:latin typeface="Calibri"/>
              <a:cs typeface="Calibri"/>
            </a:endParaRPr>
          </a:p>
          <a:p>
            <a:pPr marL="122764" marR="110911" algn="just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Un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fue</a:t>
            </a:r>
            <a:r>
              <a:rPr sz="2133" spc="1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diseñado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optimizado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ejecutarse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centro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tradicional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no </a:t>
            </a:r>
            <a:r>
              <a:rPr sz="2133" dirty="0">
                <a:latin typeface="Calibri"/>
                <a:cs typeface="Calibri"/>
              </a:rPr>
              <a:t>puede</a:t>
            </a:r>
            <a:r>
              <a:rPr sz="2133" spc="6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aprovechar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todos</a:t>
            </a:r>
            <a:r>
              <a:rPr sz="2133" spc="6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beneficios</a:t>
            </a:r>
            <a:r>
              <a:rPr sz="2133" spc="6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nube,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como</a:t>
            </a:r>
            <a:r>
              <a:rPr sz="2133" b="1" spc="-3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la</a:t>
            </a:r>
            <a:r>
              <a:rPr sz="2133" b="1" spc="-27" dirty="0">
                <a:latin typeface="Calibri"/>
                <a:cs typeface="Calibri"/>
              </a:rPr>
              <a:t> </a:t>
            </a:r>
            <a:r>
              <a:rPr sz="2133" b="1" spc="-13" dirty="0">
                <a:latin typeface="Calibri"/>
                <a:cs typeface="Calibri"/>
              </a:rPr>
              <a:t>elasticidad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193" y="1178559"/>
            <a:ext cx="4246879" cy="4188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1711" y="4216401"/>
            <a:ext cx="5618480" cy="103000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1917" marR="114297" algn="just">
              <a:spcBef>
                <a:spcPts val="353"/>
              </a:spcBef>
            </a:pP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promesa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33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133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nube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nativa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133" spc="10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133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velocidad,</a:t>
            </a:r>
            <a:r>
              <a:rPr sz="2133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seguridad</a:t>
            </a:r>
            <a:r>
              <a:rPr sz="2133" spc="367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33" spc="367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133" spc="367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escalabilidad</a:t>
            </a:r>
            <a:r>
              <a:rPr sz="2133" spc="36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33" spc="367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133" spc="-13" dirty="0">
                <a:solidFill>
                  <a:srgbClr val="FF0000"/>
                </a:solidFill>
                <a:latin typeface="Calibri"/>
                <a:cs typeface="Calibri"/>
              </a:rPr>
              <a:t>ofrecer rápidamente innovación</a:t>
            </a:r>
            <a:r>
              <a:rPr sz="2133" spc="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133" spc="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FF0000"/>
                </a:solidFill>
                <a:latin typeface="Calibri"/>
                <a:cs typeface="Calibri"/>
              </a:rPr>
              <a:t>mercado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193" y="-47631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424791">
              <a:lnSpc>
                <a:spcPct val="100000"/>
              </a:lnSpc>
              <a:spcBef>
                <a:spcPts val="127"/>
              </a:spcBef>
            </a:pPr>
            <a:r>
              <a:rPr dirty="0"/>
              <a:t>Definiendo</a:t>
            </a:r>
            <a:r>
              <a:rPr spc="-60" dirty="0"/>
              <a:t> </a:t>
            </a:r>
            <a:r>
              <a:rPr dirty="0"/>
              <a:t>Cloud</a:t>
            </a:r>
            <a:r>
              <a:rPr spc="-80" dirty="0"/>
              <a:t> </a:t>
            </a:r>
            <a:r>
              <a:rPr spc="-13" dirty="0"/>
              <a:t>Native.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5232400" y="1125728"/>
            <a:ext cx="5972387" cy="4389120"/>
          </a:xfrm>
          <a:custGeom>
            <a:avLst/>
            <a:gdLst/>
            <a:ahLst/>
            <a:cxnLst/>
            <a:rect l="l" t="t" r="r" b="b"/>
            <a:pathLst>
              <a:path w="4479290" h="3291840">
                <a:moveTo>
                  <a:pt x="0" y="3291840"/>
                </a:moveTo>
                <a:lnTo>
                  <a:pt x="4479036" y="3291840"/>
                </a:lnTo>
                <a:lnTo>
                  <a:pt x="4479036" y="0"/>
                </a:lnTo>
                <a:lnTo>
                  <a:pt x="0" y="0"/>
                </a:lnTo>
                <a:lnTo>
                  <a:pt x="0" y="3291840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37726" y="1153159"/>
            <a:ext cx="5764953" cy="428843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9313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Nativo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forma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diferente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pensar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razonar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acerca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software.</a:t>
            </a:r>
            <a:endParaRPr sz="2133">
              <a:latin typeface="Calibri"/>
              <a:cs typeface="Calibri"/>
            </a:endParaRPr>
          </a:p>
          <a:p>
            <a:pPr marL="398770" marR="6773" indent="-382684" algn="just">
              <a:spcBef>
                <a:spcPts val="2560"/>
              </a:spcBef>
              <a:buFont typeface="Arial MT"/>
              <a:buChar char="•"/>
              <a:tabLst>
                <a:tab pos="398770" algn="l"/>
                <a:tab pos="400463" algn="l"/>
              </a:tabLst>
            </a:pPr>
            <a:r>
              <a:rPr sz="2133" dirty="0">
                <a:latin typeface="Calibri"/>
                <a:cs typeface="Calibri"/>
              </a:rPr>
              <a:t>	Desarrollado</a:t>
            </a:r>
            <a:r>
              <a:rPr sz="2133" spc="3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infraestructura</a:t>
            </a:r>
            <a:r>
              <a:rPr sz="2133" spc="353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desechable </a:t>
            </a:r>
            <a:r>
              <a:rPr sz="2133" dirty="0">
                <a:latin typeface="Calibri"/>
                <a:cs typeface="Calibri"/>
              </a:rPr>
              <a:t>Compuesto</a:t>
            </a:r>
            <a:r>
              <a:rPr sz="2133" spc="520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5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componentes</a:t>
            </a:r>
            <a:r>
              <a:rPr sz="2133" spc="5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limitados</a:t>
            </a:r>
            <a:r>
              <a:rPr sz="2133" spc="527" dirty="0">
                <a:latin typeface="Calibri"/>
                <a:cs typeface="Calibri"/>
              </a:rPr>
              <a:t> 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aislados</a:t>
            </a:r>
            <a:endParaRPr sz="2133">
              <a:latin typeface="Calibri"/>
              <a:cs typeface="Calibri"/>
            </a:endParaRPr>
          </a:p>
          <a:p>
            <a:pPr marL="401310" indent="-384377" algn="just">
              <a:buFont typeface="Arial MT"/>
              <a:buChar char="•"/>
              <a:tabLst>
                <a:tab pos="401310" algn="l"/>
              </a:tabLst>
            </a:pPr>
            <a:r>
              <a:rPr sz="2133" dirty="0">
                <a:latin typeface="Calibri"/>
                <a:cs typeface="Calibri"/>
              </a:rPr>
              <a:t>Escalas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globalmente</a:t>
            </a:r>
            <a:endParaRPr sz="2133">
              <a:latin typeface="Calibri"/>
              <a:cs typeface="Calibri"/>
            </a:endParaRPr>
          </a:p>
          <a:p>
            <a:pPr marL="401310" indent="-384377" algn="just">
              <a:buFont typeface="Arial MT"/>
              <a:buChar char="•"/>
              <a:tabLst>
                <a:tab pos="401310" algn="l"/>
              </a:tabLst>
            </a:pPr>
            <a:r>
              <a:rPr sz="2133" spc="-13" dirty="0">
                <a:latin typeface="Calibri"/>
                <a:cs typeface="Calibri"/>
              </a:rPr>
              <a:t>Abraza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arquitectura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desechable</a:t>
            </a:r>
            <a:endParaRPr sz="2133">
              <a:latin typeface="Calibri"/>
              <a:cs typeface="Calibri"/>
            </a:endParaRPr>
          </a:p>
          <a:p>
            <a:pPr marL="401310" indent="-384377" algn="just">
              <a:buFont typeface="Arial MT"/>
              <a:buChar char="•"/>
              <a:tabLst>
                <a:tab pos="401310" algn="l"/>
              </a:tabLst>
            </a:pPr>
            <a:r>
              <a:rPr sz="2133" dirty="0">
                <a:latin typeface="Calibri"/>
                <a:cs typeface="Calibri"/>
              </a:rPr>
              <a:t>Aprovecha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8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9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6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6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45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valor</a:t>
            </a:r>
            <a:endParaRPr sz="2133">
              <a:latin typeface="Calibri"/>
              <a:cs typeface="Calibri"/>
            </a:endParaRPr>
          </a:p>
          <a:p>
            <a:pPr marL="398770">
              <a:spcBef>
                <a:spcPts val="7"/>
              </a:spcBef>
            </a:pPr>
            <a:r>
              <a:rPr sz="2133" spc="-13" dirty="0">
                <a:latin typeface="Calibri"/>
                <a:cs typeface="Calibri"/>
              </a:rPr>
              <a:t>agregado</a:t>
            </a:r>
            <a:endParaRPr sz="2133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Da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bienvenida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políglota</a:t>
            </a:r>
            <a:endParaRPr sz="2133">
              <a:latin typeface="Calibri"/>
              <a:cs typeface="Calibri"/>
            </a:endParaRPr>
          </a:p>
          <a:p>
            <a:pPr marL="398770" marR="6773" indent="-382684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Permite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2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equipos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autosuficientes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2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pila </a:t>
            </a:r>
            <a:r>
              <a:rPr sz="2133" spc="-13" dirty="0">
                <a:latin typeface="Calibri"/>
                <a:cs typeface="Calibri"/>
              </a:rPr>
              <a:t>completa </a:t>
            </a:r>
            <a:r>
              <a:rPr sz="2133" dirty="0">
                <a:latin typeface="Calibri"/>
                <a:cs typeface="Calibri"/>
              </a:rPr>
              <a:t>Impulsa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cultural</a:t>
            </a:r>
            <a:endParaRPr sz="2133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760" y="1547367"/>
            <a:ext cx="4174066" cy="2712718"/>
            <a:chOff x="156210" y="1160525"/>
            <a:chExt cx="3130550" cy="203453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16" y="1170431"/>
              <a:ext cx="3110484" cy="20147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6210" y="1160525"/>
              <a:ext cx="3130550" cy="2034539"/>
            </a:xfrm>
            <a:custGeom>
              <a:avLst/>
              <a:gdLst/>
              <a:ahLst/>
              <a:cxnLst/>
              <a:rect l="l" t="t" r="r" b="b"/>
              <a:pathLst>
                <a:path w="3130550" h="2034539">
                  <a:moveTo>
                    <a:pt x="0" y="2034540"/>
                  </a:moveTo>
                  <a:lnTo>
                    <a:pt x="3130295" y="2034540"/>
                  </a:lnTo>
                  <a:lnTo>
                    <a:pt x="3130295" y="0"/>
                  </a:lnTo>
                  <a:lnTo>
                    <a:pt x="0" y="0"/>
                  </a:lnTo>
                  <a:lnTo>
                    <a:pt x="0" y="2034540"/>
                  </a:lnTo>
                  <a:close/>
                </a:path>
              </a:pathLst>
            </a:custGeom>
            <a:ln w="19812">
              <a:solidFill>
                <a:srgbClr val="F9C09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5553" y="1347215"/>
            <a:ext cx="4994655" cy="33345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493" y="26318"/>
            <a:ext cx="14020800" cy="758155"/>
          </a:xfrm>
          <a:prstGeom prst="rect">
            <a:avLst/>
          </a:prstGeom>
        </p:spPr>
        <p:txBody>
          <a:bodyPr vert="horz" wrap="square" lIns="0" tIns="80263" rIns="0" bIns="0" rtlCol="0" anchor="ctr">
            <a:spAutoFit/>
          </a:bodyPr>
          <a:lstStyle/>
          <a:p>
            <a:pPr marL="2269010">
              <a:lnSpc>
                <a:spcPct val="100000"/>
              </a:lnSpc>
              <a:spcBef>
                <a:spcPts val="127"/>
              </a:spcBef>
            </a:pPr>
            <a:r>
              <a:rPr dirty="0"/>
              <a:t>Hacer</a:t>
            </a:r>
            <a:r>
              <a:rPr spc="-60" dirty="0"/>
              <a:t> </a:t>
            </a:r>
            <a:r>
              <a:rPr dirty="0"/>
              <a:t>la</a:t>
            </a:r>
            <a:r>
              <a:rPr spc="-93" dirty="0"/>
              <a:t> </a:t>
            </a:r>
            <a:r>
              <a:rPr spc="-13" dirty="0"/>
              <a:t>Arquitectura</a:t>
            </a:r>
            <a:r>
              <a:rPr spc="-47" dirty="0"/>
              <a:t> </a:t>
            </a:r>
            <a:r>
              <a:rPr spc="-13" dirty="0"/>
              <a:t>Tangible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0907" y="6617140"/>
            <a:ext cx="2309707" cy="1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533"/>
              </a:lnSpc>
            </a:pP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z="1467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467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776" y="1316737"/>
            <a:ext cx="5998633" cy="151836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1070" marR="112604" algn="just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Si</a:t>
            </a:r>
            <a:r>
              <a:rPr sz="2400" spc="22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bien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estructuras</a:t>
            </a:r>
            <a:r>
              <a:rPr sz="2400" spc="23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arquitectura </a:t>
            </a:r>
            <a:r>
              <a:rPr sz="2400" dirty="0">
                <a:latin typeface="Calibri"/>
                <a:cs typeface="Calibri"/>
              </a:rPr>
              <a:t>pueden</a:t>
            </a:r>
            <a:r>
              <a:rPr sz="2400" spc="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existir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código,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esto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hace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arquitectura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tangible.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difícil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leer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hace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96" y="3202431"/>
            <a:ext cx="6029113" cy="225788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487" rIns="0" bIns="0" rtlCol="0">
            <a:spAutoFit/>
          </a:bodyPr>
          <a:lstStyle/>
          <a:p>
            <a:pPr marL="121070" marR="111757" algn="just">
              <a:spcBef>
                <a:spcPts val="327"/>
              </a:spcBef>
            </a:pPr>
            <a:r>
              <a:rPr sz="2400" b="1" dirty="0">
                <a:latin typeface="Calibri"/>
                <a:cs typeface="Calibri"/>
              </a:rPr>
              <a:t>Dibújalo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Haz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cobre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vida</a:t>
            </a:r>
            <a:r>
              <a:rPr sz="2400" spc="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6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escribes.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Construir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prototipos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permitan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-67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5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personas</a:t>
            </a:r>
            <a:r>
              <a:rPr sz="2400" spc="51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experimentar</a:t>
            </a:r>
            <a:r>
              <a:rPr sz="2400" spc="5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estructuras</a:t>
            </a:r>
            <a:r>
              <a:rPr sz="2400" spc="507" dirty="0">
                <a:latin typeface="Calibri"/>
                <a:cs typeface="Calibri"/>
              </a:rPr>
              <a:t>  </a:t>
            </a:r>
            <a:r>
              <a:rPr sz="2400" spc="-67" dirty="0">
                <a:latin typeface="Calibri"/>
                <a:cs typeface="Calibri"/>
              </a:rPr>
              <a:t>y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6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calidad.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Cree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modelos</a:t>
            </a:r>
            <a:r>
              <a:rPr sz="2400" spc="73" dirty="0">
                <a:latin typeface="Calibri"/>
                <a:cs typeface="Calibri"/>
              </a:rPr>
              <a:t>  </a:t>
            </a:r>
            <a:r>
              <a:rPr sz="2400" spc="-13" dirty="0">
                <a:latin typeface="Calibri"/>
                <a:cs typeface="Calibri"/>
              </a:rPr>
              <a:t>simples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52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muestren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cómo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funciona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1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33383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94316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Alimentado</a:t>
            </a:r>
            <a:r>
              <a:rPr spc="-73" dirty="0"/>
              <a:t> </a:t>
            </a:r>
            <a:r>
              <a:rPr dirty="0"/>
              <a:t>por</a:t>
            </a:r>
            <a:r>
              <a:rPr spc="-93" dirty="0"/>
              <a:t> </a:t>
            </a:r>
            <a:r>
              <a:rPr spc="-13" dirty="0"/>
              <a:t>infraestructura</a:t>
            </a:r>
            <a:r>
              <a:rPr spc="-60" dirty="0"/>
              <a:t> </a:t>
            </a:r>
            <a:r>
              <a:rPr spc="-13" dirty="0"/>
              <a:t>desechable..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/>
          <p:nvPr/>
        </p:nvSpPr>
        <p:spPr>
          <a:xfrm>
            <a:off x="5260847" y="2397760"/>
            <a:ext cx="5972387" cy="3816773"/>
          </a:xfrm>
          <a:custGeom>
            <a:avLst/>
            <a:gdLst/>
            <a:ahLst/>
            <a:cxnLst/>
            <a:rect l="l" t="t" r="r" b="b"/>
            <a:pathLst>
              <a:path w="4479290" h="2862579">
                <a:moveTo>
                  <a:pt x="0" y="2862072"/>
                </a:moveTo>
                <a:lnTo>
                  <a:pt x="4479036" y="2862072"/>
                </a:lnTo>
                <a:lnTo>
                  <a:pt x="4479036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3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83614" y="2421467"/>
            <a:ext cx="5746327" cy="37104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81837" marR="6773" indent="-382684" algn="just">
              <a:spcBef>
                <a:spcPts val="133"/>
              </a:spcBef>
              <a:buFont typeface="Arial MT"/>
              <a:buChar char="•"/>
              <a:tabLst>
                <a:tab pos="381837" algn="l"/>
                <a:tab pos="2710959" algn="l"/>
                <a:tab pos="3887796" algn="l"/>
              </a:tabLst>
            </a:pPr>
            <a:r>
              <a:rPr sz="2400" spc="-13" dirty="0">
                <a:latin typeface="Calibri"/>
                <a:cs typeface="Calibri"/>
              </a:rPr>
              <a:t>Desarrollado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3" dirty="0">
                <a:latin typeface="Calibri"/>
                <a:cs typeface="Calibri"/>
              </a:rPr>
              <a:t>por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3" dirty="0">
                <a:latin typeface="Calibri"/>
                <a:cs typeface="Calibri"/>
              </a:rPr>
              <a:t>infraestructura </a:t>
            </a:r>
            <a:r>
              <a:rPr sz="2400" dirty="0">
                <a:latin typeface="Calibri"/>
                <a:cs typeface="Calibri"/>
              </a:rPr>
              <a:t>desechable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Compuesto</a:t>
            </a:r>
            <a:r>
              <a:rPr sz="2400" spc="4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componentes </a:t>
            </a:r>
            <a:r>
              <a:rPr sz="2400" dirty="0">
                <a:latin typeface="Calibri"/>
                <a:cs typeface="Calibri"/>
              </a:rPr>
              <a:t>limitados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aislados</a:t>
            </a:r>
            <a:endParaRPr sz="2400" dirty="0">
              <a:latin typeface="Calibri"/>
              <a:cs typeface="Calibri"/>
            </a:endParaRPr>
          </a:p>
          <a:p>
            <a:pPr marL="381837" indent="-381837" algn="just"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Escalas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globalmente</a:t>
            </a:r>
            <a:endParaRPr sz="2400" dirty="0">
              <a:latin typeface="Calibri"/>
              <a:cs typeface="Calibri"/>
            </a:endParaRPr>
          </a:p>
          <a:p>
            <a:pPr marL="381837" indent="-381837" algn="just"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Abraza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desechable</a:t>
            </a:r>
            <a:endParaRPr sz="2400" dirty="0">
              <a:latin typeface="Calibri"/>
              <a:cs typeface="Calibri"/>
            </a:endParaRPr>
          </a:p>
          <a:p>
            <a:pPr marL="381837" marR="6773" indent="-382684" algn="just"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Aprovecha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servicios</a:t>
            </a:r>
            <a:r>
              <a:rPr sz="2400" spc="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nube de </a:t>
            </a:r>
            <a:r>
              <a:rPr sz="2400" spc="-13" dirty="0">
                <a:latin typeface="Calibri"/>
                <a:cs typeface="Calibri"/>
              </a:rPr>
              <a:t>valor agregado</a:t>
            </a:r>
            <a:endParaRPr sz="2400" dirty="0">
              <a:latin typeface="Calibri"/>
              <a:cs typeface="Calibri"/>
            </a:endParaRPr>
          </a:p>
          <a:p>
            <a:pPr marL="381837" indent="-381837" algn="just">
              <a:spcBef>
                <a:spcPts val="7"/>
              </a:spcBef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Da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3" dirty="0">
                <a:latin typeface="Calibri"/>
                <a:cs typeface="Calibri"/>
              </a:rPr>
              <a:t> bienvenida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</a:t>
            </a:r>
            <a:r>
              <a:rPr sz="2400" spc="-13" dirty="0">
                <a:latin typeface="Calibri"/>
                <a:cs typeface="Calibri"/>
              </a:rPr>
              <a:t> políglota</a:t>
            </a:r>
            <a:endParaRPr sz="2400" dirty="0">
              <a:latin typeface="Calibri"/>
              <a:cs typeface="Calibri"/>
            </a:endParaRPr>
          </a:p>
          <a:p>
            <a:pPr marL="381837" marR="7620" indent="-382684" algn="just">
              <a:buFont typeface="Arial MT"/>
              <a:buChar char="•"/>
              <a:tabLst>
                <a:tab pos="381837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equipos</a:t>
            </a:r>
            <a:r>
              <a:rPr sz="2400" spc="1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autosuficientes</a:t>
            </a:r>
            <a:r>
              <a:rPr sz="2400" spc="1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9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pila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Impulsa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cambio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cultural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1169" y="2454656"/>
            <a:ext cx="4809913" cy="2573019"/>
            <a:chOff x="150876" y="1840992"/>
            <a:chExt cx="3607435" cy="192976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2" y="1869948"/>
              <a:ext cx="3549396" cy="18714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354" y="1855470"/>
              <a:ext cx="3578860" cy="1900555"/>
            </a:xfrm>
            <a:custGeom>
              <a:avLst/>
              <a:gdLst/>
              <a:ahLst/>
              <a:cxnLst/>
              <a:rect l="l" t="t" r="r" b="b"/>
              <a:pathLst>
                <a:path w="3578860" h="1900554">
                  <a:moveTo>
                    <a:pt x="0" y="1900427"/>
                  </a:moveTo>
                  <a:lnTo>
                    <a:pt x="3578352" y="1900427"/>
                  </a:lnTo>
                  <a:lnTo>
                    <a:pt x="3578352" y="0"/>
                  </a:lnTo>
                  <a:lnTo>
                    <a:pt x="0" y="0"/>
                  </a:lnTo>
                  <a:lnTo>
                    <a:pt x="0" y="1900427"/>
                  </a:lnTo>
                  <a:close/>
                </a:path>
              </a:pathLst>
            </a:custGeom>
            <a:ln w="28956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01823" y="1211072"/>
            <a:ext cx="9313333" cy="77970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2764" marR="348818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Nativo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diferente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razonar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acerca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8262" y="1252514"/>
            <a:ext cx="791641" cy="806961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39" y="-17151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606197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Compuesto</a:t>
            </a:r>
            <a:r>
              <a:rPr spc="-60" dirty="0"/>
              <a:t> </a:t>
            </a:r>
            <a:r>
              <a:rPr dirty="0"/>
              <a:t>por</a:t>
            </a:r>
            <a:r>
              <a:rPr spc="-87" dirty="0"/>
              <a:t> </a:t>
            </a:r>
            <a:r>
              <a:rPr spc="-13" dirty="0"/>
              <a:t>componentes</a:t>
            </a:r>
            <a:r>
              <a:rPr spc="-47" dirty="0"/>
              <a:t> </a:t>
            </a:r>
            <a:r>
              <a:rPr dirty="0"/>
              <a:t>limitados,</a:t>
            </a:r>
            <a:r>
              <a:rPr spc="-93" dirty="0"/>
              <a:t> </a:t>
            </a:r>
            <a:r>
              <a:rPr spc="-13" dirty="0"/>
              <a:t>aislados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240" y="1001775"/>
            <a:ext cx="9621520" cy="1148177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2764" marR="106677" algn="just">
              <a:spcBef>
                <a:spcPts val="313"/>
              </a:spcBef>
            </a:pPr>
            <a:r>
              <a:rPr sz="2400" dirty="0">
                <a:latin typeface="Calibri"/>
                <a:cs typeface="Calibri"/>
              </a:rPr>
              <a:t>Desplegar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todo</a:t>
            </a:r>
            <a:r>
              <a:rPr sz="2400" spc="2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18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monolito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1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participación</a:t>
            </a:r>
            <a:r>
              <a:rPr sz="2400" spc="19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cada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equipo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e, </a:t>
            </a:r>
            <a:r>
              <a:rPr sz="2400" dirty="0">
                <a:latin typeface="Calibri"/>
                <a:cs typeface="Calibri"/>
              </a:rPr>
              <a:t>inevitablemente,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romperá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algo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completamente</a:t>
            </a:r>
            <a:r>
              <a:rPr sz="2400" spc="24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relacionado</a:t>
            </a:r>
            <a:r>
              <a:rPr sz="2400" spc="253" dirty="0">
                <a:latin typeface="Calibri"/>
                <a:cs typeface="Calibri"/>
              </a:rPr>
              <a:t>  </a:t>
            </a:r>
            <a:r>
              <a:rPr sz="2400" spc="-27" dirty="0">
                <a:latin typeface="Calibri"/>
                <a:cs typeface="Calibri"/>
              </a:rPr>
              <a:t>como </a:t>
            </a:r>
            <a:r>
              <a:rPr sz="2400" spc="-13" dirty="0">
                <a:latin typeface="Calibri"/>
                <a:cs typeface="Calibri"/>
              </a:rPr>
              <a:t>resultado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despliegue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015" y="2383536"/>
            <a:ext cx="9519920" cy="2257028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1917" marR="110064" algn="just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Un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monolítico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sí</a:t>
            </a:r>
            <a:r>
              <a:rPr sz="2400" spc="5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mismo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convertirse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0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cuello</a:t>
            </a:r>
            <a:r>
              <a:rPr sz="2400" spc="51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botella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propio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avance,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mientras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segundo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escenario</a:t>
            </a:r>
            <a:r>
              <a:rPr sz="2400" spc="-13" dirty="0">
                <a:latin typeface="Calibri"/>
                <a:cs typeface="Calibri"/>
              </a:rPr>
              <a:t> muestra </a:t>
            </a:r>
            <a:r>
              <a:rPr sz="2400" dirty="0">
                <a:latin typeface="Calibri"/>
                <a:cs typeface="Calibri"/>
              </a:rPr>
              <a:t>cómo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propio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talón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Aquiles.</a:t>
            </a:r>
            <a:endParaRPr sz="2400">
              <a:latin typeface="Calibri"/>
              <a:cs typeface="Calibri"/>
            </a:endParaRPr>
          </a:p>
          <a:p>
            <a:pPr marL="121917" marR="108371" algn="just"/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37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los</a:t>
            </a:r>
            <a:r>
              <a:rPr sz="2400" b="1" spc="3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sistemas</a:t>
            </a:r>
            <a:r>
              <a:rPr sz="2400" b="1" spc="3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nativos</a:t>
            </a:r>
            <a:r>
              <a:rPr sz="2400" b="1" spc="3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3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nube,</a:t>
            </a:r>
            <a:r>
              <a:rPr sz="2400" spc="3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evitamos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problemas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estos</a:t>
            </a:r>
            <a:r>
              <a:rPr sz="2400" spc="37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al </a:t>
            </a:r>
            <a:r>
              <a:rPr sz="2400" dirty="0">
                <a:latin typeface="Calibri"/>
                <a:cs typeface="Calibri"/>
              </a:rPr>
              <a:t>descomponer</a:t>
            </a:r>
            <a:r>
              <a:rPr sz="2400" spc="4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407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41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4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componentes</a:t>
            </a:r>
            <a:r>
              <a:rPr sz="2400" spc="4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aislados</a:t>
            </a:r>
            <a:r>
              <a:rPr sz="2400" spc="413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limitados.</a:t>
            </a:r>
            <a:r>
              <a:rPr sz="2400" spc="413" dirty="0">
                <a:latin typeface="Calibri"/>
                <a:cs typeface="Calibri"/>
              </a:rPr>
              <a:t>  </a:t>
            </a:r>
            <a:r>
              <a:rPr sz="2400" spc="-33" dirty="0">
                <a:latin typeface="Calibri"/>
                <a:cs typeface="Calibri"/>
              </a:rPr>
              <a:t>Los </a:t>
            </a:r>
            <a:r>
              <a:rPr sz="2400" spc="-13" dirty="0">
                <a:latin typeface="Calibri"/>
                <a:cs typeface="Calibri"/>
              </a:rPr>
              <a:t>componentes</a:t>
            </a:r>
            <a:r>
              <a:rPr sz="2400" spc="-8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limitados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están</a:t>
            </a:r>
            <a:r>
              <a:rPr sz="2400" spc="-10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enfocados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240" y="4834129"/>
            <a:ext cx="9506373" cy="13582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4873" rIns="0" bIns="0" rtlCol="0">
            <a:spAutoFit/>
          </a:bodyPr>
          <a:lstStyle/>
          <a:p>
            <a:pPr marL="122764" marR="111757" algn="just">
              <a:spcBef>
                <a:spcPts val="353"/>
              </a:spcBef>
            </a:pPr>
            <a:r>
              <a:rPr sz="2133" dirty="0">
                <a:latin typeface="Calibri"/>
                <a:cs typeface="Calibri"/>
              </a:rPr>
              <a:t>La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automatización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infraestructura</a:t>
            </a:r>
            <a:r>
              <a:rPr sz="2133" spc="1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desechable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ayudan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minimizar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potencial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errores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nos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permiten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recuperarnos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rápidamente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dichos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errores,</a:t>
            </a:r>
            <a:r>
              <a:rPr sz="2133" spc="4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pero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pueden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eliminarlos.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3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tanto,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3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3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deben</a:t>
            </a:r>
            <a:r>
              <a:rPr sz="2133" spc="38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ser </a:t>
            </a:r>
            <a:r>
              <a:rPr sz="2133" spc="-13" dirty="0">
                <a:latin typeface="Calibri"/>
                <a:cs typeface="Calibri"/>
              </a:rPr>
              <a:t>resistentes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error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humano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26" y="5076737"/>
            <a:ext cx="793317" cy="806961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502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2589042">
              <a:lnSpc>
                <a:spcPct val="100000"/>
              </a:lnSpc>
              <a:spcBef>
                <a:spcPts val="127"/>
              </a:spcBef>
            </a:pPr>
            <a:r>
              <a:rPr dirty="0"/>
              <a:t>Escalas</a:t>
            </a:r>
            <a:r>
              <a:rPr spc="-53" dirty="0"/>
              <a:t> </a:t>
            </a:r>
            <a:r>
              <a:rPr dirty="0"/>
              <a:t>a</a:t>
            </a:r>
            <a:r>
              <a:rPr spc="-67" dirty="0"/>
              <a:t> </a:t>
            </a:r>
            <a:r>
              <a:rPr dirty="0"/>
              <a:t>nivel</a:t>
            </a:r>
            <a:r>
              <a:rPr spc="-67" dirty="0"/>
              <a:t> </a:t>
            </a:r>
            <a:r>
              <a:rPr spc="-13" dirty="0"/>
              <a:t>mundial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1672" y="1053083"/>
            <a:ext cx="9412393" cy="100093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“Hay</a:t>
            </a:r>
            <a:r>
              <a:rPr sz="2133" spc="2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aspectos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positivos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negativos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haber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estado</a:t>
            </a:r>
            <a:r>
              <a:rPr sz="2133" spc="2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2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nuestra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industria</a:t>
            </a:r>
            <a:r>
              <a:rPr sz="2133" spc="2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durante </a:t>
            </a:r>
            <a:r>
              <a:rPr sz="2133" dirty="0">
                <a:latin typeface="Calibri"/>
                <a:cs typeface="Calibri"/>
              </a:rPr>
              <a:t>mucho</a:t>
            </a:r>
            <a:r>
              <a:rPr sz="2133" spc="1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tiempo.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lado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bueno,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has</a:t>
            </a:r>
            <a:r>
              <a:rPr sz="2133" spc="152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visto</a:t>
            </a:r>
            <a:r>
              <a:rPr sz="2133" spc="1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lado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malo,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tiendes</a:t>
            </a:r>
            <a:r>
              <a:rPr sz="2133" spc="147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a </a:t>
            </a:r>
            <a:r>
              <a:rPr sz="2133" dirty="0">
                <a:latin typeface="Calibri"/>
                <a:cs typeface="Calibri"/>
              </a:rPr>
              <a:t>pensar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has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visto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todo”</a:t>
            </a:r>
            <a:endParaRPr sz="2133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759" y="2320543"/>
            <a:ext cx="9794240" cy="1889406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121917" marR="279393">
              <a:spcBef>
                <a:spcPts val="333"/>
              </a:spcBef>
            </a:pPr>
            <a:r>
              <a:rPr sz="2400" dirty="0">
                <a:latin typeface="Calibri"/>
                <a:cs typeface="Calibri"/>
              </a:rPr>
              <a:t>Podría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implementar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S3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entregarlo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través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AWS </a:t>
            </a:r>
            <a:r>
              <a:rPr sz="2400" spc="-13" dirty="0">
                <a:latin typeface="Calibri"/>
                <a:cs typeface="Calibri"/>
              </a:rPr>
              <a:t>CloudFront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CDN.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necesitaría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equilibrador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carga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elástico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(ELB) delante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mínimo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instancias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ejecutan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Apache,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su </a:t>
            </a:r>
            <a:r>
              <a:rPr sz="2400" dirty="0">
                <a:latin typeface="Calibri"/>
                <a:cs typeface="Calibri"/>
              </a:rPr>
              <a:t>vez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frente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otra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(ELB)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grupo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menos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instancias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EC2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ejecutan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servidor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aplicaciones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671" y="4702218"/>
            <a:ext cx="916686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spcBef>
                <a:spcPts val="133"/>
              </a:spcBef>
            </a:pPr>
            <a:r>
              <a:rPr sz="2400" dirty="0">
                <a:latin typeface="Calibri"/>
                <a:cs typeface="Calibri"/>
              </a:rPr>
              <a:t>Ejecutar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presentación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un </a:t>
            </a:r>
            <a:r>
              <a:rPr sz="2400" dirty="0">
                <a:latin typeface="Calibri"/>
                <a:cs typeface="Calibri"/>
              </a:rPr>
              <a:t>cambio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juego.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escala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prácticamente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ilimitada,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ese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prácticamente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costo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62" y="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73816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Abraza</a:t>
            </a:r>
            <a:r>
              <a:rPr spc="-93" dirty="0"/>
              <a:t> </a:t>
            </a:r>
            <a:r>
              <a:rPr dirty="0"/>
              <a:t>la</a:t>
            </a:r>
            <a:r>
              <a:rPr spc="-87" dirty="0"/>
              <a:t> </a:t>
            </a:r>
            <a:r>
              <a:rPr spc="-13" dirty="0"/>
              <a:t>arquitectura</a:t>
            </a:r>
            <a:r>
              <a:rPr spc="-60" dirty="0"/>
              <a:t> </a:t>
            </a:r>
            <a:r>
              <a:rPr spc="-13" dirty="0"/>
              <a:t>desechable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7424" y="1074927"/>
            <a:ext cx="9792545" cy="2256173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917" marR="364058">
              <a:spcBef>
                <a:spcPts val="313"/>
              </a:spcBef>
            </a:pPr>
            <a:r>
              <a:rPr sz="2400" dirty="0">
                <a:latin typeface="Calibri"/>
                <a:cs typeface="Calibri"/>
              </a:rPr>
              <a:t>Es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esencial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aprovechemos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infraestructura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desechable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para </a:t>
            </a:r>
            <a:r>
              <a:rPr sz="2400" spc="-13" dirty="0">
                <a:latin typeface="Calibri"/>
                <a:cs typeface="Calibri"/>
              </a:rPr>
              <a:t>implementar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escalar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3" dirty="0">
                <a:latin typeface="Calibri"/>
                <a:cs typeface="Calibri"/>
              </a:rPr>
              <a:t> manera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independiente</a:t>
            </a:r>
            <a:r>
              <a:rPr sz="2400" dirty="0">
                <a:latin typeface="Calibri"/>
                <a:cs typeface="Calibri"/>
              </a:rPr>
              <a:t> los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componentes aislados </a:t>
            </a:r>
            <a:r>
              <a:rPr sz="2400" dirty="0">
                <a:latin typeface="Calibri"/>
                <a:cs typeface="Calibri"/>
              </a:rPr>
              <a:t>limitados.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comienzo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posibilidades.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vez,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la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desechable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basa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lleva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la </a:t>
            </a:r>
            <a:r>
              <a:rPr sz="2400" dirty="0">
                <a:latin typeface="Calibri"/>
                <a:cs typeface="Calibri"/>
              </a:rPr>
              <a:t>desechabilidad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reemplazo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siguiente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nivel,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impulsa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aún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valor comercial.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423" y="3812031"/>
            <a:ext cx="9756140" cy="152007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121917" marR="198115">
              <a:spcBef>
                <a:spcPts val="333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monolito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está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grabado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nuestros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cerebros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impregna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nuestra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de pensar.</a:t>
            </a:r>
            <a:r>
              <a:rPr sz="2400" spc="-7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lleva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arquitectura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negocios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3" dirty="0">
                <a:latin typeface="Calibri"/>
                <a:cs typeface="Calibri"/>
              </a:rPr>
              <a:t>ser </a:t>
            </a:r>
            <a:r>
              <a:rPr sz="2400" dirty="0">
                <a:latin typeface="Calibri"/>
                <a:cs typeface="Calibri"/>
              </a:rPr>
              <a:t>óptimas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contexto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monolito,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pero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contexto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nube </a:t>
            </a:r>
            <a:r>
              <a:rPr sz="2400" spc="-13" dirty="0">
                <a:latin typeface="Calibri"/>
                <a:cs typeface="Calibri"/>
              </a:rPr>
              <a:t>nativa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1760" y="87891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1738163">
              <a:lnSpc>
                <a:spcPct val="100000"/>
              </a:lnSpc>
              <a:spcBef>
                <a:spcPts val="127"/>
              </a:spcBef>
            </a:pPr>
            <a:r>
              <a:rPr spc="-13" dirty="0"/>
              <a:t>Abraza</a:t>
            </a:r>
            <a:r>
              <a:rPr spc="-93" dirty="0"/>
              <a:t> </a:t>
            </a:r>
            <a:r>
              <a:rPr dirty="0"/>
              <a:t>la</a:t>
            </a:r>
            <a:r>
              <a:rPr spc="-87" dirty="0"/>
              <a:t> </a:t>
            </a:r>
            <a:r>
              <a:rPr spc="-13" dirty="0"/>
              <a:t>arquitectura</a:t>
            </a:r>
            <a:r>
              <a:rPr spc="-60" dirty="0"/>
              <a:t> </a:t>
            </a:r>
            <a:r>
              <a:rPr spc="-13" dirty="0"/>
              <a:t>desechable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5664" y="1066801"/>
            <a:ext cx="1579033" cy="989753"/>
            <a:chOff x="1031747" y="800100"/>
            <a:chExt cx="1184275" cy="742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809244"/>
              <a:ext cx="1165860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6319" y="804672"/>
              <a:ext cx="1175385" cy="733425"/>
            </a:xfrm>
            <a:custGeom>
              <a:avLst/>
              <a:gdLst/>
              <a:ahLst/>
              <a:cxnLst/>
              <a:rect l="l" t="t" r="r" b="b"/>
              <a:pathLst>
                <a:path w="1175385" h="733425">
                  <a:moveTo>
                    <a:pt x="0" y="733043"/>
                  </a:moveTo>
                  <a:lnTo>
                    <a:pt x="1175004" y="733043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7330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71992" y="1648727"/>
            <a:ext cx="7772400" cy="4497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21917">
              <a:spcBef>
                <a:spcPts val="305"/>
              </a:spcBef>
            </a:pPr>
            <a:r>
              <a:rPr sz="2667" dirty="0">
                <a:latin typeface="Calibri"/>
                <a:cs typeface="Calibri"/>
              </a:rPr>
              <a:t>Que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es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una</a:t>
            </a:r>
            <a:r>
              <a:rPr sz="2667" spc="-4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CDN</a:t>
            </a:r>
            <a:r>
              <a:rPr sz="2667" spc="-6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y</a:t>
            </a:r>
            <a:r>
              <a:rPr sz="2667" spc="-3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como</a:t>
            </a:r>
            <a:r>
              <a:rPr sz="2667" spc="-53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se</a:t>
            </a:r>
            <a:r>
              <a:rPr sz="2667" spc="-20" dirty="0">
                <a:latin typeface="Calibri"/>
                <a:cs typeface="Calibri"/>
              </a:rPr>
              <a:t> </a:t>
            </a:r>
            <a:r>
              <a:rPr sz="2667" spc="-13" dirty="0">
                <a:latin typeface="Calibri"/>
                <a:cs typeface="Calibri"/>
              </a:rPr>
              <a:t>diferencia</a:t>
            </a:r>
            <a:r>
              <a:rPr sz="2667" spc="-27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del</a:t>
            </a:r>
            <a:r>
              <a:rPr sz="2667" spc="-40" dirty="0">
                <a:latin typeface="Calibri"/>
                <a:cs typeface="Calibri"/>
              </a:rPr>
              <a:t> </a:t>
            </a:r>
            <a:r>
              <a:rPr sz="2667" dirty="0">
                <a:latin typeface="Calibri"/>
                <a:cs typeface="Calibri"/>
              </a:rPr>
              <a:t>Hosting</a:t>
            </a:r>
            <a:r>
              <a:rPr sz="2667" spc="-33" dirty="0">
                <a:latin typeface="Calibri"/>
                <a:cs typeface="Calibri"/>
              </a:rPr>
              <a:t> </a:t>
            </a:r>
            <a:r>
              <a:rPr sz="2667" spc="-67" dirty="0">
                <a:latin typeface="Calibri"/>
                <a:cs typeface="Calibri"/>
              </a:rPr>
              <a:t>?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111" y="2253489"/>
            <a:ext cx="4991100" cy="39849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1070" marR="109217" algn="just">
              <a:spcBef>
                <a:spcPts val="360"/>
              </a:spcBef>
            </a:pPr>
            <a:r>
              <a:rPr sz="2133" dirty="0">
                <a:latin typeface="Calibri"/>
                <a:cs typeface="Calibri"/>
              </a:rPr>
              <a:t>Es</a:t>
            </a:r>
            <a:r>
              <a:rPr sz="2133" spc="40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4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4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infraestructura</a:t>
            </a:r>
            <a:r>
              <a:rPr sz="2133" spc="4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informática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 entrelazan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varios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ordenadores </a:t>
            </a:r>
            <a:r>
              <a:rPr sz="2133" dirty="0">
                <a:latin typeface="Calibri"/>
                <a:cs typeface="Calibri"/>
              </a:rPr>
              <a:t>distribuidos</a:t>
            </a:r>
            <a:r>
              <a:rPr sz="2133" spc="3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geográficamente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39" dirty="0">
                <a:latin typeface="Calibri"/>
                <a:cs typeface="Calibri"/>
              </a:rPr>
              <a:t>  </a:t>
            </a:r>
            <a:r>
              <a:rPr sz="2133" spc="-13" dirty="0">
                <a:latin typeface="Calibri"/>
                <a:cs typeface="Calibri"/>
              </a:rPr>
              <a:t>varios </a:t>
            </a:r>
            <a:r>
              <a:rPr sz="2133" dirty="0">
                <a:latin typeface="Calibri"/>
                <a:cs typeface="Calibri"/>
              </a:rPr>
              <a:t>data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centers.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Estos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almacenan</a:t>
            </a:r>
            <a:r>
              <a:rPr sz="2133" spc="1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7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información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545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contenido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5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sitios </a:t>
            </a:r>
            <a:r>
              <a:rPr sz="2133" dirty="0">
                <a:latin typeface="Calibri"/>
                <a:cs typeface="Calibri"/>
              </a:rPr>
              <a:t>web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servirán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usuario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final.</a:t>
            </a:r>
            <a:endParaRPr sz="2133">
              <a:latin typeface="Calibri"/>
              <a:cs typeface="Calibri"/>
            </a:endParaRPr>
          </a:p>
          <a:p>
            <a:pPr marL="121070" marR="109217" algn="just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Sus</a:t>
            </a:r>
            <a:r>
              <a:rPr sz="2133" spc="30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ventajas</a:t>
            </a:r>
            <a:r>
              <a:rPr sz="2133" spc="305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305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0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mejoran</a:t>
            </a:r>
            <a:r>
              <a:rPr sz="2133" spc="305" dirty="0">
                <a:latin typeface="Calibri"/>
                <a:cs typeface="Calibri"/>
              </a:rPr>
              <a:t>  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disponibilidad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servidor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(</a:t>
            </a:r>
            <a:r>
              <a:rPr sz="2133" i="1" dirty="0">
                <a:latin typeface="Calibri"/>
                <a:cs typeface="Calibri"/>
              </a:rPr>
              <a:t>uptime</a:t>
            </a:r>
            <a:r>
              <a:rPr sz="2133" dirty="0">
                <a:latin typeface="Calibri"/>
                <a:cs typeface="Calibri"/>
              </a:rPr>
              <a:t>),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alivian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carga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tráfico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este,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barrera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38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93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seguridad</a:t>
            </a:r>
            <a:r>
              <a:rPr sz="2133" spc="393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contra</a:t>
            </a:r>
            <a:r>
              <a:rPr sz="2133" spc="393" dirty="0">
                <a:latin typeface="Calibri"/>
                <a:cs typeface="Calibri"/>
              </a:rPr>
              <a:t>   </a:t>
            </a:r>
            <a:r>
              <a:rPr sz="2133" spc="-13" dirty="0">
                <a:latin typeface="Calibri"/>
                <a:cs typeface="Calibri"/>
              </a:rPr>
              <a:t>ataques </a:t>
            </a:r>
            <a:r>
              <a:rPr sz="2133" dirty="0">
                <a:latin typeface="Calibri"/>
                <a:cs typeface="Calibri"/>
              </a:rPr>
              <a:t>informáticos,</a:t>
            </a:r>
            <a:r>
              <a:rPr sz="2133" spc="280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28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además</a:t>
            </a:r>
            <a:r>
              <a:rPr sz="2133" spc="287" dirty="0">
                <a:latin typeface="Calibri"/>
                <a:cs typeface="Calibri"/>
              </a:rPr>
              <a:t>   </a:t>
            </a:r>
            <a:r>
              <a:rPr sz="2133" dirty="0">
                <a:latin typeface="Calibri"/>
                <a:cs typeface="Calibri"/>
              </a:rPr>
              <a:t>mejoran</a:t>
            </a:r>
            <a:r>
              <a:rPr sz="2133" spc="293" dirty="0">
                <a:latin typeface="Calibri"/>
                <a:cs typeface="Calibri"/>
              </a:rPr>
              <a:t>   </a:t>
            </a:r>
            <a:r>
              <a:rPr sz="2133" spc="-47" dirty="0">
                <a:latin typeface="Calibri"/>
                <a:cs typeface="Calibri"/>
              </a:rPr>
              <a:t>el </a:t>
            </a:r>
            <a:r>
              <a:rPr sz="2133" spc="-13" dirty="0">
                <a:latin typeface="Calibri"/>
                <a:cs typeface="Calibri"/>
              </a:rPr>
              <a:t>rendimiento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tiempos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carga.</a:t>
            </a:r>
            <a:endParaRPr sz="2133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2130" y="2298561"/>
            <a:ext cx="4212953" cy="382165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5663" y="3029711"/>
            <a:ext cx="9635912" cy="1473200"/>
            <a:chOff x="1031747" y="2272283"/>
            <a:chExt cx="7226934" cy="1104900"/>
          </a:xfrm>
        </p:grpSpPr>
        <p:sp>
          <p:nvSpPr>
            <p:cNvPr id="3" name="object 3"/>
            <p:cNvSpPr/>
            <p:nvPr/>
          </p:nvSpPr>
          <p:spPr>
            <a:xfrm>
              <a:off x="1044701" y="2285237"/>
              <a:ext cx="7200900" cy="1079500"/>
            </a:xfrm>
            <a:custGeom>
              <a:avLst/>
              <a:gdLst/>
              <a:ahLst/>
              <a:cxnLst/>
              <a:rect l="l" t="t" r="r" b="b"/>
              <a:pathLst>
                <a:path w="7200900" h="1079500">
                  <a:moveTo>
                    <a:pt x="7021068" y="0"/>
                  </a:moveTo>
                  <a:lnTo>
                    <a:pt x="179831" y="0"/>
                  </a:ln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0" y="899160"/>
                  </a:lnTo>
                  <a:lnTo>
                    <a:pt x="6424" y="946964"/>
                  </a:lnTo>
                  <a:lnTo>
                    <a:pt x="24553" y="989922"/>
                  </a:lnTo>
                  <a:lnTo>
                    <a:pt x="52673" y="1026318"/>
                  </a:lnTo>
                  <a:lnTo>
                    <a:pt x="89069" y="1054438"/>
                  </a:lnTo>
                  <a:lnTo>
                    <a:pt x="132027" y="1072567"/>
                  </a:lnTo>
                  <a:lnTo>
                    <a:pt x="179831" y="1078992"/>
                  </a:lnTo>
                  <a:lnTo>
                    <a:pt x="7021068" y="1078992"/>
                  </a:lnTo>
                  <a:lnTo>
                    <a:pt x="7068872" y="1072567"/>
                  </a:lnTo>
                  <a:lnTo>
                    <a:pt x="7111830" y="1054438"/>
                  </a:lnTo>
                  <a:lnTo>
                    <a:pt x="7148226" y="1026318"/>
                  </a:lnTo>
                  <a:lnTo>
                    <a:pt x="7176346" y="989922"/>
                  </a:lnTo>
                  <a:lnTo>
                    <a:pt x="7194475" y="946964"/>
                  </a:lnTo>
                  <a:lnTo>
                    <a:pt x="7200900" y="899160"/>
                  </a:lnTo>
                  <a:lnTo>
                    <a:pt x="7200900" y="179831"/>
                  </a:lnTo>
                  <a:lnTo>
                    <a:pt x="7194475" y="132027"/>
                  </a:lnTo>
                  <a:lnTo>
                    <a:pt x="7176346" y="89069"/>
                  </a:lnTo>
                  <a:lnTo>
                    <a:pt x="7148226" y="52673"/>
                  </a:lnTo>
                  <a:lnTo>
                    <a:pt x="7111830" y="24553"/>
                  </a:lnTo>
                  <a:lnTo>
                    <a:pt x="7068872" y="6424"/>
                  </a:lnTo>
                  <a:lnTo>
                    <a:pt x="70210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1044701" y="2285237"/>
              <a:ext cx="7200900" cy="1079500"/>
            </a:xfrm>
            <a:custGeom>
              <a:avLst/>
              <a:gdLst/>
              <a:ahLst/>
              <a:cxnLst/>
              <a:rect l="l" t="t" r="r" b="b"/>
              <a:pathLst>
                <a:path w="7200900" h="1079500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7021068" y="0"/>
                  </a:lnTo>
                  <a:lnTo>
                    <a:pt x="7068872" y="6424"/>
                  </a:lnTo>
                  <a:lnTo>
                    <a:pt x="7111830" y="24553"/>
                  </a:lnTo>
                  <a:lnTo>
                    <a:pt x="7148226" y="52673"/>
                  </a:lnTo>
                  <a:lnTo>
                    <a:pt x="7176346" y="89069"/>
                  </a:lnTo>
                  <a:lnTo>
                    <a:pt x="7194475" y="132027"/>
                  </a:lnTo>
                  <a:lnTo>
                    <a:pt x="7200900" y="179831"/>
                  </a:lnTo>
                  <a:lnTo>
                    <a:pt x="7200900" y="899160"/>
                  </a:lnTo>
                  <a:lnTo>
                    <a:pt x="7194475" y="946964"/>
                  </a:lnTo>
                  <a:lnTo>
                    <a:pt x="7176346" y="989922"/>
                  </a:lnTo>
                  <a:lnTo>
                    <a:pt x="7148226" y="1026318"/>
                  </a:lnTo>
                  <a:lnTo>
                    <a:pt x="7111830" y="1054438"/>
                  </a:lnTo>
                  <a:lnTo>
                    <a:pt x="7068872" y="1072567"/>
                  </a:lnTo>
                  <a:lnTo>
                    <a:pt x="7021068" y="1078992"/>
                  </a:lnTo>
                  <a:lnTo>
                    <a:pt x="179831" y="1078992"/>
                  </a:lnTo>
                  <a:lnTo>
                    <a:pt x="132027" y="1072567"/>
                  </a:lnTo>
                  <a:lnTo>
                    <a:pt x="89069" y="1054438"/>
                  </a:lnTo>
                  <a:lnTo>
                    <a:pt x="52673" y="1026318"/>
                  </a:lnTo>
                  <a:lnTo>
                    <a:pt x="24553" y="989922"/>
                  </a:lnTo>
                  <a:lnTo>
                    <a:pt x="6424" y="946964"/>
                  </a:lnTo>
                  <a:lnTo>
                    <a:pt x="0" y="899160"/>
                  </a:lnTo>
                  <a:lnTo>
                    <a:pt x="0" y="179831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" name="object 5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9481" y="3463468"/>
            <a:ext cx="4302760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200" spc="-13" dirty="0">
                <a:solidFill>
                  <a:srgbClr val="FFFFFF"/>
                </a:solidFill>
              </a:rPr>
              <a:t>Patrones</a:t>
            </a:r>
            <a:r>
              <a:rPr sz="3200" spc="-10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107" dirty="0">
                <a:solidFill>
                  <a:srgbClr val="FFFFFF"/>
                </a:solidFill>
              </a:rPr>
              <a:t> </a:t>
            </a:r>
            <a:r>
              <a:rPr sz="3200" spc="-13" dirty="0">
                <a:solidFill>
                  <a:srgbClr val="FFFFFF"/>
                </a:solidFill>
              </a:rPr>
              <a:t>cimentación.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749" y="52858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444489">
              <a:lnSpc>
                <a:spcPct val="100000"/>
              </a:lnSpc>
              <a:spcBef>
                <a:spcPts val="127"/>
              </a:spcBef>
            </a:pPr>
            <a:r>
              <a:rPr dirty="0">
                <a:solidFill>
                  <a:srgbClr val="FF0000"/>
                </a:solidFill>
              </a:rPr>
              <a:t>Bases</a:t>
            </a:r>
            <a:r>
              <a:rPr spc="-53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  <a:r>
              <a:rPr spc="-33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nativas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en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la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nube</a:t>
            </a:r>
            <a:r>
              <a:rPr spc="-67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por</a:t>
            </a:r>
            <a:r>
              <a:rPr spc="-47" dirty="0">
                <a:solidFill>
                  <a:srgbClr val="FF0000"/>
                </a:solidFill>
              </a:rPr>
              <a:t> </a:t>
            </a:r>
            <a:r>
              <a:rPr spc="-13" dirty="0">
                <a:solidFill>
                  <a:srgbClr val="FF0000"/>
                </a:solidFill>
              </a:rPr>
              <a:t>componente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815" y="1011935"/>
            <a:ext cx="10119360" cy="1028294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 marR="165096">
              <a:spcBef>
                <a:spcPts val="339"/>
              </a:spcBef>
            </a:pPr>
            <a:r>
              <a:rPr sz="2133" spc="-13" dirty="0">
                <a:latin typeface="Calibri"/>
                <a:cs typeface="Calibri"/>
              </a:rPr>
              <a:t>Aproveche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más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13" dirty="0">
                <a:latin typeface="Calibri"/>
                <a:cs typeface="Calibri"/>
              </a:rPr>
              <a:t> totalmente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administradas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no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comparten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reaccionan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emitidos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desencadenar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procesamiento</a:t>
            </a:r>
            <a:r>
              <a:rPr sz="21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intra-</a:t>
            </a:r>
            <a:r>
              <a:rPr sz="2133" spc="-13" dirty="0">
                <a:latin typeface="Calibri"/>
                <a:cs typeface="Calibri"/>
              </a:rPr>
              <a:t>componente</a:t>
            </a:r>
            <a:endParaRPr sz="2133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98" y="2566984"/>
            <a:ext cx="3188671" cy="22035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007103" y="2286000"/>
            <a:ext cx="7561580" cy="4064000"/>
          </a:xfrm>
          <a:custGeom>
            <a:avLst/>
            <a:gdLst/>
            <a:ahLst/>
            <a:cxnLst/>
            <a:rect l="l" t="t" r="r" b="b"/>
            <a:pathLst>
              <a:path w="5671184" h="3048000">
                <a:moveTo>
                  <a:pt x="0" y="3048000"/>
                </a:moveTo>
                <a:lnTo>
                  <a:pt x="5670804" y="3048000"/>
                </a:lnTo>
                <a:lnTo>
                  <a:pt x="5670804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4113276" y="2314955"/>
            <a:ext cx="7335520" cy="396020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2133" spc="-13" dirty="0">
                <a:latin typeface="Calibri"/>
                <a:cs typeface="Calibri"/>
              </a:rPr>
              <a:t>Posibilitar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entrega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global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rápida, </a:t>
            </a:r>
            <a:r>
              <a:rPr sz="2133" dirty="0">
                <a:latin typeface="Calibri"/>
                <a:cs typeface="Calibri"/>
              </a:rPr>
              <a:t>continua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confiable.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modernas,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alto </a:t>
            </a:r>
            <a:r>
              <a:rPr sz="2133" spc="-13" dirty="0">
                <a:latin typeface="Calibri"/>
                <a:cs typeface="Calibri"/>
              </a:rPr>
              <a:t>rendimiento,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horizontalmente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escalables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fragmentadas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son </a:t>
            </a:r>
            <a:r>
              <a:rPr sz="2133" spc="-13" dirty="0">
                <a:latin typeface="Calibri"/>
                <a:cs typeface="Calibri"/>
              </a:rPr>
              <a:t>fundamentales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-9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global.</a:t>
            </a:r>
            <a:endParaRPr sz="2133">
              <a:latin typeface="Calibri"/>
              <a:cs typeface="Calibri"/>
            </a:endParaRPr>
          </a:p>
          <a:p>
            <a:pPr marL="16933" marR="295479">
              <a:spcBef>
                <a:spcPts val="2560"/>
              </a:spcBef>
            </a:pPr>
            <a:r>
              <a:rPr sz="2133" dirty="0">
                <a:latin typeface="Calibri"/>
                <a:cs typeface="Calibri"/>
              </a:rPr>
              <a:t>Estas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vienen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variaciones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están especializadas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particulares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trabajo.</a:t>
            </a:r>
            <a:endParaRPr sz="2133">
              <a:latin typeface="Calibri"/>
              <a:cs typeface="Calibri"/>
            </a:endParaRPr>
          </a:p>
          <a:p>
            <a:pPr marL="16933" marR="17780" indent="60958">
              <a:spcBef>
                <a:spcPts val="7"/>
              </a:spcBef>
            </a:pPr>
            <a:r>
              <a:rPr sz="2133" dirty="0">
                <a:latin typeface="Calibri"/>
                <a:cs typeface="Calibri"/>
              </a:rPr>
              <a:t>Cada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propias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spc="-13" dirty="0">
                <a:latin typeface="Calibri"/>
                <a:cs typeface="Calibri"/>
              </a:rPr>
              <a:t>trabajo,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requiere</a:t>
            </a:r>
            <a:r>
              <a:rPr sz="2133" spc="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uso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persistencia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políglota,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que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emplean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diferentes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para </a:t>
            </a:r>
            <a:r>
              <a:rPr sz="2133" dirty="0">
                <a:latin typeface="Calibri"/>
                <a:cs typeface="Calibri"/>
              </a:rPr>
              <a:t>respaldar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932" y="3838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444489">
              <a:lnSpc>
                <a:spcPct val="100000"/>
              </a:lnSpc>
              <a:spcBef>
                <a:spcPts val="127"/>
              </a:spcBef>
            </a:pPr>
            <a:r>
              <a:rPr dirty="0"/>
              <a:t>Bases</a:t>
            </a:r>
            <a:r>
              <a:rPr spc="-53" dirty="0"/>
              <a:t> </a:t>
            </a:r>
            <a:r>
              <a:rPr dirty="0"/>
              <a:t>de</a:t>
            </a:r>
            <a:r>
              <a:rPr spc="-67" dirty="0"/>
              <a:t> </a:t>
            </a:r>
            <a:r>
              <a:rPr dirty="0"/>
              <a:t>datos</a:t>
            </a:r>
            <a:r>
              <a:rPr spc="-33" dirty="0"/>
              <a:t> </a:t>
            </a:r>
            <a:r>
              <a:rPr dirty="0"/>
              <a:t>nativas</a:t>
            </a:r>
            <a:r>
              <a:rPr spc="-4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dirty="0"/>
              <a:t>la</a:t>
            </a:r>
            <a:r>
              <a:rPr spc="-67" dirty="0"/>
              <a:t> </a:t>
            </a:r>
            <a:r>
              <a:rPr dirty="0"/>
              <a:t>nube</a:t>
            </a:r>
            <a:r>
              <a:rPr spc="-67" dirty="0"/>
              <a:t> </a:t>
            </a:r>
            <a:r>
              <a:rPr dirty="0"/>
              <a:t>por</a:t>
            </a:r>
            <a:r>
              <a:rPr spc="-47" dirty="0"/>
              <a:t> </a:t>
            </a:r>
            <a:r>
              <a:rPr spc="-13" dirty="0"/>
              <a:t>componente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8815" y="1011935"/>
            <a:ext cx="10119360" cy="371832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79" rIns="0" bIns="0" rtlCol="0">
            <a:spAutoFit/>
          </a:bodyPr>
          <a:lstStyle/>
          <a:p>
            <a:pPr marL="121917">
              <a:spcBef>
                <a:spcPts val="339"/>
              </a:spcBef>
            </a:pP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Contexto,</a:t>
            </a:r>
            <a:r>
              <a:rPr sz="2133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Problemas</a:t>
            </a:r>
            <a:r>
              <a:rPr sz="2133" b="1" spc="-4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133" b="1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33" b="1" spc="-13" dirty="0">
                <a:solidFill>
                  <a:srgbClr val="FF0000"/>
                </a:solidFill>
                <a:latin typeface="Calibri"/>
                <a:cs typeface="Calibri"/>
              </a:rPr>
              <a:t>Fuerzas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8815" y="1694688"/>
            <a:ext cx="10119360" cy="3078480"/>
          </a:xfrm>
          <a:custGeom>
            <a:avLst/>
            <a:gdLst/>
            <a:ahLst/>
            <a:cxnLst/>
            <a:rect l="l" t="t" r="r" b="b"/>
            <a:pathLst>
              <a:path w="7589520" h="2308860">
                <a:moveTo>
                  <a:pt x="0" y="2308860"/>
                </a:moveTo>
                <a:lnTo>
                  <a:pt x="7589520" y="2308860"/>
                </a:lnTo>
                <a:lnTo>
                  <a:pt x="7589520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554616" y="1723644"/>
            <a:ext cx="9910233" cy="297551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algn="just">
              <a:spcBef>
                <a:spcPts val="127"/>
              </a:spcBef>
            </a:pPr>
            <a:r>
              <a:rPr sz="2133" dirty="0">
                <a:latin typeface="Calibri"/>
                <a:cs typeface="Calibri"/>
              </a:rPr>
              <a:t>Posibilitar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entrega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sistemas</a:t>
            </a:r>
            <a:r>
              <a:rPr sz="2133" spc="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global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manera</a:t>
            </a:r>
            <a:r>
              <a:rPr sz="2133" spc="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rápida,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continua</a:t>
            </a:r>
            <a:r>
              <a:rPr sz="2133" spc="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confiable.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modernas,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alto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rendimiento,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horizontalmente</a:t>
            </a:r>
            <a:r>
              <a:rPr sz="2133" spc="133" dirty="0">
                <a:latin typeface="Calibri"/>
                <a:cs typeface="Calibri"/>
              </a:rPr>
              <a:t>  </a:t>
            </a:r>
            <a:r>
              <a:rPr sz="2133" dirty="0">
                <a:latin typeface="Calibri"/>
                <a:cs typeface="Calibri"/>
              </a:rPr>
              <a:t>escalables</a:t>
            </a:r>
            <a:r>
              <a:rPr sz="2133" spc="127" dirty="0">
                <a:latin typeface="Calibri"/>
                <a:cs typeface="Calibri"/>
              </a:rPr>
              <a:t> 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spc="-13" dirty="0">
                <a:latin typeface="Calibri"/>
                <a:cs typeface="Calibri"/>
              </a:rPr>
              <a:t>fragmentadas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son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fundamentales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lograr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escalabilidad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global.</a:t>
            </a:r>
            <a:endParaRPr sz="2133">
              <a:latin typeface="Calibri"/>
              <a:cs typeface="Calibri"/>
            </a:endParaRPr>
          </a:p>
          <a:p>
            <a:pPr marL="16933" marR="8466" algn="just">
              <a:spcBef>
                <a:spcPts val="2567"/>
              </a:spcBef>
            </a:pPr>
            <a:r>
              <a:rPr sz="2133" dirty="0">
                <a:latin typeface="Calibri"/>
                <a:cs typeface="Calibri"/>
              </a:rPr>
              <a:t>Estas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3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vienen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muchas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variaciones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3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están</a:t>
            </a:r>
            <a:r>
              <a:rPr sz="2133" spc="3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especializadas</a:t>
            </a:r>
            <a:r>
              <a:rPr sz="2133" spc="3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33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las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particulares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trabajo.</a:t>
            </a:r>
            <a:endParaRPr sz="2133">
              <a:latin typeface="Calibri"/>
              <a:cs typeface="Calibri"/>
            </a:endParaRPr>
          </a:p>
          <a:p>
            <a:pPr marL="16933" marR="6773" indent="60958" algn="just"/>
            <a:r>
              <a:rPr sz="2133" dirty="0">
                <a:latin typeface="Calibri"/>
                <a:cs typeface="Calibri"/>
              </a:rPr>
              <a:t>Cada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tiene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sus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propias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carga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trabajo,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requiere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el </a:t>
            </a:r>
            <a:r>
              <a:rPr sz="2133" dirty="0">
                <a:latin typeface="Calibri"/>
                <a:cs typeface="Calibri"/>
              </a:rPr>
              <a:t>uso de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persistencia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políglota, por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</a:t>
            </a:r>
            <a:r>
              <a:rPr sz="2133" spc="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que se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emplean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muchos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tipos diferentes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respaldar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estas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378" y="-27100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444489">
              <a:lnSpc>
                <a:spcPct val="100000"/>
              </a:lnSpc>
              <a:spcBef>
                <a:spcPts val="127"/>
              </a:spcBef>
            </a:pPr>
            <a:r>
              <a:rPr dirty="0"/>
              <a:t>Bases</a:t>
            </a:r>
            <a:r>
              <a:rPr spc="-53" dirty="0"/>
              <a:t> </a:t>
            </a:r>
            <a:r>
              <a:rPr dirty="0"/>
              <a:t>de</a:t>
            </a:r>
            <a:r>
              <a:rPr spc="-67" dirty="0"/>
              <a:t> </a:t>
            </a:r>
            <a:r>
              <a:rPr dirty="0"/>
              <a:t>datos</a:t>
            </a:r>
            <a:r>
              <a:rPr spc="-33" dirty="0"/>
              <a:t> </a:t>
            </a:r>
            <a:r>
              <a:rPr dirty="0"/>
              <a:t>nativas</a:t>
            </a:r>
            <a:r>
              <a:rPr spc="-4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dirty="0"/>
              <a:t>la</a:t>
            </a:r>
            <a:r>
              <a:rPr spc="-67" dirty="0"/>
              <a:t> </a:t>
            </a:r>
            <a:r>
              <a:rPr dirty="0"/>
              <a:t>nube</a:t>
            </a:r>
            <a:r>
              <a:rPr spc="-67" dirty="0"/>
              <a:t> </a:t>
            </a:r>
            <a:r>
              <a:rPr dirty="0"/>
              <a:t>por</a:t>
            </a:r>
            <a:r>
              <a:rPr spc="-47" dirty="0"/>
              <a:t> </a:t>
            </a:r>
            <a:r>
              <a:rPr spc="-13" dirty="0"/>
              <a:t>componente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9872" y="945760"/>
            <a:ext cx="9870440" cy="4930430"/>
          </a:xfrm>
          <a:prstGeom prst="rect">
            <a:avLst/>
          </a:prstGeom>
        </p:spPr>
        <p:txBody>
          <a:bodyPr vert="horz" wrap="square" lIns="0" tIns="164252" rIns="0" bIns="0" rtlCol="0">
            <a:spAutoFit/>
          </a:bodyPr>
          <a:lstStyle/>
          <a:p>
            <a:pPr marL="45719">
              <a:spcBef>
                <a:spcPts val="1292"/>
              </a:spcBef>
            </a:pPr>
            <a:r>
              <a:rPr sz="2400" b="1" spc="-13" dirty="0">
                <a:solidFill>
                  <a:srgbClr val="FF0000"/>
                </a:solidFill>
                <a:latin typeface="Calibri"/>
                <a:cs typeface="Calibri"/>
              </a:rPr>
              <a:t>Solución</a:t>
            </a:r>
            <a:endParaRPr sz="2400" dirty="0">
              <a:latin typeface="Calibri"/>
              <a:cs typeface="Calibri"/>
            </a:endParaRPr>
          </a:p>
          <a:p>
            <a:pPr marL="398770" marR="11006" indent="-382684">
              <a:spcBef>
                <a:spcPts val="1027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spc="-13" dirty="0">
                <a:latin typeface="Calibri"/>
                <a:cs typeface="Calibri"/>
              </a:rPr>
              <a:t>Aproveche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servicios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nativos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nube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totalmente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administrados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su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proveedor 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nube.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Emplee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múltiples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dentro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según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sea</a:t>
            </a:r>
            <a:endParaRPr sz="2133" dirty="0">
              <a:latin typeface="Calibri"/>
              <a:cs typeface="Calibri"/>
            </a:endParaRPr>
          </a:p>
          <a:p>
            <a:pPr marL="398770"/>
            <a:r>
              <a:rPr sz="2133" spc="-13" dirty="0">
                <a:latin typeface="Calibri"/>
                <a:cs typeface="Calibri"/>
              </a:rPr>
              <a:t>necesario,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coincidir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con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características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carga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trabajo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componente.</a:t>
            </a:r>
            <a:endParaRPr sz="2133" dirty="0">
              <a:latin typeface="Calibri"/>
              <a:cs typeface="Calibri"/>
            </a:endParaRPr>
          </a:p>
          <a:p>
            <a:pPr marL="398770" marR="6773" indent="-382684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Elija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tipo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como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almacén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documentos,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almacenamiento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de </a:t>
            </a:r>
            <a:r>
              <a:rPr sz="2133" dirty="0">
                <a:latin typeface="Calibri"/>
                <a:cs typeface="Calibri"/>
              </a:rPr>
              <a:t>blob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búsqueda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tabla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por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tabla.</a:t>
            </a:r>
            <a:endParaRPr sz="2133" dirty="0">
              <a:latin typeface="Calibri"/>
              <a:cs typeface="Calibri"/>
            </a:endParaRPr>
          </a:p>
          <a:p>
            <a:pPr marL="398770" marR="11006" indent="-382684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Cada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está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dedicada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un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específico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no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comparte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entre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componentes.</a:t>
            </a:r>
            <a:endParaRPr sz="2133" dirty="0">
              <a:latin typeface="Calibri"/>
              <a:cs typeface="Calibri"/>
            </a:endParaRPr>
          </a:p>
          <a:p>
            <a:pPr marL="398770" marR="407236" indent="-382684">
              <a:spcBef>
                <a:spcPts val="7"/>
              </a:spcBef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Utilice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funciones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gestión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captura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cambios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ciclo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vida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67" dirty="0">
                <a:latin typeface="Calibri"/>
                <a:cs typeface="Calibri"/>
              </a:rPr>
              <a:t>y </a:t>
            </a:r>
            <a:r>
              <a:rPr sz="2133" dirty="0">
                <a:latin typeface="Calibri"/>
                <a:cs typeface="Calibri"/>
              </a:rPr>
              <a:t>reaccione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los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eventos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emitidos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activar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lógica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procesamiento</a:t>
            </a:r>
            <a:r>
              <a:rPr sz="2133" spc="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intra- componente.</a:t>
            </a:r>
            <a:endParaRPr sz="2133" dirty="0">
              <a:latin typeface="Calibri"/>
              <a:cs typeface="Calibri"/>
            </a:endParaRPr>
          </a:p>
          <a:p>
            <a:pPr marL="398770" indent="-381837">
              <a:buFont typeface="Arial MT"/>
              <a:buChar char="•"/>
              <a:tabLst>
                <a:tab pos="398770" algn="l"/>
              </a:tabLst>
            </a:pPr>
            <a:r>
              <a:rPr sz="2133" dirty="0">
                <a:latin typeface="Calibri"/>
                <a:cs typeface="Calibri"/>
              </a:rPr>
              <a:t>Utilice</a:t>
            </a:r>
            <a:r>
              <a:rPr sz="2133" spc="-8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las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funciones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replicación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regional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para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crear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implementaciones</a:t>
            </a:r>
            <a:endParaRPr sz="2133" dirty="0">
              <a:latin typeface="Calibri"/>
              <a:cs typeface="Calibri"/>
            </a:endParaRPr>
          </a:p>
          <a:p>
            <a:pPr marL="398770"/>
            <a:r>
              <a:rPr sz="2133" dirty="0">
                <a:latin typeface="Calibri"/>
                <a:cs typeface="Calibri"/>
              </a:rPr>
              <a:t>multirregionales,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según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sea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necesario..</a:t>
            </a:r>
            <a:endParaRPr sz="21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9896" y="838200"/>
            <a:ext cx="10993120" cy="0"/>
          </a:xfrm>
          <a:custGeom>
            <a:avLst/>
            <a:gdLst/>
            <a:ahLst/>
            <a:cxnLst/>
            <a:rect l="l" t="t" r="r" b="b"/>
            <a:pathLst>
              <a:path w="8244840">
                <a:moveTo>
                  <a:pt x="0" y="0"/>
                </a:moveTo>
                <a:lnTo>
                  <a:pt x="8244458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600" y="977872"/>
            <a:ext cx="14020800" cy="785342"/>
          </a:xfrm>
          <a:prstGeom prst="rect">
            <a:avLst/>
          </a:prstGeom>
        </p:spPr>
        <p:txBody>
          <a:bodyPr vert="horz" wrap="square" lIns="0" tIns="107187" rIns="0" bIns="0" rtlCol="0" anchor="ctr">
            <a:spAutoFit/>
          </a:bodyPr>
          <a:lstStyle/>
          <a:p>
            <a:pPr marL="444489">
              <a:lnSpc>
                <a:spcPct val="100000"/>
              </a:lnSpc>
              <a:spcBef>
                <a:spcPts val="127"/>
              </a:spcBef>
            </a:pPr>
            <a:r>
              <a:rPr dirty="0"/>
              <a:t>Bases</a:t>
            </a:r>
            <a:r>
              <a:rPr spc="-53" dirty="0"/>
              <a:t> </a:t>
            </a:r>
            <a:r>
              <a:rPr dirty="0"/>
              <a:t>de</a:t>
            </a:r>
            <a:r>
              <a:rPr spc="-67" dirty="0"/>
              <a:t> </a:t>
            </a:r>
            <a:r>
              <a:rPr dirty="0"/>
              <a:t>datos</a:t>
            </a:r>
            <a:r>
              <a:rPr spc="-33" dirty="0"/>
              <a:t> </a:t>
            </a:r>
            <a:r>
              <a:rPr dirty="0"/>
              <a:t>nativas</a:t>
            </a:r>
            <a:r>
              <a:rPr spc="-40" dirty="0"/>
              <a:t> </a:t>
            </a:r>
            <a:r>
              <a:rPr dirty="0"/>
              <a:t>en</a:t>
            </a:r>
            <a:r>
              <a:rPr spc="-67" dirty="0"/>
              <a:t> </a:t>
            </a:r>
            <a:r>
              <a:rPr dirty="0"/>
              <a:t>la</a:t>
            </a:r>
            <a:r>
              <a:rPr spc="-67" dirty="0"/>
              <a:t> </a:t>
            </a:r>
            <a:r>
              <a:rPr dirty="0"/>
              <a:t>nube</a:t>
            </a:r>
            <a:r>
              <a:rPr spc="-67" dirty="0"/>
              <a:t> </a:t>
            </a:r>
            <a:r>
              <a:rPr dirty="0"/>
              <a:t>por</a:t>
            </a:r>
            <a:r>
              <a:rPr spc="-47" dirty="0"/>
              <a:t> </a:t>
            </a:r>
            <a:r>
              <a:rPr spc="-13" dirty="0"/>
              <a:t>componente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4842933" y="6348819"/>
            <a:ext cx="5901459" cy="5180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81358">
              <a:lnSpc>
                <a:spcPts val="1653"/>
              </a:lnSpc>
            </a:pPr>
            <a:endParaRPr spc="-33" dirty="0"/>
          </a:p>
          <a:p>
            <a:pPr marL="16933">
              <a:spcBef>
                <a:spcPts val="867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CJava,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siempre</a:t>
            </a:r>
            <a:r>
              <a:rPr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3" dirty="0">
                <a:solidFill>
                  <a:srgbClr val="FFFFFF"/>
                </a:solidFill>
                <a:latin typeface="Calibri"/>
                <a:cs typeface="Calibri"/>
              </a:rPr>
              <a:t>apoyarte.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6976" y="1316737"/>
            <a:ext cx="9506373" cy="77970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2764"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Existen</a:t>
            </a:r>
            <a:r>
              <a:rPr sz="2400" spc="-6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entorno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nube:</a:t>
            </a:r>
            <a:r>
              <a:rPr sz="2400" spc="-4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tradicional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67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22764"/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servicio</a:t>
            </a:r>
            <a:r>
              <a:rPr sz="2400" spc="-13" dirty="0">
                <a:latin typeface="Calibri"/>
                <a:cs typeface="Calibri"/>
              </a:rPr>
              <a:t> (DBaaS)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265" y="1182623"/>
            <a:ext cx="959103" cy="10810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66976" y="2320543"/>
            <a:ext cx="9506373" cy="1065975"/>
          </a:xfrm>
          <a:prstGeom prst="rect">
            <a:avLst/>
          </a:prstGeom>
          <a:solidFill>
            <a:srgbClr val="F1F1F1"/>
          </a:solidFill>
          <a:ln w="9144">
            <a:solidFill>
              <a:srgbClr val="A6A6A6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21917" marR="147315">
              <a:lnSpc>
                <a:spcPct val="100499"/>
              </a:lnSpc>
              <a:spcBef>
                <a:spcPts val="313"/>
              </a:spcBef>
            </a:pPr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-4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</a:t>
            </a:r>
            <a:r>
              <a:rPr sz="2400" b="1" spc="-4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acuerdo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DBaaS</a:t>
            </a:r>
            <a:r>
              <a:rPr sz="2400" b="1" spc="-27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clásico</a:t>
            </a:r>
            <a:r>
              <a:rPr sz="2133" dirty="0">
                <a:latin typeface="Calibri"/>
                <a:cs typeface="Calibri"/>
              </a:rPr>
              <a:t>,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proveedor</a:t>
            </a:r>
            <a:r>
              <a:rPr sz="2133" spc="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mantiene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infraestructura</a:t>
            </a:r>
            <a:r>
              <a:rPr sz="2133" spc="-1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física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spc="-33" dirty="0">
                <a:latin typeface="Calibri"/>
                <a:cs typeface="Calibri"/>
              </a:rPr>
              <a:t>la </a:t>
            </a:r>
            <a:r>
              <a:rPr sz="2133" dirty="0">
                <a:latin typeface="Calibri"/>
                <a:cs typeface="Calibri"/>
              </a:rPr>
              <a:t>base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datos,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dejando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cliente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administrar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el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contenido</a:t>
            </a:r>
            <a:r>
              <a:rPr sz="2133" spc="-4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y</a:t>
            </a:r>
            <a:r>
              <a:rPr sz="2133" spc="-3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operación</a:t>
            </a:r>
            <a:r>
              <a:rPr sz="2133" spc="-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la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spc="-27" dirty="0">
                <a:latin typeface="Calibri"/>
                <a:cs typeface="Calibri"/>
              </a:rPr>
              <a:t>base </a:t>
            </a:r>
            <a:r>
              <a:rPr sz="2133" dirty="0">
                <a:latin typeface="Calibri"/>
                <a:cs typeface="Calibri"/>
              </a:rPr>
              <a:t>de</a:t>
            </a:r>
            <a:r>
              <a:rPr sz="2133" spc="-20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datos.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8368" y="3612896"/>
            <a:ext cx="9544473" cy="41122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485" rIns="0" bIns="0" rtlCol="0">
            <a:spAutoFit/>
          </a:bodyPr>
          <a:lstStyle/>
          <a:p>
            <a:pPr marL="122764">
              <a:spcBef>
                <a:spcPts val="325"/>
              </a:spcBef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beneficios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67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6449" y="3458464"/>
            <a:ext cx="1325033" cy="833120"/>
            <a:chOff x="402336" y="2593848"/>
            <a:chExt cx="993775" cy="6248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2602992"/>
              <a:ext cx="975359" cy="6065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908" y="2598420"/>
              <a:ext cx="984885" cy="615950"/>
            </a:xfrm>
            <a:custGeom>
              <a:avLst/>
              <a:gdLst/>
              <a:ahLst/>
              <a:cxnLst/>
              <a:rect l="l" t="t" r="r" b="b"/>
              <a:pathLst>
                <a:path w="984885" h="615950">
                  <a:moveTo>
                    <a:pt x="0" y="615695"/>
                  </a:moveTo>
                  <a:lnTo>
                    <a:pt x="984504" y="615695"/>
                  </a:lnTo>
                  <a:lnTo>
                    <a:pt x="984504" y="0"/>
                  </a:lnTo>
                  <a:lnTo>
                    <a:pt x="0" y="0"/>
                  </a:lnTo>
                  <a:lnTo>
                    <a:pt x="0" y="6156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66977" y="4484623"/>
            <a:ext cx="6433820" cy="1150742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2333" rIns="0" bIns="0" rtlCol="0">
            <a:spAutoFit/>
          </a:bodyPr>
          <a:lstStyle/>
          <a:p>
            <a:pPr marL="503754" indent="-381837">
              <a:spcBef>
                <a:spcPts val="333"/>
              </a:spcBef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Escalabilidad</a:t>
            </a:r>
            <a:r>
              <a:rPr sz="2400" spc="-113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instantánea</a:t>
            </a:r>
            <a:endParaRPr sz="2400">
              <a:latin typeface="Calibri"/>
              <a:cs typeface="Calibri"/>
            </a:endParaRPr>
          </a:p>
          <a:p>
            <a:pPr marL="503754" indent="-381837">
              <a:buFont typeface="Arial MT"/>
              <a:buChar char="•"/>
              <a:tabLst>
                <a:tab pos="503754" algn="l"/>
              </a:tabLst>
            </a:pPr>
            <a:r>
              <a:rPr sz="2400" spc="-13" dirty="0">
                <a:latin typeface="Calibri"/>
                <a:cs typeface="Calibri"/>
              </a:rPr>
              <a:t>Garantias</a:t>
            </a:r>
            <a:r>
              <a:rPr sz="2400" spc="-2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rendimiento</a:t>
            </a:r>
            <a:endParaRPr sz="2400">
              <a:latin typeface="Calibri"/>
              <a:cs typeface="Calibri"/>
            </a:endParaRPr>
          </a:p>
          <a:p>
            <a:pPr marL="503754" indent="-381837">
              <a:buFont typeface="Arial MT"/>
              <a:buChar char="•"/>
              <a:tabLst>
                <a:tab pos="503754" algn="l"/>
              </a:tabLst>
            </a:pPr>
            <a:r>
              <a:rPr sz="2400" dirty="0">
                <a:latin typeface="Calibri"/>
                <a:cs typeface="Calibri"/>
              </a:rPr>
              <a:t>Experiencia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especializada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12978</Words>
  <Application>Microsoft Office PowerPoint</Application>
  <PresentationFormat>Widescreen</PresentationFormat>
  <Paragraphs>824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7" baseType="lpstr">
      <vt:lpstr>Aptos</vt:lpstr>
      <vt:lpstr>Aptos Display</vt:lpstr>
      <vt:lpstr>Arial</vt:lpstr>
      <vt:lpstr>Arial MT</vt:lpstr>
      <vt:lpstr>Calibri</vt:lpstr>
      <vt:lpstr>Courier New</vt:lpstr>
      <vt:lpstr>Office Theme</vt:lpstr>
      <vt:lpstr>PowerPoint Presentation</vt:lpstr>
      <vt:lpstr>PowerPoint Presentation</vt:lpstr>
      <vt:lpstr>FUNDAMENTOS DE PENSAMIENTO DE DISEÑO</vt:lpstr>
      <vt:lpstr>Design thinking</vt:lpstr>
      <vt:lpstr>Los cuatro principios del pensamiento de diseño</vt:lpstr>
      <vt:lpstr>Trabajamos con humanos</vt:lpstr>
      <vt:lpstr>Preservamos la ambiguedad</vt:lpstr>
      <vt:lpstr>Diseño es rediseño</vt:lpstr>
      <vt:lpstr>Hacer la Arquitectura Tangible</vt:lpstr>
      <vt:lpstr>Adoptar una mentalidad de diseño</vt:lpstr>
      <vt:lpstr>Adoptar una mentalidad de diseño</vt:lpstr>
      <vt:lpstr>CAVAR PARA REQUISITOS ARQUITECTONICAMENTE SIGNIFICATIVOS</vt:lpstr>
      <vt:lpstr>Adoptar una mentalidad de diseño</vt:lpstr>
      <vt:lpstr>Limitar las opciones de diseño con restricciones</vt:lpstr>
      <vt:lpstr>Capturar restricciones como declaraciones simples</vt:lpstr>
      <vt:lpstr>Definir atributos de calidad</vt:lpstr>
      <vt:lpstr>Definir atributos de calidad</vt:lpstr>
      <vt:lpstr>Capturamos atributos de calidad</vt:lpstr>
      <vt:lpstr>Capturamos atributos de calidad</vt:lpstr>
      <vt:lpstr>Ejemplos de escenarios de atributos de calidad</vt:lpstr>
      <vt:lpstr>Ensucia tus manos:</vt:lpstr>
      <vt:lpstr>Ensucia tus manos:</vt:lpstr>
      <vt:lpstr>Busque Clases de Requisitos Funcionales:</vt:lpstr>
      <vt:lpstr>Averigüe qué más influye en la arquitectura</vt:lpstr>
      <vt:lpstr>Aprende a vivir con la ley de Conway</vt:lpstr>
      <vt:lpstr>Cava por la información que necesitas</vt:lpstr>
      <vt:lpstr>Construya un ASR Workbook</vt:lpstr>
      <vt:lpstr>CAVAR PARA REQUISITOS ARQUITECTONICAMENTE SIGNIFICATIVOS</vt:lpstr>
      <vt:lpstr>Patrones de Software</vt:lpstr>
      <vt:lpstr>La Arquitectura – Aspectos cruciales</vt:lpstr>
      <vt:lpstr>La Arquitectura – Trabajo con Patrones</vt:lpstr>
      <vt:lpstr>La Arquitectura – Estructura de Patrones</vt:lpstr>
      <vt:lpstr>La Arquitectura – Patrones relacionados</vt:lpstr>
      <vt:lpstr>Tipos de Patrones de Software</vt:lpstr>
      <vt:lpstr>Aplicaciones Monolíticas</vt:lpstr>
      <vt:lpstr>Aplicaciones Monolíticas</vt:lpstr>
      <vt:lpstr>Aspectos de discusión</vt:lpstr>
      <vt:lpstr>Arquitectura orientada a objetos</vt:lpstr>
      <vt:lpstr>Arquitectura de ensamblaje basado en componentes (CDB)</vt:lpstr>
      <vt:lpstr>(CDB) Programación orientada a aspectos AOP</vt:lpstr>
      <vt:lpstr>(CDB) Programación orientada a aspectos AOP</vt:lpstr>
      <vt:lpstr>Arquitectura de Diseño Impulsado por Dominio (DDD)</vt:lpstr>
      <vt:lpstr>Arquitectura Cliente - Servidor</vt:lpstr>
      <vt:lpstr>Arquitectura en capas / en niveles</vt:lpstr>
      <vt:lpstr>Arquitectura en capas / en niveles</vt:lpstr>
      <vt:lpstr>Arquitectura de computación distribuida multinivel</vt:lpstr>
      <vt:lpstr>Arquitectura SOA</vt:lpstr>
      <vt:lpstr>Arquitectura SOA</vt:lpstr>
      <vt:lpstr>Arquitectura SOA orientada a eventos</vt:lpstr>
      <vt:lpstr>Los beneficios del patrón compuesto ED-SOA</vt:lpstr>
      <vt:lpstr>Arquitectura de Microservicios - MSA</vt:lpstr>
      <vt:lpstr>Arquitectura de Microservicios - MSA</vt:lpstr>
      <vt:lpstr>Orquestación asistida - MSA</vt:lpstr>
      <vt:lpstr>Patrón de Microservicios basados en Eventos</vt:lpstr>
      <vt:lpstr>Patrones de arquitectura multinivel cliente / servidor</vt:lpstr>
      <vt:lpstr>Patrones Arquitecturales</vt:lpstr>
      <vt:lpstr>Patrones Arquitecturales</vt:lpstr>
      <vt:lpstr>Patrón Master / Slave</vt:lpstr>
      <vt:lpstr>Patrón Peer-to-Peer</vt:lpstr>
      <vt:lpstr>Arquitectura cliente-servidor de tres niveles</vt:lpstr>
      <vt:lpstr>Los beneficios de la arquitectura de tres niveles:</vt:lpstr>
      <vt:lpstr>Consideraciones de diseño para el uso de 3 capas:</vt:lpstr>
      <vt:lpstr>Patrón de Arquitectura de n-capas:</vt:lpstr>
      <vt:lpstr>Patrón de Arquitectura de n-capas:</vt:lpstr>
      <vt:lpstr>Consideraciones de diseño para el uso de n-capas:</vt:lpstr>
      <vt:lpstr>Ejemplo: aplicación web de carrito de compras</vt:lpstr>
      <vt:lpstr>Ejemplo: aplicación web de carrito de compras</vt:lpstr>
      <vt:lpstr>Arquitectura Cliente /Servidor Distribuida</vt:lpstr>
      <vt:lpstr>Patrones de la Arquitectura de Microservicios</vt:lpstr>
      <vt:lpstr>Patrones de diseño de Microservicios</vt:lpstr>
      <vt:lpstr>Comunicación directa de un cliente a un microservicio</vt:lpstr>
      <vt:lpstr>Patrones de diseño de Microservicios</vt:lpstr>
      <vt:lpstr>Usando un único servicio de API Gateway</vt:lpstr>
      <vt:lpstr>Usando múltiples API Gateway / BFF</vt:lpstr>
      <vt:lpstr>Patrones de diseño de Microservicios</vt:lpstr>
      <vt:lpstr>Patrones de diseño de Microservicios</vt:lpstr>
      <vt:lpstr>Patrones para aplicaciones en contenedores y confiables</vt:lpstr>
      <vt:lpstr>Contenerizacion con Docker</vt:lpstr>
      <vt:lpstr>Contenerizacion con Docker</vt:lpstr>
      <vt:lpstr>Tendencias principales</vt:lpstr>
      <vt:lpstr>Beneficios de Docker</vt:lpstr>
      <vt:lpstr>Beneficios de Docker</vt:lpstr>
      <vt:lpstr>Los impulsores clave para la contenedorizacion.</vt:lpstr>
      <vt:lpstr>Patrones de desarrollo Cloud Native</vt:lpstr>
      <vt:lpstr>Nativo de la Nube.</vt:lpstr>
      <vt:lpstr>Definiendo tu contexto para una definición.</vt:lpstr>
      <vt:lpstr>Su contexto.</vt:lpstr>
      <vt:lpstr>Por que es importante Cloud Native ?.</vt:lpstr>
      <vt:lpstr>Definiendo Cloud Native.</vt:lpstr>
      <vt:lpstr>Alimentado por infraestructura desechable..</vt:lpstr>
      <vt:lpstr>Compuesto por componentes limitados, aislados</vt:lpstr>
      <vt:lpstr>Escalas a nivel mundial</vt:lpstr>
      <vt:lpstr>Abraza la arquitectura desechable</vt:lpstr>
      <vt:lpstr>Abraza la arquitectura desechable</vt:lpstr>
      <vt:lpstr>Patrones de cimentación.</vt:lpstr>
      <vt:lpstr>Bases de datos nativas en la nube por componente</vt:lpstr>
      <vt:lpstr>Bases de datos nativas en la nube por componente</vt:lpstr>
      <vt:lpstr>Bases de datos nativas en la nube por componente</vt:lpstr>
      <vt:lpstr>Bases de datos nativas en la nube por componente</vt:lpstr>
      <vt:lpstr>Ejemplo: desencadenante de base de datos nativo en la nube</vt:lpstr>
      <vt:lpstr>API Gateway</vt:lpstr>
      <vt:lpstr>Amazon WS WAF</vt:lpstr>
      <vt:lpstr>API Gateway</vt:lpstr>
      <vt:lpstr>API Gateway</vt:lpstr>
      <vt:lpstr>Command Query Responsibility Segregation (CQRS)</vt:lpstr>
      <vt:lpstr>Command Query Responsibility Segregation (CQRS)</vt:lpstr>
      <vt:lpstr>Command Query Responsibility Segregation (CQRS)</vt:lpstr>
      <vt:lpstr>Command Query Responsibility Segregation (CQRS)</vt:lpstr>
      <vt:lpstr>Command Query Responsibility Segregation (CQRS) - Ejemplo</vt:lpstr>
      <vt:lpstr>Offline-first database</vt:lpstr>
      <vt:lpstr>Offline-first database</vt:lpstr>
      <vt:lpstr>Offline-first database</vt:lpstr>
      <vt:lpstr>Backend For Frontend</vt:lpstr>
      <vt:lpstr>Backend For Frontend</vt:lpstr>
      <vt:lpstr>Backend For Frontend - Solucion</vt:lpstr>
      <vt:lpstr>Backend For Frontend</vt:lpstr>
      <vt:lpstr>External Service Gateway</vt:lpstr>
      <vt:lpstr>External Service Gateway</vt:lpstr>
      <vt:lpstr>External Service Gateway</vt:lpstr>
      <vt:lpstr>External Service Gateway</vt:lpstr>
      <vt:lpstr>PATRONES DE CONTROL</vt:lpstr>
      <vt:lpstr>Event Collaboration</vt:lpstr>
      <vt:lpstr>Event Collaboration</vt:lpstr>
      <vt:lpstr>Event Collaboration</vt:lpstr>
      <vt:lpstr>Event Collaboration</vt:lpstr>
      <vt:lpstr>Orquestacion de Eventos</vt:lpstr>
      <vt:lpstr>Orquestacion de Eventos</vt:lpstr>
      <vt:lpstr>Orquestacion de Eventos</vt:lpstr>
      <vt:lpstr>Orquestacion de Eventos</vt:lpstr>
      <vt:lpstr>Orquestacion de 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Dilian Hurtado</dc:creator>
  <cp:lastModifiedBy>Dilian Hurtado</cp:lastModifiedBy>
  <cp:revision>17</cp:revision>
  <dcterms:created xsi:type="dcterms:W3CDTF">2024-08-15T13:23:32Z</dcterms:created>
  <dcterms:modified xsi:type="dcterms:W3CDTF">2024-08-16T01:05:02Z</dcterms:modified>
</cp:coreProperties>
</file>