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71" r:id="rId9"/>
    <p:sldId id="272" r:id="rId10"/>
    <p:sldId id="365" r:id="rId11"/>
    <p:sldId id="361" r:id="rId12"/>
    <p:sldId id="366" r:id="rId13"/>
    <p:sldId id="367" r:id="rId14"/>
    <p:sldId id="368" r:id="rId15"/>
    <p:sldId id="371" r:id="rId16"/>
    <p:sldId id="372" r:id="rId17"/>
    <p:sldId id="278" r:id="rId18"/>
    <p:sldId id="369" r:id="rId19"/>
    <p:sldId id="373" r:id="rId20"/>
    <p:sldId id="374" r:id="rId21"/>
    <p:sldId id="281" r:id="rId22"/>
    <p:sldId id="345" r:id="rId23"/>
    <p:sldId id="375" r:id="rId24"/>
    <p:sldId id="290" r:id="rId25"/>
    <p:sldId id="294" r:id="rId26"/>
    <p:sldId id="295" r:id="rId27"/>
    <p:sldId id="296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8BBB-E379-4A94-AB04-1D3F751301F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7358-51E4-426A-A570-0408F264DC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44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1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37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38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4632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401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279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77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18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1760" y="741629"/>
            <a:ext cx="578675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109961"/>
            <a:ext cx="13716000" cy="4154984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55399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2C95BF2F-3223-46BF-A2C1-568EF6AB3199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629380" y="9675105"/>
            <a:ext cx="316865" cy="553998"/>
          </a:xfrm>
        </p:spPr>
        <p:txBody>
          <a:bodyPr/>
          <a:lstStyle/>
          <a:p>
            <a:fld id="{13471021-F8ED-44BB-A257-A8572B3E97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3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504163" y="789431"/>
            <a:ext cx="3976370" cy="916305"/>
          </a:xfrm>
          <a:custGeom>
            <a:avLst/>
            <a:gdLst/>
            <a:ahLst/>
            <a:cxnLst/>
            <a:rect l="l" t="t" r="r" b="b"/>
            <a:pathLst>
              <a:path w="3976369" h="916305">
                <a:moveTo>
                  <a:pt x="3976115" y="0"/>
                </a:moveTo>
                <a:lnTo>
                  <a:pt x="0" y="0"/>
                </a:lnTo>
                <a:lnTo>
                  <a:pt x="0" y="915924"/>
                </a:lnTo>
                <a:lnTo>
                  <a:pt x="3976115" y="915924"/>
                </a:lnTo>
                <a:lnTo>
                  <a:pt x="3976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85291" y="698017"/>
            <a:ext cx="4067555" cy="10464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2027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1138" y="2608528"/>
            <a:ext cx="8950960" cy="514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629380" y="9675105"/>
            <a:ext cx="316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zu8VwJEY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DmBoV99X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kOwZ6Z-8F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gkRhz79vNnQ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biblioteca.utp.edu.pe/cgi-bin/koha/opac-detail.pl?biblionumber=34982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igelpoulton.com/dvd/" TargetMode="External"/><Relationship Id="rId4" Type="http://schemas.openxmlformats.org/officeDocument/2006/relationships/hyperlink" Target="https://git-scm.com/book/es/v2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schoolindia.com/wp-content/uploads/2023/08/impact-of-school-leadership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cbisGzKJ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" y="0"/>
            <a:ext cx="12207240" cy="10287000"/>
            <a:chOff x="7620" y="0"/>
            <a:chExt cx="122072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" y="0"/>
              <a:ext cx="12181839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3412" y="7761731"/>
              <a:ext cx="6251447" cy="16078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2476500"/>
            <a:ext cx="154686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9000" dirty="0" smtClean="0"/>
              <a:t>Herramientas de Desarrollo </a:t>
            </a:r>
            <a:endParaRPr sz="9000" dirty="0"/>
          </a:p>
        </p:txBody>
      </p:sp>
      <p:sp>
        <p:nvSpPr>
          <p:cNvPr id="6" name="object 6"/>
          <p:cNvSpPr txBox="1"/>
          <p:nvPr/>
        </p:nvSpPr>
        <p:spPr>
          <a:xfrm>
            <a:off x="3280917" y="5068570"/>
            <a:ext cx="10820400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4105"/>
              </a:lnSpc>
              <a:spcBef>
                <a:spcPts val="100"/>
              </a:spcBef>
            </a:pPr>
            <a:r>
              <a:rPr sz="3600" b="1" dirty="0" smtClean="0">
                <a:latin typeface="Arial"/>
                <a:cs typeface="Arial"/>
              </a:rPr>
              <a:t>Se</a:t>
            </a:r>
            <a:r>
              <a:rPr lang="es-PE" sz="3600" b="1" dirty="0" smtClean="0">
                <a:latin typeface="Arial"/>
                <a:cs typeface="Arial"/>
              </a:rPr>
              <a:t>mana 10</a:t>
            </a:r>
            <a:endParaRPr sz="3600" dirty="0" smtClean="0">
              <a:latin typeface="Arial"/>
              <a:cs typeface="Arial"/>
            </a:endParaRPr>
          </a:p>
          <a:p>
            <a:pPr algn="ctr">
              <a:lnSpc>
                <a:spcPts val="4105"/>
              </a:lnSpc>
            </a:pPr>
            <a:r>
              <a:rPr lang="es-ES" sz="3600" b="1" dirty="0" smtClean="0">
                <a:latin typeface="Arial"/>
                <a:cs typeface="Arial"/>
              </a:rPr>
              <a:t>Herramientas de gestión de actividades</a:t>
            </a:r>
            <a:endParaRPr sz="3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2. </a:t>
            </a:r>
            <a:r>
              <a:rPr lang="es-PE" sz="3600" b="1" dirty="0" err="1" smtClean="0"/>
              <a:t>Asana</a:t>
            </a:r>
            <a:endParaRPr lang="es-PE" sz="3600" dirty="0"/>
          </a:p>
          <a:p>
            <a:pPr lvl="1" algn="just"/>
            <a:endParaRPr lang="es-PE" sz="3600" b="1" dirty="0" smtClean="0"/>
          </a:p>
          <a:p>
            <a:pPr lvl="1" algn="just"/>
            <a:r>
              <a:rPr lang="es-PE" sz="3600" b="1" dirty="0" smtClean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Asana</a:t>
            </a:r>
            <a:r>
              <a:rPr lang="es-PE" sz="3600" dirty="0"/>
              <a:t> es una herramienta de gestión de tareas y proyectos que permite asignar tareas, establecer </a:t>
            </a:r>
            <a:r>
              <a:rPr lang="es-PE" sz="3600" dirty="0" smtClean="0"/>
              <a:t>fechas de entrega y </a:t>
            </a:r>
            <a:r>
              <a:rPr lang="es-PE" sz="3600" dirty="0"/>
              <a:t>hacer un seguimiento del progreso de los proyectos.</a:t>
            </a:r>
          </a:p>
          <a:p>
            <a:pPr lvl="1" algn="just"/>
            <a:endParaRPr lang="es-PE" sz="3600" b="1" dirty="0" smtClean="0"/>
          </a:p>
          <a:p>
            <a:pPr lvl="1" algn="just"/>
            <a:r>
              <a:rPr lang="es-PE" sz="3600" b="1" dirty="0" smtClean="0"/>
              <a:t>Ejemplo </a:t>
            </a:r>
            <a:r>
              <a:rPr lang="es-PE" sz="3600" b="1" dirty="0"/>
              <a:t>de uso</a:t>
            </a:r>
            <a:r>
              <a:rPr lang="es-PE" sz="3600" dirty="0"/>
              <a:t>: Un equipo de </a:t>
            </a:r>
            <a:r>
              <a:rPr lang="es-PE" sz="3600" dirty="0" smtClean="0"/>
              <a:t>desarrollo de software puede </a:t>
            </a:r>
            <a:r>
              <a:rPr lang="es-PE" sz="3600" dirty="0"/>
              <a:t>usar </a:t>
            </a:r>
            <a:r>
              <a:rPr lang="es-PE" sz="3600" dirty="0" err="1"/>
              <a:t>Asana</a:t>
            </a:r>
            <a:r>
              <a:rPr lang="es-PE" sz="3600" dirty="0"/>
              <a:t> para gestionar </a:t>
            </a:r>
            <a:r>
              <a:rPr lang="es-PE" sz="3600" dirty="0" smtClean="0"/>
              <a:t>el ciclo de vida de las tareas, desde la planificación hasta la ejecución, con la posibilidad de establecer dependencias entre tareas y visualizar el avance en diagramas de Gantt.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605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3. Monday.com</a:t>
            </a:r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Monday.com es una plataforma de gestión de proyectos que proporciona una interfaz visual para planificar, realizar seguimientos y colaborar en actividades y tareas</a:t>
            </a:r>
            <a:r>
              <a:rPr lang="es-PE" sz="3600" dirty="0" smtClean="0"/>
              <a:t>.</a:t>
            </a:r>
          </a:p>
          <a:p>
            <a:pPr lvl="1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recursos humanos puede usar Monday.com para gestionar la contratación de nuevos empleados, con tareas como "Revisión de currículums", "Entrevistas", "Oferta de trabajo", etc., moviéndolas a medida que avanzan</a:t>
            </a:r>
            <a:r>
              <a:rPr lang="es-PE" sz="3600" dirty="0" smtClean="0"/>
              <a:t>.</a:t>
            </a:r>
            <a:endParaRPr lang="es-PE" sz="3600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200" y="6134100"/>
            <a:ext cx="4876800" cy="2741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6629400" y="8072458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https://www.youtube.com/watch?v=hYzu8VwJEY0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9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4. Jira</a:t>
            </a:r>
            <a:endParaRPr lang="es-PE" sz="3600" dirty="0"/>
          </a:p>
          <a:p>
            <a:pPr lvl="1"/>
            <a:endParaRPr lang="es-PE" sz="3600" b="1" dirty="0" smtClean="0"/>
          </a:p>
          <a:p>
            <a:pPr lvl="1" algn="just"/>
            <a:r>
              <a:rPr lang="es-PE" sz="3600" b="1" dirty="0" smtClean="0"/>
              <a:t>Descripción</a:t>
            </a:r>
            <a:r>
              <a:rPr lang="es-PE" sz="3600" dirty="0"/>
              <a:t>: Jira, de </a:t>
            </a:r>
            <a:r>
              <a:rPr lang="es-PE" sz="3600" dirty="0" err="1"/>
              <a:t>Atlassian</a:t>
            </a:r>
            <a:r>
              <a:rPr lang="es-PE" sz="3600" dirty="0"/>
              <a:t>, es una herramienta especializada en la gestión de proyectos ágiles, muy utilizada en equipos de desarrollo de software. Permite la creación de tareas, historias de usuario, </a:t>
            </a:r>
            <a:r>
              <a:rPr lang="es-PE" sz="3600" dirty="0" err="1"/>
              <a:t>sprints</a:t>
            </a:r>
            <a:r>
              <a:rPr lang="es-PE" sz="3600" dirty="0"/>
              <a:t> y más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En un equipo de desarrollo ágil, se pueden crear historias de usuario en Jira, asignarlas a los miembros del equipo, y gestionar el progreso durante los </a:t>
            </a:r>
            <a:r>
              <a:rPr lang="es-PE" sz="3600" dirty="0" err="1" smtClean="0"/>
              <a:t>sprints</a:t>
            </a:r>
            <a:r>
              <a:rPr lang="es-PE" sz="3600" dirty="0" smtClean="0"/>
              <a:t>.</a:t>
            </a:r>
            <a:endParaRPr lang="es-PE"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4419600" y="87249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/>
              <a:t>https://www.youtube.com/watch?v=DYDmBoV99Xg</a:t>
            </a:r>
            <a:endParaRPr lang="es-PE" sz="2000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5709" t="29397" r="35290" b="14498"/>
          <a:stretch/>
        </p:blipFill>
        <p:spPr>
          <a:xfrm>
            <a:off x="10744200" y="5676900"/>
            <a:ext cx="6553200" cy="3503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470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5. </a:t>
            </a:r>
            <a:r>
              <a:rPr lang="es-PE" sz="3600" b="1" dirty="0" err="1" smtClean="0"/>
              <a:t>ClickUp</a:t>
            </a:r>
            <a:endParaRPr lang="es-PE" sz="3600" b="1" dirty="0" smtClean="0"/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ClickUp</a:t>
            </a:r>
            <a:r>
              <a:rPr lang="es-PE" sz="3600" dirty="0"/>
              <a:t> es una herramienta de gestión de tareas todo-en-uno que permite gestionar tareas, proyectos, notas y documentos. Ofrece varias vistas, como listas, tableros y calendarios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diseño puede usar </a:t>
            </a:r>
            <a:r>
              <a:rPr lang="es-PE" sz="3600" dirty="0" err="1"/>
              <a:t>ClickUp</a:t>
            </a:r>
            <a:r>
              <a:rPr lang="es-PE" sz="3600" dirty="0"/>
              <a:t> para asignar tareas de diseño, establecer fechas de entrega y realizar un seguimiento del progreso, con la posibilidad de integrar otras herramientas como Google Drive y </a:t>
            </a:r>
            <a:r>
              <a:rPr lang="es-PE" sz="3600" dirty="0" err="1"/>
              <a:t>Slack</a:t>
            </a:r>
            <a:r>
              <a:rPr lang="es-PE" sz="3600" dirty="0" smtClean="0"/>
              <a:t>.</a:t>
            </a:r>
            <a:endParaRPr lang="es-PE" sz="3600" dirty="0"/>
          </a:p>
        </p:txBody>
      </p:sp>
      <p:pic>
        <p:nvPicPr>
          <p:cNvPr id="2" name="Imagen 1">
            <a:hlinkClick r:id="rId3"/>
          </p:cNvPr>
          <p:cNvPicPr>
            <a:picLocks noChangeAspect="1"/>
          </p:cNvPicPr>
          <p:nvPr/>
        </p:nvPicPr>
        <p:blipFill rotWithShape="1">
          <a:blip r:embed="rId4"/>
          <a:srcRect l="6198" t="23582" r="39050" b="15953"/>
          <a:stretch/>
        </p:blipFill>
        <p:spPr>
          <a:xfrm>
            <a:off x="12420600" y="6286500"/>
            <a:ext cx="4876800" cy="30279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6248400" y="8801100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https://www.youtube.com/watch?v=qkOwZ6Z-8FE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540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/>
              <a:t>6</a:t>
            </a:r>
            <a:r>
              <a:rPr lang="es-PE" sz="3600" b="1" dirty="0" smtClean="0"/>
              <a:t>. </a:t>
            </a:r>
            <a:r>
              <a:rPr lang="es-PE" sz="3600" b="1" dirty="0" err="1"/>
              <a:t>Wrike</a:t>
            </a:r>
            <a:endParaRPr lang="es-PE" sz="3600" dirty="0"/>
          </a:p>
          <a:p>
            <a:pPr lvl="1"/>
            <a:endParaRPr lang="es-PE" sz="3600" b="1" dirty="0" smtClean="0"/>
          </a:p>
          <a:p>
            <a:pPr lvl="1" algn="just"/>
            <a:r>
              <a:rPr lang="es-PE" sz="3600" b="1" dirty="0" smtClean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Wrike</a:t>
            </a:r>
            <a:r>
              <a:rPr lang="es-PE" sz="3600" dirty="0"/>
              <a:t> es una plataforma de gestión de proyectos y colaboración que facilita la asignación de tareas, la planificación de proyectos, la comunicación y el seguimiento del progreso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ventas puede usar </a:t>
            </a:r>
            <a:r>
              <a:rPr lang="es-PE" sz="3600" dirty="0" err="1"/>
              <a:t>Wrike</a:t>
            </a:r>
            <a:r>
              <a:rPr lang="es-PE" sz="3600" dirty="0"/>
              <a:t> para gestionar las tareas de cada miembro, como "Contactar cliente", "Enviar propuesta", y "Cierre de venta", estableciendo fechas límite y </a:t>
            </a:r>
            <a:r>
              <a:rPr lang="es-PE" sz="3600" dirty="0" smtClean="0"/>
              <a:t>prioridades.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45039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 algn="just"/>
            <a:r>
              <a:rPr lang="es-PE" sz="3600" b="1" dirty="0" smtClean="0"/>
              <a:t>7. </a:t>
            </a:r>
            <a:r>
              <a:rPr lang="es-PE" sz="3600" b="1" dirty="0" err="1"/>
              <a:t>Basecamp</a:t>
            </a:r>
            <a:endParaRPr lang="es-PE" sz="3600" dirty="0"/>
          </a:p>
          <a:p>
            <a:pPr lvl="1" algn="just"/>
            <a:endParaRPr lang="es-PE" sz="3600" b="1" dirty="0" smtClean="0"/>
          </a:p>
          <a:p>
            <a:pPr lvl="1" algn="just"/>
            <a:r>
              <a:rPr lang="es-PE" sz="3600" b="1" dirty="0" smtClean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Basecamp</a:t>
            </a:r>
            <a:r>
              <a:rPr lang="es-PE" sz="3600" dirty="0"/>
              <a:t> es una herramienta sencilla de gestión de proyectos que se enfoca en la organización de tareas, la comunicación entre el equipo, la gestión de archivos y el establecimiento de fechas límite.</a:t>
            </a:r>
          </a:p>
          <a:p>
            <a:pPr lvl="1" algn="just"/>
            <a:endParaRPr lang="es-PE" sz="3600" b="1" dirty="0" smtClean="0"/>
          </a:p>
          <a:p>
            <a:pPr lvl="1" algn="just"/>
            <a:r>
              <a:rPr lang="es-PE" sz="3600" b="1" dirty="0" smtClean="0"/>
              <a:t>Ejemplo </a:t>
            </a:r>
            <a:r>
              <a:rPr lang="es-PE" sz="3600" b="1" dirty="0"/>
              <a:t>de uso</a:t>
            </a:r>
            <a:r>
              <a:rPr lang="es-PE" sz="3600" dirty="0"/>
              <a:t>: Un equipo de desarrollo de software puede usar </a:t>
            </a:r>
            <a:r>
              <a:rPr lang="es-PE" sz="3600" dirty="0" err="1"/>
              <a:t>Basecamp</a:t>
            </a:r>
            <a:r>
              <a:rPr lang="es-PE" sz="3600" dirty="0"/>
              <a:t> para coordinar tareas, asignar responsabilidades y facilitar la comunicación de todo el equipo sobre el progreso del </a:t>
            </a:r>
            <a:r>
              <a:rPr lang="es-PE" sz="3600" dirty="0" smtClean="0"/>
              <a:t>proyecto.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31575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de Gestión de Actividades</a:t>
            </a:r>
            <a:endParaRPr lang="es-PE" sz="3600" dirty="0" smtClean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8. </a:t>
            </a:r>
            <a:r>
              <a:rPr lang="es-PE" sz="3600" b="1" dirty="0" err="1"/>
              <a:t>Teamwork</a:t>
            </a:r>
            <a:endParaRPr lang="es-PE" sz="3600" dirty="0"/>
          </a:p>
          <a:p>
            <a:pPr lvl="1"/>
            <a:endParaRPr lang="es-PE" sz="3600" b="1" dirty="0" smtClean="0"/>
          </a:p>
          <a:p>
            <a:pPr lvl="1" algn="just"/>
            <a:r>
              <a:rPr lang="es-PE" sz="3600" b="1" dirty="0" smtClean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Teamwork</a:t>
            </a:r>
            <a:r>
              <a:rPr lang="es-PE" sz="3600" dirty="0"/>
              <a:t> es una herramienta de gestión de proyectos que ofrece funciones de tareas, tiempo, mensajes, documentos y seguimiento de progreso.</a:t>
            </a:r>
          </a:p>
          <a:p>
            <a:pPr lvl="1"/>
            <a:endParaRPr lang="es-PE" sz="3600" b="1" dirty="0" smtClean="0"/>
          </a:p>
          <a:p>
            <a:pPr lvl="1" algn="just"/>
            <a:r>
              <a:rPr lang="es-PE" sz="3600" b="1" dirty="0" smtClean="0"/>
              <a:t>Ejemplo </a:t>
            </a:r>
            <a:r>
              <a:rPr lang="es-PE" sz="3600" b="1" dirty="0"/>
              <a:t>de uso</a:t>
            </a:r>
            <a:r>
              <a:rPr lang="es-PE" sz="3600" dirty="0"/>
              <a:t>: Un equipo de marketing puede usar </a:t>
            </a:r>
            <a:r>
              <a:rPr lang="es-PE" sz="3600" dirty="0" err="1"/>
              <a:t>Teamwork</a:t>
            </a:r>
            <a:r>
              <a:rPr lang="es-PE" sz="3600" dirty="0"/>
              <a:t> para gestionar las tareas de la campaña publicitaria, asignar roles a los miembros del equipo, y realizar un seguimiento del rendimiento de cada </a:t>
            </a:r>
            <a:r>
              <a:rPr lang="es-PE" sz="3600" dirty="0" smtClean="0"/>
              <a:t>tarea.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18449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352" y="4107179"/>
            <a:ext cx="10369550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758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5302" y="4341367"/>
            <a:ext cx="8446897" cy="56233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lang="es-PE" sz="3600" spc="-50" dirty="0" smtClean="0">
                <a:solidFill>
                  <a:srgbClr val="FFFFFF"/>
                </a:solidFill>
                <a:latin typeface="Tahoma"/>
                <a:cs typeface="Tahoma"/>
              </a:rPr>
              <a:t>Cuadro Comparativo y Valorizado</a:t>
            </a:r>
            <a:endParaRPr lang="es-ES" sz="3600" dirty="0" smtClean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2557" y="4020185"/>
            <a:ext cx="98806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800" spc="-50" dirty="0">
                <a:solidFill>
                  <a:srgbClr val="FFFFFF"/>
                </a:solidFill>
              </a:rPr>
              <a:t>3</a:t>
            </a:r>
            <a:endParaRPr sz="13800"/>
          </a:p>
        </p:txBody>
      </p:sp>
      <p:sp>
        <p:nvSpPr>
          <p:cNvPr id="5" name="object 5"/>
          <p:cNvSpPr/>
          <p:nvPr/>
        </p:nvSpPr>
        <p:spPr>
          <a:xfrm>
            <a:off x="12667488" y="4107179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553998"/>
          </a:xfrm>
        </p:spPr>
        <p:txBody>
          <a:bodyPr/>
          <a:lstStyle/>
          <a:p>
            <a:r>
              <a:rPr lang="es-PE" sz="3600" dirty="0"/>
              <a:t>Cuadro Comparativo y Valorizado</a:t>
            </a:r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12737" t="2072" r="12409" b="1708"/>
          <a:stretch/>
        </p:blipFill>
        <p:spPr>
          <a:xfrm>
            <a:off x="2286000" y="1485900"/>
            <a:ext cx="8962135" cy="6477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34000" y="8420100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https://www.youtube.com/watch?v=gkRhz79vNnQ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511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90655"/>
              </p:ext>
            </p:extLst>
          </p:nvPr>
        </p:nvGraphicFramePr>
        <p:xfrm>
          <a:off x="457200" y="1866900"/>
          <a:ext cx="17373601" cy="7127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2209800"/>
                <a:gridCol w="3407229"/>
                <a:gridCol w="2481943"/>
                <a:gridCol w="2481943"/>
                <a:gridCol w="1611085"/>
                <a:gridCol w="3352801"/>
              </a:tblGrid>
              <a:tr h="429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Herramienta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Facilidad de Uso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Características Claves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Integraciones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Precio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Valorización Total /25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Comentarios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</a:rPr>
                        <a:t>Asana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Fácil de aprender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Gestión de proyectos con tareas, </a:t>
                      </a:r>
                      <a:r>
                        <a:rPr lang="es-PE" sz="2400" dirty="0" err="1">
                          <a:effectLst/>
                        </a:rPr>
                        <a:t>subtareas</a:t>
                      </a:r>
                      <a:r>
                        <a:rPr lang="es-PE" sz="2400" dirty="0">
                          <a:effectLst/>
                        </a:rPr>
                        <a:t>, calendario, dependencias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Excelente: </a:t>
                      </a:r>
                      <a:r>
                        <a:rPr lang="es-PE" sz="2400" dirty="0" err="1">
                          <a:effectLst/>
                        </a:rPr>
                        <a:t>Slack</a:t>
                      </a:r>
                      <a:r>
                        <a:rPr lang="es-PE" sz="2400" dirty="0">
                          <a:effectLst/>
                        </a:rPr>
                        <a:t>, Google Drive, </a:t>
                      </a:r>
                      <a:r>
                        <a:rPr lang="es-PE" sz="2400" dirty="0" err="1">
                          <a:effectLst/>
                        </a:rPr>
                        <a:t>Zapier</a:t>
                      </a:r>
                      <a:r>
                        <a:rPr lang="es-PE" sz="2400" dirty="0">
                          <a:effectLst/>
                        </a:rPr>
                        <a:t>, etc.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Plan gratuito funcional; planes pagos desde nivel básico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23 / 25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Muy completa para trabajo en equipo. Ideal para empresas o proyectos organizados.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</a:rPr>
                        <a:t>Trello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Muy fácil e intuitiva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Tableros tipo </a:t>
                      </a:r>
                      <a:r>
                        <a:rPr lang="es-PE" sz="2400" dirty="0" err="1">
                          <a:effectLst/>
                        </a:rPr>
                        <a:t>Kanban</a:t>
                      </a:r>
                      <a:r>
                        <a:rPr lang="es-PE" sz="2400" dirty="0">
                          <a:effectLst/>
                        </a:rPr>
                        <a:t>, listas, </a:t>
                      </a:r>
                      <a:r>
                        <a:rPr lang="es-PE" sz="2400" dirty="0" err="1">
                          <a:effectLst/>
                        </a:rPr>
                        <a:t>checklists</a:t>
                      </a:r>
                      <a:r>
                        <a:rPr lang="es-PE" sz="2400" dirty="0">
                          <a:effectLst/>
                        </a:rPr>
                        <a:t>, etiquetas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Buena: Google Drive, Slack, Jira, etc.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Muy accesible, plan gratuito potente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22 / 25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Perfecta para flujos visuales. Ideal para principiantes o uso académico.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</a:rPr>
                        <a:t>ClickUp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Moderadamente fácil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Todo en uno: tareas, documentos, tiempo, dependencias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Muy amplia: Google, Slack, Zoom, Zapier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Buen plan gratuito, pagos desde nivel profesional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22 / 25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Muy versátil y personalizable. Ideal para proyectos complejos y equipos diversos.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</a:rPr>
                        <a:t>Notion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Intuitiva con algo de práctica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Notas, bases de datos, tareas, plantillas personalizables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Buena: </a:t>
                      </a:r>
                      <a:r>
                        <a:rPr lang="es-PE" sz="2400" dirty="0" err="1">
                          <a:effectLst/>
                        </a:rPr>
                        <a:t>Slack</a:t>
                      </a:r>
                      <a:r>
                        <a:rPr lang="es-PE" sz="2400" dirty="0">
                          <a:effectLst/>
                        </a:rPr>
                        <a:t>, Google Calendar, </a:t>
                      </a:r>
                      <a:r>
                        <a:rPr lang="es-PE" sz="2400" dirty="0" err="1">
                          <a:effectLst/>
                        </a:rPr>
                        <a:t>GitHub</a:t>
                      </a:r>
                      <a:r>
                        <a:rPr lang="es-PE" sz="2400" dirty="0">
                          <a:effectLst/>
                        </a:rPr>
                        <a:t>, más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Plan gratuito muy funcional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22 / 25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Excelente para organización personal o de pequeños equipos. Muy flexible.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553998"/>
          </a:xfrm>
        </p:spPr>
        <p:txBody>
          <a:bodyPr/>
          <a:lstStyle/>
          <a:p>
            <a:r>
              <a:rPr lang="es-PE" sz="3600" dirty="0"/>
              <a:t>Cuadro Comparativo y Valorizado</a:t>
            </a:r>
          </a:p>
        </p:txBody>
      </p:sp>
    </p:spTree>
    <p:extLst>
      <p:ext uri="{BB962C8B-B14F-4D97-AF65-F5344CB8AC3E}">
        <p14:creationId xmlns:p14="http://schemas.microsoft.com/office/powerpoint/2010/main" val="31683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Inicio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1943100"/>
            <a:ext cx="14554200" cy="277447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4800" b="1" dirty="0" smtClean="0">
                <a:latin typeface="Arial"/>
                <a:cs typeface="Arial"/>
              </a:rPr>
              <a:t>¿</a:t>
            </a:r>
            <a:r>
              <a:rPr lang="es-PE" sz="4800" b="1" dirty="0" smtClean="0">
                <a:latin typeface="Arial"/>
                <a:cs typeface="Arial"/>
              </a:rPr>
              <a:t>Tienen alguna consulta o duda  sobre la clase anterior?</a:t>
            </a: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endParaRPr lang="es-PE" sz="4800" b="1" spc="-1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23" t="52071" r="44606" b="27871"/>
          <a:stretch/>
        </p:blipFill>
        <p:spPr>
          <a:xfrm>
            <a:off x="5257800" y="4000500"/>
            <a:ext cx="608274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76434"/>
              </p:ext>
            </p:extLst>
          </p:nvPr>
        </p:nvGraphicFramePr>
        <p:xfrm>
          <a:off x="457200" y="2324100"/>
          <a:ext cx="17373601" cy="5154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/>
                <a:gridCol w="2209800"/>
                <a:gridCol w="3407229"/>
                <a:gridCol w="2481943"/>
                <a:gridCol w="2481943"/>
                <a:gridCol w="1611085"/>
                <a:gridCol w="3352801"/>
              </a:tblGrid>
              <a:tr h="4292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Herramienta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Facilidad de Uso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Características Claves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Integraciones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Precio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Valorización Total /25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Comentarios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Monday.com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Fácil de usar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Gestión visual de tareas, automatizaciones, cronogramas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Alta integración: Google, </a:t>
                      </a:r>
                      <a:r>
                        <a:rPr lang="es-PE" sz="2400" dirty="0" err="1">
                          <a:effectLst/>
                        </a:rPr>
                        <a:t>Teams</a:t>
                      </a:r>
                      <a:r>
                        <a:rPr lang="es-PE" sz="2400" dirty="0">
                          <a:effectLst/>
                        </a:rPr>
                        <a:t>, </a:t>
                      </a:r>
                      <a:r>
                        <a:rPr lang="es-PE" sz="2400" dirty="0" err="1">
                          <a:effectLst/>
                        </a:rPr>
                        <a:t>Slack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Plan gratuito limitado, versión paga desde nivel intermedio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22 / 25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Ideal para entornos corporativos. Muy visual, pero con coste más alto.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</a:rPr>
                        <a:t>Todoist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Muy simple e intuitiva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Listas de tareas, etiquetas, prioridades, recordatorios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Básica: Gmail, Google Calendar, Outlook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Plan gratuito completo para uso básico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20 / 25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Excelente para uso personal. Limitado en proyectos complejos.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Microsoft </a:t>
                      </a: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</a:rPr>
                        <a:t>To</a:t>
                      </a: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</a:rPr>
                        <a:t> Do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Muy simple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Listas, recordatorios, tareas recurrentes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</a:rPr>
                        <a:t>Limitada: Outlook y apps de Microsoft</a:t>
                      </a:r>
                      <a:endParaRPr lang="es-PE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Gratuita totalmente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19 / 25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</a:rPr>
                        <a:t>Ideal para listas personales. Muy útil si usas el ecosistema Microsoft.</a:t>
                      </a:r>
                      <a:endParaRPr lang="es-PE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9" marR="8319" marT="8319" marB="83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553998"/>
          </a:xfrm>
        </p:spPr>
        <p:txBody>
          <a:bodyPr/>
          <a:lstStyle/>
          <a:p>
            <a:r>
              <a:rPr lang="es-PE" sz="3600" dirty="0"/>
              <a:t>Cuadro Comparativo y Valorizado</a:t>
            </a:r>
          </a:p>
        </p:txBody>
      </p:sp>
    </p:spTree>
    <p:extLst>
      <p:ext uri="{BB962C8B-B14F-4D97-AF65-F5344CB8AC3E}">
        <p14:creationId xmlns:p14="http://schemas.microsoft.com/office/powerpoint/2010/main" val="31968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076700"/>
            <a:ext cx="13185648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B975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4000500"/>
            <a:ext cx="13185648" cy="1064394"/>
          </a:xfrm>
          <a:prstGeom prst="rect">
            <a:avLst/>
          </a:prstGeom>
          <a:solidFill>
            <a:srgbClr val="B9750D"/>
          </a:solidFill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8340"/>
              </a:lnSpc>
            </a:pPr>
            <a:r>
              <a:rPr sz="20700" baseline="-30797" dirty="0">
                <a:solidFill>
                  <a:srgbClr val="FFFFFF"/>
                </a:solidFill>
              </a:rPr>
              <a:t>4</a:t>
            </a:r>
            <a:r>
              <a:rPr sz="20700" spc="-3772" baseline="-30797" dirty="0">
                <a:solidFill>
                  <a:srgbClr val="FFFFFF"/>
                </a:solidFill>
              </a:rPr>
              <a:t> </a:t>
            </a:r>
            <a:r>
              <a:rPr lang="es-PE" sz="3600" b="0" spc="65" dirty="0">
                <a:solidFill>
                  <a:srgbClr val="FFFFFF"/>
                </a:solidFill>
                <a:latin typeface="Tahoma"/>
                <a:cs typeface="Tahoma"/>
              </a:rPr>
              <a:t>Resumen de </a:t>
            </a:r>
            <a:r>
              <a:rPr lang="es-PE" sz="3600" b="0" spc="65" dirty="0" smtClean="0">
                <a:solidFill>
                  <a:srgbClr val="FFFFFF"/>
                </a:solidFill>
                <a:latin typeface="Tahoma"/>
                <a:cs typeface="Tahoma"/>
              </a:rPr>
              <a:t>valoraciones</a:t>
            </a:r>
            <a:endParaRPr sz="3600" b="0" spc="6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68600" y="4076700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9600" y="190500"/>
            <a:ext cx="166878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Resumen </a:t>
            </a:r>
            <a:r>
              <a:rPr lang="es-PE" sz="3600" b="1" dirty="0"/>
              <a:t>de </a:t>
            </a:r>
            <a:r>
              <a:rPr lang="es-PE" sz="3600" b="1" dirty="0" smtClean="0"/>
              <a:t>valoraciones</a:t>
            </a:r>
          </a:p>
          <a:p>
            <a:endParaRPr lang="es-PE" sz="3600" b="1" dirty="0"/>
          </a:p>
          <a:p>
            <a:endParaRPr lang="es-PE" sz="3600" dirty="0"/>
          </a:p>
          <a:p>
            <a:r>
              <a:rPr lang="es-PE" sz="3600" b="1" dirty="0"/>
              <a:t>¿Cómo leer la tabla</a:t>
            </a:r>
            <a:r>
              <a:rPr lang="es-PE" sz="3600" b="1" dirty="0" smtClean="0"/>
              <a:t>?</a:t>
            </a:r>
          </a:p>
          <a:p>
            <a:endParaRPr lang="es-PE" sz="3600" b="1" dirty="0"/>
          </a:p>
          <a:p>
            <a:pPr lvl="0"/>
            <a:r>
              <a:rPr lang="es-PE" sz="3600" b="1" dirty="0"/>
              <a:t>Facilidad de uso</a:t>
            </a:r>
            <a:r>
              <a:rPr lang="es-PE" sz="3600" dirty="0"/>
              <a:t>: Qué tan accesible es para nuevos usuarios</a:t>
            </a:r>
            <a:r>
              <a:rPr lang="es-PE" sz="3600" dirty="0" smtClean="0"/>
              <a:t>.</a:t>
            </a:r>
          </a:p>
          <a:p>
            <a:pPr lvl="0"/>
            <a:endParaRPr lang="es-PE" sz="3600" dirty="0"/>
          </a:p>
          <a:p>
            <a:pPr lvl="0" algn="just"/>
            <a:r>
              <a:rPr lang="es-PE" sz="3600" b="1" dirty="0"/>
              <a:t>Características claves</a:t>
            </a:r>
            <a:r>
              <a:rPr lang="es-PE" sz="3600" dirty="0"/>
              <a:t>: Funcionalidades principales para la gestión de tareas/proyectos</a:t>
            </a:r>
            <a:r>
              <a:rPr lang="es-PE" sz="3600" dirty="0" smtClean="0"/>
              <a:t>.</a:t>
            </a:r>
          </a:p>
          <a:p>
            <a:pPr lvl="0"/>
            <a:endParaRPr lang="es-PE" sz="3600" dirty="0"/>
          </a:p>
          <a:p>
            <a:pPr lvl="0"/>
            <a:r>
              <a:rPr lang="es-PE" sz="3600" b="1" dirty="0"/>
              <a:t>Integraciones</a:t>
            </a:r>
            <a:r>
              <a:rPr lang="es-PE" sz="3600" dirty="0"/>
              <a:t>: Compatibilidad con otras </a:t>
            </a:r>
            <a:r>
              <a:rPr lang="es-PE" sz="3600" dirty="0" err="1"/>
              <a:t>apps</a:t>
            </a:r>
            <a:r>
              <a:rPr lang="es-PE" sz="3600" dirty="0"/>
              <a:t> populares</a:t>
            </a:r>
            <a:r>
              <a:rPr lang="es-PE" sz="3600" dirty="0" smtClean="0"/>
              <a:t>.</a:t>
            </a:r>
          </a:p>
          <a:p>
            <a:pPr lvl="0"/>
            <a:endParaRPr lang="es-PE" sz="3600" dirty="0"/>
          </a:p>
          <a:p>
            <a:pPr lvl="0"/>
            <a:r>
              <a:rPr lang="es-PE" sz="3600" b="1" dirty="0"/>
              <a:t>Precio</a:t>
            </a:r>
            <a:r>
              <a:rPr lang="es-PE" sz="3600" dirty="0"/>
              <a:t>: Relación calidad-precio y disponibilidad de planes gratuitos</a:t>
            </a:r>
            <a:r>
              <a:rPr lang="es-PE" sz="3600" dirty="0" smtClean="0"/>
              <a:t>.</a:t>
            </a:r>
          </a:p>
          <a:p>
            <a:pPr lvl="0"/>
            <a:endParaRPr lang="es-PE" sz="3600" dirty="0"/>
          </a:p>
          <a:p>
            <a:pPr algn="just"/>
            <a:r>
              <a:rPr lang="es-PE" sz="3600" b="1" dirty="0"/>
              <a:t>Valorización total</a:t>
            </a:r>
            <a:r>
              <a:rPr lang="es-PE" sz="3600" dirty="0"/>
              <a:t>: Suma ponderada de los aspectos anteriores sobre 25 puntos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83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876300"/>
            <a:ext cx="12281611" cy="923330"/>
          </a:xfrm>
        </p:spPr>
        <p:txBody>
          <a:bodyPr/>
          <a:lstStyle/>
          <a:p>
            <a:r>
              <a:rPr lang="es-PE" dirty="0"/>
              <a:t>Resumen de valoraciones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7200" y="2933700"/>
            <a:ext cx="1668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 opción para equipos y proyectos complejos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Asana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ClickUp</a:t>
            </a:r>
            <a:endParaRPr lang="es-PE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 para uso personal o estudiantes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Todoist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Notion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 </a:t>
            </a: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</a:t>
            </a:r>
            <a:endParaRPr lang="es-PE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 en usabilidad y enfoque visual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PE" sz="4000" b="1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Trello</a:t>
            </a:r>
            <a:endParaRPr lang="es-PE" sz="4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Más adaptable en entornos corporativos</a:t>
            </a:r>
            <a:r>
              <a:rPr lang="es-PE" sz="4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PE" sz="40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Monday.com</a:t>
            </a:r>
            <a:endParaRPr lang="es-PE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6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-571500"/>
            <a:ext cx="12281611" cy="2027097"/>
          </a:xfrm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Práctica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2171700"/>
            <a:ext cx="16383000" cy="6235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Crea un tablero en </a:t>
            </a:r>
            <a:r>
              <a:rPr lang="es-PE" sz="4400" b="1" dirty="0" err="1"/>
              <a:t>Trello</a:t>
            </a:r>
            <a:r>
              <a:rPr lang="es-PE" sz="4400" b="1" dirty="0"/>
              <a:t> y agrega una tarjeta de </a:t>
            </a:r>
            <a:r>
              <a:rPr lang="es-PE" sz="4400" b="1" dirty="0" smtClean="0"/>
              <a:t>tarea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Asigna una tarea en </a:t>
            </a:r>
            <a:r>
              <a:rPr lang="es-PE" sz="4400" b="1" dirty="0" err="1"/>
              <a:t>Asana</a:t>
            </a:r>
            <a:r>
              <a:rPr lang="es-PE" sz="4400" b="1" dirty="0"/>
              <a:t> y establece una fecha </a:t>
            </a:r>
            <a:r>
              <a:rPr lang="es-PE" sz="4400" b="1" dirty="0" smtClean="0"/>
              <a:t>límite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En Jira, crea una nueva historia de usuario para un equipo de </a:t>
            </a:r>
            <a:r>
              <a:rPr lang="es-PE" sz="4400" b="1" dirty="0" smtClean="0"/>
              <a:t>desarrollo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Crea un informe de progreso de un proyecto en </a:t>
            </a:r>
            <a:r>
              <a:rPr lang="es-PE" sz="4400" b="1" dirty="0" err="1" smtClean="0"/>
              <a:t>ClickUp</a:t>
            </a:r>
            <a:endParaRPr lang="es-PE" sz="4400" b="1" dirty="0" smtClean="0"/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Realiza una planificación de un sprint en Jira y asigna historias de </a:t>
            </a:r>
            <a:r>
              <a:rPr lang="es-PE" sz="4400" b="1" dirty="0" smtClean="0"/>
              <a:t>usuario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PE" sz="4400" b="1" dirty="0"/>
              <a:t>Utiliza la vista de Gantt en </a:t>
            </a:r>
            <a:r>
              <a:rPr lang="es-PE" sz="4400" b="1" dirty="0" err="1"/>
              <a:t>Asana</a:t>
            </a:r>
            <a:r>
              <a:rPr lang="es-PE" sz="4400" b="1" dirty="0"/>
              <a:t> para visualizar un proyecto y sus tareas</a:t>
            </a:r>
            <a:endParaRPr lang="es-PE" sz="44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Cierre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3235" y="3162300"/>
            <a:ext cx="6874764" cy="6172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8688" y="8888348"/>
            <a:ext cx="640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Imagen</a:t>
            </a:r>
            <a:r>
              <a:rPr sz="90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obtenida</a:t>
            </a:r>
            <a:r>
              <a:rPr sz="900" spc="-4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de: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 MT"/>
                <a:cs typeface="Arial MT"/>
              </a:rPr>
              <a:t>https://dpemfoco.com.br/wp-content/uploads/2019/08/Departamento-de-Pessoal-em-Foco-Checklist-Check-list-Checklists.png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Rectángulo 6"/>
          <p:cNvSpPr/>
          <p:nvPr/>
        </p:nvSpPr>
        <p:spPr>
          <a:xfrm>
            <a:off x="943206" y="2400300"/>
            <a:ext cx="1460159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 rtl="0">
              <a:buFontTx/>
              <a:buAutoNum type="arabicPeriod"/>
            </a:pPr>
            <a:r>
              <a:rPr lang="es-MX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3200" b="1" dirty="0"/>
              <a:t>Qué es una herramienta de gestión de actividades y por qué es importante en el desarrollo de software</a:t>
            </a:r>
            <a:r>
              <a:rPr lang="es-PE" sz="3200" b="1" dirty="0" smtClean="0"/>
              <a:t>?</a:t>
            </a:r>
            <a:endParaRPr lang="es-PE" sz="3200" dirty="0"/>
          </a:p>
          <a:p>
            <a:pPr marL="514350" indent="-514350" algn="l" rtl="0">
              <a:buFontTx/>
              <a:buAutoNum type="arabicPeriod"/>
            </a:pPr>
            <a:r>
              <a:rPr lang="es-PE" sz="3200" b="1" dirty="0"/>
              <a:t>¿Cómo facilita </a:t>
            </a:r>
            <a:r>
              <a:rPr lang="es-PE" sz="3200" b="1" dirty="0" err="1"/>
              <a:t>Asana</a:t>
            </a:r>
            <a:r>
              <a:rPr lang="es-PE" sz="3200" b="1" dirty="0"/>
              <a:t> la gestión de proyectos</a:t>
            </a:r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lvl="0" indent="-514350" algn="l" rtl="0">
              <a:buFontTx/>
              <a:buAutoNum type="arabicPeriod"/>
            </a:pPr>
            <a:r>
              <a:rPr lang="es-PE" sz="3200" b="1" dirty="0"/>
              <a:t>¿Qué tipo de proyectos se pueden gestionar con Jira?</a:t>
            </a:r>
            <a:endParaRPr lang="es-PE" sz="3200" dirty="0"/>
          </a:p>
          <a:p>
            <a:pPr marL="514350" indent="-514350" algn="l" rtl="0">
              <a:buFontTx/>
              <a:buAutoNum type="arabicPeriod"/>
            </a:pPr>
            <a:r>
              <a:rPr lang="es-PE" sz="3200" b="1" dirty="0"/>
              <a:t>¿Qué es una "tarea dependiente" en </a:t>
            </a:r>
            <a:r>
              <a:rPr lang="es-PE" sz="3200" b="1" dirty="0" err="1"/>
              <a:t>Asana</a:t>
            </a:r>
            <a:r>
              <a:rPr lang="es-PE" sz="3200" b="1" dirty="0"/>
              <a:t> y cómo se utiliza?</a:t>
            </a:r>
            <a:endParaRPr lang="es-MX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Bibliografía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2054" name="Image 4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643312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681412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raphic 48"/>
          <p:cNvSpPr>
            <a:spLocks/>
          </p:cNvSpPr>
          <p:nvPr/>
        </p:nvSpPr>
        <p:spPr>
          <a:xfrm>
            <a:off x="423132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7" name="Graphic 49"/>
          <p:cNvSpPr>
            <a:spLocks/>
          </p:cNvSpPr>
          <p:nvPr/>
        </p:nvSpPr>
        <p:spPr>
          <a:xfrm>
            <a:off x="473297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8" name="Graphic 50"/>
          <p:cNvSpPr>
            <a:spLocks/>
          </p:cNvSpPr>
          <p:nvPr/>
        </p:nvSpPr>
        <p:spPr>
          <a:xfrm>
            <a:off x="6904037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9" name="Graphic 51"/>
          <p:cNvSpPr>
            <a:spLocks/>
          </p:cNvSpPr>
          <p:nvPr/>
        </p:nvSpPr>
        <p:spPr>
          <a:xfrm>
            <a:off x="815562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8" y="65187"/>
                </a:moveTo>
                <a:lnTo>
                  <a:pt x="0" y="65187"/>
                </a:lnTo>
                <a:lnTo>
                  <a:pt x="0" y="0"/>
                </a:lnTo>
                <a:lnTo>
                  <a:pt x="6518" y="0"/>
                </a:lnTo>
                <a:lnTo>
                  <a:pt x="6518" y="65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371600" y="1638300"/>
            <a:ext cx="160020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/>
              <a:t>Hernández </a:t>
            </a:r>
            <a:r>
              <a:rPr lang="es-ES" sz="3200" dirty="0" err="1"/>
              <a:t>Bejarno</a:t>
            </a:r>
            <a:r>
              <a:rPr lang="es-ES" sz="3200" dirty="0"/>
              <a:t>, Miguel. </a:t>
            </a:r>
            <a:r>
              <a:rPr lang="es-ES" sz="3200" i="1" dirty="0"/>
              <a:t>Ciclo de vida de desarrollo ágil de software seguro. </a:t>
            </a:r>
            <a:r>
              <a:rPr lang="es-ES" sz="3200" dirty="0"/>
              <a:t>Fundación Universitaria Los Libertadores. https://tubiblioteca.utp.edu.pe/cgi-bin/koha/opac-detail.pl? </a:t>
            </a:r>
            <a:r>
              <a:rPr lang="es-ES" sz="3200" dirty="0" err="1"/>
              <a:t>biblionumber</a:t>
            </a:r>
            <a:r>
              <a:rPr lang="es-ES" sz="3200" dirty="0"/>
              <a:t>=36016 </a:t>
            </a:r>
            <a:endParaRPr lang="es-ES" sz="32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s-ES" sz="3200" dirty="0" err="1"/>
              <a:t>Guillamón</a:t>
            </a:r>
            <a:r>
              <a:rPr lang="es-ES" sz="3200" dirty="0"/>
              <a:t> Morales, Alicia. (). </a:t>
            </a:r>
            <a:r>
              <a:rPr lang="es-ES" sz="3200" i="1" dirty="0"/>
              <a:t>Manual desarrollo de elementos software para gestión de sistemas.</a:t>
            </a:r>
            <a:endParaRPr lang="es-PE" sz="3200" dirty="0"/>
          </a:p>
          <a:p>
            <a:r>
              <a:rPr lang="es-ES" sz="3200" dirty="0"/>
              <a:t>Editorial CEP, S.L. </a:t>
            </a:r>
            <a:r>
              <a:rPr lang="es-ES" sz="3200" dirty="0">
                <a:hlinkClick r:id="rId3"/>
              </a:rPr>
              <a:t>https://</a:t>
            </a:r>
            <a:r>
              <a:rPr lang="es-ES" sz="3200" dirty="0" smtClean="0">
                <a:hlinkClick r:id="rId3"/>
              </a:rPr>
              <a:t>tubiblioteca.utp.edu.pe/cgi-bin/koha/opac-detail.pl?biblionumber=34982</a:t>
            </a:r>
            <a:endParaRPr lang="es-ES" sz="3200" dirty="0" smtClean="0"/>
          </a:p>
          <a:p>
            <a:endParaRPr lang="es-ES" sz="3200" dirty="0">
              <a:solidFill>
                <a:schemeClr val="tx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/>
              <a:t>Chacon, S., &amp; Straub, B. (2014). </a:t>
            </a:r>
            <a:r>
              <a:rPr lang="it-IT" sz="3200" i="1" dirty="0" smtClean="0"/>
              <a:t>Pro Git</a:t>
            </a:r>
            <a:r>
              <a:rPr lang="it-IT" sz="3200" dirty="0" smtClean="0"/>
              <a:t> (2nd ed.). Apress.</a:t>
            </a:r>
            <a:br>
              <a:rPr lang="it-IT" sz="3200" dirty="0" smtClean="0"/>
            </a:br>
            <a:r>
              <a:rPr lang="it-IT" sz="3200" dirty="0" smtClean="0"/>
              <a:t>Enlace: </a:t>
            </a:r>
            <a:r>
              <a:rPr lang="it-IT" sz="3200" dirty="0" smtClean="0">
                <a:hlinkClick r:id="rId4"/>
              </a:rPr>
              <a:t>https://git-scm.com/book/es/v2</a:t>
            </a:r>
            <a:endParaRPr lang="it-IT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/>
              <a:t>Poulton</a:t>
            </a:r>
            <a:r>
              <a:rPr lang="en-US" sz="3200" dirty="0" smtClean="0"/>
              <a:t>, N. (2017). </a:t>
            </a:r>
            <a:r>
              <a:rPr lang="en-US" sz="3200" i="1" dirty="0" err="1" smtClean="0"/>
              <a:t>Docker</a:t>
            </a:r>
            <a:r>
              <a:rPr lang="en-US" sz="3200" i="1" dirty="0" smtClean="0"/>
              <a:t> Deep Dive</a:t>
            </a:r>
            <a:r>
              <a:rPr lang="en-US" sz="3200" dirty="0" smtClean="0"/>
              <a:t>. Independently published.</a:t>
            </a:r>
            <a:br>
              <a:rPr lang="en-US" sz="3200" dirty="0" smtClean="0"/>
            </a:br>
            <a:r>
              <a:rPr lang="en-US" sz="3200" dirty="0" smtClean="0"/>
              <a:t>Enlace: </a:t>
            </a:r>
            <a:r>
              <a:rPr lang="en-US" sz="3200" dirty="0" smtClean="0">
                <a:hlinkClick r:id="rId5"/>
              </a:rPr>
              <a:t>https://www.nigelpoulton.com/dvd/</a:t>
            </a:r>
            <a:endParaRPr lang="en-US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53" y="214061"/>
            <a:ext cx="15974103" cy="985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268" y="330149"/>
            <a:ext cx="12281611" cy="1351651"/>
          </a:xfrm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dirty="0"/>
              <a:t>Logro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lang="es-PE" spc="-10" dirty="0" smtClean="0"/>
              <a:t>la Unidad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81760" y="3312109"/>
            <a:ext cx="951484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753745" algn="l"/>
                <a:tab pos="1316990" algn="l"/>
                <a:tab pos="1881505" algn="l"/>
                <a:tab pos="3244215" algn="l"/>
                <a:tab pos="6565265" algn="l"/>
              </a:tabLst>
            </a:pPr>
            <a:r>
              <a:rPr lang="es-ES" sz="4400" dirty="0"/>
              <a:t>Al finalizar la unidad, el estudiante identifica soluciones complementarias para el desarrollo de software en </a:t>
            </a:r>
            <a:r>
              <a:rPr lang="es-ES" sz="4400" dirty="0" smtClean="0"/>
              <a:t>equipo</a:t>
            </a:r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2611" y="2124455"/>
            <a:ext cx="6038088" cy="60380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800" y="8801100"/>
            <a:ext cx="5859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Imagen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obtenida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de: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https:/</a:t>
            </a:r>
            <a:r>
              <a:rPr sz="900" spc="-10" dirty="0">
                <a:latin typeface="Arial MT"/>
                <a:cs typeface="Arial MT"/>
                <a:hlinkClick r:id="rId3"/>
              </a:rPr>
              <a:t>/www.euroschoolindia.com/wp-content/uploads/2023/08/impact-of-school-leadership.jpg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Utilidad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1760" y="3056381"/>
            <a:ext cx="12867640" cy="181652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9900" marR="152400" indent="-457834" algn="just">
              <a:lnSpc>
                <a:spcPts val="4540"/>
              </a:lnSpc>
              <a:spcBef>
                <a:spcPts val="1495"/>
              </a:spcBef>
              <a:buChar char="•"/>
              <a:tabLst>
                <a:tab pos="469900" algn="l"/>
              </a:tabLst>
            </a:pPr>
            <a:r>
              <a:rPr sz="4400" dirty="0" smtClean="0"/>
              <a:t>¿</a:t>
            </a:r>
            <a:r>
              <a:rPr lang="es-PE" sz="4400" dirty="0" smtClean="0"/>
              <a:t>En que se basan para elegir una herramienta de gestión de actividades para realizar un proyecto?</a:t>
            </a:r>
            <a:endParaRPr sz="4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4246" y="2673095"/>
            <a:ext cx="7159753" cy="1041400"/>
          </a:xfrm>
          <a:custGeom>
            <a:avLst/>
            <a:gdLst/>
            <a:ahLst/>
            <a:cxnLst/>
            <a:rect l="l" t="t" r="r" b="b"/>
            <a:pathLst>
              <a:path w="6585584" h="1041400">
                <a:moveTo>
                  <a:pt x="6585204" y="0"/>
                </a:moveTo>
                <a:lnTo>
                  <a:pt x="0" y="0"/>
                </a:lnTo>
                <a:lnTo>
                  <a:pt x="0" y="1040892"/>
                </a:lnTo>
                <a:lnTo>
                  <a:pt x="6585204" y="1040892"/>
                </a:lnTo>
                <a:lnTo>
                  <a:pt x="6585204" y="0"/>
                </a:lnTo>
                <a:close/>
              </a:path>
            </a:pathLst>
          </a:custGeom>
          <a:solidFill>
            <a:srgbClr val="1B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4246" y="2673095"/>
            <a:ext cx="7159754" cy="785856"/>
          </a:xfrm>
          <a:prstGeom prst="rect">
            <a:avLst/>
          </a:prstGeom>
          <a:solidFill>
            <a:srgbClr val="1B5E8A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5510"/>
              </a:lnSpc>
            </a:pPr>
            <a:r>
              <a:rPr sz="13200" spc="-82" baseline="-30303" dirty="0">
                <a:solidFill>
                  <a:srgbClr val="FFFFFF"/>
                </a:solidFill>
              </a:rPr>
              <a:t>1</a:t>
            </a:r>
            <a:r>
              <a:rPr sz="13200" spc="-2370" baseline="-30303" dirty="0">
                <a:solidFill>
                  <a:srgbClr val="FFFFFF"/>
                </a:solidFill>
              </a:rPr>
              <a:t> </a:t>
            </a:r>
            <a:r>
              <a:rPr lang="es-PE" sz="2400" b="0" spc="-50" dirty="0" smtClean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4246" y="2673095"/>
            <a:ext cx="7083553" cy="2306320"/>
            <a:chOff x="5794247" y="2673095"/>
            <a:chExt cx="6585584" cy="2306320"/>
          </a:xfrm>
        </p:grpSpPr>
        <p:sp>
          <p:nvSpPr>
            <p:cNvPr id="5" name="object 5"/>
            <p:cNvSpPr/>
            <p:nvPr/>
          </p:nvSpPr>
          <p:spPr>
            <a:xfrm>
              <a:off x="11324844" y="267309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2"/>
                  </a:lnTo>
                  <a:lnTo>
                    <a:pt x="1054607" y="1040892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4247" y="3938015"/>
              <a:ext cx="6585584" cy="1041400"/>
            </a:xfrm>
            <a:custGeom>
              <a:avLst/>
              <a:gdLst/>
              <a:ahLst/>
              <a:cxnLst/>
              <a:rect l="l" t="t" r="r" b="b"/>
              <a:pathLst>
                <a:path w="6585584" h="1041400">
                  <a:moveTo>
                    <a:pt x="6585204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6585204" y="1040891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0D7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08392" y="4096969"/>
            <a:ext cx="5407408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65"/>
              </a:spcBef>
            </a:pPr>
            <a:r>
              <a:rPr lang="es-PE" sz="2400" spc="-50" dirty="0" smtClean="0">
                <a:solidFill>
                  <a:srgbClr val="FFFFFF"/>
                </a:solidFill>
                <a:latin typeface="Tahoma"/>
                <a:cs typeface="Tahoma"/>
              </a:rPr>
              <a:t>Herramientas de Gestión de Actividades</a:t>
            </a:r>
            <a:endParaRPr lang="es-ES" sz="2400" spc="-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2589" y="3895725"/>
            <a:ext cx="6343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94247" y="3938015"/>
            <a:ext cx="7159754" cy="2306320"/>
            <a:chOff x="5794247" y="3938015"/>
            <a:chExt cx="6585584" cy="2306320"/>
          </a:xfrm>
        </p:grpSpPr>
        <p:sp>
          <p:nvSpPr>
            <p:cNvPr id="10" name="object 10"/>
            <p:cNvSpPr/>
            <p:nvPr/>
          </p:nvSpPr>
          <p:spPr>
            <a:xfrm>
              <a:off x="11324844" y="393801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1054607" y="104089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4247" y="5202935"/>
              <a:ext cx="6585584" cy="1041400"/>
            </a:xfrm>
            <a:custGeom>
              <a:avLst/>
              <a:gdLst/>
              <a:ahLst/>
              <a:cxnLst/>
              <a:rect l="l" t="t" r="r" b="b"/>
              <a:pathLst>
                <a:path w="6585584" h="1041400">
                  <a:moveTo>
                    <a:pt x="6585204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6585204" y="1040891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758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08392" y="5362702"/>
            <a:ext cx="61694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lang="es-PE" sz="2400" spc="-50" dirty="0" smtClean="0">
                <a:solidFill>
                  <a:srgbClr val="FFFFFF"/>
                </a:solidFill>
                <a:latin typeface="Tahoma"/>
                <a:cs typeface="Tahoma"/>
              </a:rPr>
              <a:t>Cuadro Comparativo y Valorizado</a:t>
            </a:r>
            <a:endParaRPr lang="es-ES"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2589" y="5160721"/>
            <a:ext cx="6343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4246" y="5202935"/>
            <a:ext cx="7159753" cy="2306320"/>
            <a:chOff x="5794247" y="5202935"/>
            <a:chExt cx="6585584" cy="2306320"/>
          </a:xfrm>
        </p:grpSpPr>
        <p:sp>
          <p:nvSpPr>
            <p:cNvPr id="15" name="object 15"/>
            <p:cNvSpPr/>
            <p:nvPr/>
          </p:nvSpPr>
          <p:spPr>
            <a:xfrm>
              <a:off x="11324844" y="520293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1054607" y="104089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4247" y="6469379"/>
              <a:ext cx="6585584" cy="1039494"/>
            </a:xfrm>
            <a:custGeom>
              <a:avLst/>
              <a:gdLst/>
              <a:ahLst/>
              <a:cxnLst/>
              <a:rect l="l" t="t" r="r" b="b"/>
              <a:pathLst>
                <a:path w="6585584" h="1039495">
                  <a:moveTo>
                    <a:pt x="6585204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6585204" y="1039368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B97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94246" y="6469379"/>
            <a:ext cx="7159754" cy="705321"/>
          </a:xfrm>
          <a:prstGeom prst="rect">
            <a:avLst/>
          </a:prstGeom>
          <a:solidFill>
            <a:srgbClr val="B9750D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5510"/>
              </a:lnSpc>
            </a:pPr>
            <a:r>
              <a:rPr sz="13200" b="1" spc="-82" baseline="-3030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3200" b="1" spc="-2437" baseline="-303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PE" sz="2400" spc="65" dirty="0">
                <a:solidFill>
                  <a:srgbClr val="FFFFFF"/>
                </a:solidFill>
                <a:latin typeface="Tahoma"/>
                <a:cs typeface="Tahoma"/>
              </a:rPr>
              <a:t>Resumen de </a:t>
            </a:r>
            <a:r>
              <a:rPr lang="es-PE" sz="2400" spc="65" dirty="0" smtClean="0">
                <a:solidFill>
                  <a:srgbClr val="FFFFFF"/>
                </a:solidFill>
                <a:latin typeface="Tahoma"/>
                <a:cs typeface="Tahoma"/>
              </a:rPr>
              <a:t>valoraciones</a:t>
            </a:r>
            <a:endParaRPr sz="2400" spc="6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87200" y="6438900"/>
            <a:ext cx="1054735" cy="1039494"/>
          </a:xfrm>
          <a:custGeom>
            <a:avLst/>
            <a:gdLst/>
            <a:ahLst/>
            <a:cxnLst/>
            <a:rect l="l" t="t" r="r" b="b"/>
            <a:pathLst>
              <a:path w="1054734" h="1039495">
                <a:moveTo>
                  <a:pt x="1054607" y="0"/>
                </a:moveTo>
                <a:lnTo>
                  <a:pt x="0" y="0"/>
                </a:lnTo>
                <a:lnTo>
                  <a:pt x="0" y="1039368"/>
                </a:lnTo>
                <a:lnTo>
                  <a:pt x="1054607" y="1039368"/>
                </a:lnTo>
                <a:lnTo>
                  <a:pt x="1054607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27" y="1558964"/>
            <a:ext cx="1865630" cy="700150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85"/>
              </a:lnSpc>
            </a:pPr>
            <a:r>
              <a:rPr sz="11500" b="1" spc="-330" dirty="0">
                <a:solidFill>
                  <a:srgbClr val="D7D7D7"/>
                </a:solidFill>
                <a:latin typeface="Tahoma"/>
                <a:cs typeface="Tahoma"/>
              </a:rPr>
              <a:t>contenido</a:t>
            </a:r>
            <a:endParaRPr sz="115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Transformación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3959352" y="4107179"/>
            <a:ext cx="11356848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1B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9352" y="4107179"/>
            <a:ext cx="11280648" cy="1201098"/>
          </a:xfrm>
          <a:prstGeom prst="rect">
            <a:avLst/>
          </a:prstGeom>
          <a:solidFill>
            <a:srgbClr val="1B5E8A"/>
          </a:solidFill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8305"/>
              </a:lnSpc>
            </a:pPr>
            <a:r>
              <a:rPr sz="20700" b="1" baseline="-3079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700" b="1" spc="-3667" baseline="-307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PE" sz="3600" b="0" spc="-50" dirty="0" smtClean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39800" y="4076700"/>
            <a:ext cx="198120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332226" y="5351526"/>
            <a:ext cx="162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Entrada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92987" y="5351526"/>
            <a:ext cx="129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Salida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5" name="Rectángulo 14"/>
          <p:cNvSpPr/>
          <p:nvPr/>
        </p:nvSpPr>
        <p:spPr>
          <a:xfrm>
            <a:off x="304800" y="1104900"/>
            <a:ext cx="17449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Introducción</a:t>
            </a:r>
          </a:p>
          <a:p>
            <a:endParaRPr lang="es-PE" sz="3600" b="1" dirty="0"/>
          </a:p>
          <a:p>
            <a:endParaRPr lang="es-PE" sz="3600" dirty="0"/>
          </a:p>
          <a:p>
            <a:pPr algn="just"/>
            <a:r>
              <a:rPr lang="es-PE" sz="3600" dirty="0"/>
              <a:t>Las </a:t>
            </a:r>
            <a:r>
              <a:rPr lang="es-PE" sz="3600" b="1" dirty="0"/>
              <a:t>herramientas de gestión de actividades</a:t>
            </a:r>
            <a:r>
              <a:rPr lang="es-PE" sz="3600" dirty="0"/>
              <a:t> son esenciales para organizar y controlar tareas, asignar responsabilidades, establecer plazos y mejorar la productividad del equipo. </a:t>
            </a:r>
            <a:endParaRPr lang="es-PE" sz="3600" dirty="0" smtClean="0"/>
          </a:p>
          <a:p>
            <a:pPr algn="just"/>
            <a:endParaRPr lang="es-PE" sz="3600" dirty="0"/>
          </a:p>
          <a:p>
            <a:pPr algn="just"/>
            <a:r>
              <a:rPr lang="es-PE" sz="3600" dirty="0" smtClean="0"/>
              <a:t>Estas </a:t>
            </a:r>
            <a:r>
              <a:rPr lang="es-PE" sz="3600" dirty="0"/>
              <a:t>herramientas ayudan a gestionar el flujo de trabajo, tanto de proyectos individuales como colaborativos, y permiten un seguimiento detallado de los </a:t>
            </a:r>
            <a:r>
              <a:rPr lang="es-PE" sz="3600" dirty="0" smtClean="0"/>
              <a:t>avances.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352" y="4107179"/>
            <a:ext cx="10369550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0D7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5303" y="4341367"/>
            <a:ext cx="7989697" cy="52277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65"/>
              </a:spcBef>
            </a:pPr>
            <a:r>
              <a:rPr lang="es-PE" sz="3600" spc="-50" dirty="0">
                <a:solidFill>
                  <a:srgbClr val="FFFFFF"/>
                </a:solidFill>
                <a:latin typeface="Tahoma"/>
                <a:cs typeface="Tahoma"/>
              </a:rPr>
              <a:t>Herramientas de Gestión de </a:t>
            </a:r>
            <a:r>
              <a:rPr lang="es-PE" sz="3600" spc="-50" dirty="0" smtClean="0">
                <a:solidFill>
                  <a:srgbClr val="FFFFFF"/>
                </a:solidFill>
                <a:latin typeface="Tahoma"/>
                <a:cs typeface="Tahoma"/>
              </a:rPr>
              <a:t>Actividades</a:t>
            </a:r>
            <a:endParaRPr lang="es-ES" sz="3600" spc="-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2557" y="4020185"/>
            <a:ext cx="98806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800" spc="-50" dirty="0">
                <a:solidFill>
                  <a:srgbClr val="FFFFFF"/>
                </a:solidFill>
              </a:rPr>
              <a:t>2</a:t>
            </a:r>
            <a:endParaRPr sz="13800"/>
          </a:p>
        </p:txBody>
      </p:sp>
      <p:sp>
        <p:nvSpPr>
          <p:cNvPr id="5" name="object 5"/>
          <p:cNvSpPr/>
          <p:nvPr/>
        </p:nvSpPr>
        <p:spPr>
          <a:xfrm>
            <a:off x="12667488" y="4107179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Gestión de Actividades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1. </a:t>
            </a:r>
            <a:r>
              <a:rPr lang="es-PE" sz="3600" b="1" dirty="0" err="1" smtClean="0"/>
              <a:t>Trello</a:t>
            </a:r>
            <a:endParaRPr lang="es-PE" sz="3600" b="1" dirty="0" smtClean="0"/>
          </a:p>
          <a:p>
            <a:pPr lvl="1" algn="just"/>
            <a:endParaRPr lang="es-PE" sz="3600" b="1" dirty="0" smtClean="0"/>
          </a:p>
          <a:p>
            <a:endParaRPr lang="es-PE" dirty="0" smtClean="0">
              <a:effectLst/>
            </a:endParaRPr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Trello</a:t>
            </a:r>
            <a:r>
              <a:rPr lang="es-PE" sz="3600" dirty="0"/>
              <a:t> es una herramienta de gestión visual que usa tableros y tarjetas para organizar tareas y proyectos. Es ideal para equipos pequeños y medianos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marketing puede utilizar </a:t>
            </a:r>
            <a:r>
              <a:rPr lang="es-PE" sz="3600" dirty="0" err="1"/>
              <a:t>Trello</a:t>
            </a:r>
            <a:r>
              <a:rPr lang="es-PE" sz="3600" dirty="0"/>
              <a:t> para organizar sus campañas, moviendo las tarjetas de tareas entre las columnas como "Por hacer", "En progreso" y "Hecho</a:t>
            </a:r>
            <a:r>
              <a:rPr lang="es-PE" sz="3600" dirty="0" smtClean="0"/>
              <a:t>".</a:t>
            </a:r>
            <a:endParaRPr lang="es-PE" sz="3600" dirty="0"/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86500"/>
            <a:ext cx="5014714" cy="28194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715000" y="8724900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https://www.youtube.com/watch?v=zqcbisGzKJI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</TotalTime>
  <Words>1504</Words>
  <Application>Microsoft Office PowerPoint</Application>
  <PresentationFormat>Personalizado</PresentationFormat>
  <Paragraphs>229</Paragraphs>
  <Slides>27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Arial MT</vt:lpstr>
      <vt:lpstr>Calibri</vt:lpstr>
      <vt:lpstr>Symbol</vt:lpstr>
      <vt:lpstr>Tahoma</vt:lpstr>
      <vt:lpstr>Times New Roman</vt:lpstr>
      <vt:lpstr>Trebuchet MS</vt:lpstr>
      <vt:lpstr>Office Theme</vt:lpstr>
      <vt:lpstr>Herramientas de Desarrollo </vt:lpstr>
      <vt:lpstr>Inicio</vt:lpstr>
      <vt:lpstr>Logro de la Unidad</vt:lpstr>
      <vt:lpstr>Utilidad</vt:lpstr>
      <vt:lpstr>1 Introducción</vt:lpstr>
      <vt:lpstr>Transformación</vt:lpstr>
      <vt:lpstr>Presentación de PowerPoint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</vt:lpstr>
      <vt:lpstr>Cuadro Comparativo y Valorizado</vt:lpstr>
      <vt:lpstr>Cuadro Comparativo y Valorizado</vt:lpstr>
      <vt:lpstr>Cuadro Comparativo y Valorizado</vt:lpstr>
      <vt:lpstr>4 Resumen de valoraciones</vt:lpstr>
      <vt:lpstr>Presentación de PowerPoint</vt:lpstr>
      <vt:lpstr>Resumen de valoraciones</vt:lpstr>
      <vt:lpstr>Práctica</vt:lpstr>
      <vt:lpstr>Cierre</vt:lpstr>
      <vt:lpstr>Bibliografía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Katherine Lucero Zarate Chambi</dc:creator>
  <cp:lastModifiedBy>LENOVO</cp:lastModifiedBy>
  <cp:revision>129</cp:revision>
  <dcterms:created xsi:type="dcterms:W3CDTF">2025-01-22T04:00:03Z</dcterms:created>
  <dcterms:modified xsi:type="dcterms:W3CDTF">2025-05-18T05:14:35Z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2025-01-22T00:00:00Z</vt:filetime>
  </property>
  <property fmtid="{D5CDD505-2E9C-101B-9397-08002B2CF9AE}" pid="5" name="Producer">
    <vt:lpwstr>Microsoft® PowerPoint® 2016</vt:lpwstr>
  </property>
</Properties>
</file>