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58" r:id="rId4"/>
    <p:sldId id="260" r:id="rId5"/>
    <p:sldId id="262" r:id="rId6"/>
    <p:sldId id="263" r:id="rId7"/>
    <p:sldId id="264" r:id="rId8"/>
    <p:sldId id="271" r:id="rId9"/>
    <p:sldId id="272" r:id="rId10"/>
    <p:sldId id="361" r:id="rId11"/>
    <p:sldId id="363" r:id="rId12"/>
    <p:sldId id="365" r:id="rId13"/>
    <p:sldId id="367" r:id="rId14"/>
    <p:sldId id="372" r:id="rId15"/>
    <p:sldId id="371" r:id="rId16"/>
    <p:sldId id="373" r:id="rId17"/>
    <p:sldId id="278" r:id="rId18"/>
    <p:sldId id="369" r:id="rId19"/>
    <p:sldId id="374" r:id="rId20"/>
    <p:sldId id="281" r:id="rId21"/>
    <p:sldId id="345" r:id="rId22"/>
    <p:sldId id="376" r:id="rId23"/>
    <p:sldId id="375" r:id="rId24"/>
    <p:sldId id="290" r:id="rId25"/>
    <p:sldId id="294" r:id="rId26"/>
    <p:sldId id="295" r:id="rId27"/>
    <p:sldId id="296" r:id="rId2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73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8BBB-E379-4A94-AB04-1D3F751301FE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37358-51E4-426A-A570-0408F264DCE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4844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37358-51E4-426A-A570-0408F264DCE0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8181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37358-51E4-426A-A570-0408F264DCE0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53899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37358-51E4-426A-A570-0408F264DCE0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4036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37358-51E4-426A-A570-0408F264DCE0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2372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37358-51E4-426A-A570-0408F264DCE0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44017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37358-51E4-426A-A570-0408F264DCE0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42192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37358-51E4-426A-A570-0408F264DCE0}" type="slidenum">
              <a:rPr lang="es-PE" smtClean="0"/>
              <a:t>15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1275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37358-51E4-426A-A570-0408F264DCE0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9950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81760" y="741629"/>
            <a:ext cx="5786755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87878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87878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86000" y="1109961"/>
            <a:ext cx="13716000" cy="4154984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553998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914400" y="9566910"/>
            <a:ext cx="4206240" cy="276999"/>
          </a:xfrm>
        </p:spPr>
        <p:txBody>
          <a:bodyPr/>
          <a:lstStyle/>
          <a:p>
            <a:fld id="{2C95BF2F-3223-46BF-A2C1-568EF6AB3199}" type="datetimeFigureOut">
              <a:rPr lang="es-PE" smtClean="0"/>
              <a:t>18/05/2025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6217920" y="9566910"/>
            <a:ext cx="5852160" cy="276999"/>
          </a:xfrm>
        </p:spPr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6629380" y="9675105"/>
            <a:ext cx="316865" cy="553998"/>
          </a:xfrm>
        </p:spPr>
        <p:txBody>
          <a:bodyPr/>
          <a:lstStyle/>
          <a:p>
            <a:fld id="{13471021-F8ED-44BB-A257-A8572B3E971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431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3504163" y="789431"/>
            <a:ext cx="3976370" cy="916305"/>
          </a:xfrm>
          <a:custGeom>
            <a:avLst/>
            <a:gdLst/>
            <a:ahLst/>
            <a:cxnLst/>
            <a:rect l="l" t="t" r="r" b="b"/>
            <a:pathLst>
              <a:path w="3976369" h="916305">
                <a:moveTo>
                  <a:pt x="3976115" y="0"/>
                </a:moveTo>
                <a:lnTo>
                  <a:pt x="0" y="0"/>
                </a:lnTo>
                <a:lnTo>
                  <a:pt x="0" y="915924"/>
                </a:lnTo>
                <a:lnTo>
                  <a:pt x="3976115" y="915924"/>
                </a:lnTo>
                <a:lnTo>
                  <a:pt x="39761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385291" y="698017"/>
            <a:ext cx="4067555" cy="10464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9268" y="330149"/>
            <a:ext cx="12281611" cy="20270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81138" y="2608528"/>
            <a:ext cx="8950960" cy="5146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87878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629380" y="9675105"/>
            <a:ext cx="316865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‹Nº›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Yzu8VwJEY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ubiblioteca.utp.edu.pe/cgi-bin/koha/opac-detail.pl?biblionumber=34982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nigelpoulton.com/dvd/" TargetMode="External"/><Relationship Id="rId4" Type="http://schemas.openxmlformats.org/officeDocument/2006/relationships/hyperlink" Target="https://git-scm.com/book/es/v2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uroschoolindia.com/wp-content/uploads/2023/08/impact-of-school-leadership.jpg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qcbisGzKJ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" y="0"/>
            <a:ext cx="12207240" cy="10287000"/>
            <a:chOff x="7620" y="0"/>
            <a:chExt cx="1220724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" y="0"/>
              <a:ext cx="12181839" cy="10286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63412" y="7761731"/>
              <a:ext cx="6251447" cy="160781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28800" y="2476500"/>
            <a:ext cx="15468600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sz="9000" dirty="0" smtClean="0"/>
              <a:t>Herramientas de Desarrollo </a:t>
            </a:r>
            <a:endParaRPr sz="9000" dirty="0"/>
          </a:p>
        </p:txBody>
      </p:sp>
      <p:sp>
        <p:nvSpPr>
          <p:cNvPr id="6" name="object 6"/>
          <p:cNvSpPr txBox="1"/>
          <p:nvPr/>
        </p:nvSpPr>
        <p:spPr>
          <a:xfrm>
            <a:off x="3280917" y="5068570"/>
            <a:ext cx="10820400" cy="1064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4105"/>
              </a:lnSpc>
              <a:spcBef>
                <a:spcPts val="100"/>
              </a:spcBef>
            </a:pPr>
            <a:r>
              <a:rPr sz="3600" b="1" dirty="0" smtClean="0">
                <a:latin typeface="Arial"/>
                <a:cs typeface="Arial"/>
              </a:rPr>
              <a:t>Se</a:t>
            </a:r>
            <a:r>
              <a:rPr lang="es-PE" sz="3600" b="1" dirty="0" smtClean="0">
                <a:latin typeface="Arial"/>
                <a:cs typeface="Arial"/>
              </a:rPr>
              <a:t>mana 11</a:t>
            </a:r>
            <a:endParaRPr sz="3600" dirty="0" smtClean="0">
              <a:latin typeface="Arial"/>
              <a:cs typeface="Arial"/>
            </a:endParaRPr>
          </a:p>
          <a:p>
            <a:pPr algn="ctr">
              <a:lnSpc>
                <a:spcPts val="4105"/>
              </a:lnSpc>
            </a:pPr>
            <a:r>
              <a:rPr lang="es-ES" sz="3600" b="1" smtClean="0">
                <a:latin typeface="Arial"/>
                <a:cs typeface="Arial"/>
              </a:rPr>
              <a:t>Herramientas de gestión de proyectos</a:t>
            </a:r>
            <a:endParaRPr sz="36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3" name="Rectángulo 12"/>
          <p:cNvSpPr/>
          <p:nvPr/>
        </p:nvSpPr>
        <p:spPr>
          <a:xfrm>
            <a:off x="457200" y="0"/>
            <a:ext cx="16992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Herramientas </a:t>
            </a:r>
            <a:r>
              <a:rPr lang="es-PE" sz="3600" b="1" dirty="0"/>
              <a:t>de </a:t>
            </a:r>
            <a:r>
              <a:rPr lang="es-PE" sz="3600" b="1" dirty="0" smtClean="0"/>
              <a:t>Gestión de Proyectos</a:t>
            </a:r>
            <a:endParaRPr lang="es-PE" sz="3600" dirty="0"/>
          </a:p>
          <a:p>
            <a:pPr lvl="0"/>
            <a:endParaRPr lang="es-PE" sz="3600" b="1" dirty="0" smtClean="0"/>
          </a:p>
          <a:p>
            <a:pPr lvl="0"/>
            <a:r>
              <a:rPr lang="es-PE" sz="3600" b="1" dirty="0" smtClean="0"/>
              <a:t>2</a:t>
            </a:r>
            <a:r>
              <a:rPr lang="es-P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P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Asana</a:t>
            </a:r>
            <a:endParaRPr lang="es-PE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s-PE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PE" sz="3600" b="1" dirty="0">
                <a:latin typeface="Arial" panose="020B0604020202020204" pitchFamily="34" charset="0"/>
                <a:cs typeface="Arial" panose="020B0604020202020204" pitchFamily="34" charset="0"/>
              </a:rPr>
              <a:t>Descripción</a:t>
            </a:r>
            <a:r>
              <a:rPr lang="es-PE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PE" sz="3600" dirty="0" err="1">
                <a:latin typeface="Arial" panose="020B0604020202020204" pitchFamily="34" charset="0"/>
                <a:cs typeface="Arial" panose="020B0604020202020204" pitchFamily="34" charset="0"/>
              </a:rPr>
              <a:t>Asana</a:t>
            </a:r>
            <a:r>
              <a:rPr lang="es-PE" sz="3600" dirty="0">
                <a:latin typeface="Arial" panose="020B0604020202020204" pitchFamily="34" charset="0"/>
                <a:cs typeface="Arial" panose="020B0604020202020204" pitchFamily="34" charset="0"/>
              </a:rPr>
              <a:t> es una herramienta de gestión de proyectos que permite la asignación de tareas, la definición de plazos, y el seguimiento del progreso a través de tareas, </a:t>
            </a:r>
            <a:r>
              <a:rPr lang="es-PE" sz="3600" dirty="0" err="1">
                <a:latin typeface="Arial" panose="020B0604020202020204" pitchFamily="34" charset="0"/>
                <a:cs typeface="Arial" panose="020B0604020202020204" pitchFamily="34" charset="0"/>
              </a:rPr>
              <a:t>subtareas</a:t>
            </a:r>
            <a:r>
              <a:rPr lang="es-PE" sz="3600" dirty="0">
                <a:latin typeface="Arial" panose="020B0604020202020204" pitchFamily="34" charset="0"/>
                <a:cs typeface="Arial" panose="020B0604020202020204" pitchFamily="34" charset="0"/>
              </a:rPr>
              <a:t>, y proyectos</a:t>
            </a:r>
            <a:r>
              <a:rPr lang="es-PE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endParaRPr lang="es-PE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PE" sz="3600" b="1" dirty="0">
                <a:latin typeface="Arial" panose="020B0604020202020204" pitchFamily="34" charset="0"/>
                <a:cs typeface="Arial" panose="020B0604020202020204" pitchFamily="34" charset="0"/>
              </a:rPr>
              <a:t>Ejemplo de uso</a:t>
            </a:r>
            <a:r>
              <a:rPr lang="es-PE" sz="3600" dirty="0">
                <a:latin typeface="Arial" panose="020B0604020202020204" pitchFamily="34" charset="0"/>
                <a:cs typeface="Arial" panose="020B0604020202020204" pitchFamily="34" charset="0"/>
              </a:rPr>
              <a:t>: Un equipo de desarrollo de software puede usar </a:t>
            </a:r>
            <a:r>
              <a:rPr lang="es-PE" sz="3600" dirty="0" err="1">
                <a:latin typeface="Arial" panose="020B0604020202020204" pitchFamily="34" charset="0"/>
                <a:cs typeface="Arial" panose="020B0604020202020204" pitchFamily="34" charset="0"/>
              </a:rPr>
              <a:t>Asana</a:t>
            </a:r>
            <a:r>
              <a:rPr lang="es-PE" sz="3600" dirty="0">
                <a:latin typeface="Arial" panose="020B0604020202020204" pitchFamily="34" charset="0"/>
                <a:cs typeface="Arial" panose="020B0604020202020204" pitchFamily="34" charset="0"/>
              </a:rPr>
              <a:t> para gestionar el ciclo de vida de un proyecto ágil, con tareas divididas en </a:t>
            </a:r>
            <a:r>
              <a:rPr lang="es-PE" sz="3600" dirty="0" err="1">
                <a:latin typeface="Arial" panose="020B0604020202020204" pitchFamily="34" charset="0"/>
                <a:cs typeface="Arial" panose="020B0604020202020204" pitchFamily="34" charset="0"/>
              </a:rPr>
              <a:t>sprints</a:t>
            </a:r>
            <a:r>
              <a:rPr lang="es-PE" sz="3600" dirty="0">
                <a:latin typeface="Arial" panose="020B0604020202020204" pitchFamily="34" charset="0"/>
                <a:cs typeface="Arial" panose="020B0604020202020204" pitchFamily="34" charset="0"/>
              </a:rPr>
              <a:t>, estableciendo fechas límite y visualizando el progreso en el calendario</a:t>
            </a:r>
            <a:r>
              <a:rPr lang="es-PE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P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0" y="6362700"/>
            <a:ext cx="4876800" cy="274186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Rectángulo 1"/>
          <p:cNvSpPr/>
          <p:nvPr/>
        </p:nvSpPr>
        <p:spPr>
          <a:xfrm>
            <a:off x="6400800" y="8496300"/>
            <a:ext cx="5333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https://www.youtube.com/watch?v=hYzu8VwJEY0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199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3" name="Rectángulo 12"/>
          <p:cNvSpPr/>
          <p:nvPr/>
        </p:nvSpPr>
        <p:spPr>
          <a:xfrm>
            <a:off x="457200" y="0"/>
            <a:ext cx="16992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Herramientas </a:t>
            </a:r>
            <a:r>
              <a:rPr lang="es-PE" sz="3600" b="1" dirty="0"/>
              <a:t>de </a:t>
            </a:r>
            <a:r>
              <a:rPr lang="es-PE" sz="3600" b="1" dirty="0" smtClean="0"/>
              <a:t>Gestión de Proyectos</a:t>
            </a:r>
            <a:endParaRPr lang="es-PE" sz="3600" dirty="0"/>
          </a:p>
          <a:p>
            <a:pPr lvl="0"/>
            <a:endParaRPr lang="es-PE" sz="3600" b="1" dirty="0" smtClean="0"/>
          </a:p>
          <a:p>
            <a:pPr lvl="0"/>
            <a:r>
              <a:rPr lang="es-PE" sz="3600" b="1" dirty="0" smtClean="0"/>
              <a:t>3. Monday.com</a:t>
            </a:r>
          </a:p>
          <a:p>
            <a:pPr lvl="0"/>
            <a:endParaRPr lang="es-PE" sz="3600" dirty="0"/>
          </a:p>
          <a:p>
            <a:pPr lvl="1" algn="just"/>
            <a:r>
              <a:rPr lang="es-PE" sz="3600" b="1" dirty="0"/>
              <a:t>Descripción</a:t>
            </a:r>
            <a:r>
              <a:rPr lang="es-PE" sz="3600" dirty="0"/>
              <a:t>: Monday.com es una plataforma visual de gestión de proyectos que permite personalizar tableros, gestionar tareas y colaborar de manera eficiente. Es ideal para equipos de todos los tamaños</a:t>
            </a:r>
            <a:r>
              <a:rPr lang="es-PE" sz="3600" dirty="0" smtClean="0"/>
              <a:t>.</a:t>
            </a:r>
          </a:p>
          <a:p>
            <a:pPr lvl="1" algn="just"/>
            <a:endParaRPr lang="es-PE" sz="3600" dirty="0"/>
          </a:p>
          <a:p>
            <a:pPr lvl="1" algn="just"/>
            <a:r>
              <a:rPr lang="es-PE" sz="3600" b="1" dirty="0"/>
              <a:t>Ejemplo de uso</a:t>
            </a:r>
            <a:r>
              <a:rPr lang="es-PE" sz="3600" dirty="0"/>
              <a:t>: Un equipo de recursos humanos puede usar Monday.com para gestionar el proceso de contratación, con diferentes fases como "Revisión de CV", "Entrevistas", y "Oferta de trabajo</a:t>
            </a:r>
            <a:r>
              <a:rPr lang="es-PE" sz="3600" dirty="0" smtClean="0"/>
              <a:t>".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66301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3" name="Rectángulo 12"/>
          <p:cNvSpPr/>
          <p:nvPr/>
        </p:nvSpPr>
        <p:spPr>
          <a:xfrm>
            <a:off x="457200" y="0"/>
            <a:ext cx="16992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Herramientas </a:t>
            </a:r>
            <a:r>
              <a:rPr lang="es-PE" sz="3600" b="1" dirty="0"/>
              <a:t>de </a:t>
            </a:r>
            <a:r>
              <a:rPr lang="es-PE" sz="3600" b="1" dirty="0" smtClean="0"/>
              <a:t>Gestión de Proyectos</a:t>
            </a:r>
            <a:endParaRPr lang="es-PE" sz="3600" dirty="0"/>
          </a:p>
          <a:p>
            <a:pPr lvl="0"/>
            <a:endParaRPr lang="es-PE" sz="3600" b="1" dirty="0" smtClean="0"/>
          </a:p>
          <a:p>
            <a:pPr lvl="0"/>
            <a:r>
              <a:rPr lang="es-PE" sz="3600" b="1" dirty="0" smtClean="0"/>
              <a:t>4. Jira</a:t>
            </a:r>
          </a:p>
          <a:p>
            <a:pPr lvl="0"/>
            <a:endParaRPr lang="es-PE" sz="3600" dirty="0"/>
          </a:p>
          <a:p>
            <a:pPr lvl="1" algn="just"/>
            <a:r>
              <a:rPr lang="es-PE" sz="3600" b="1" dirty="0"/>
              <a:t>Descripción</a:t>
            </a:r>
            <a:r>
              <a:rPr lang="es-PE" sz="3600" dirty="0"/>
              <a:t>: Jira es una herramienta de gestión de proyectos creada para equipos de desarrollo de software. Permite gestionar tareas, historias de usuario, </a:t>
            </a:r>
            <a:r>
              <a:rPr lang="es-PE" sz="3600" dirty="0" err="1"/>
              <a:t>sprints</a:t>
            </a:r>
            <a:r>
              <a:rPr lang="es-PE" sz="3600" dirty="0"/>
              <a:t> y seguimiento de errores en proyectos ágiles</a:t>
            </a:r>
            <a:r>
              <a:rPr lang="es-PE" sz="3600" dirty="0" smtClean="0"/>
              <a:t>.</a:t>
            </a:r>
          </a:p>
          <a:p>
            <a:pPr lvl="1" algn="just"/>
            <a:endParaRPr lang="es-PE" sz="3600" dirty="0"/>
          </a:p>
          <a:p>
            <a:pPr lvl="1" algn="just"/>
            <a:r>
              <a:rPr lang="es-PE" sz="3600" b="1" dirty="0"/>
              <a:t>Ejemplo de uso</a:t>
            </a:r>
            <a:r>
              <a:rPr lang="es-PE" sz="3600" dirty="0"/>
              <a:t>: Un equipo de desarrollo ágil puede usar Jira para organizar y priorizar historias de usuario, asignar tareas, y realizar un seguimiento del progreso durante un sprint.</a:t>
            </a:r>
          </a:p>
          <a:p>
            <a:pPr lvl="1" algn="just"/>
            <a:r>
              <a:rPr lang="es-PE" sz="3600" dirty="0" smtClean="0"/>
              <a:t>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260508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3" name="Rectángulo 12"/>
          <p:cNvSpPr/>
          <p:nvPr/>
        </p:nvSpPr>
        <p:spPr>
          <a:xfrm>
            <a:off x="457200" y="0"/>
            <a:ext cx="16992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Herramientas </a:t>
            </a:r>
            <a:r>
              <a:rPr lang="es-PE" sz="3600" b="1" dirty="0"/>
              <a:t>de </a:t>
            </a:r>
            <a:r>
              <a:rPr lang="es-PE" sz="3600" b="1" dirty="0" smtClean="0"/>
              <a:t>Gestión de Proyectos</a:t>
            </a:r>
            <a:endParaRPr lang="es-PE" sz="3600" dirty="0"/>
          </a:p>
          <a:p>
            <a:pPr lvl="0"/>
            <a:endParaRPr lang="es-PE" sz="3600" b="1" dirty="0" smtClean="0"/>
          </a:p>
          <a:p>
            <a:pPr lvl="0"/>
            <a:r>
              <a:rPr lang="es-PE" sz="3600" b="1" dirty="0" smtClean="0"/>
              <a:t>5. </a:t>
            </a:r>
            <a:r>
              <a:rPr lang="es-PE" sz="3600" b="1" dirty="0" err="1" smtClean="0"/>
              <a:t>Basecamp</a:t>
            </a:r>
            <a:endParaRPr lang="es-PE" sz="3600" b="1" dirty="0" smtClean="0"/>
          </a:p>
          <a:p>
            <a:pPr lvl="0"/>
            <a:endParaRPr lang="es-PE" sz="3600" dirty="0"/>
          </a:p>
          <a:p>
            <a:pPr lvl="1" algn="just"/>
            <a:r>
              <a:rPr lang="es-PE" sz="3600" b="1" dirty="0"/>
              <a:t>Descripción</a:t>
            </a:r>
            <a:r>
              <a:rPr lang="es-PE" sz="3600" dirty="0"/>
              <a:t>: </a:t>
            </a:r>
            <a:r>
              <a:rPr lang="es-PE" sz="3600" dirty="0" err="1"/>
              <a:t>Basecamp</a:t>
            </a:r>
            <a:r>
              <a:rPr lang="es-PE" sz="3600" dirty="0"/>
              <a:t> es una herramienta de gestión de proyectos simple que ayuda a los equipos a mantenerse organizados, comunicarse y compartir archivos. Es adecuada para equipos de cualquier tamaño</a:t>
            </a:r>
            <a:r>
              <a:rPr lang="es-PE" sz="3600" dirty="0" smtClean="0"/>
              <a:t>.</a:t>
            </a:r>
          </a:p>
          <a:p>
            <a:pPr lvl="1" algn="just"/>
            <a:endParaRPr lang="es-PE" sz="3600" dirty="0"/>
          </a:p>
          <a:p>
            <a:pPr lvl="1" algn="just"/>
            <a:r>
              <a:rPr lang="es-PE" sz="3600" b="1" dirty="0"/>
              <a:t>Ejemplo de uso</a:t>
            </a:r>
            <a:r>
              <a:rPr lang="es-PE" sz="3600" dirty="0"/>
              <a:t>: Un equipo de diseño puede usar </a:t>
            </a:r>
            <a:r>
              <a:rPr lang="es-PE" sz="3600" dirty="0" err="1"/>
              <a:t>Basecamp</a:t>
            </a:r>
            <a:r>
              <a:rPr lang="es-PE" sz="3600" dirty="0"/>
              <a:t> para gestionar las tareas de un proyecto, mantener discusiones en línea y compartir archivos, como imágenes y bocetos</a:t>
            </a:r>
            <a:r>
              <a:rPr lang="es-PE" sz="3600" dirty="0" smtClean="0"/>
              <a:t>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3745404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3" name="Rectángulo 12"/>
          <p:cNvSpPr/>
          <p:nvPr/>
        </p:nvSpPr>
        <p:spPr>
          <a:xfrm>
            <a:off x="457200" y="0"/>
            <a:ext cx="16992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Herramientas </a:t>
            </a:r>
            <a:r>
              <a:rPr lang="es-PE" sz="3600" b="1" dirty="0"/>
              <a:t>de </a:t>
            </a:r>
            <a:r>
              <a:rPr lang="es-PE" sz="3600" b="1" dirty="0" smtClean="0"/>
              <a:t>Gestión de Proyectos</a:t>
            </a:r>
            <a:endParaRPr lang="es-PE" sz="3600" dirty="0"/>
          </a:p>
          <a:p>
            <a:pPr lvl="0"/>
            <a:endParaRPr lang="es-PE" sz="3600" b="1" dirty="0" smtClean="0"/>
          </a:p>
          <a:p>
            <a:pPr lvl="0"/>
            <a:r>
              <a:rPr lang="es-PE" sz="3600" b="1" dirty="0"/>
              <a:t>6</a:t>
            </a:r>
            <a:r>
              <a:rPr lang="es-PE" sz="3600" b="1" dirty="0" smtClean="0"/>
              <a:t>. </a:t>
            </a:r>
            <a:r>
              <a:rPr lang="es-PE" sz="3600" b="1" dirty="0" err="1" smtClean="0"/>
              <a:t>Wrike</a:t>
            </a:r>
            <a:endParaRPr lang="es-PE" sz="3600" b="1" dirty="0" smtClean="0"/>
          </a:p>
          <a:p>
            <a:pPr lvl="0"/>
            <a:endParaRPr lang="es-PE" sz="3600" dirty="0"/>
          </a:p>
          <a:p>
            <a:pPr lvl="1" algn="just"/>
            <a:r>
              <a:rPr lang="es-PE" sz="3600" b="1" dirty="0"/>
              <a:t>Descripción</a:t>
            </a:r>
            <a:r>
              <a:rPr lang="es-PE" sz="3600" dirty="0"/>
              <a:t>: </a:t>
            </a:r>
            <a:r>
              <a:rPr lang="es-PE" sz="3600" dirty="0" err="1"/>
              <a:t>Wrike</a:t>
            </a:r>
            <a:r>
              <a:rPr lang="es-PE" sz="3600" dirty="0"/>
              <a:t> es una plataforma de gestión de proyectos que facilita la asignación de tareas, la planificación de proyectos y la colaboración en tiempo real. Es especialmente útil para equipos grandes</a:t>
            </a:r>
            <a:r>
              <a:rPr lang="es-PE" sz="3600" dirty="0" smtClean="0"/>
              <a:t>.</a:t>
            </a:r>
          </a:p>
          <a:p>
            <a:pPr lvl="1" algn="just"/>
            <a:endParaRPr lang="es-PE" sz="3600" dirty="0"/>
          </a:p>
          <a:p>
            <a:pPr lvl="1" algn="just"/>
            <a:r>
              <a:rPr lang="es-PE" sz="3600" b="1" dirty="0"/>
              <a:t>Ejemplo de uso</a:t>
            </a:r>
            <a:r>
              <a:rPr lang="es-PE" sz="3600" dirty="0"/>
              <a:t>: Un equipo de ventas puede usar </a:t>
            </a:r>
            <a:r>
              <a:rPr lang="es-PE" sz="3600" dirty="0" err="1"/>
              <a:t>Wrike</a:t>
            </a:r>
            <a:r>
              <a:rPr lang="es-PE" sz="3600" dirty="0"/>
              <a:t> para gestionar las actividades relacionadas con cada cliente, como el seguimiento de propuestas, reuniones y cierre de ventas</a:t>
            </a:r>
            <a:r>
              <a:rPr lang="es-PE" sz="3600" dirty="0" smtClean="0"/>
              <a:t>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211443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3" name="Rectángulo 12"/>
          <p:cNvSpPr/>
          <p:nvPr/>
        </p:nvSpPr>
        <p:spPr>
          <a:xfrm>
            <a:off x="457200" y="0"/>
            <a:ext cx="16992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Herramientas </a:t>
            </a:r>
            <a:r>
              <a:rPr lang="es-PE" sz="3600" b="1" dirty="0"/>
              <a:t>de </a:t>
            </a:r>
            <a:r>
              <a:rPr lang="es-PE" sz="3600" b="1" dirty="0" smtClean="0"/>
              <a:t>Gestión de Proyectos</a:t>
            </a:r>
            <a:endParaRPr lang="es-PE" sz="3600" dirty="0"/>
          </a:p>
          <a:p>
            <a:pPr lvl="0"/>
            <a:endParaRPr lang="es-PE" sz="3600" b="1" dirty="0" smtClean="0"/>
          </a:p>
          <a:p>
            <a:pPr lvl="0"/>
            <a:r>
              <a:rPr lang="es-PE" sz="3600" b="1" dirty="0" smtClean="0"/>
              <a:t>7. </a:t>
            </a:r>
            <a:r>
              <a:rPr lang="es-PE" sz="3600" b="1" dirty="0" err="1" smtClean="0"/>
              <a:t>ClickUp</a:t>
            </a:r>
            <a:endParaRPr lang="es-PE" sz="3600" b="1" dirty="0" smtClean="0"/>
          </a:p>
          <a:p>
            <a:pPr lvl="0"/>
            <a:endParaRPr lang="es-PE" sz="3600" dirty="0"/>
          </a:p>
          <a:p>
            <a:pPr lvl="1" algn="just"/>
            <a:r>
              <a:rPr lang="es-PE" sz="3600" b="1" dirty="0"/>
              <a:t>Descripción</a:t>
            </a:r>
            <a:r>
              <a:rPr lang="es-PE" sz="3600" dirty="0"/>
              <a:t>: </a:t>
            </a:r>
            <a:r>
              <a:rPr lang="es-PE" sz="3600" dirty="0" err="1"/>
              <a:t>ClickUp</a:t>
            </a:r>
            <a:r>
              <a:rPr lang="es-PE" sz="3600" dirty="0"/>
              <a:t> es una herramienta todo-en-uno para la gestión de proyectos, tareas y equipos, que incluye tareas, documentos, chat, y seguimiento de tiempo, todo en una sola plataforma</a:t>
            </a:r>
            <a:r>
              <a:rPr lang="es-PE" sz="3600" dirty="0" smtClean="0"/>
              <a:t>.</a:t>
            </a:r>
          </a:p>
          <a:p>
            <a:pPr lvl="1" algn="just"/>
            <a:endParaRPr lang="es-PE" sz="3600" dirty="0"/>
          </a:p>
          <a:p>
            <a:pPr lvl="1" algn="just"/>
            <a:r>
              <a:rPr lang="es-PE" sz="3600" b="1" dirty="0"/>
              <a:t>Ejemplo de uso</a:t>
            </a:r>
            <a:r>
              <a:rPr lang="es-PE" sz="3600" dirty="0"/>
              <a:t>: Un equipo de marketing puede usar </a:t>
            </a:r>
            <a:r>
              <a:rPr lang="es-PE" sz="3600" dirty="0" err="1"/>
              <a:t>ClickUp</a:t>
            </a:r>
            <a:r>
              <a:rPr lang="es-PE" sz="3600" dirty="0"/>
              <a:t> para crear campañas de publicidad, asignar tareas específicas, y hacer un seguimiento del progreso mediante reportes y paneles visuales.</a:t>
            </a:r>
          </a:p>
        </p:txBody>
      </p:sp>
    </p:spTree>
    <p:extLst>
      <p:ext uri="{BB962C8B-B14F-4D97-AF65-F5344CB8AC3E}">
        <p14:creationId xmlns:p14="http://schemas.microsoft.com/office/powerpoint/2010/main" val="79261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13" name="Rectángulo 12"/>
          <p:cNvSpPr/>
          <p:nvPr/>
        </p:nvSpPr>
        <p:spPr>
          <a:xfrm>
            <a:off x="457200" y="0"/>
            <a:ext cx="16992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Herramientas </a:t>
            </a:r>
            <a:r>
              <a:rPr lang="es-PE" sz="3600" b="1" dirty="0"/>
              <a:t>de </a:t>
            </a:r>
            <a:r>
              <a:rPr lang="es-PE" sz="3600" b="1" dirty="0" smtClean="0"/>
              <a:t>Gestión de Proyectos</a:t>
            </a:r>
            <a:endParaRPr lang="es-PE" sz="3600" dirty="0"/>
          </a:p>
          <a:p>
            <a:pPr lvl="0"/>
            <a:endParaRPr lang="es-PE" sz="3600" b="1" dirty="0" smtClean="0"/>
          </a:p>
          <a:p>
            <a:pPr lvl="0"/>
            <a:r>
              <a:rPr lang="es-PE" sz="3600" b="1" dirty="0"/>
              <a:t>8</a:t>
            </a:r>
            <a:r>
              <a:rPr lang="es-PE" sz="3600" b="1" dirty="0" smtClean="0"/>
              <a:t>. </a:t>
            </a:r>
            <a:r>
              <a:rPr lang="es-PE" sz="3600" b="1" dirty="0" err="1"/>
              <a:t>Teamwork</a:t>
            </a:r>
            <a:endParaRPr lang="es-PE" sz="3600" dirty="0"/>
          </a:p>
          <a:p>
            <a:pPr lvl="1" algn="just"/>
            <a:r>
              <a:rPr lang="es-PE" sz="3600" b="1" dirty="0"/>
              <a:t>Descripción</a:t>
            </a:r>
            <a:r>
              <a:rPr lang="es-PE" sz="3600" dirty="0"/>
              <a:t>: </a:t>
            </a:r>
            <a:r>
              <a:rPr lang="es-PE" sz="3600" dirty="0" err="1"/>
              <a:t>Teamwork</a:t>
            </a:r>
            <a:r>
              <a:rPr lang="es-PE" sz="3600" dirty="0"/>
              <a:t> es una herramienta de gestión de proyectos que ayuda a los equipos a gestionar tareas, proyectos y colaborar en tiempo real. Incluye herramientas de mensajería, seguimiento de tiempo, y reportes</a:t>
            </a:r>
            <a:r>
              <a:rPr lang="es-PE" sz="3600" dirty="0" smtClean="0"/>
              <a:t>.</a:t>
            </a:r>
          </a:p>
          <a:p>
            <a:pPr lvl="1"/>
            <a:endParaRPr lang="es-PE" sz="3600" dirty="0"/>
          </a:p>
          <a:p>
            <a:pPr algn="just"/>
            <a:r>
              <a:rPr lang="es-PE" sz="3600" b="1" dirty="0"/>
              <a:t>Ejemplo de uso</a:t>
            </a:r>
            <a:r>
              <a:rPr lang="es-PE" sz="3600" dirty="0"/>
              <a:t>: Un equipo de desarrollo de software puede usar </a:t>
            </a:r>
            <a:r>
              <a:rPr lang="es-PE" sz="3600" dirty="0" err="1"/>
              <a:t>Teamwork</a:t>
            </a:r>
            <a:r>
              <a:rPr lang="es-PE" sz="3600" dirty="0"/>
              <a:t> para organizar tareas técnicas, planificar el tiempo de desarrollo y realizar un seguimiento del progreso a través de </a:t>
            </a:r>
            <a:r>
              <a:rPr lang="es-PE" sz="3600" dirty="0" smtClean="0"/>
              <a:t>reportes.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1737972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9352" y="4107179"/>
            <a:ext cx="10369550" cy="1638300"/>
          </a:xfrm>
          <a:custGeom>
            <a:avLst/>
            <a:gdLst/>
            <a:ahLst/>
            <a:cxnLst/>
            <a:rect l="l" t="t" r="r" b="b"/>
            <a:pathLst>
              <a:path w="10369550" h="1638300">
                <a:moveTo>
                  <a:pt x="10369296" y="0"/>
                </a:moveTo>
                <a:lnTo>
                  <a:pt x="0" y="0"/>
                </a:lnTo>
                <a:lnTo>
                  <a:pt x="0" y="1638300"/>
                </a:lnTo>
                <a:lnTo>
                  <a:pt x="10369296" y="1638300"/>
                </a:lnTo>
                <a:lnTo>
                  <a:pt x="10369296" y="0"/>
                </a:lnTo>
                <a:close/>
              </a:path>
            </a:pathLst>
          </a:custGeom>
          <a:solidFill>
            <a:srgbClr val="758F3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45302" y="4341367"/>
            <a:ext cx="8446897" cy="562333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>
              <a:spcBef>
                <a:spcPts val="100"/>
              </a:spcBef>
            </a:pPr>
            <a:r>
              <a:rPr lang="es-PE" sz="3600" spc="-50" dirty="0" smtClean="0">
                <a:solidFill>
                  <a:srgbClr val="FFFFFF"/>
                </a:solidFill>
                <a:latin typeface="Tahoma"/>
                <a:cs typeface="Tahoma"/>
              </a:rPr>
              <a:t>Cuadro Comparativo y Valorizado</a:t>
            </a:r>
            <a:endParaRPr lang="es-ES" sz="3600" dirty="0" smtClean="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2557" y="4020185"/>
            <a:ext cx="988060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800" spc="-50" dirty="0">
                <a:solidFill>
                  <a:srgbClr val="FFFFFF"/>
                </a:solidFill>
              </a:rPr>
              <a:t>3</a:t>
            </a:r>
            <a:endParaRPr sz="13800"/>
          </a:p>
        </p:txBody>
      </p:sp>
      <p:sp>
        <p:nvSpPr>
          <p:cNvPr id="5" name="object 5"/>
          <p:cNvSpPr/>
          <p:nvPr/>
        </p:nvSpPr>
        <p:spPr>
          <a:xfrm>
            <a:off x="12667488" y="4107179"/>
            <a:ext cx="1661160" cy="1638300"/>
          </a:xfrm>
          <a:custGeom>
            <a:avLst/>
            <a:gdLst/>
            <a:ahLst/>
            <a:cxnLst/>
            <a:rect l="l" t="t" r="r" b="b"/>
            <a:pathLst>
              <a:path w="1661159" h="1638300">
                <a:moveTo>
                  <a:pt x="1661159" y="0"/>
                </a:moveTo>
                <a:lnTo>
                  <a:pt x="0" y="0"/>
                </a:lnTo>
                <a:lnTo>
                  <a:pt x="0" y="1638300"/>
                </a:lnTo>
                <a:lnTo>
                  <a:pt x="1661159" y="1638300"/>
                </a:lnTo>
                <a:lnTo>
                  <a:pt x="1661159" y="0"/>
                </a:lnTo>
                <a:close/>
              </a:path>
            </a:pathLst>
          </a:custGeom>
          <a:solidFill>
            <a:srgbClr val="FFFFFF">
              <a:alpha val="2470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9268" y="330149"/>
            <a:ext cx="12281611" cy="553998"/>
          </a:xfrm>
        </p:spPr>
        <p:txBody>
          <a:bodyPr/>
          <a:lstStyle/>
          <a:p>
            <a:r>
              <a:rPr lang="es-PE" sz="3600" dirty="0"/>
              <a:t>Cuadro Comparativo y Valorizado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43000" y="2857500"/>
            <a:ext cx="16383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3600" dirty="0"/>
              <a:t>Las valoraciones están basadas en factores como facilidad de uso, características, integración con otras herramientas, y precio (en una escala de 1 a 5, siendo 5 la mejor calificación).</a:t>
            </a:r>
          </a:p>
        </p:txBody>
      </p:sp>
    </p:spTree>
    <p:extLst>
      <p:ext uri="{BB962C8B-B14F-4D97-AF65-F5344CB8AC3E}">
        <p14:creationId xmlns:p14="http://schemas.microsoft.com/office/powerpoint/2010/main" val="10751165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9268" y="330149"/>
            <a:ext cx="12281611" cy="553998"/>
          </a:xfrm>
        </p:spPr>
        <p:txBody>
          <a:bodyPr/>
          <a:lstStyle/>
          <a:p>
            <a:r>
              <a:rPr lang="es-PE" sz="3600" dirty="0"/>
              <a:t>Cuadro Comparativo y Valorizado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10046"/>
              </p:ext>
            </p:extLst>
          </p:nvPr>
        </p:nvGraphicFramePr>
        <p:xfrm>
          <a:off x="152400" y="1638300"/>
          <a:ext cx="17907000" cy="799846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6716"/>
                <a:gridCol w="3988022"/>
                <a:gridCol w="1251144"/>
                <a:gridCol w="2893271"/>
                <a:gridCol w="1720323"/>
                <a:gridCol w="3373619"/>
                <a:gridCol w="2803905"/>
              </a:tblGrid>
              <a:tr h="3778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Herramienta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Funcionalidades Principales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Facilidad de Uso 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Costo </a:t>
                      </a:r>
                      <a:r>
                        <a:rPr lang="es-PE" sz="24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Aprox. </a:t>
                      </a: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(por usuario/mes)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Escalabilidad</a:t>
                      </a:r>
                      <a:endParaRPr lang="es-PE" sz="2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Ideal Para</a:t>
                      </a:r>
                      <a:endParaRPr lang="es-PE" sz="2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Ventajas Clave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5572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Trello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Tableros </a:t>
                      </a:r>
                      <a:r>
                        <a:rPr lang="es-PE" sz="24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Kanban</a:t>
                      </a: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, etiquetas, </a:t>
                      </a:r>
                      <a:r>
                        <a:rPr lang="es-PE" sz="24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checklists</a:t>
                      </a: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, integraciones básicas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5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Gratuito – $10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  <a:latin typeface="+mn-lt"/>
                          <a:cs typeface="Arial" panose="020B0604020202020204" pitchFamily="34" charset="0"/>
                        </a:rPr>
                        <a:t>Media</a:t>
                      </a:r>
                      <a:endParaRPr lang="es-PE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  <a:latin typeface="+mn-lt"/>
                          <a:cs typeface="Arial" panose="020B0604020202020204" pitchFamily="34" charset="0"/>
                        </a:rPr>
                        <a:t>Equipos pequeños y medianos</a:t>
                      </a:r>
                      <a:endParaRPr lang="es-PE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Muy intuitivo, visual y flexible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5572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Asana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Tareas, cronogramas, dependencias, informes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Gratuito – $25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Alta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  <a:latin typeface="+mn-lt"/>
                          <a:cs typeface="Arial" panose="020B0604020202020204" pitchFamily="34" charset="0"/>
                        </a:rPr>
                        <a:t>Equipos de marketing, TI y operaciones</a:t>
                      </a:r>
                      <a:endParaRPr lang="es-PE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Fácil integración y gestión de tareas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736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Jira</a:t>
                      </a:r>
                      <a:endParaRPr lang="es-PE" sz="2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Backlogs</a:t>
                      </a: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s-PE" sz="24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sprints</a:t>
                      </a: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, reportes ágiles, </a:t>
                      </a:r>
                      <a:r>
                        <a:rPr lang="es-PE" sz="24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workflows</a:t>
                      </a: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 personalizables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$7 – $20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Muy Alta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Desarrollo de software (</a:t>
                      </a:r>
                      <a:r>
                        <a:rPr lang="es-PE" sz="24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Scrum</a:t>
                      </a: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/Agile)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Enfoque ágil, gestión técnica avanzada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5572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MS Project</a:t>
                      </a:r>
                      <a:endParaRPr lang="es-PE" sz="2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Diagramas Gantt, recursos, líneas base, reportes complejos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2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$30 – $55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Alta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Proyectos grandes, construcción, ingeniería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Potente en planificación y control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5572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ClickUp</a:t>
                      </a:r>
                      <a:endParaRPr lang="es-PE" sz="2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  <a:latin typeface="+mn-lt"/>
                          <a:cs typeface="Arial" panose="020B0604020202020204" pitchFamily="34" charset="0"/>
                        </a:rPr>
                        <a:t>Gestión de tareas, docs, objetivos, Gantt, CRM</a:t>
                      </a:r>
                      <a:endParaRPr lang="es-PE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Gratuito – $19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Alta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Todo tipo de equipos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Todo en uno, muy personalizable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5572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Monday.com</a:t>
                      </a:r>
                      <a:endParaRPr lang="es-PE" sz="2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  <a:latin typeface="+mn-lt"/>
                          <a:cs typeface="Arial" panose="020B0604020202020204" pitchFamily="34" charset="0"/>
                        </a:rPr>
                        <a:t>Cronogramas, automatizaciones, dashboards</a:t>
                      </a:r>
                      <a:endParaRPr lang="es-PE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$10 – $24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Alta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Equipos creativos y operativos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Visual, colaborativo y escalable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5572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Smartsheet</a:t>
                      </a:r>
                      <a:endParaRPr lang="es-PE" sz="240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  <a:latin typeface="+mn-lt"/>
                          <a:cs typeface="Arial" panose="020B0604020202020204" pitchFamily="34" charset="0"/>
                        </a:rPr>
                        <a:t>Hojas de cálculo colaborativas, Gantt, formularios</a:t>
                      </a:r>
                      <a:endParaRPr lang="es-PE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3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  <a:latin typeface="+mn-lt"/>
                          <a:cs typeface="Arial" panose="020B0604020202020204" pitchFamily="34" charset="0"/>
                        </a:rPr>
                        <a:t>$7 – $25</a:t>
                      </a:r>
                      <a:endParaRPr lang="es-PE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  <a:latin typeface="+mn-lt"/>
                          <a:cs typeface="Arial" panose="020B0604020202020204" pitchFamily="34" charset="0"/>
                        </a:rPr>
                        <a:t>Alta</a:t>
                      </a:r>
                      <a:endParaRPr lang="es-PE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Gestión empresarial y proyectos complejos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Ideal para transición desde Excel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5572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Notion</a:t>
                      </a:r>
                      <a:endParaRPr lang="es-PE" sz="240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  <a:latin typeface="+mn-lt"/>
                          <a:cs typeface="Arial" panose="020B0604020202020204" pitchFamily="34" charset="0"/>
                        </a:rPr>
                        <a:t>Tareas, notas, bases de datos, wikis</a:t>
                      </a:r>
                      <a:endParaRPr lang="es-PE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 smtClean="0">
                          <a:effectLst/>
                          <a:latin typeface="+mn-lt"/>
                          <a:cs typeface="Arial" panose="020B0604020202020204" pitchFamily="34" charset="0"/>
                        </a:rPr>
                        <a:t>4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  <a:latin typeface="+mn-lt"/>
                          <a:cs typeface="Arial" panose="020B0604020202020204" pitchFamily="34" charset="0"/>
                        </a:rPr>
                        <a:t>Gratuito – $15</a:t>
                      </a:r>
                      <a:endParaRPr lang="es-PE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>
                          <a:effectLst/>
                          <a:latin typeface="+mn-lt"/>
                          <a:cs typeface="Arial" panose="020B0604020202020204" pitchFamily="34" charset="0"/>
                        </a:rPr>
                        <a:t>Media</a:t>
                      </a:r>
                      <a:endParaRPr lang="es-PE" sz="2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Equipos creativos, </a:t>
                      </a:r>
                      <a:r>
                        <a:rPr lang="es-PE" sz="2400" dirty="0" err="1">
                          <a:effectLst/>
                          <a:latin typeface="+mn-lt"/>
                          <a:cs typeface="Arial" panose="020B0604020202020204" pitchFamily="34" charset="0"/>
                        </a:rPr>
                        <a:t>freelancers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PE" sz="240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Muy flexible, ideal para contenido y proyectos</a:t>
                      </a:r>
                      <a:endParaRPr lang="es-PE" sz="2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0" y="1028700"/>
            <a:ext cx="1531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dirty="0" smtClean="0"/>
              <a:t>https://monday.com/blog/es/gestion-de-proyectos/los-mejores-software-de-gestion-de-proyectos-del-2024/?utm_source=chatgpt.com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16310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179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00000"/>
                </a:solidFill>
              </a:rPr>
              <a:t>Inicio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19400" y="1943100"/>
            <a:ext cx="14554200" cy="2774477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sz="4800" b="1" dirty="0" smtClean="0">
                <a:latin typeface="Arial"/>
                <a:cs typeface="Arial"/>
              </a:rPr>
              <a:t>¿</a:t>
            </a:r>
            <a:r>
              <a:rPr lang="es-PE" sz="4800" b="1" dirty="0" smtClean="0">
                <a:latin typeface="Arial"/>
                <a:cs typeface="Arial"/>
              </a:rPr>
              <a:t>Tienen alguna consulta o duda  sobre la clase anterior?</a:t>
            </a:r>
          </a:p>
          <a:p>
            <a:pPr marL="12700">
              <a:lnSpc>
                <a:spcPct val="100000"/>
              </a:lnSpc>
              <a:spcBef>
                <a:spcPts val="2155"/>
              </a:spcBef>
            </a:pPr>
            <a:endParaRPr lang="es-PE" sz="4800" b="1" spc="-1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2"/>
          <a:srcRect l="38723" t="52071" r="44606" b="27871"/>
          <a:stretch/>
        </p:blipFill>
        <p:spPr>
          <a:xfrm>
            <a:off x="5257800" y="4000500"/>
            <a:ext cx="6082748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57400" y="4076700"/>
            <a:ext cx="13185648" cy="1638300"/>
          </a:xfrm>
          <a:custGeom>
            <a:avLst/>
            <a:gdLst/>
            <a:ahLst/>
            <a:cxnLst/>
            <a:rect l="l" t="t" r="r" b="b"/>
            <a:pathLst>
              <a:path w="10369550" h="1638300">
                <a:moveTo>
                  <a:pt x="10369296" y="0"/>
                </a:moveTo>
                <a:lnTo>
                  <a:pt x="0" y="0"/>
                </a:lnTo>
                <a:lnTo>
                  <a:pt x="0" y="1638300"/>
                </a:lnTo>
                <a:lnTo>
                  <a:pt x="10369296" y="1638300"/>
                </a:lnTo>
                <a:lnTo>
                  <a:pt x="10369296" y="0"/>
                </a:lnTo>
                <a:close/>
              </a:path>
            </a:pathLst>
          </a:custGeom>
          <a:solidFill>
            <a:srgbClr val="B975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57400" y="4000500"/>
            <a:ext cx="13185648" cy="1064394"/>
          </a:xfrm>
          <a:prstGeom prst="rect">
            <a:avLst/>
          </a:prstGeom>
          <a:solidFill>
            <a:srgbClr val="B9750D"/>
          </a:solidFill>
        </p:spPr>
        <p:txBody>
          <a:bodyPr vert="horz" wrap="square" lIns="0" tIns="0" rIns="0" bIns="0" rtlCol="0">
            <a:spAutoFit/>
          </a:bodyPr>
          <a:lstStyle/>
          <a:p>
            <a:pPr marL="243204">
              <a:lnSpc>
                <a:spcPts val="8340"/>
              </a:lnSpc>
            </a:pPr>
            <a:r>
              <a:rPr sz="20700" baseline="-30797" dirty="0">
                <a:solidFill>
                  <a:srgbClr val="FFFFFF"/>
                </a:solidFill>
              </a:rPr>
              <a:t>4</a:t>
            </a:r>
            <a:r>
              <a:rPr sz="20700" spc="-3772" baseline="-30797" dirty="0">
                <a:solidFill>
                  <a:srgbClr val="FFFFFF"/>
                </a:solidFill>
              </a:rPr>
              <a:t> </a:t>
            </a:r>
            <a:r>
              <a:rPr lang="es-PE" sz="3600" b="0" spc="65" dirty="0">
                <a:solidFill>
                  <a:srgbClr val="FFFFFF"/>
                </a:solidFill>
                <a:latin typeface="Tahoma"/>
                <a:cs typeface="Tahoma"/>
              </a:rPr>
              <a:t>Resumen de </a:t>
            </a:r>
            <a:r>
              <a:rPr lang="es-PE" sz="3600" b="0" spc="65" dirty="0" smtClean="0">
                <a:solidFill>
                  <a:srgbClr val="FFFFFF"/>
                </a:solidFill>
                <a:latin typeface="Tahoma"/>
                <a:cs typeface="Tahoma"/>
              </a:rPr>
              <a:t>valoraciones</a:t>
            </a:r>
            <a:endParaRPr sz="3600" b="0" spc="65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468600" y="4076700"/>
            <a:ext cx="1661160" cy="1638300"/>
          </a:xfrm>
          <a:custGeom>
            <a:avLst/>
            <a:gdLst/>
            <a:ahLst/>
            <a:cxnLst/>
            <a:rect l="l" t="t" r="r" b="b"/>
            <a:pathLst>
              <a:path w="1661159" h="1638300">
                <a:moveTo>
                  <a:pt x="1661159" y="0"/>
                </a:moveTo>
                <a:lnTo>
                  <a:pt x="0" y="0"/>
                </a:lnTo>
                <a:lnTo>
                  <a:pt x="0" y="1638300"/>
                </a:lnTo>
                <a:lnTo>
                  <a:pt x="1661159" y="1638300"/>
                </a:lnTo>
                <a:lnTo>
                  <a:pt x="1661159" y="0"/>
                </a:lnTo>
                <a:close/>
              </a:path>
            </a:pathLst>
          </a:custGeom>
          <a:solidFill>
            <a:srgbClr val="FFFFFF">
              <a:alpha val="2470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09600" y="190500"/>
            <a:ext cx="16687800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Resumen </a:t>
            </a:r>
            <a:r>
              <a:rPr lang="es-PE" sz="3600" b="1" dirty="0"/>
              <a:t>de </a:t>
            </a:r>
            <a:r>
              <a:rPr lang="es-PE" sz="3600" b="1" dirty="0" smtClean="0"/>
              <a:t>valoraciones</a:t>
            </a:r>
          </a:p>
          <a:p>
            <a:endParaRPr lang="es-PE" sz="3600" b="1" dirty="0"/>
          </a:p>
          <a:p>
            <a:endParaRPr lang="es-PE" sz="3600" dirty="0"/>
          </a:p>
          <a:p>
            <a:pPr algn="just"/>
            <a:r>
              <a:rPr lang="es-PE" sz="3600" dirty="0"/>
              <a:t>Este resumen destaca las herramientas mejor valoradas en función de su facilidad de uso, funcionalidad, costo, y escalabilidad:</a:t>
            </a:r>
          </a:p>
          <a:p>
            <a:pPr lvl="0" algn="just"/>
            <a:endParaRPr lang="es-PE" sz="3600" b="1" dirty="0" smtClean="0">
              <a:solidFill>
                <a:srgbClr val="FF0000"/>
              </a:solidFill>
            </a:endParaRPr>
          </a:p>
          <a:p>
            <a:pPr algn="just"/>
            <a:r>
              <a:rPr lang="es-PE" sz="3600" b="1" dirty="0"/>
              <a:t>Herramientas Mejor Valoradas </a:t>
            </a:r>
            <a:r>
              <a:rPr lang="es-PE" sz="3600" b="1" dirty="0" smtClean="0"/>
              <a:t>(4.3 </a:t>
            </a:r>
            <a:r>
              <a:rPr lang="es-PE" sz="3600" b="1" dirty="0"/>
              <a:t>o más</a:t>
            </a:r>
            <a:r>
              <a:rPr lang="es-PE" sz="3600" b="1" dirty="0" smtClean="0"/>
              <a:t>)</a:t>
            </a:r>
          </a:p>
          <a:p>
            <a:pPr algn="just"/>
            <a:endParaRPr lang="es-PE" sz="3600" dirty="0"/>
          </a:p>
          <a:p>
            <a:pPr lvl="0" algn="just"/>
            <a:r>
              <a:rPr lang="es-PE" sz="3600" b="1" dirty="0" err="1"/>
              <a:t>Asana</a:t>
            </a:r>
            <a:r>
              <a:rPr lang="es-PE" sz="3600" b="1" dirty="0"/>
              <a:t> </a:t>
            </a:r>
            <a:r>
              <a:rPr lang="es-PE" sz="3600" b="1" dirty="0" smtClean="0"/>
              <a:t>(4.4</a:t>
            </a:r>
            <a:r>
              <a:rPr lang="es-PE" sz="3600" b="1" dirty="0"/>
              <a:t>):</a:t>
            </a:r>
            <a:r>
              <a:rPr lang="es-PE" sz="3600" dirty="0"/>
              <a:t> Excelente para equipos de trabajo colaborativos. Muy intuitiva y potente para gestión de tareas con dependencias.</a:t>
            </a:r>
          </a:p>
          <a:p>
            <a:pPr lvl="0" algn="just"/>
            <a:r>
              <a:rPr lang="es-PE" sz="3600" b="1" dirty="0" err="1"/>
              <a:t>Trello</a:t>
            </a:r>
            <a:r>
              <a:rPr lang="es-PE" sz="3600" b="1" dirty="0"/>
              <a:t> </a:t>
            </a:r>
            <a:r>
              <a:rPr lang="es-PE" sz="3600" b="1" dirty="0" smtClean="0"/>
              <a:t>(4.2</a:t>
            </a:r>
            <a:r>
              <a:rPr lang="es-PE" sz="3600" b="1" dirty="0"/>
              <a:t>):</a:t>
            </a:r>
            <a:r>
              <a:rPr lang="es-PE" sz="3600" dirty="0"/>
              <a:t> Muy fácil de usar y flexible. Ideal para pequeños equipos o proyectos simples.</a:t>
            </a:r>
          </a:p>
          <a:p>
            <a:pPr lvl="0" algn="just"/>
            <a:r>
              <a:rPr lang="es-PE" sz="3600" b="1" dirty="0"/>
              <a:t>Monday.com </a:t>
            </a:r>
            <a:r>
              <a:rPr lang="es-PE" sz="3600" b="1" dirty="0" smtClean="0"/>
              <a:t>(4.3</a:t>
            </a:r>
            <a:r>
              <a:rPr lang="es-PE" sz="3600" b="1" dirty="0"/>
              <a:t>):</a:t>
            </a:r>
            <a:r>
              <a:rPr lang="es-PE" sz="3600" dirty="0"/>
              <a:t> Muy visual y personalizable, útil para distintos tipos de equipos.</a:t>
            </a:r>
          </a:p>
          <a:p>
            <a:pPr lvl="0" algn="just"/>
            <a:r>
              <a:rPr lang="es-PE" sz="3600" b="1" dirty="0" err="1"/>
              <a:t>ClickUp</a:t>
            </a:r>
            <a:r>
              <a:rPr lang="es-PE" sz="3600" b="1" dirty="0"/>
              <a:t> </a:t>
            </a:r>
            <a:r>
              <a:rPr lang="es-PE" sz="3600" b="1" dirty="0" smtClean="0"/>
              <a:t>(4.3</a:t>
            </a:r>
            <a:r>
              <a:rPr lang="es-PE" sz="3600" b="1" dirty="0"/>
              <a:t>):</a:t>
            </a:r>
            <a:r>
              <a:rPr lang="es-PE" sz="3600" dirty="0"/>
              <a:t> Muy completa, con múltiples vistas y funcionalidades. Buen equilibrio entre precio y funciones</a:t>
            </a:r>
            <a:r>
              <a:rPr lang="es-PE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65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09600" y="190500"/>
            <a:ext cx="16687800" cy="9510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Resumen </a:t>
            </a:r>
            <a:r>
              <a:rPr lang="es-PE" sz="3600" b="1" dirty="0"/>
              <a:t>de </a:t>
            </a:r>
            <a:r>
              <a:rPr lang="es-PE" sz="3600" b="1" dirty="0" smtClean="0"/>
              <a:t>valoraciones</a:t>
            </a:r>
          </a:p>
          <a:p>
            <a:endParaRPr lang="es-PE" sz="3600" b="1" dirty="0"/>
          </a:p>
          <a:p>
            <a:pPr algn="just"/>
            <a:r>
              <a:rPr lang="es-PE" sz="3600" b="1" dirty="0" smtClean="0"/>
              <a:t>Herramientas </a:t>
            </a:r>
            <a:r>
              <a:rPr lang="es-PE" sz="3600" b="1" dirty="0"/>
              <a:t>Empresariales (Alta escalabilidad</a:t>
            </a:r>
            <a:r>
              <a:rPr lang="es-PE" sz="3600" b="1" dirty="0" smtClean="0"/>
              <a:t>)</a:t>
            </a:r>
          </a:p>
          <a:p>
            <a:pPr algn="just"/>
            <a:endParaRPr lang="es-PE" sz="3600" dirty="0"/>
          </a:p>
          <a:p>
            <a:pPr lvl="0" algn="just"/>
            <a:r>
              <a:rPr lang="es-PE" sz="3600" b="1" dirty="0"/>
              <a:t>Microsoft Project </a:t>
            </a:r>
            <a:r>
              <a:rPr lang="es-PE" sz="3600" b="1" dirty="0" smtClean="0"/>
              <a:t>(4.0</a:t>
            </a:r>
            <a:r>
              <a:rPr lang="es-PE" sz="3600" b="1" dirty="0"/>
              <a:t>):</a:t>
            </a:r>
            <a:r>
              <a:rPr lang="es-PE" sz="3600" dirty="0"/>
              <a:t> Robusta y adecuada para grandes proyectos, pero menos amigable.</a:t>
            </a:r>
          </a:p>
          <a:p>
            <a:pPr lvl="0" algn="just"/>
            <a:r>
              <a:rPr lang="es-PE" sz="3600" b="1" dirty="0" err="1"/>
              <a:t>Wrike</a:t>
            </a:r>
            <a:r>
              <a:rPr lang="es-PE" sz="3600" b="1" dirty="0"/>
              <a:t> </a:t>
            </a:r>
            <a:r>
              <a:rPr lang="es-PE" sz="3600" b="1" dirty="0" smtClean="0"/>
              <a:t>(4.0</a:t>
            </a:r>
            <a:r>
              <a:rPr lang="es-PE" sz="3600" b="1" dirty="0"/>
              <a:t>):</a:t>
            </a:r>
            <a:r>
              <a:rPr lang="es-PE" sz="3600" dirty="0"/>
              <a:t> Orientada a empresas con necesidades de seguimiento detallado y seguridad.</a:t>
            </a:r>
          </a:p>
          <a:p>
            <a:pPr lvl="0" algn="just"/>
            <a:r>
              <a:rPr lang="es-PE" sz="3600" b="1" dirty="0"/>
              <a:t>Jira </a:t>
            </a:r>
            <a:r>
              <a:rPr lang="es-PE" sz="3600" b="1" dirty="0" smtClean="0"/>
              <a:t>(4.0</a:t>
            </a:r>
            <a:r>
              <a:rPr lang="es-PE" sz="3600" b="1" dirty="0"/>
              <a:t>):</a:t>
            </a:r>
            <a:r>
              <a:rPr lang="es-PE" sz="3600" dirty="0"/>
              <a:t> Ideal para desarrolladores y equipos ágiles; compleja para usuarios no técnicos.</a:t>
            </a:r>
          </a:p>
          <a:p>
            <a:pPr lvl="0" algn="just"/>
            <a:endParaRPr lang="es-PE" sz="3600" b="1" dirty="0" smtClean="0">
              <a:solidFill>
                <a:srgbClr val="FF0000"/>
              </a:solidFill>
            </a:endParaRPr>
          </a:p>
          <a:p>
            <a:pPr algn="just"/>
            <a:r>
              <a:rPr lang="es-PE" sz="3600" b="1" dirty="0"/>
              <a:t>Herramientas Versátiles y </a:t>
            </a:r>
            <a:r>
              <a:rPr lang="es-PE" sz="3600" b="1" dirty="0" smtClean="0"/>
              <a:t>Creativas</a:t>
            </a:r>
          </a:p>
          <a:p>
            <a:pPr algn="just"/>
            <a:endParaRPr lang="es-PE" sz="3600" dirty="0"/>
          </a:p>
          <a:p>
            <a:pPr lvl="0" algn="just"/>
            <a:r>
              <a:rPr lang="es-PE" sz="3600" b="1" dirty="0" err="1"/>
              <a:t>Notion</a:t>
            </a:r>
            <a:r>
              <a:rPr lang="es-PE" sz="3600" b="1" dirty="0"/>
              <a:t> (⭐4.1):</a:t>
            </a:r>
            <a:r>
              <a:rPr lang="es-PE" sz="3600" dirty="0"/>
              <a:t> Excelente para documentación + gestión de proyectos; muy flexible pero menos estructurada.</a:t>
            </a:r>
          </a:p>
          <a:p>
            <a:pPr lvl="0" algn="just"/>
            <a:r>
              <a:rPr lang="es-PE" sz="3600" b="1" dirty="0" err="1"/>
              <a:t>Smartsheet</a:t>
            </a:r>
            <a:r>
              <a:rPr lang="es-PE" sz="3600" b="1" dirty="0"/>
              <a:t> (⭐4.0):</a:t>
            </a:r>
            <a:r>
              <a:rPr lang="es-PE" sz="3600" dirty="0"/>
              <a:t> Combina hojas de cálculo con gestión de proyectos; buena para usuarios acostumbrados a Excel</a:t>
            </a:r>
            <a:r>
              <a:rPr lang="es-PE" sz="3600" dirty="0" smtClean="0"/>
              <a:t>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249644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609600" y="190500"/>
            <a:ext cx="16687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Resumen </a:t>
            </a:r>
            <a:r>
              <a:rPr lang="es-PE" sz="3600" b="1" dirty="0"/>
              <a:t>de </a:t>
            </a:r>
            <a:r>
              <a:rPr lang="es-PE" sz="3600" b="1" dirty="0" smtClean="0"/>
              <a:t>valoraciones</a:t>
            </a:r>
          </a:p>
          <a:p>
            <a:endParaRPr lang="es-PE" sz="3600" b="1" dirty="0"/>
          </a:p>
          <a:p>
            <a:pPr algn="just"/>
            <a:r>
              <a:rPr lang="es-PE" sz="3600" b="1" dirty="0" smtClean="0"/>
              <a:t>Para </a:t>
            </a:r>
            <a:r>
              <a:rPr lang="es-PE" sz="3600" b="1" dirty="0"/>
              <a:t>Equipos Pequeños o </a:t>
            </a:r>
            <a:r>
              <a:rPr lang="es-PE" sz="3600" b="1" dirty="0" err="1"/>
              <a:t>Freelancers</a:t>
            </a:r>
            <a:endParaRPr lang="es-PE" sz="3600" dirty="0"/>
          </a:p>
          <a:p>
            <a:pPr lvl="0" algn="just"/>
            <a:endParaRPr lang="es-PE" sz="3600" b="1" dirty="0" smtClean="0"/>
          </a:p>
          <a:p>
            <a:pPr lvl="0" algn="just"/>
            <a:r>
              <a:rPr lang="es-PE" sz="3600" b="1" dirty="0" err="1" smtClean="0"/>
              <a:t>Basecamp</a:t>
            </a:r>
            <a:r>
              <a:rPr lang="es-PE" sz="3600" b="1" dirty="0" smtClean="0"/>
              <a:t> (4.0</a:t>
            </a:r>
            <a:r>
              <a:rPr lang="es-PE" sz="3600" b="1" dirty="0"/>
              <a:t>):</a:t>
            </a:r>
            <a:r>
              <a:rPr lang="es-PE" sz="3600" dirty="0"/>
              <a:t> Muy simple, con buena comunicación y organización. Costo plano puede ser ventajoso</a:t>
            </a:r>
            <a:r>
              <a:rPr lang="es-PE" sz="3600" dirty="0" smtClean="0"/>
              <a:t>.</a:t>
            </a:r>
            <a:endParaRPr lang="es-PE" sz="3600" dirty="0"/>
          </a:p>
        </p:txBody>
      </p:sp>
    </p:spTree>
    <p:extLst>
      <p:ext uri="{BB962C8B-B14F-4D97-AF65-F5344CB8AC3E}">
        <p14:creationId xmlns:p14="http://schemas.microsoft.com/office/powerpoint/2010/main" val="426906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-571500"/>
            <a:ext cx="12281611" cy="2027097"/>
          </a:xfrm>
          <a:prstGeom prst="rect">
            <a:avLst/>
          </a:prstGeom>
        </p:spPr>
        <p:txBody>
          <a:bodyPr vert="horz" wrap="square" lIns="0" tIns="424179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00000"/>
                </a:solidFill>
              </a:rPr>
              <a:t>Práctica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4" name="Rectángulo 3"/>
          <p:cNvSpPr/>
          <p:nvPr/>
        </p:nvSpPr>
        <p:spPr>
          <a:xfrm>
            <a:off x="685800" y="1714500"/>
            <a:ext cx="16840200" cy="7338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PE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 un tablero en </a:t>
            </a:r>
            <a:r>
              <a:rPr lang="es-PE" sz="32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Trello</a:t>
            </a:r>
            <a:r>
              <a:rPr lang="es-PE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gestionar un proyecto y agrega al menos tres tareas.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PE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</a:t>
            </a:r>
            <a:r>
              <a:rPr lang="es-PE" sz="32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Asana</a:t>
            </a:r>
            <a:r>
              <a:rPr lang="es-PE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crea un proyecto, asigna tareas y establece fechas de vencimiento.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PE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Usa Monday.com para crear un tablero y asignar tareas a diferentes miembros del equipo.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PE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Configura un sprint en Jira y asigna tareas a los miembros del equipo.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PE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 </a:t>
            </a:r>
            <a:r>
              <a:rPr lang="es-PE" sz="32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Basecamp</a:t>
            </a:r>
            <a:r>
              <a:rPr lang="es-PE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agrega una tarea y asigna un plazo para completarla.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PE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Usa </a:t>
            </a:r>
            <a:r>
              <a:rPr lang="es-PE" sz="32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ClickUp</a:t>
            </a:r>
            <a:r>
              <a:rPr lang="es-PE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crear un proyecto, agregar tareas y asignar fechas de vencimiento.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PE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Genera un reporte de progreso en </a:t>
            </a:r>
            <a:r>
              <a:rPr lang="es-PE" sz="32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Wrike</a:t>
            </a:r>
            <a:r>
              <a:rPr lang="es-PE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un proyecto en curso.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PE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Configura una dependencia de tarea en </a:t>
            </a:r>
            <a:r>
              <a:rPr lang="es-PE" sz="32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Asana</a:t>
            </a:r>
            <a:r>
              <a:rPr lang="es-PE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un proyecto.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PE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 un diagrama de Gantt en Monday.com para un proyecto con múltiples fases.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PE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Realiza un seguimiento del tiempo en </a:t>
            </a:r>
            <a:r>
              <a:rPr lang="es-PE" sz="3200" b="1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Teamwork</a:t>
            </a:r>
            <a:r>
              <a:rPr lang="es-PE" sz="3200" b="1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para una tarea asignada.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179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00000"/>
                </a:solidFill>
              </a:rPr>
              <a:t>Cierre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13235" y="3162300"/>
            <a:ext cx="6874764" cy="61722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8688" y="8888348"/>
            <a:ext cx="64001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7E7E"/>
                </a:solidFill>
                <a:latin typeface="Arial MT"/>
                <a:cs typeface="Arial MT"/>
              </a:rPr>
              <a:t>Imagen</a:t>
            </a:r>
            <a:r>
              <a:rPr sz="900" spc="-3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7E7E7E"/>
                </a:solidFill>
                <a:latin typeface="Arial MT"/>
                <a:cs typeface="Arial MT"/>
              </a:rPr>
              <a:t>obtenida</a:t>
            </a:r>
            <a:r>
              <a:rPr sz="900" spc="-40" dirty="0">
                <a:solidFill>
                  <a:srgbClr val="7E7E7E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7E7E7E"/>
                </a:solidFill>
                <a:latin typeface="Arial MT"/>
                <a:cs typeface="Arial MT"/>
              </a:rPr>
              <a:t>de: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900" spc="-10" dirty="0">
                <a:solidFill>
                  <a:srgbClr val="7E7E7E"/>
                </a:solidFill>
                <a:latin typeface="Arial MT"/>
                <a:cs typeface="Arial MT"/>
              </a:rPr>
              <a:t>https://dpemfoco.com.br/wp-content/uploads/2019/08/Departamento-de-Pessoal-em-Foco-Checklist-Check-list-Checklists.png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7" name="Rectángulo 6"/>
          <p:cNvSpPr/>
          <p:nvPr/>
        </p:nvSpPr>
        <p:spPr>
          <a:xfrm>
            <a:off x="914400" y="2324100"/>
            <a:ext cx="15973194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l" rtl="0">
              <a:buFontTx/>
              <a:buAutoNum type="arabicPeriod"/>
            </a:pPr>
            <a:r>
              <a:rPr lang="es-MX" sz="32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PE" sz="3200" b="1" dirty="0"/>
              <a:t>Qué es una herramienta de gestión de proyectos y por qué es importante</a:t>
            </a:r>
            <a:r>
              <a:rPr lang="es-PE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514350" indent="-514350" algn="l" rtl="0">
              <a:buFontTx/>
              <a:buAutoNum type="arabicPeriod"/>
            </a:pPr>
            <a:r>
              <a:rPr lang="es-PE" sz="3200" b="1" dirty="0"/>
              <a:t>¿Qué es un tablero en </a:t>
            </a:r>
            <a:r>
              <a:rPr lang="es-PE" sz="3200" b="1" dirty="0" err="1"/>
              <a:t>Trello</a:t>
            </a:r>
            <a:r>
              <a:rPr lang="es-PE" sz="3200" b="1" dirty="0"/>
              <a:t> y cómo ayuda a gestionar un proyecto</a:t>
            </a:r>
            <a:r>
              <a:rPr lang="es-PE" sz="3200" b="1" dirty="0" smtClean="0"/>
              <a:t>?</a:t>
            </a:r>
          </a:p>
          <a:p>
            <a:pPr marL="514350" indent="-514350" algn="l" rtl="0">
              <a:buFontTx/>
              <a:buAutoNum type="arabicPeriod"/>
            </a:pPr>
            <a:r>
              <a:rPr lang="es-PE" sz="3200" b="1" dirty="0"/>
              <a:t>¿Qué funcionalidades ofrece Monday.com para la gestión de proyectos</a:t>
            </a:r>
            <a:r>
              <a:rPr lang="es-PE" sz="3200" b="1" dirty="0" smtClean="0"/>
              <a:t>?</a:t>
            </a:r>
          </a:p>
          <a:p>
            <a:pPr marL="514350" indent="-514350" algn="l" rtl="0">
              <a:buFontTx/>
              <a:buAutoNum type="arabicPeriod"/>
            </a:pPr>
            <a:r>
              <a:rPr lang="es-PE" sz="3200" b="1" dirty="0"/>
              <a:t>¿Qué diferencia a </a:t>
            </a:r>
            <a:r>
              <a:rPr lang="es-PE" sz="3200" b="1" dirty="0" err="1"/>
              <a:t>ClickUp</a:t>
            </a:r>
            <a:r>
              <a:rPr lang="es-PE" sz="3200" b="1" dirty="0"/>
              <a:t> de otras herramientas de gestión de proyectos?</a:t>
            </a:r>
            <a:endParaRPr lang="es-MX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179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Bibliografía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pic>
        <p:nvPicPr>
          <p:cNvPr id="2054" name="Image 4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2" y="3643312"/>
            <a:ext cx="381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Image 47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2" y="3681412"/>
            <a:ext cx="38100" cy="3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raphic 48"/>
          <p:cNvSpPr>
            <a:spLocks/>
          </p:cNvSpPr>
          <p:nvPr/>
        </p:nvSpPr>
        <p:spPr>
          <a:xfrm>
            <a:off x="4231322" y="12726352"/>
            <a:ext cx="6985" cy="65405"/>
          </a:xfrm>
          <a:custGeom>
            <a:avLst/>
            <a:gdLst/>
            <a:ahLst/>
            <a:cxnLst/>
            <a:rect l="l" t="t" r="r" b="b"/>
            <a:pathLst>
              <a:path w="6985" h="65405">
                <a:moveTo>
                  <a:pt x="6515" y="0"/>
                </a:moveTo>
                <a:lnTo>
                  <a:pt x="0" y="0"/>
                </a:lnTo>
                <a:lnTo>
                  <a:pt x="0" y="65189"/>
                </a:lnTo>
                <a:lnTo>
                  <a:pt x="6515" y="65189"/>
                </a:lnTo>
                <a:lnTo>
                  <a:pt x="65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7" name="Graphic 49"/>
          <p:cNvSpPr>
            <a:spLocks/>
          </p:cNvSpPr>
          <p:nvPr/>
        </p:nvSpPr>
        <p:spPr>
          <a:xfrm>
            <a:off x="4732972" y="12726352"/>
            <a:ext cx="6985" cy="65405"/>
          </a:xfrm>
          <a:custGeom>
            <a:avLst/>
            <a:gdLst/>
            <a:ahLst/>
            <a:cxnLst/>
            <a:rect l="l" t="t" r="r" b="b"/>
            <a:pathLst>
              <a:path w="6985" h="65405">
                <a:moveTo>
                  <a:pt x="6515" y="0"/>
                </a:moveTo>
                <a:lnTo>
                  <a:pt x="0" y="0"/>
                </a:lnTo>
                <a:lnTo>
                  <a:pt x="0" y="65189"/>
                </a:lnTo>
                <a:lnTo>
                  <a:pt x="6515" y="65189"/>
                </a:lnTo>
                <a:lnTo>
                  <a:pt x="65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8" name="Graphic 50"/>
          <p:cNvSpPr>
            <a:spLocks/>
          </p:cNvSpPr>
          <p:nvPr/>
        </p:nvSpPr>
        <p:spPr>
          <a:xfrm>
            <a:off x="6904037" y="12726352"/>
            <a:ext cx="6985" cy="65405"/>
          </a:xfrm>
          <a:custGeom>
            <a:avLst/>
            <a:gdLst/>
            <a:ahLst/>
            <a:cxnLst/>
            <a:rect l="l" t="t" r="r" b="b"/>
            <a:pathLst>
              <a:path w="6985" h="65405">
                <a:moveTo>
                  <a:pt x="6515" y="0"/>
                </a:moveTo>
                <a:lnTo>
                  <a:pt x="0" y="0"/>
                </a:lnTo>
                <a:lnTo>
                  <a:pt x="0" y="65189"/>
                </a:lnTo>
                <a:lnTo>
                  <a:pt x="6515" y="65189"/>
                </a:lnTo>
                <a:lnTo>
                  <a:pt x="65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9" name="Graphic 51"/>
          <p:cNvSpPr>
            <a:spLocks/>
          </p:cNvSpPr>
          <p:nvPr/>
        </p:nvSpPr>
        <p:spPr>
          <a:xfrm>
            <a:off x="8155622" y="12726352"/>
            <a:ext cx="6985" cy="65405"/>
          </a:xfrm>
          <a:custGeom>
            <a:avLst/>
            <a:gdLst/>
            <a:ahLst/>
            <a:cxnLst/>
            <a:rect l="l" t="t" r="r" b="b"/>
            <a:pathLst>
              <a:path w="6985" h="65405">
                <a:moveTo>
                  <a:pt x="6518" y="65187"/>
                </a:moveTo>
                <a:lnTo>
                  <a:pt x="0" y="65187"/>
                </a:lnTo>
                <a:lnTo>
                  <a:pt x="0" y="0"/>
                </a:lnTo>
                <a:lnTo>
                  <a:pt x="6518" y="0"/>
                </a:lnTo>
                <a:lnTo>
                  <a:pt x="6518" y="65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prstTxWarp prst="textNoShape">
              <a:avLst/>
            </a:prstTxWarp>
            <a:noAutofit/>
          </a:bodyPr>
          <a:lstStyle/>
          <a:p>
            <a:endParaRPr lang="es-PE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371600" y="1638300"/>
            <a:ext cx="16002000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rebuchet MS" panose="020B0603020202020204" pitchFamily="34" charset="0"/>
                <a:cs typeface="Times New Roman" panose="02020603050405020304" pitchFamily="18" charset="0"/>
              </a:rPr>
              <a:t> </a:t>
            </a:r>
            <a:r>
              <a:rPr lang="es-ES" sz="3200" dirty="0"/>
              <a:t>Hernández </a:t>
            </a:r>
            <a:r>
              <a:rPr lang="es-ES" sz="3200" dirty="0" err="1"/>
              <a:t>Bejarno</a:t>
            </a:r>
            <a:r>
              <a:rPr lang="es-ES" sz="3200" dirty="0"/>
              <a:t>, Miguel. </a:t>
            </a:r>
            <a:r>
              <a:rPr lang="es-ES" sz="3200" i="1" dirty="0"/>
              <a:t>Ciclo de vida de desarrollo ágil de software seguro. </a:t>
            </a:r>
            <a:r>
              <a:rPr lang="es-ES" sz="3200" dirty="0"/>
              <a:t>Fundación Universitaria Los Libertadores. https://tubiblioteca.utp.edu.pe/cgi-bin/koha/opac-detail.pl? </a:t>
            </a:r>
            <a:r>
              <a:rPr lang="es-ES" sz="3200" dirty="0" err="1"/>
              <a:t>biblionumber</a:t>
            </a:r>
            <a:r>
              <a:rPr lang="es-ES" sz="3200" dirty="0"/>
              <a:t>=36016 </a:t>
            </a:r>
            <a:endParaRPr lang="es-ES" sz="3200" dirty="0" smtClean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3200" dirty="0">
              <a:solidFill>
                <a:schemeClr val="tx1"/>
              </a:solidFill>
              <a:latin typeface="Arial" panose="020B0604020202020204" pitchFamily="34" charset="0"/>
              <a:ea typeface="Trebuchet MS" panose="020B0603020202020204" pitchFamily="34" charset="0"/>
              <a:cs typeface="Arial" panose="020B0604020202020204" pitchFamily="34" charset="0"/>
            </a:endParaRPr>
          </a:p>
          <a:p>
            <a:r>
              <a:rPr lang="es-ES" sz="3200" dirty="0" err="1"/>
              <a:t>Guillamón</a:t>
            </a:r>
            <a:r>
              <a:rPr lang="es-ES" sz="3200" dirty="0"/>
              <a:t> Morales, Alicia. (). </a:t>
            </a:r>
            <a:r>
              <a:rPr lang="es-ES" sz="3200" i="1" dirty="0"/>
              <a:t>Manual desarrollo de elementos software para gestión de sistemas.</a:t>
            </a:r>
            <a:endParaRPr lang="es-PE" sz="3200" dirty="0"/>
          </a:p>
          <a:p>
            <a:r>
              <a:rPr lang="es-ES" sz="3200" dirty="0"/>
              <a:t>Editorial CEP, S.L. </a:t>
            </a:r>
            <a:r>
              <a:rPr lang="es-ES" sz="3200" dirty="0">
                <a:hlinkClick r:id="rId3"/>
              </a:rPr>
              <a:t>https://</a:t>
            </a:r>
            <a:r>
              <a:rPr lang="es-ES" sz="3200" dirty="0" smtClean="0">
                <a:hlinkClick r:id="rId3"/>
              </a:rPr>
              <a:t>tubiblioteca.utp.edu.pe/cgi-bin/koha/opac-detail.pl?biblionumber=34982</a:t>
            </a:r>
            <a:endParaRPr lang="es-ES" sz="3200" dirty="0" smtClean="0"/>
          </a:p>
          <a:p>
            <a:endParaRPr lang="es-ES" sz="3200" dirty="0">
              <a:solidFill>
                <a:schemeClr val="tx1"/>
              </a:solidFill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sz="3200" dirty="0" smtClean="0"/>
              <a:t>Chacon, S., &amp; Straub, B. (2014). </a:t>
            </a:r>
            <a:r>
              <a:rPr lang="it-IT" sz="3200" i="1" dirty="0" smtClean="0"/>
              <a:t>Pro Git</a:t>
            </a:r>
            <a:r>
              <a:rPr lang="it-IT" sz="3200" dirty="0" smtClean="0"/>
              <a:t> (2nd ed.). Apress.</a:t>
            </a:r>
            <a:br>
              <a:rPr lang="it-IT" sz="3200" dirty="0" smtClean="0"/>
            </a:br>
            <a:r>
              <a:rPr lang="it-IT" sz="3200" dirty="0" smtClean="0"/>
              <a:t>Enlace: </a:t>
            </a:r>
            <a:r>
              <a:rPr lang="it-IT" sz="3200" dirty="0" smtClean="0">
                <a:hlinkClick r:id="rId4"/>
              </a:rPr>
              <a:t>https://git-scm.com/book/es/v2</a:t>
            </a:r>
            <a:endParaRPr lang="it-IT" sz="3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sz="3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dirty="0" err="1" smtClean="0"/>
              <a:t>Poulton</a:t>
            </a:r>
            <a:r>
              <a:rPr lang="en-US" sz="3200" dirty="0" smtClean="0"/>
              <a:t>, N. (2017). </a:t>
            </a:r>
            <a:r>
              <a:rPr lang="en-US" sz="3200" i="1" dirty="0" err="1" smtClean="0"/>
              <a:t>Docker</a:t>
            </a:r>
            <a:r>
              <a:rPr lang="en-US" sz="3200" i="1" dirty="0" smtClean="0"/>
              <a:t> Deep Dive</a:t>
            </a:r>
            <a:r>
              <a:rPr lang="en-US" sz="3200" dirty="0" smtClean="0"/>
              <a:t>. Independently published.</a:t>
            </a:r>
            <a:br>
              <a:rPr lang="en-US" sz="3200" dirty="0" smtClean="0"/>
            </a:br>
            <a:r>
              <a:rPr lang="en-US" sz="3200" dirty="0" smtClean="0"/>
              <a:t>Enlace: </a:t>
            </a:r>
            <a:r>
              <a:rPr lang="en-US" sz="3200" dirty="0" smtClean="0">
                <a:hlinkClick r:id="rId5"/>
              </a:rPr>
              <a:t>https://www.nigelpoulton.com/dvd/</a:t>
            </a:r>
            <a:endParaRPr lang="en-US" sz="3200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453" y="214061"/>
            <a:ext cx="15974103" cy="98588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9268" y="330149"/>
            <a:ext cx="12281611" cy="1351651"/>
          </a:xfrm>
          <a:prstGeom prst="rect">
            <a:avLst/>
          </a:prstGeom>
        </p:spPr>
        <p:txBody>
          <a:bodyPr vert="horz" wrap="square" lIns="0" tIns="424179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dirty="0"/>
              <a:t>Logro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lang="es-PE" spc="-10" dirty="0" smtClean="0"/>
              <a:t>la Unidad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381760" y="3312109"/>
            <a:ext cx="9514840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  <a:tabLst>
                <a:tab pos="753745" algn="l"/>
                <a:tab pos="1316990" algn="l"/>
                <a:tab pos="1881505" algn="l"/>
                <a:tab pos="3244215" algn="l"/>
                <a:tab pos="6565265" algn="l"/>
              </a:tabLst>
            </a:pPr>
            <a:r>
              <a:rPr lang="es-ES" sz="4400" dirty="0"/>
              <a:t>Al finalizar la unidad, el estudiante identifica soluciones complementarias para el desarrollo de software en </a:t>
            </a:r>
            <a:r>
              <a:rPr lang="es-ES" sz="4400" dirty="0" smtClean="0"/>
              <a:t>equipo</a:t>
            </a:r>
            <a:r>
              <a:rPr lang="es-E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4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2611" y="2124455"/>
            <a:ext cx="6038088" cy="60380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66800" y="8801100"/>
            <a:ext cx="585914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Imagen</a:t>
            </a:r>
            <a:r>
              <a:rPr sz="900" spc="165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obtenida</a:t>
            </a:r>
            <a:r>
              <a:rPr sz="900" spc="14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de:</a:t>
            </a:r>
            <a:r>
              <a:rPr sz="900" spc="190" dirty="0"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https:/</a:t>
            </a:r>
            <a:r>
              <a:rPr sz="900" spc="-10" dirty="0">
                <a:latin typeface="Arial MT"/>
                <a:cs typeface="Arial MT"/>
                <a:hlinkClick r:id="rId3"/>
              </a:rPr>
              <a:t>/www.euroschoolindia.com/wp-content/uploads/2023/08/impact-of-school-leadership.jpg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179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00000"/>
                </a:solidFill>
              </a:rPr>
              <a:t>Utilidad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1760" y="3056381"/>
            <a:ext cx="12867640" cy="1239442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469900" marR="152400" indent="-457834" algn="just">
              <a:lnSpc>
                <a:spcPts val="4540"/>
              </a:lnSpc>
              <a:spcBef>
                <a:spcPts val="1495"/>
              </a:spcBef>
              <a:buChar char="•"/>
              <a:tabLst>
                <a:tab pos="469900" algn="l"/>
              </a:tabLst>
            </a:pPr>
            <a:r>
              <a:rPr sz="4400" dirty="0" smtClean="0"/>
              <a:t>¿</a:t>
            </a:r>
            <a:r>
              <a:rPr lang="es-PE" sz="4400" dirty="0" smtClean="0"/>
              <a:t>En que se basan para elegir una herramienta de gestión para realizar un proyecto?</a:t>
            </a:r>
            <a:endParaRPr sz="42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94246" y="2673095"/>
            <a:ext cx="7159753" cy="1041400"/>
          </a:xfrm>
          <a:custGeom>
            <a:avLst/>
            <a:gdLst/>
            <a:ahLst/>
            <a:cxnLst/>
            <a:rect l="l" t="t" r="r" b="b"/>
            <a:pathLst>
              <a:path w="6585584" h="1041400">
                <a:moveTo>
                  <a:pt x="6585204" y="0"/>
                </a:moveTo>
                <a:lnTo>
                  <a:pt x="0" y="0"/>
                </a:lnTo>
                <a:lnTo>
                  <a:pt x="0" y="1040892"/>
                </a:lnTo>
                <a:lnTo>
                  <a:pt x="6585204" y="1040892"/>
                </a:lnTo>
                <a:lnTo>
                  <a:pt x="6585204" y="0"/>
                </a:lnTo>
                <a:close/>
              </a:path>
            </a:pathLst>
          </a:custGeom>
          <a:solidFill>
            <a:srgbClr val="1B5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94246" y="2673095"/>
            <a:ext cx="7159754" cy="785856"/>
          </a:xfrm>
          <a:prstGeom prst="rect">
            <a:avLst/>
          </a:prstGeom>
          <a:solidFill>
            <a:srgbClr val="1B5E8A"/>
          </a:solidFill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5510"/>
              </a:lnSpc>
            </a:pPr>
            <a:r>
              <a:rPr sz="13200" spc="-82" baseline="-30303" dirty="0">
                <a:solidFill>
                  <a:srgbClr val="FFFFFF"/>
                </a:solidFill>
              </a:rPr>
              <a:t>1</a:t>
            </a:r>
            <a:r>
              <a:rPr sz="13200" spc="-2370" baseline="-30303" dirty="0">
                <a:solidFill>
                  <a:srgbClr val="FFFFFF"/>
                </a:solidFill>
              </a:rPr>
              <a:t> </a:t>
            </a:r>
            <a:r>
              <a:rPr lang="es-PE" sz="2400" b="0" spc="-50" dirty="0" smtClean="0">
                <a:solidFill>
                  <a:srgbClr val="FFFFFF"/>
                </a:solidFill>
                <a:latin typeface="Tahoma"/>
                <a:cs typeface="Tahoma"/>
              </a:rPr>
              <a:t>Introducción</a:t>
            </a:r>
            <a:endParaRPr sz="2400" dirty="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94246" y="2673095"/>
            <a:ext cx="7083553" cy="2306320"/>
            <a:chOff x="5794247" y="2673095"/>
            <a:chExt cx="6585584" cy="2306320"/>
          </a:xfrm>
        </p:grpSpPr>
        <p:sp>
          <p:nvSpPr>
            <p:cNvPr id="5" name="object 5"/>
            <p:cNvSpPr/>
            <p:nvPr/>
          </p:nvSpPr>
          <p:spPr>
            <a:xfrm>
              <a:off x="11324844" y="2673095"/>
              <a:ext cx="1054735" cy="1041400"/>
            </a:xfrm>
            <a:custGeom>
              <a:avLst/>
              <a:gdLst/>
              <a:ahLst/>
              <a:cxnLst/>
              <a:rect l="l" t="t" r="r" b="b"/>
              <a:pathLst>
                <a:path w="1054734" h="1041400">
                  <a:moveTo>
                    <a:pt x="1054607" y="0"/>
                  </a:moveTo>
                  <a:lnTo>
                    <a:pt x="0" y="0"/>
                  </a:lnTo>
                  <a:lnTo>
                    <a:pt x="0" y="1040892"/>
                  </a:lnTo>
                  <a:lnTo>
                    <a:pt x="1054607" y="1040892"/>
                  </a:lnTo>
                  <a:lnTo>
                    <a:pt x="1054607" y="0"/>
                  </a:lnTo>
                  <a:close/>
                </a:path>
              </a:pathLst>
            </a:custGeom>
            <a:solidFill>
              <a:srgbClr val="FFFFFF">
                <a:alpha val="2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94247" y="3938015"/>
              <a:ext cx="6585584" cy="1041400"/>
            </a:xfrm>
            <a:custGeom>
              <a:avLst/>
              <a:gdLst/>
              <a:ahLst/>
              <a:cxnLst/>
              <a:rect l="l" t="t" r="r" b="b"/>
              <a:pathLst>
                <a:path w="6585584" h="1041400">
                  <a:moveTo>
                    <a:pt x="6585204" y="0"/>
                  </a:moveTo>
                  <a:lnTo>
                    <a:pt x="0" y="0"/>
                  </a:lnTo>
                  <a:lnTo>
                    <a:pt x="0" y="1040891"/>
                  </a:lnTo>
                  <a:lnTo>
                    <a:pt x="6585204" y="1040891"/>
                  </a:lnTo>
                  <a:lnTo>
                    <a:pt x="6585204" y="0"/>
                  </a:lnTo>
                  <a:close/>
                </a:path>
              </a:pathLst>
            </a:custGeom>
            <a:solidFill>
              <a:srgbClr val="0D7C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708392" y="4096969"/>
            <a:ext cx="5407408" cy="385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800"/>
              </a:lnSpc>
              <a:spcBef>
                <a:spcPts val="65"/>
              </a:spcBef>
            </a:pPr>
            <a:r>
              <a:rPr lang="es-PE" sz="2400" spc="-50" dirty="0" smtClean="0">
                <a:solidFill>
                  <a:srgbClr val="FFFFFF"/>
                </a:solidFill>
                <a:latin typeface="Tahoma"/>
                <a:cs typeface="Tahoma"/>
              </a:rPr>
              <a:t>Herramientas de Gestión de Proyectos</a:t>
            </a:r>
            <a:endParaRPr lang="es-ES" sz="2400" spc="-5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2589" y="3895725"/>
            <a:ext cx="63436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8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94247" y="3938015"/>
            <a:ext cx="7159754" cy="2306320"/>
            <a:chOff x="5794247" y="3938015"/>
            <a:chExt cx="6585584" cy="2306320"/>
          </a:xfrm>
        </p:grpSpPr>
        <p:sp>
          <p:nvSpPr>
            <p:cNvPr id="10" name="object 10"/>
            <p:cNvSpPr/>
            <p:nvPr/>
          </p:nvSpPr>
          <p:spPr>
            <a:xfrm>
              <a:off x="11324844" y="3938015"/>
              <a:ext cx="1054735" cy="1041400"/>
            </a:xfrm>
            <a:custGeom>
              <a:avLst/>
              <a:gdLst/>
              <a:ahLst/>
              <a:cxnLst/>
              <a:rect l="l" t="t" r="r" b="b"/>
              <a:pathLst>
                <a:path w="1054734" h="1041400">
                  <a:moveTo>
                    <a:pt x="1054607" y="0"/>
                  </a:moveTo>
                  <a:lnTo>
                    <a:pt x="0" y="0"/>
                  </a:lnTo>
                  <a:lnTo>
                    <a:pt x="0" y="1040891"/>
                  </a:lnTo>
                  <a:lnTo>
                    <a:pt x="1054607" y="1040891"/>
                  </a:lnTo>
                  <a:lnTo>
                    <a:pt x="1054607" y="0"/>
                  </a:lnTo>
                  <a:close/>
                </a:path>
              </a:pathLst>
            </a:custGeom>
            <a:solidFill>
              <a:srgbClr val="FFFFFF">
                <a:alpha val="2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94247" y="5202935"/>
              <a:ext cx="6585584" cy="1041400"/>
            </a:xfrm>
            <a:custGeom>
              <a:avLst/>
              <a:gdLst/>
              <a:ahLst/>
              <a:cxnLst/>
              <a:rect l="l" t="t" r="r" b="b"/>
              <a:pathLst>
                <a:path w="6585584" h="1041400">
                  <a:moveTo>
                    <a:pt x="6585204" y="0"/>
                  </a:moveTo>
                  <a:lnTo>
                    <a:pt x="0" y="0"/>
                  </a:lnTo>
                  <a:lnTo>
                    <a:pt x="0" y="1040891"/>
                  </a:lnTo>
                  <a:lnTo>
                    <a:pt x="6585204" y="1040891"/>
                  </a:lnTo>
                  <a:lnTo>
                    <a:pt x="6585204" y="0"/>
                  </a:lnTo>
                  <a:close/>
                </a:path>
              </a:pathLst>
            </a:custGeom>
            <a:solidFill>
              <a:srgbClr val="758F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08392" y="5362702"/>
            <a:ext cx="6169407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spcBef>
                <a:spcPts val="100"/>
              </a:spcBef>
            </a:pPr>
            <a:r>
              <a:rPr lang="es-PE" sz="2400" spc="-50" dirty="0" smtClean="0">
                <a:solidFill>
                  <a:srgbClr val="FFFFFF"/>
                </a:solidFill>
                <a:latin typeface="Tahoma"/>
                <a:cs typeface="Tahoma"/>
              </a:rPr>
              <a:t>Cuadro Comparativo y Valorizado</a:t>
            </a:r>
            <a:endParaRPr lang="es-ES" sz="24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82589" y="5160721"/>
            <a:ext cx="63436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88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88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794246" y="5202935"/>
            <a:ext cx="7159753" cy="2306320"/>
            <a:chOff x="5794247" y="5202935"/>
            <a:chExt cx="6585584" cy="2306320"/>
          </a:xfrm>
        </p:grpSpPr>
        <p:sp>
          <p:nvSpPr>
            <p:cNvPr id="15" name="object 15"/>
            <p:cNvSpPr/>
            <p:nvPr/>
          </p:nvSpPr>
          <p:spPr>
            <a:xfrm>
              <a:off x="11324844" y="5202935"/>
              <a:ext cx="1054735" cy="1041400"/>
            </a:xfrm>
            <a:custGeom>
              <a:avLst/>
              <a:gdLst/>
              <a:ahLst/>
              <a:cxnLst/>
              <a:rect l="l" t="t" r="r" b="b"/>
              <a:pathLst>
                <a:path w="1054734" h="1041400">
                  <a:moveTo>
                    <a:pt x="1054607" y="0"/>
                  </a:moveTo>
                  <a:lnTo>
                    <a:pt x="0" y="0"/>
                  </a:lnTo>
                  <a:lnTo>
                    <a:pt x="0" y="1040891"/>
                  </a:lnTo>
                  <a:lnTo>
                    <a:pt x="1054607" y="1040891"/>
                  </a:lnTo>
                  <a:lnTo>
                    <a:pt x="1054607" y="0"/>
                  </a:lnTo>
                  <a:close/>
                </a:path>
              </a:pathLst>
            </a:custGeom>
            <a:solidFill>
              <a:srgbClr val="FFFFFF">
                <a:alpha val="247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94247" y="6469379"/>
              <a:ext cx="6585584" cy="1039494"/>
            </a:xfrm>
            <a:custGeom>
              <a:avLst/>
              <a:gdLst/>
              <a:ahLst/>
              <a:cxnLst/>
              <a:rect l="l" t="t" r="r" b="b"/>
              <a:pathLst>
                <a:path w="6585584" h="1039495">
                  <a:moveTo>
                    <a:pt x="6585204" y="0"/>
                  </a:moveTo>
                  <a:lnTo>
                    <a:pt x="0" y="0"/>
                  </a:lnTo>
                  <a:lnTo>
                    <a:pt x="0" y="1039368"/>
                  </a:lnTo>
                  <a:lnTo>
                    <a:pt x="6585204" y="1039368"/>
                  </a:lnTo>
                  <a:lnTo>
                    <a:pt x="6585204" y="0"/>
                  </a:lnTo>
                  <a:close/>
                </a:path>
              </a:pathLst>
            </a:custGeom>
            <a:solidFill>
              <a:srgbClr val="B975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794246" y="6469379"/>
            <a:ext cx="7159754" cy="705321"/>
          </a:xfrm>
          <a:prstGeom prst="rect">
            <a:avLst/>
          </a:prstGeom>
          <a:solidFill>
            <a:srgbClr val="B9750D"/>
          </a:solidFill>
        </p:spPr>
        <p:txBody>
          <a:bodyPr vert="horz" wrap="square" lIns="0" tIns="0" rIns="0" bIns="0" rtlCol="0">
            <a:spAutoFit/>
          </a:bodyPr>
          <a:lstStyle/>
          <a:p>
            <a:pPr marL="187960">
              <a:lnSpc>
                <a:spcPts val="5510"/>
              </a:lnSpc>
            </a:pPr>
            <a:r>
              <a:rPr sz="13200" b="1" spc="-82" baseline="-30303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3200" b="1" spc="-2437" baseline="-303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s-PE" sz="2400" spc="65" dirty="0">
                <a:solidFill>
                  <a:srgbClr val="FFFFFF"/>
                </a:solidFill>
                <a:latin typeface="Tahoma"/>
                <a:cs typeface="Tahoma"/>
              </a:rPr>
              <a:t>Resumen de </a:t>
            </a:r>
            <a:r>
              <a:rPr lang="es-PE" sz="2400" spc="65" dirty="0" smtClean="0">
                <a:solidFill>
                  <a:srgbClr val="FFFFFF"/>
                </a:solidFill>
                <a:latin typeface="Tahoma"/>
                <a:cs typeface="Tahoma"/>
              </a:rPr>
              <a:t>valoraciones</a:t>
            </a:r>
            <a:endParaRPr sz="2400" spc="65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1887200" y="6438900"/>
            <a:ext cx="1054735" cy="1039494"/>
          </a:xfrm>
          <a:custGeom>
            <a:avLst/>
            <a:gdLst/>
            <a:ahLst/>
            <a:cxnLst/>
            <a:rect l="l" t="t" r="r" b="b"/>
            <a:pathLst>
              <a:path w="1054734" h="1039495">
                <a:moveTo>
                  <a:pt x="1054607" y="0"/>
                </a:moveTo>
                <a:lnTo>
                  <a:pt x="0" y="0"/>
                </a:lnTo>
                <a:lnTo>
                  <a:pt x="0" y="1039368"/>
                </a:lnTo>
                <a:lnTo>
                  <a:pt x="1054607" y="1039368"/>
                </a:lnTo>
                <a:lnTo>
                  <a:pt x="1054607" y="0"/>
                </a:lnTo>
                <a:close/>
              </a:path>
            </a:pathLst>
          </a:custGeom>
          <a:solidFill>
            <a:srgbClr val="FFFFFF">
              <a:alpha val="2470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823427" y="1558964"/>
            <a:ext cx="1865630" cy="7001509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3585"/>
              </a:lnSpc>
            </a:pPr>
            <a:r>
              <a:rPr sz="11500" b="1" spc="-330" dirty="0">
                <a:solidFill>
                  <a:srgbClr val="D7D7D7"/>
                </a:solidFill>
                <a:latin typeface="Tahoma"/>
                <a:cs typeface="Tahoma"/>
              </a:rPr>
              <a:t>contenido</a:t>
            </a:r>
            <a:endParaRPr sz="1150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00000"/>
                </a:solidFill>
              </a:rPr>
              <a:t>Transformación</a:t>
            </a:r>
          </a:p>
        </p:txBody>
      </p:sp>
      <p:sp>
        <p:nvSpPr>
          <p:cNvPr id="3" name="object 3"/>
          <p:cNvSpPr/>
          <p:nvPr/>
        </p:nvSpPr>
        <p:spPr>
          <a:xfrm>
            <a:off x="3959352" y="4107179"/>
            <a:ext cx="11356848" cy="1638300"/>
          </a:xfrm>
          <a:custGeom>
            <a:avLst/>
            <a:gdLst/>
            <a:ahLst/>
            <a:cxnLst/>
            <a:rect l="l" t="t" r="r" b="b"/>
            <a:pathLst>
              <a:path w="10369550" h="1638300">
                <a:moveTo>
                  <a:pt x="10369296" y="0"/>
                </a:moveTo>
                <a:lnTo>
                  <a:pt x="0" y="0"/>
                </a:lnTo>
                <a:lnTo>
                  <a:pt x="0" y="1638300"/>
                </a:lnTo>
                <a:lnTo>
                  <a:pt x="10369296" y="1638300"/>
                </a:lnTo>
                <a:lnTo>
                  <a:pt x="10369296" y="0"/>
                </a:lnTo>
                <a:close/>
              </a:path>
            </a:pathLst>
          </a:custGeom>
          <a:solidFill>
            <a:srgbClr val="1B5E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59352" y="4107179"/>
            <a:ext cx="11280648" cy="1201098"/>
          </a:xfrm>
          <a:prstGeom prst="rect">
            <a:avLst/>
          </a:prstGeom>
          <a:solidFill>
            <a:srgbClr val="1B5E8A"/>
          </a:solidFill>
        </p:spPr>
        <p:txBody>
          <a:bodyPr vert="horz" wrap="square" lIns="0" tIns="0" rIns="0" bIns="0" rtlCol="0">
            <a:spAutoFit/>
          </a:bodyPr>
          <a:lstStyle/>
          <a:p>
            <a:pPr marL="243204">
              <a:lnSpc>
                <a:spcPts val="8305"/>
              </a:lnSpc>
            </a:pPr>
            <a:r>
              <a:rPr sz="20700" b="1" baseline="-3079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0700" b="1" spc="-3667" baseline="-3079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s-PE" sz="3600" b="0" spc="-50" dirty="0" smtClean="0">
                <a:solidFill>
                  <a:srgbClr val="FFFFFF"/>
                </a:solidFill>
                <a:latin typeface="Tahoma"/>
                <a:cs typeface="Tahoma"/>
              </a:rPr>
              <a:t>Introducción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639800" y="4076700"/>
            <a:ext cx="1981200" cy="1638300"/>
          </a:xfrm>
          <a:custGeom>
            <a:avLst/>
            <a:gdLst/>
            <a:ahLst/>
            <a:cxnLst/>
            <a:rect l="l" t="t" r="r" b="b"/>
            <a:pathLst>
              <a:path w="1661159" h="1638300">
                <a:moveTo>
                  <a:pt x="1661159" y="0"/>
                </a:moveTo>
                <a:lnTo>
                  <a:pt x="0" y="0"/>
                </a:lnTo>
                <a:lnTo>
                  <a:pt x="0" y="1638300"/>
                </a:lnTo>
                <a:lnTo>
                  <a:pt x="1661159" y="1638300"/>
                </a:lnTo>
                <a:lnTo>
                  <a:pt x="1661159" y="0"/>
                </a:lnTo>
                <a:close/>
              </a:path>
            </a:pathLst>
          </a:custGeom>
          <a:solidFill>
            <a:srgbClr val="FFFFFF">
              <a:alpha val="2470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3332226" y="5351526"/>
            <a:ext cx="1626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Entrada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492987" y="5351526"/>
            <a:ext cx="12973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FFFFFF"/>
                </a:solidFill>
                <a:latin typeface="Arial MT"/>
                <a:cs typeface="Arial MT"/>
              </a:rPr>
              <a:t>Salida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5" name="Rectángulo 14"/>
          <p:cNvSpPr/>
          <p:nvPr/>
        </p:nvSpPr>
        <p:spPr>
          <a:xfrm>
            <a:off x="304800" y="1104900"/>
            <a:ext cx="17449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Introducción</a:t>
            </a:r>
          </a:p>
          <a:p>
            <a:endParaRPr lang="es-PE" sz="3600" b="1" dirty="0"/>
          </a:p>
          <a:p>
            <a:endParaRPr lang="es-PE" sz="3600" dirty="0"/>
          </a:p>
          <a:p>
            <a:pPr algn="just"/>
            <a:r>
              <a:rPr lang="es-PE" sz="3600" dirty="0"/>
              <a:t>Las </a:t>
            </a:r>
            <a:r>
              <a:rPr lang="es-PE" sz="3600" b="1" dirty="0"/>
              <a:t>herramientas de gestión de proyectos</a:t>
            </a:r>
            <a:r>
              <a:rPr lang="es-PE" sz="3600" dirty="0"/>
              <a:t> son fundamentales para coordinar equipos, asignar tareas, realizar seguimientos, y garantizar que los proyectos se completen de manera eficiente y dentro del plazo. </a:t>
            </a:r>
            <a:endParaRPr lang="es-PE" sz="3600" dirty="0" smtClean="0"/>
          </a:p>
          <a:p>
            <a:pPr algn="just"/>
            <a:endParaRPr lang="es-PE" sz="3600" dirty="0"/>
          </a:p>
          <a:p>
            <a:pPr algn="just"/>
            <a:r>
              <a:rPr lang="es-PE" sz="3600" dirty="0" smtClean="0"/>
              <a:t>Estas </a:t>
            </a:r>
            <a:r>
              <a:rPr lang="es-PE" sz="3600" dirty="0"/>
              <a:t>herramientas permiten la planificación, colaboración y seguimiento de todas las fases de un proyecto, desde su inicio hasta su finalización.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59352" y="4107179"/>
            <a:ext cx="10369550" cy="1638300"/>
          </a:xfrm>
          <a:custGeom>
            <a:avLst/>
            <a:gdLst/>
            <a:ahLst/>
            <a:cxnLst/>
            <a:rect l="l" t="t" r="r" b="b"/>
            <a:pathLst>
              <a:path w="10369550" h="1638300">
                <a:moveTo>
                  <a:pt x="10369296" y="0"/>
                </a:moveTo>
                <a:lnTo>
                  <a:pt x="0" y="0"/>
                </a:lnTo>
                <a:lnTo>
                  <a:pt x="0" y="1638300"/>
                </a:lnTo>
                <a:lnTo>
                  <a:pt x="10369296" y="1638300"/>
                </a:lnTo>
                <a:lnTo>
                  <a:pt x="10369296" y="0"/>
                </a:lnTo>
                <a:close/>
              </a:path>
            </a:pathLst>
          </a:custGeom>
          <a:solidFill>
            <a:srgbClr val="0D7C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45303" y="4341367"/>
            <a:ext cx="7989697" cy="567848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R="5080">
              <a:lnSpc>
                <a:spcPct val="100800"/>
              </a:lnSpc>
              <a:spcBef>
                <a:spcPts val="65"/>
              </a:spcBef>
            </a:pPr>
            <a:r>
              <a:rPr lang="es-PE" sz="3600" spc="-50" dirty="0">
                <a:solidFill>
                  <a:srgbClr val="FFFFFF"/>
                </a:solidFill>
                <a:latin typeface="Tahoma"/>
                <a:cs typeface="Tahoma"/>
              </a:rPr>
              <a:t>Herramientas de </a:t>
            </a:r>
            <a:r>
              <a:rPr lang="es-PE" sz="3600" spc="-50" dirty="0" smtClean="0">
                <a:solidFill>
                  <a:srgbClr val="FFFFFF"/>
                </a:solidFill>
                <a:latin typeface="Tahoma"/>
                <a:cs typeface="Tahoma"/>
              </a:rPr>
              <a:t>Gestión de Proyectos</a:t>
            </a:r>
            <a:endParaRPr lang="es-ES" sz="3600" spc="-50" dirty="0">
              <a:solidFill>
                <a:srgbClr val="FFFFFF"/>
              </a:solidFill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2557" y="4020185"/>
            <a:ext cx="988060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3800" spc="-50" dirty="0">
                <a:solidFill>
                  <a:srgbClr val="FFFFFF"/>
                </a:solidFill>
              </a:rPr>
              <a:t>2</a:t>
            </a:r>
            <a:endParaRPr sz="13800"/>
          </a:p>
        </p:txBody>
      </p:sp>
      <p:sp>
        <p:nvSpPr>
          <p:cNvPr id="5" name="object 5"/>
          <p:cNvSpPr/>
          <p:nvPr/>
        </p:nvSpPr>
        <p:spPr>
          <a:xfrm>
            <a:off x="12667488" y="4107179"/>
            <a:ext cx="1661160" cy="1638300"/>
          </a:xfrm>
          <a:custGeom>
            <a:avLst/>
            <a:gdLst/>
            <a:ahLst/>
            <a:cxnLst/>
            <a:rect l="l" t="t" r="r" b="b"/>
            <a:pathLst>
              <a:path w="1661159" h="1638300">
                <a:moveTo>
                  <a:pt x="1661159" y="0"/>
                </a:moveTo>
                <a:lnTo>
                  <a:pt x="0" y="0"/>
                </a:lnTo>
                <a:lnTo>
                  <a:pt x="0" y="1638300"/>
                </a:lnTo>
                <a:lnTo>
                  <a:pt x="1661159" y="1638300"/>
                </a:lnTo>
                <a:lnTo>
                  <a:pt x="1661159" y="0"/>
                </a:lnTo>
                <a:close/>
              </a:path>
            </a:pathLst>
          </a:custGeom>
          <a:solidFill>
            <a:srgbClr val="FFFFFF">
              <a:alpha val="2470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3" name="Rectángulo 12"/>
          <p:cNvSpPr/>
          <p:nvPr/>
        </p:nvSpPr>
        <p:spPr>
          <a:xfrm>
            <a:off x="457200" y="0"/>
            <a:ext cx="169926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3600" b="1" dirty="0" smtClean="0"/>
              <a:t>Herramientas </a:t>
            </a:r>
            <a:r>
              <a:rPr lang="es-PE" sz="3600" b="1" dirty="0"/>
              <a:t>de </a:t>
            </a:r>
            <a:r>
              <a:rPr lang="es-PE" sz="3600" b="1" dirty="0" smtClean="0"/>
              <a:t>Gestión </a:t>
            </a:r>
            <a:r>
              <a:rPr lang="es-PE" sz="3600" b="1" dirty="0"/>
              <a:t>de </a:t>
            </a:r>
            <a:r>
              <a:rPr lang="es-PE" sz="3600" b="1" dirty="0" smtClean="0"/>
              <a:t>Proyectos</a:t>
            </a:r>
          </a:p>
          <a:p>
            <a:endParaRPr lang="es-PE" sz="3600" b="1" dirty="0" smtClean="0"/>
          </a:p>
          <a:p>
            <a:pPr lvl="0"/>
            <a:r>
              <a:rPr lang="es-P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s-PE" sz="3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endParaRPr lang="es-PE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s-PE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PE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Descripción</a:t>
            </a:r>
            <a:r>
              <a:rPr lang="es-PE" sz="3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PE" sz="3600" dirty="0" err="1"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es-PE" sz="3600" dirty="0">
                <a:latin typeface="Arial" panose="020B0604020202020204" pitchFamily="34" charset="0"/>
                <a:cs typeface="Arial" panose="020B0604020202020204" pitchFamily="34" charset="0"/>
              </a:rPr>
              <a:t> es una herramienta de gestión de proyectos visual que organiza las tareas mediante tableros, listas y tarjetas. Ideal para proyectos simples y equipos pequeños</a:t>
            </a:r>
            <a:r>
              <a:rPr lang="es-PE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 algn="just"/>
            <a:endParaRPr lang="es-PE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r>
              <a:rPr lang="es-PE" sz="3600" b="1" dirty="0">
                <a:latin typeface="Arial" panose="020B0604020202020204" pitchFamily="34" charset="0"/>
                <a:cs typeface="Arial" panose="020B0604020202020204" pitchFamily="34" charset="0"/>
              </a:rPr>
              <a:t>Ejemplo de uso</a:t>
            </a:r>
            <a:r>
              <a:rPr lang="es-PE" sz="3600" dirty="0">
                <a:latin typeface="Arial" panose="020B0604020202020204" pitchFamily="34" charset="0"/>
                <a:cs typeface="Arial" panose="020B0604020202020204" pitchFamily="34" charset="0"/>
              </a:rPr>
              <a:t>: Un equipo de marketing puede usar </a:t>
            </a:r>
            <a:r>
              <a:rPr lang="es-PE" sz="3600" dirty="0" err="1">
                <a:latin typeface="Arial" panose="020B0604020202020204" pitchFamily="34" charset="0"/>
                <a:cs typeface="Arial" panose="020B0604020202020204" pitchFamily="34" charset="0"/>
              </a:rPr>
              <a:t>Trello</a:t>
            </a:r>
            <a:r>
              <a:rPr lang="es-PE" sz="3600" dirty="0">
                <a:latin typeface="Arial" panose="020B0604020202020204" pitchFamily="34" charset="0"/>
                <a:cs typeface="Arial" panose="020B0604020202020204" pitchFamily="34" charset="0"/>
              </a:rPr>
              <a:t> para organizar una campaña, moviendo las tarjetas desde "Por hacer" hasta "Hecho", mientras asigna tareas y establece fechas de vencimiento.</a:t>
            </a:r>
          </a:p>
        </p:txBody>
      </p:sp>
      <p:pic>
        <p:nvPicPr>
          <p:cNvPr id="4" name="Imagen 3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6200" y="6286500"/>
            <a:ext cx="5014714" cy="2819400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6019800" y="8572500"/>
            <a:ext cx="5089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dirty="0" smtClean="0"/>
              <a:t>https://www.youtube.com/watch?v=zqcbisGzKJI</a:t>
            </a:r>
            <a:endParaRPr lang="es-P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2939</TotalTime>
  <Words>1613</Words>
  <Application>Microsoft Office PowerPoint</Application>
  <PresentationFormat>Personalizado</PresentationFormat>
  <Paragraphs>240</Paragraphs>
  <Slides>27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Arial MT</vt:lpstr>
      <vt:lpstr>Calibri</vt:lpstr>
      <vt:lpstr>Tahoma</vt:lpstr>
      <vt:lpstr>Times New Roman</vt:lpstr>
      <vt:lpstr>Trebuchet MS</vt:lpstr>
      <vt:lpstr>Office Theme</vt:lpstr>
      <vt:lpstr>Herramientas de Desarrollo </vt:lpstr>
      <vt:lpstr>Inicio</vt:lpstr>
      <vt:lpstr>Logro de la Unidad</vt:lpstr>
      <vt:lpstr>Utilidad</vt:lpstr>
      <vt:lpstr>1 Introducción</vt:lpstr>
      <vt:lpstr>Transformación</vt:lpstr>
      <vt:lpstr>Presentación de PowerPoint</vt:lpstr>
      <vt:lpstr>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</vt:lpstr>
      <vt:lpstr>Cuadro Comparativo y Valorizado</vt:lpstr>
      <vt:lpstr>Cuadro Comparativo y Valorizado</vt:lpstr>
      <vt:lpstr>4 Resumen de valoraciones</vt:lpstr>
      <vt:lpstr>Presentación de PowerPoint</vt:lpstr>
      <vt:lpstr>Presentación de PowerPoint</vt:lpstr>
      <vt:lpstr>Presentación de PowerPoint</vt:lpstr>
      <vt:lpstr>Práctica</vt:lpstr>
      <vt:lpstr>Cierre</vt:lpstr>
      <vt:lpstr>Bibliografía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Lenguajes de Programación</dc:title>
  <dc:creator>Katherine Lucero Zarate Chambi</dc:creator>
  <cp:lastModifiedBy>LENOVO</cp:lastModifiedBy>
  <cp:revision>122</cp:revision>
  <dcterms:created xsi:type="dcterms:W3CDTF">2025-01-22T04:00:03Z</dcterms:created>
  <dcterms:modified xsi:type="dcterms:W3CDTF">2025-05-18T19:07:53Z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2025-01-22T00:00:00Z</vt:filetime>
  </property>
  <property fmtid="{D5CDD505-2E9C-101B-9397-08002B2CF9AE}" pid="5" name="Producer">
    <vt:lpwstr>Microsoft® PowerPoint® 2016</vt:lpwstr>
  </property>
</Properties>
</file>