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89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6B38A1E-9B93-46C0-9763-09BCBF489A47}" type="datetime1">
              <a:rPr lang="ko-KR" altLang="en-US"/>
              <a:pPr lvl="0">
                <a:defRPr/>
              </a:pPr>
              <a:t>2022-10-02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1C97DE-B2B0-4FB1-9A15-EA0DDB9C9E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27CAA0-D78A-4D82-A37E-C4385D46084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C1806F-D39A-6968-011F-D4CECCB8A6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7" name="자유형 6">
            <a:extLst>
              <a:ext uri="{FF2B5EF4-FFF2-40B4-BE49-F238E27FC236}">
                <a16:creationId xmlns:a16="http://schemas.microsoft.com/office/drawing/2014/main" id="{F2C90ED3-D38C-B1D9-F36E-602C2D2D7FB5}"/>
              </a:ext>
            </a:extLst>
          </p:cNvPr>
          <p:cNvSpPr/>
          <p:nvPr userDrawn="1"/>
        </p:nvSpPr>
        <p:spPr>
          <a:xfrm>
            <a:off x="1" y="1171575"/>
            <a:ext cx="8151777" cy="3333750"/>
          </a:xfrm>
          <a:custGeom>
            <a:avLst/>
            <a:gdLst>
              <a:gd name="connsiteX0" fmla="*/ 0 w 11496675"/>
              <a:gd name="connsiteY0" fmla="*/ 0 h 3333750"/>
              <a:gd name="connsiteX1" fmla="*/ 11274414 w 11496675"/>
              <a:gd name="connsiteY1" fmla="*/ 0 h 3333750"/>
              <a:gd name="connsiteX2" fmla="*/ 11496675 w 11496675"/>
              <a:gd name="connsiteY2" fmla="*/ 222261 h 3333750"/>
              <a:gd name="connsiteX3" fmla="*/ 11496675 w 11496675"/>
              <a:gd name="connsiteY3" fmla="*/ 3111489 h 3333750"/>
              <a:gd name="connsiteX4" fmla="*/ 11274414 w 11496675"/>
              <a:gd name="connsiteY4" fmla="*/ 3333750 h 3333750"/>
              <a:gd name="connsiteX5" fmla="*/ 0 w 11496675"/>
              <a:gd name="connsiteY5" fmla="*/ 3333750 h 3333750"/>
              <a:gd name="connsiteX6" fmla="*/ 0 w 11496675"/>
              <a:gd name="connsiteY6" fmla="*/ 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96675" h="3333750">
                <a:moveTo>
                  <a:pt x="0" y="0"/>
                </a:moveTo>
                <a:lnTo>
                  <a:pt x="11274414" y="0"/>
                </a:lnTo>
                <a:cubicBezTo>
                  <a:pt x="11397165" y="0"/>
                  <a:pt x="11496675" y="99510"/>
                  <a:pt x="11496675" y="222261"/>
                </a:cubicBezTo>
                <a:lnTo>
                  <a:pt x="11496675" y="3111489"/>
                </a:lnTo>
                <a:cubicBezTo>
                  <a:pt x="11496675" y="3234240"/>
                  <a:pt x="11397165" y="3333750"/>
                  <a:pt x="11274414" y="3333750"/>
                </a:cubicBezTo>
                <a:lnTo>
                  <a:pt x="0" y="3333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2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4480"/>
            <a:ext cx="7886700" cy="49377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3667-2BB2-4382-BE27-2B668CD813E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E8CC95-A694-218C-33A5-2AB87B30494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213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212C853-0C70-D098-D9D7-C6F964CF0E0E}"/>
              </a:ext>
            </a:extLst>
          </p:cNvPr>
          <p:cNvSpPr/>
          <p:nvPr userDrawn="1"/>
        </p:nvSpPr>
        <p:spPr>
          <a:xfrm>
            <a:off x="194553" y="136524"/>
            <a:ext cx="8754893" cy="6565833"/>
          </a:xfrm>
          <a:prstGeom prst="roundRect">
            <a:avLst>
              <a:gd name="adj" fmla="val 21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93838E-649F-8009-7E45-2B1BDF339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9" t="25283" r="19987" b="27524"/>
          <a:stretch/>
        </p:blipFill>
        <p:spPr>
          <a:xfrm>
            <a:off x="2696511" y="1275100"/>
            <a:ext cx="6161010" cy="5331131"/>
          </a:xfrm>
          <a:prstGeom prst="rect">
            <a:avLst/>
          </a:prstGeom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07ABAB37-1408-DA11-B7F1-969F98B30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5207"/>
              </p:ext>
            </p:extLst>
          </p:nvPr>
        </p:nvGraphicFramePr>
        <p:xfrm>
          <a:off x="3547424" y="2656635"/>
          <a:ext cx="4915348" cy="354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47120" imgH="2270880" progId="PBrush">
                  <p:embed/>
                </p:oleObj>
              </mc:Choice>
              <mc:Fallback>
                <p:oleObj name="Bitmap Image" r:id="rId3" imgW="3147120" imgH="2270880" progId="PBrush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39FBA021-5A04-4CD8-F5D2-DE6D12459B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7424" y="2656635"/>
                        <a:ext cx="4915348" cy="3546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A41B3D-3D41-FE07-C02C-C451626D58D7}"/>
              </a:ext>
            </a:extLst>
          </p:cNvPr>
          <p:cNvSpPr txBox="1"/>
          <p:nvPr/>
        </p:nvSpPr>
        <p:spPr>
          <a:xfrm>
            <a:off x="818442" y="827214"/>
            <a:ext cx="6592552" cy="192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spc="-150" dirty="0">
                <a:solidFill>
                  <a:srgbClr val="2824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자료구조 및 알고리즘 </a:t>
            </a:r>
            <a:r>
              <a:rPr lang="en-US" altLang="ko-KR" sz="4800" b="1" spc="-150" dirty="0">
                <a:solidFill>
                  <a:srgbClr val="2824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ko-KR" altLang="en-US" sz="3600" b="1" spc="-150" dirty="0">
                <a:solidFill>
                  <a:srgbClr val="2824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</a:t>
            </a:r>
            <a:r>
              <a:rPr lang="en-US" altLang="ko-KR" sz="3600" b="1" spc="-150" dirty="0">
                <a:solidFill>
                  <a:srgbClr val="2824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600" b="1" spc="-150" dirty="0">
                <a:solidFill>
                  <a:srgbClr val="2824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b="1" spc="-150" dirty="0">
                <a:solidFill>
                  <a:srgbClr val="2824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600" b="1" spc="-150" dirty="0">
                <a:solidFill>
                  <a:srgbClr val="2824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주소록 탐색</a:t>
            </a:r>
          </a:p>
        </p:txBody>
      </p:sp>
    </p:spTree>
    <p:extLst>
      <p:ext uri="{BB962C8B-B14F-4D97-AF65-F5344CB8AC3E}">
        <p14:creationId xmlns:p14="http://schemas.microsoft.com/office/powerpoint/2010/main" val="155133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051" y="749215"/>
            <a:ext cx="258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343" y="1482324"/>
            <a:ext cx="7253628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주소록 데이터를 읽어서 내부의 자료구조에 저장하고 탐색하는 프로그램을 아래 조건을 충족하며 완성하세요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 데이터를 수록할 수 있도록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Node Class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수정하세요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 데이터는 임의의 크기로 변경 가능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 데이터를 읽어 수록할 자료구조를 하나 정하세요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단일 연결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(+0.1) 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ReadFileData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Class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수정하여 데이터를 읽으세요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항목 중의 하나를 선택하여 주어진 키 값으로 탐색하는 기능을 완성하세요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선형탐색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이진탐색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(+0.1)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이진탐색의 경우 주소데이터를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키 값으로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스프리드시트를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활용하여 정렬하여 알고리즘을 완성하세요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993B-C9D7-473F-A13E-A4B31FFF0638}" type="slidenum"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fld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26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+mj-ea"/>
              </a:rPr>
              <a:t>01 </a:t>
            </a:r>
            <a:r>
              <a:rPr kumimoji="1" lang="ko-KR" altLang="en-US" sz="2800" b="1" dirty="0">
                <a:latin typeface="+mj-ea"/>
              </a:rPr>
              <a:t>주소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06" y="1140823"/>
            <a:ext cx="7605088" cy="5114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순번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휴대전화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이메일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0001,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김갑일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,010-1040-0001,dsa001@dgu.edu,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경제학과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0002,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김갑이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,010-1040-0002,dsa002@dgu.edu,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경제학과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0003,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김갑삼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,010-1040-0003,dsa003@dgu.edu,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경제학과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0004,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김갑산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,010-1040-0004,dsa004@dgu.edu,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경제학과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0005,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김갑오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,010-1040-0005,dsa005@dgu.edu,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경제학과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0006,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김갑유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,010-1040-0006,dsa006@dgu.edu,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경영정보학과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0007,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김갑칠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,010-1040-0007,dsa007@dgu.edu,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경영정보학과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0008,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김갑파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,010-1040-0008,dsa008@dgu.edu,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경영정보학과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0009,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김갑구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,010-1040-0009,dsa009@dgu.edu,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경영정보학과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0010,</a:t>
            </a:r>
            <a:r>
              <a:rPr lang="ko-KR" altLang="en-US" sz="1400" dirty="0" err="1">
                <a:solidFill>
                  <a:srgbClr val="0033CC"/>
                </a:solidFill>
                <a:latin typeface="+mn-ea"/>
              </a:rPr>
              <a:t>김갑백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,010-1040-0010,dsa010@dgu.edu,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경영정보학과</a:t>
            </a:r>
            <a:endParaRPr lang="en-US" altLang="ko-KR" sz="1400" dirty="0">
              <a:solidFill>
                <a:srgbClr val="0033CC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0011 ………….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33CC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033CC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033CC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0100 ………….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35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+mj-ea"/>
              </a:rPr>
              <a:t>02 Class Node </a:t>
            </a:r>
            <a:endParaRPr kumimoji="1" lang="ko-KR" altLang="en-US" sz="28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06" y="1140823"/>
            <a:ext cx="7605088" cy="51146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public class Node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private int id;    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private String name;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private String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mphone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private String email;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private String dept;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private Node next;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생성자</a:t>
            </a:r>
            <a:endParaRPr lang="en-US" altLang="ko-KR" sz="1400" dirty="0">
              <a:solidFill>
                <a:srgbClr val="0033CC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public Node(int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nid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 String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nna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 String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nmp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 String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nem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 String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nde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 Node node) {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	   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id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nid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  name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nna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mphone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nmp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, email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nem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 dept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nde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   next = node;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// get 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메소드들과 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set </a:t>
            </a: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메소드들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	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public int      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getId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 { return id; 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 ….. 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getName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(),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getMphone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(),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getEmail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(),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getDept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 …..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public Node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getNext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 { return next; 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public void   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setId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(int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newId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)   { id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newId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 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 ….. 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setName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(String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newName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),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setMphone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(),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setEmail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(),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gstDept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 …..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public void   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setNext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(Node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newNext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){ next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newNext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 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14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+mj-ea"/>
              </a:rPr>
              <a:t>02 Class </a:t>
            </a:r>
            <a:r>
              <a:rPr kumimoji="1" lang="en-US" altLang="ko-KR" sz="2800" b="1" dirty="0" err="1">
                <a:latin typeface="+mj-ea"/>
              </a:rPr>
              <a:t>ReadFileData</a:t>
            </a:r>
            <a:endParaRPr kumimoji="1" lang="ko-KR" altLang="en-US" sz="28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06" y="1140823"/>
            <a:ext cx="7605088" cy="51146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package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AddressList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import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java.io.BufferedReader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import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java.io.FileReader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import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java.io.IOException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public class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ReadFileData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파일에서 데이터를 읽어 오기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static int[]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ReadData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(String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fname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) throws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IOException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int size = 0;	    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항목 수를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0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으로 초기화</a:t>
            </a:r>
            <a:endParaRPr lang="en-US" altLang="ko-KR" sz="1400" dirty="0">
              <a:solidFill>
                <a:srgbClr val="0033CC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Node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rdata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= new Node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 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최초로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개의 원소를 가진 배열 생성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	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size = 0;                 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	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BufferedReader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br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= new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BufferedReader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(new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FileReader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fname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));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	while(true)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한 줄 단위로 읽어 온다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	    String line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br.readLine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	    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더 이상 읽을 라인이 없을 경우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while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문을 빠져나간다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0033CC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	    if (line==null) break; 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	   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System.out.println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(line);</a:t>
            </a:r>
          </a:p>
        </p:txBody>
      </p:sp>
    </p:spTree>
    <p:extLst>
      <p:ext uri="{BB962C8B-B14F-4D97-AF65-F5344CB8AC3E}">
        <p14:creationId xmlns:p14="http://schemas.microsoft.com/office/powerpoint/2010/main" val="176828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+mj-ea"/>
              </a:rPr>
              <a:t>02 Class </a:t>
            </a:r>
            <a:r>
              <a:rPr kumimoji="1" lang="en-US" altLang="ko-KR" sz="2800" b="1" dirty="0" err="1">
                <a:latin typeface="+mj-ea"/>
              </a:rPr>
              <a:t>ReadFileData</a:t>
            </a:r>
            <a:endParaRPr kumimoji="1" lang="ko-KR" altLang="en-US" sz="28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06" y="1140823"/>
            <a:ext cx="7605088" cy="511469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String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문자열을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구분자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문자열을 기준으로 분리한다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	// result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는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“,"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를 구분자로 단어를 분리한다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             String[] result = 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line.split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(“,");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1600" dirty="0">
              <a:solidFill>
                <a:srgbClr val="0033CC"/>
              </a:solidFill>
              <a:latin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요소 수에 맞게 결과 데이터 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rdata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길이 조정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1600" dirty="0">
                <a:solidFill>
                  <a:srgbClr val="0033CC"/>
                </a:solidFill>
                <a:latin typeface="+mn-ea"/>
              </a:rPr>
              <a:t>             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size = size + 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result.length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             Node[] t = new Node[size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];   // 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newSize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크기의 새로운 배열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t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생성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1600" dirty="0">
                <a:solidFill>
                  <a:srgbClr val="0033CC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	for (int 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 = 0; 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 &lt; 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rdata.length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; 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    	     t[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] = 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rdata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[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];                    //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배열 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rdata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를 배열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t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로 복사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1600" dirty="0">
                <a:solidFill>
                  <a:srgbClr val="0033CC"/>
                </a:solidFill>
                <a:latin typeface="+mn-ea"/>
              </a:rPr>
              <a:t>    	</a:t>
            </a:r>
            <a:r>
              <a:rPr lang="en-US" altLang="ko-KR" sz="1600" dirty="0" err="1">
                <a:solidFill>
                  <a:srgbClr val="0033CC"/>
                </a:solidFill>
                <a:latin typeface="+mn-ea"/>
              </a:rPr>
              <a:t>rdata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 = (Node[]) t;     	</a:t>
            </a:r>
          </a:p>
        </p:txBody>
      </p:sp>
    </p:spTree>
    <p:extLst>
      <p:ext uri="{BB962C8B-B14F-4D97-AF65-F5344CB8AC3E}">
        <p14:creationId xmlns:p14="http://schemas.microsoft.com/office/powerpoint/2010/main" val="423753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+mj-ea"/>
              </a:rPr>
              <a:t>02 Class </a:t>
            </a:r>
            <a:r>
              <a:rPr kumimoji="1" lang="en-US" altLang="ko-KR" sz="2800" b="1" dirty="0" err="1">
                <a:latin typeface="+mj-ea"/>
              </a:rPr>
              <a:t>ReadFileData</a:t>
            </a:r>
            <a:endParaRPr kumimoji="1" lang="ko-KR" altLang="en-US" sz="28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06" y="1140823"/>
            <a:ext cx="7605088" cy="51146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문자열을 정수로 변환하는 코드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1400" dirty="0">
                <a:solidFill>
                  <a:srgbClr val="0033CC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for (int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=0;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&lt;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result.length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++)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	 try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     int number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Integer.parseInt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(result[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		 // Integer number =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Integer.valueOf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(result[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     //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System.out.println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(number);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    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rdata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] = number;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 catch (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NumberFormatException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ex)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                 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정수형이 아닌 경우 예외처리 메시지를 출력한다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 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ex.printStackTrace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br.close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      return </a:t>
            </a:r>
            <a:r>
              <a:rPr lang="en-US" altLang="ko-KR" sz="1400" dirty="0" err="1">
                <a:solidFill>
                  <a:srgbClr val="0033CC"/>
                </a:solidFill>
                <a:latin typeface="+mn-ea"/>
              </a:rPr>
              <a:t>rdata</a:t>
            </a: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400" dirty="0">
                <a:solidFill>
                  <a:srgbClr val="0033CC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531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814</Words>
  <Application>Microsoft Office PowerPoint</Application>
  <PresentationFormat>화면 슬라이드 쇼(4:3)</PresentationFormat>
  <Paragraphs>100</Paragraphs>
  <Slides>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나눔고딕 ExtraBold</vt:lpstr>
      <vt:lpstr>맑은 고딕</vt:lpstr>
      <vt:lpstr>배달의민족 도현</vt:lpstr>
      <vt:lpstr>Arial</vt:lpstr>
      <vt:lpstr>Calibri</vt:lpstr>
      <vt:lpstr>Calibri Light</vt:lpstr>
      <vt:lpstr>Office 테마</vt:lpstr>
      <vt:lpstr>Bitmap Image</vt:lpstr>
      <vt:lpstr>PowerPoint 프레젠테이션</vt:lpstr>
      <vt:lpstr>PowerPoint 프레젠테이션</vt:lpstr>
      <vt:lpstr>01 주소 데이터</vt:lpstr>
      <vt:lpstr>02 Class Node </vt:lpstr>
      <vt:lpstr>02 Class ReadFileData</vt:lpstr>
      <vt:lpstr>02 Class ReadFileData</vt:lpstr>
      <vt:lpstr>02 Class ReadFileData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이길섭</cp:lastModifiedBy>
  <cp:revision>115</cp:revision>
  <dcterms:created xsi:type="dcterms:W3CDTF">2017-03-16T00:57:55Z</dcterms:created>
  <dcterms:modified xsi:type="dcterms:W3CDTF">2022-10-02T15:11:16Z</dcterms:modified>
  <cp:version>1000.0000.01</cp:version>
</cp:coreProperties>
</file>