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7" autoAdjust="0"/>
    <p:restoredTop sz="94660"/>
  </p:normalViewPr>
  <p:slideViewPr>
    <p:cSldViewPr>
      <p:cViewPr>
        <p:scale>
          <a:sx n="100" d="100"/>
          <a:sy n="100" d="100"/>
        </p:scale>
        <p:origin x="-1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5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6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23BF-6855-4854-B04F-85A245365504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322B-EEA5-4EE2-A052-23CDCE67BD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5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 Virtualization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Hardware/Licensing Requirements:</a:t>
            </a:r>
          </a:p>
          <a:p>
            <a:pPr lvl="1"/>
            <a:r>
              <a:rPr lang="en-US" sz="1600" dirty="0" smtClean="0"/>
              <a:t>REPURPOSE: 2 IBM Utility Servers and Arrow Server to Virtual Network</a:t>
            </a:r>
          </a:p>
          <a:p>
            <a:pPr lvl="1"/>
            <a:r>
              <a:rPr lang="en-US" sz="1600" dirty="0" smtClean="0"/>
              <a:t>NEED: 2-port 10GBE Interface Cards to each server</a:t>
            </a:r>
          </a:p>
          <a:p>
            <a:pPr lvl="1"/>
            <a:r>
              <a:rPr lang="en-US" sz="1600" dirty="0" smtClean="0"/>
              <a:t>NEED: 2-16 Port GBE Switches</a:t>
            </a:r>
          </a:p>
          <a:p>
            <a:pPr lvl="1"/>
            <a:r>
              <a:rPr lang="en-US" sz="1600" dirty="0" smtClean="0"/>
              <a:t>NEED: 30TB SAN</a:t>
            </a:r>
          </a:p>
          <a:p>
            <a:pPr lvl="1"/>
            <a:r>
              <a:rPr lang="en-US" sz="1600" dirty="0" smtClean="0"/>
              <a:t>NEED: VMWare Licensing for each CPU Socket on IBM Servers</a:t>
            </a:r>
          </a:p>
          <a:p>
            <a:r>
              <a:rPr lang="en-US" sz="2000" dirty="0" smtClean="0"/>
              <a:t>Connectivity/Security</a:t>
            </a:r>
          </a:p>
          <a:p>
            <a:pPr lvl="1"/>
            <a:r>
              <a:rPr lang="en-US" sz="1600" dirty="0" smtClean="0"/>
              <a:t>SAN and </a:t>
            </a:r>
            <a:r>
              <a:rPr lang="en-US" sz="1600" dirty="0"/>
              <a:t>Servers are </a:t>
            </a:r>
            <a:r>
              <a:rPr lang="en-US" sz="1600" dirty="0" smtClean="0"/>
              <a:t>connected via 10GBE switch with ISCSI interfaces. The SAN will sit on a private network with no connectivity to the Virtual Machines hosting applications </a:t>
            </a:r>
          </a:p>
          <a:p>
            <a:pPr lvl="1"/>
            <a:r>
              <a:rPr lang="en-US" sz="1600" dirty="0" smtClean="0"/>
              <a:t>Use existing FW and switches with virtual </a:t>
            </a:r>
            <a:r>
              <a:rPr lang="en-US" sz="1600" dirty="0"/>
              <a:t>vSphere® Distributed Switch (VDS) </a:t>
            </a:r>
            <a:r>
              <a:rPr lang="en-US" sz="1600" dirty="0" smtClean="0"/>
              <a:t>to conform to existing DMZ zoning and security requirements</a:t>
            </a:r>
          </a:p>
          <a:p>
            <a:r>
              <a:rPr lang="en-US" sz="2000" dirty="0" smtClean="0"/>
              <a:t>Migrate ANLP, DDOS, MSD and FLSTG to the Virtual Environment</a:t>
            </a:r>
          </a:p>
          <a:p>
            <a:r>
              <a:rPr lang="en-US" sz="2000" dirty="0" smtClean="0"/>
              <a:t>Verify applications and run testing to verify Virtual Environment, e.g., HW failures, cable pulls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28601" y="76199"/>
            <a:ext cx="8686800" cy="2895601"/>
            <a:chOff x="228601" y="76199"/>
            <a:chExt cx="8686800" cy="3141821"/>
          </a:xfrm>
        </p:grpSpPr>
        <p:sp>
          <p:nvSpPr>
            <p:cNvPr id="185" name="Cloud Callout 184"/>
            <p:cNvSpPr/>
            <p:nvPr/>
          </p:nvSpPr>
          <p:spPr>
            <a:xfrm>
              <a:off x="228601" y="76199"/>
              <a:ext cx="8686800" cy="2630899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99079" y="2576447"/>
              <a:ext cx="2030143" cy="6415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1545029" y="4866931"/>
            <a:ext cx="5792787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 b="1" dirty="0"/>
              <a:t>FDC Egress Firewalls 01ca/02ca</a:t>
            </a:r>
          </a:p>
          <a:p>
            <a:endParaRPr lang="en-US" altLang="en-US" sz="2000" b="1" dirty="0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3781425" y="5943600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en-US" sz="1100" b="1" dirty="0"/>
              <a:t>Shadownet  Access from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100" b="1" dirty="0"/>
              <a:t>Middletown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100" b="1" dirty="0"/>
              <a:t>Secaucus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100" b="1" dirty="0"/>
              <a:t>Bridgeton</a:t>
            </a:r>
          </a:p>
          <a:p>
            <a:pPr>
              <a:defRPr/>
            </a:pPr>
            <a:endParaRPr lang="en-US" altLang="en-US" sz="1100" b="1" dirty="0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4397375" y="5581306"/>
            <a:ext cx="4762" cy="172244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>
            <a:off x="6248400" y="5601150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7116763" y="6019800"/>
            <a:ext cx="884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1100" b="1" dirty="0"/>
              <a:t>UGN Access</a:t>
            </a:r>
          </a:p>
        </p:txBody>
      </p:sp>
      <p:sp>
        <p:nvSpPr>
          <p:cNvPr id="61" name="TextBox 19"/>
          <p:cNvSpPr txBox="1">
            <a:spLocks noChangeArrowheads="1"/>
          </p:cNvSpPr>
          <p:nvPr/>
        </p:nvSpPr>
        <p:spPr bwMode="auto">
          <a:xfrm>
            <a:off x="223837" y="5056188"/>
            <a:ext cx="101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/>
              <a:t>DMZ1 Zone</a:t>
            </a:r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7843838" y="5057775"/>
            <a:ext cx="101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/>
              <a:t>DMZ2 Zone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 rot="16200000">
            <a:off x="5982494" y="5547969"/>
            <a:ext cx="569912" cy="12573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</p:txBody>
      </p:sp>
      <p:sp>
        <p:nvSpPr>
          <p:cNvPr id="79" name="Line 63"/>
          <p:cNvSpPr>
            <a:spLocks noChangeShapeType="1"/>
          </p:cNvSpPr>
          <p:nvPr/>
        </p:nvSpPr>
        <p:spPr bwMode="auto">
          <a:xfrm flipH="1">
            <a:off x="6883400" y="6172200"/>
            <a:ext cx="279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TextBox 15"/>
          <p:cNvSpPr txBox="1">
            <a:spLocks noChangeArrowheads="1"/>
          </p:cNvSpPr>
          <p:nvPr/>
        </p:nvSpPr>
        <p:spPr bwMode="auto">
          <a:xfrm>
            <a:off x="5880100" y="6222828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dirty="0"/>
              <a:t>UGN VLAN</a:t>
            </a:r>
          </a:p>
        </p:txBody>
      </p:sp>
      <p:sp>
        <p:nvSpPr>
          <p:cNvPr id="86" name="TextBox 16"/>
          <p:cNvSpPr txBox="1">
            <a:spLocks noChangeArrowheads="1"/>
          </p:cNvSpPr>
          <p:nvPr/>
        </p:nvSpPr>
        <p:spPr bwMode="auto">
          <a:xfrm>
            <a:off x="7921625" y="5410200"/>
            <a:ext cx="93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/>
              <a:t>UGN Zone</a:t>
            </a:r>
          </a:p>
        </p:txBody>
      </p:sp>
      <p:sp>
        <p:nvSpPr>
          <p:cNvPr id="87" name="TextBox 17"/>
          <p:cNvSpPr txBox="1">
            <a:spLocks noChangeArrowheads="1"/>
          </p:cNvSpPr>
          <p:nvPr/>
        </p:nvSpPr>
        <p:spPr bwMode="auto">
          <a:xfrm>
            <a:off x="3643312" y="6505575"/>
            <a:ext cx="1418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/>
              <a:t>Shadownet Zone</a:t>
            </a:r>
          </a:p>
        </p:txBody>
      </p:sp>
      <p:cxnSp>
        <p:nvCxnSpPr>
          <p:cNvPr id="117" name="Straight Connector 11"/>
          <p:cNvCxnSpPr>
            <a:cxnSpLocks noChangeShapeType="1"/>
          </p:cNvCxnSpPr>
          <p:nvPr/>
        </p:nvCxnSpPr>
        <p:spPr bwMode="auto">
          <a:xfrm flipH="1">
            <a:off x="228601" y="5384628"/>
            <a:ext cx="129539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Connector 5"/>
          <p:cNvCxnSpPr>
            <a:cxnSpLocks noChangeShapeType="1"/>
          </p:cNvCxnSpPr>
          <p:nvPr/>
        </p:nvCxnSpPr>
        <p:spPr bwMode="auto">
          <a:xfrm>
            <a:off x="6248400" y="5893733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Line 63"/>
          <p:cNvSpPr>
            <a:spLocks noChangeShapeType="1"/>
          </p:cNvSpPr>
          <p:nvPr/>
        </p:nvSpPr>
        <p:spPr bwMode="auto">
          <a:xfrm>
            <a:off x="2113353" y="5625584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" name="Rectangle 28"/>
          <p:cNvSpPr>
            <a:spLocks noChangeArrowheads="1"/>
          </p:cNvSpPr>
          <p:nvPr/>
        </p:nvSpPr>
        <p:spPr bwMode="auto">
          <a:xfrm rot="16200000">
            <a:off x="1847447" y="5572403"/>
            <a:ext cx="569912" cy="12573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</p:txBody>
      </p:sp>
      <p:sp>
        <p:nvSpPr>
          <p:cNvPr id="146" name="TextBox 15"/>
          <p:cNvSpPr txBox="1">
            <a:spLocks noChangeArrowheads="1"/>
          </p:cNvSpPr>
          <p:nvPr/>
        </p:nvSpPr>
        <p:spPr bwMode="auto">
          <a:xfrm>
            <a:off x="1745053" y="6247262"/>
            <a:ext cx="8338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dirty="0" smtClean="0"/>
              <a:t>FDC </a:t>
            </a:r>
            <a:r>
              <a:rPr lang="en-US" sz="1000" b="1" dirty="0"/>
              <a:t>VLAN</a:t>
            </a:r>
          </a:p>
        </p:txBody>
      </p:sp>
      <p:cxnSp>
        <p:nvCxnSpPr>
          <p:cNvPr id="147" name="Straight Connector 5"/>
          <p:cNvCxnSpPr>
            <a:cxnSpLocks noChangeShapeType="1"/>
          </p:cNvCxnSpPr>
          <p:nvPr/>
        </p:nvCxnSpPr>
        <p:spPr bwMode="auto">
          <a:xfrm>
            <a:off x="2113353" y="5918167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TextBox 15"/>
          <p:cNvSpPr txBox="1">
            <a:spLocks noChangeArrowheads="1"/>
          </p:cNvSpPr>
          <p:nvPr/>
        </p:nvSpPr>
        <p:spPr bwMode="auto">
          <a:xfrm>
            <a:off x="1447800" y="6510007"/>
            <a:ext cx="14650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dirty="0" smtClean="0"/>
              <a:t>FDC Egress Switch</a:t>
            </a:r>
            <a:endParaRPr lang="en-US" sz="1000" b="1" dirty="0"/>
          </a:p>
        </p:txBody>
      </p:sp>
      <p:sp>
        <p:nvSpPr>
          <p:cNvPr id="149" name="TextBox 13"/>
          <p:cNvSpPr txBox="1">
            <a:spLocks noChangeArrowheads="1"/>
          </p:cNvSpPr>
          <p:nvPr/>
        </p:nvSpPr>
        <p:spPr bwMode="auto">
          <a:xfrm>
            <a:off x="233362" y="5410200"/>
            <a:ext cx="10422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/>
              <a:t>Inside Zone</a:t>
            </a: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1219200" y="27432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900" b="1" dirty="0"/>
              <a:t>MED</a:t>
            </a:r>
          </a:p>
          <a:p>
            <a:r>
              <a:rPr lang="en-US" altLang="en-US" sz="900" b="1" dirty="0"/>
              <a:t>(2) IBM</a:t>
            </a:r>
          </a:p>
          <a:p>
            <a:r>
              <a:rPr lang="en-US" altLang="en-US" sz="900" b="1" dirty="0"/>
              <a:t>3650</a:t>
            </a:r>
          </a:p>
        </p:txBody>
      </p:sp>
      <p:cxnSp>
        <p:nvCxnSpPr>
          <p:cNvPr id="168" name="Straight Connector 11"/>
          <p:cNvCxnSpPr>
            <a:cxnSpLocks noChangeShapeType="1"/>
          </p:cNvCxnSpPr>
          <p:nvPr/>
        </p:nvCxnSpPr>
        <p:spPr bwMode="auto">
          <a:xfrm flipH="1">
            <a:off x="7353300" y="5384628"/>
            <a:ext cx="14859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Line 63"/>
          <p:cNvSpPr>
            <a:spLocks noChangeShapeType="1"/>
          </p:cNvSpPr>
          <p:nvPr/>
        </p:nvSpPr>
        <p:spPr bwMode="auto">
          <a:xfrm>
            <a:off x="7351712" y="5105400"/>
            <a:ext cx="26828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70" name="Straight Connector 11"/>
          <p:cNvCxnSpPr>
            <a:cxnSpLocks noChangeShapeType="1"/>
          </p:cNvCxnSpPr>
          <p:nvPr/>
        </p:nvCxnSpPr>
        <p:spPr bwMode="auto">
          <a:xfrm flipH="1" flipV="1">
            <a:off x="5486400" y="5601851"/>
            <a:ext cx="7758" cy="1031266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11"/>
          <p:cNvCxnSpPr>
            <a:cxnSpLocks noChangeShapeType="1"/>
          </p:cNvCxnSpPr>
          <p:nvPr/>
        </p:nvCxnSpPr>
        <p:spPr bwMode="auto">
          <a:xfrm flipH="1" flipV="1">
            <a:off x="2912883" y="5581306"/>
            <a:ext cx="7758" cy="1031266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2" name="Group 271"/>
          <p:cNvGrpSpPr/>
          <p:nvPr/>
        </p:nvGrpSpPr>
        <p:grpSpPr>
          <a:xfrm>
            <a:off x="6019800" y="2743200"/>
            <a:ext cx="1066802" cy="649413"/>
            <a:chOff x="6096000" y="2743200"/>
            <a:chExt cx="1066802" cy="649413"/>
          </a:xfrm>
        </p:grpSpPr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 rot="16200000">
              <a:off x="6304694" y="2534506"/>
              <a:ext cx="649413" cy="106680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92" name="TextBox 12"/>
            <p:cNvSpPr txBox="1">
              <a:spLocks noChangeArrowheads="1"/>
            </p:cNvSpPr>
            <p:nvPr/>
          </p:nvSpPr>
          <p:spPr bwMode="auto">
            <a:xfrm>
              <a:off x="6206975" y="2895600"/>
              <a:ext cx="80342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30TB SAN</a:t>
              </a:r>
              <a:endParaRPr lang="en-US" sz="1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86200" y="3657600"/>
            <a:ext cx="914400" cy="762000"/>
            <a:chOff x="4267200" y="3352800"/>
            <a:chExt cx="914400" cy="762000"/>
          </a:xfrm>
        </p:grpSpPr>
        <p:sp>
          <p:nvSpPr>
            <p:cNvPr id="93" name="Rectangle 64"/>
            <p:cNvSpPr>
              <a:spLocks noChangeArrowheads="1"/>
            </p:cNvSpPr>
            <p:nvPr/>
          </p:nvSpPr>
          <p:spPr bwMode="auto">
            <a:xfrm>
              <a:off x="4267200" y="3657600"/>
              <a:ext cx="609600" cy="4572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900" b="1" dirty="0" smtClean="0"/>
            </a:p>
            <a:p>
              <a:r>
                <a:rPr lang="en-US" altLang="en-US" sz="900" b="1" dirty="0" smtClean="0"/>
                <a:t>IBM</a:t>
              </a:r>
              <a:endParaRPr lang="en-US" altLang="en-US" sz="900" b="1" dirty="0"/>
            </a:p>
            <a:p>
              <a:r>
                <a:rPr lang="en-US" altLang="en-US" sz="900" b="1" dirty="0"/>
                <a:t>3650</a:t>
              </a:r>
            </a:p>
          </p:txBody>
        </p:sp>
        <p:sp>
          <p:nvSpPr>
            <p:cNvPr id="94" name="Rectangle 64"/>
            <p:cNvSpPr>
              <a:spLocks noChangeArrowheads="1"/>
            </p:cNvSpPr>
            <p:nvPr/>
          </p:nvSpPr>
          <p:spPr bwMode="auto">
            <a:xfrm>
              <a:off x="4419600" y="3505200"/>
              <a:ext cx="609600" cy="4572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900" b="1" dirty="0" smtClean="0"/>
            </a:p>
            <a:p>
              <a:r>
                <a:rPr lang="en-US" altLang="en-US" sz="900" b="1" dirty="0" smtClean="0"/>
                <a:t>IBM</a:t>
              </a:r>
              <a:endParaRPr lang="en-US" altLang="en-US" sz="900" b="1" dirty="0"/>
            </a:p>
            <a:p>
              <a:r>
                <a:rPr lang="en-US" altLang="en-US" sz="900" b="1" dirty="0"/>
                <a:t>3650</a:t>
              </a:r>
            </a:p>
          </p:txBody>
        </p:sp>
        <p:sp>
          <p:nvSpPr>
            <p:cNvPr id="95" name="Rectangle 64"/>
            <p:cNvSpPr>
              <a:spLocks noChangeArrowheads="1"/>
            </p:cNvSpPr>
            <p:nvPr/>
          </p:nvSpPr>
          <p:spPr bwMode="auto">
            <a:xfrm>
              <a:off x="4572000" y="3352800"/>
              <a:ext cx="609600" cy="4572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900" b="1" dirty="0" smtClean="0"/>
                <a:t>IBM</a:t>
              </a:r>
              <a:endParaRPr lang="en-US" altLang="en-US" sz="900" b="1" dirty="0"/>
            </a:p>
            <a:p>
              <a:r>
                <a:rPr lang="en-US" altLang="en-US" sz="900" b="1" dirty="0"/>
                <a:t>3650</a:t>
              </a:r>
            </a:p>
          </p:txBody>
        </p:sp>
      </p:grpSp>
      <p:sp>
        <p:nvSpPr>
          <p:cNvPr id="97" name="Line 63"/>
          <p:cNvSpPr>
            <a:spLocks noChangeShapeType="1"/>
          </p:cNvSpPr>
          <p:nvPr/>
        </p:nvSpPr>
        <p:spPr bwMode="auto">
          <a:xfrm flipH="1">
            <a:off x="1219200" y="6172200"/>
            <a:ext cx="279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411163" y="6019800"/>
            <a:ext cx="884237" cy="29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1100" b="1" dirty="0" smtClean="0"/>
              <a:t>FDC Access</a:t>
            </a:r>
            <a:endParaRPr lang="en-US" altLang="en-US" sz="1100" b="1" dirty="0"/>
          </a:p>
        </p:txBody>
      </p:sp>
      <p:sp>
        <p:nvSpPr>
          <p:cNvPr id="99" name="Line 67"/>
          <p:cNvSpPr>
            <a:spLocks noChangeShapeType="1"/>
          </p:cNvSpPr>
          <p:nvPr/>
        </p:nvSpPr>
        <p:spPr bwMode="auto">
          <a:xfrm flipH="1" flipV="1">
            <a:off x="5880100" y="6166280"/>
            <a:ext cx="749300" cy="47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00" name="Straight Connector 5"/>
          <p:cNvCxnSpPr>
            <a:cxnSpLocks noChangeShapeType="1"/>
          </p:cNvCxnSpPr>
          <p:nvPr/>
        </p:nvCxnSpPr>
        <p:spPr bwMode="auto">
          <a:xfrm rot="16200000">
            <a:off x="6734175" y="6045752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Connector 5"/>
          <p:cNvCxnSpPr>
            <a:cxnSpLocks noChangeShapeType="1"/>
          </p:cNvCxnSpPr>
          <p:nvPr/>
        </p:nvCxnSpPr>
        <p:spPr bwMode="auto">
          <a:xfrm rot="5400000">
            <a:off x="1668072" y="6045752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Line 67"/>
          <p:cNvSpPr>
            <a:spLocks noChangeShapeType="1"/>
          </p:cNvSpPr>
          <p:nvPr/>
        </p:nvSpPr>
        <p:spPr bwMode="auto">
          <a:xfrm flipH="1" flipV="1">
            <a:off x="1752600" y="6172200"/>
            <a:ext cx="749300" cy="47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10" name="Straight Connector 11"/>
          <p:cNvCxnSpPr>
            <a:cxnSpLocks noChangeShapeType="1"/>
          </p:cNvCxnSpPr>
          <p:nvPr/>
        </p:nvCxnSpPr>
        <p:spPr bwMode="auto">
          <a:xfrm flipH="1" flipV="1">
            <a:off x="2667000" y="3657600"/>
            <a:ext cx="7758" cy="1202919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Line 63"/>
          <p:cNvSpPr>
            <a:spLocks noChangeShapeType="1"/>
          </p:cNvSpPr>
          <p:nvPr/>
        </p:nvSpPr>
        <p:spPr bwMode="auto">
          <a:xfrm rot="5400000">
            <a:off x="3117056" y="2978944"/>
            <a:ext cx="14288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" name="Line 63"/>
          <p:cNvSpPr>
            <a:spLocks noChangeShapeType="1"/>
          </p:cNvSpPr>
          <p:nvPr/>
        </p:nvSpPr>
        <p:spPr bwMode="auto">
          <a:xfrm rot="5400000" flipH="1">
            <a:off x="6358732" y="2329656"/>
            <a:ext cx="9524" cy="31226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14800" y="3024894"/>
            <a:ext cx="687388" cy="327906"/>
            <a:chOff x="4114800" y="3024894"/>
            <a:chExt cx="687388" cy="327906"/>
          </a:xfrm>
        </p:grpSpPr>
        <p:sp>
          <p:nvSpPr>
            <p:cNvPr id="196" name="Rectangle 28"/>
            <p:cNvSpPr>
              <a:spLocks noChangeArrowheads="1"/>
            </p:cNvSpPr>
            <p:nvPr/>
          </p:nvSpPr>
          <p:spPr bwMode="auto">
            <a:xfrm rot="16200000">
              <a:off x="4352243" y="2863652"/>
              <a:ext cx="288703" cy="6111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97" name="TextBox 12"/>
            <p:cNvSpPr txBox="1">
              <a:spLocks noChangeArrowheads="1"/>
            </p:cNvSpPr>
            <p:nvPr/>
          </p:nvSpPr>
          <p:spPr bwMode="auto">
            <a:xfrm>
              <a:off x="4114800" y="3106579"/>
              <a:ext cx="603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000" b="1" dirty="0" smtClean="0"/>
                <a:t>10GBE</a:t>
              </a:r>
              <a:endParaRPr lang="en-US" sz="1000" b="1" dirty="0"/>
            </a:p>
          </p:txBody>
        </p:sp>
      </p:grpSp>
      <p:cxnSp>
        <p:nvCxnSpPr>
          <p:cNvPr id="164" name="Elbow Connector 163"/>
          <p:cNvCxnSpPr>
            <a:stCxn id="260" idx="2"/>
            <a:endCxn id="91" idx="0"/>
          </p:cNvCxnSpPr>
          <p:nvPr/>
        </p:nvCxnSpPr>
        <p:spPr>
          <a:xfrm flipV="1">
            <a:off x="4878388" y="3067907"/>
            <a:ext cx="1141412" cy="20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Shape 172"/>
          <p:cNvCxnSpPr>
            <a:stCxn id="95" idx="0"/>
            <a:endCxn id="196" idx="1"/>
          </p:cNvCxnSpPr>
          <p:nvPr/>
        </p:nvCxnSpPr>
        <p:spPr>
          <a:xfrm rot="5400000" flipH="1" flipV="1">
            <a:off x="4324196" y="3485202"/>
            <a:ext cx="344003" cy="7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0" name="TextBox 19"/>
          <p:cNvSpPr txBox="1">
            <a:spLocks noChangeArrowheads="1"/>
          </p:cNvSpPr>
          <p:nvPr/>
        </p:nvSpPr>
        <p:spPr bwMode="auto">
          <a:xfrm>
            <a:off x="2770638" y="3609201"/>
            <a:ext cx="1115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VLAN Trunk *</a:t>
            </a:r>
            <a:endParaRPr lang="en-US" altLang="en-US" sz="1200" dirty="0"/>
          </a:p>
        </p:txBody>
      </p:sp>
      <p:sp>
        <p:nvSpPr>
          <p:cNvPr id="191" name="TextBox 19"/>
          <p:cNvSpPr txBox="1">
            <a:spLocks noChangeArrowheads="1"/>
          </p:cNvSpPr>
          <p:nvPr/>
        </p:nvSpPr>
        <p:spPr bwMode="auto">
          <a:xfrm>
            <a:off x="4904238" y="3609201"/>
            <a:ext cx="1115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VLAN Trunk *</a:t>
            </a:r>
            <a:endParaRPr lang="en-US" altLang="en-US" sz="1200" dirty="0"/>
          </a:p>
        </p:txBody>
      </p:sp>
      <p:sp>
        <p:nvSpPr>
          <p:cNvPr id="222" name="TextBox 19"/>
          <p:cNvSpPr txBox="1">
            <a:spLocks noChangeArrowheads="1"/>
          </p:cNvSpPr>
          <p:nvPr/>
        </p:nvSpPr>
        <p:spPr bwMode="auto">
          <a:xfrm>
            <a:off x="3962400" y="3352800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ISCSI</a:t>
            </a:r>
          </a:p>
        </p:txBody>
      </p:sp>
      <p:sp>
        <p:nvSpPr>
          <p:cNvPr id="223" name="TextBox 19"/>
          <p:cNvSpPr txBox="1">
            <a:spLocks noChangeArrowheads="1"/>
          </p:cNvSpPr>
          <p:nvPr/>
        </p:nvSpPr>
        <p:spPr bwMode="auto">
          <a:xfrm>
            <a:off x="5168509" y="3075801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ISCSI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2143" y="4038600"/>
            <a:ext cx="2331799" cy="678034"/>
            <a:chOff x="6312143" y="3893966"/>
            <a:chExt cx="2331799" cy="678034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 rot="16200000">
              <a:off x="7150809" y="3078867"/>
              <a:ext cx="678034" cy="230823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34" name="TextBox 10"/>
            <p:cNvSpPr txBox="1">
              <a:spLocks noChangeArrowheads="1"/>
            </p:cNvSpPr>
            <p:nvPr/>
          </p:nvSpPr>
          <p:spPr bwMode="auto">
            <a:xfrm>
              <a:off x="6312143" y="3962400"/>
              <a:ext cx="9268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/>
                <a:t>IMM </a:t>
              </a:r>
              <a:r>
                <a:rPr lang="en-US" sz="1000" b="1" dirty="0" smtClean="0"/>
                <a:t>VLAN</a:t>
              </a:r>
            </a:p>
            <a:p>
              <a:r>
                <a:rPr lang="en-US" sz="1000" b="1" dirty="0" smtClean="0"/>
                <a:t>DATA VLAN</a:t>
              </a:r>
            </a:p>
            <a:p>
              <a:r>
                <a:rPr lang="en-US" sz="1000" b="1" dirty="0" smtClean="0"/>
                <a:t>OAM VLAN</a:t>
              </a:r>
              <a:endParaRPr lang="en-US" sz="1000" b="1" dirty="0"/>
            </a:p>
          </p:txBody>
        </p:sp>
        <p:sp>
          <p:nvSpPr>
            <p:cNvPr id="137" name="Line 67"/>
            <p:cNvSpPr>
              <a:spLocks noChangeShapeType="1"/>
            </p:cNvSpPr>
            <p:nvPr/>
          </p:nvSpPr>
          <p:spPr bwMode="auto">
            <a:xfrm flipH="1" flipV="1">
              <a:off x="7162799" y="41053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Line 67"/>
            <p:cNvSpPr>
              <a:spLocks noChangeShapeType="1"/>
            </p:cNvSpPr>
            <p:nvPr/>
          </p:nvSpPr>
          <p:spPr bwMode="auto">
            <a:xfrm flipH="1" flipV="1">
              <a:off x="7170662" y="42577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Line 67"/>
            <p:cNvSpPr>
              <a:spLocks noChangeShapeType="1"/>
            </p:cNvSpPr>
            <p:nvPr/>
          </p:nvSpPr>
          <p:spPr bwMode="auto">
            <a:xfrm flipH="1" flipV="1">
              <a:off x="7170662" y="44101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153" name="Straight Connector 5"/>
          <p:cNvCxnSpPr>
            <a:cxnSpLocks noChangeShapeType="1"/>
          </p:cNvCxnSpPr>
          <p:nvPr/>
        </p:nvCxnSpPr>
        <p:spPr bwMode="auto">
          <a:xfrm flipV="1">
            <a:off x="7924800" y="4038600"/>
            <a:ext cx="0" cy="5161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182801" y="4038600"/>
            <a:ext cx="2331799" cy="678034"/>
            <a:chOff x="106601" y="3893966"/>
            <a:chExt cx="2331799" cy="678034"/>
          </a:xfrm>
        </p:grpSpPr>
        <p:sp>
          <p:nvSpPr>
            <p:cNvPr id="167" name="Rectangle 28"/>
            <p:cNvSpPr>
              <a:spLocks noChangeArrowheads="1"/>
            </p:cNvSpPr>
            <p:nvPr/>
          </p:nvSpPr>
          <p:spPr bwMode="auto">
            <a:xfrm rot="16200000">
              <a:off x="945267" y="3078867"/>
              <a:ext cx="678034" cy="230823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79" name="TextBox 10"/>
            <p:cNvSpPr txBox="1">
              <a:spLocks noChangeArrowheads="1"/>
            </p:cNvSpPr>
            <p:nvPr/>
          </p:nvSpPr>
          <p:spPr bwMode="auto">
            <a:xfrm>
              <a:off x="106601" y="3962400"/>
              <a:ext cx="9268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/>
                <a:t>IMM </a:t>
              </a:r>
              <a:r>
                <a:rPr lang="en-US" sz="1000" b="1" dirty="0" smtClean="0"/>
                <a:t>VLAN</a:t>
              </a:r>
            </a:p>
            <a:p>
              <a:r>
                <a:rPr lang="en-US" sz="1000" b="1" dirty="0" smtClean="0"/>
                <a:t>DATA VLAN</a:t>
              </a:r>
            </a:p>
            <a:p>
              <a:r>
                <a:rPr lang="en-US" sz="1000" b="1" dirty="0" smtClean="0"/>
                <a:t>OAM VLAN</a:t>
              </a:r>
              <a:endParaRPr lang="en-US" sz="1000" b="1" dirty="0"/>
            </a:p>
          </p:txBody>
        </p:sp>
        <p:sp>
          <p:nvSpPr>
            <p:cNvPr id="187" name="Line 67"/>
            <p:cNvSpPr>
              <a:spLocks noChangeShapeType="1"/>
            </p:cNvSpPr>
            <p:nvPr/>
          </p:nvSpPr>
          <p:spPr bwMode="auto">
            <a:xfrm flipH="1" flipV="1">
              <a:off x="957257" y="41053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Line 67"/>
            <p:cNvSpPr>
              <a:spLocks noChangeShapeType="1"/>
            </p:cNvSpPr>
            <p:nvPr/>
          </p:nvSpPr>
          <p:spPr bwMode="auto">
            <a:xfrm flipH="1" flipV="1">
              <a:off x="965120" y="42577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Line 67"/>
            <p:cNvSpPr>
              <a:spLocks noChangeShapeType="1"/>
            </p:cNvSpPr>
            <p:nvPr/>
          </p:nvSpPr>
          <p:spPr bwMode="auto">
            <a:xfrm flipH="1" flipV="1">
              <a:off x="965120" y="44101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53" name="Straight Connector 5"/>
          <p:cNvCxnSpPr>
            <a:cxnSpLocks noChangeShapeType="1"/>
          </p:cNvCxnSpPr>
          <p:nvPr/>
        </p:nvCxnSpPr>
        <p:spPr bwMode="auto">
          <a:xfrm flipV="1">
            <a:off x="1524000" y="4029075"/>
            <a:ext cx="0" cy="2381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600199" y="3199850"/>
            <a:ext cx="4763" cy="8387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69" name="Straight Connector 5"/>
          <p:cNvCxnSpPr>
            <a:cxnSpLocks noChangeShapeType="1"/>
          </p:cNvCxnSpPr>
          <p:nvPr/>
        </p:nvCxnSpPr>
        <p:spPr bwMode="auto">
          <a:xfrm flipH="1" flipV="1">
            <a:off x="2362200" y="4038600"/>
            <a:ext cx="1" cy="21448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Connector 5"/>
          <p:cNvCxnSpPr>
            <a:cxnSpLocks noChangeShapeType="1"/>
          </p:cNvCxnSpPr>
          <p:nvPr/>
        </p:nvCxnSpPr>
        <p:spPr bwMode="auto">
          <a:xfrm flipV="1">
            <a:off x="1600200" y="4038600"/>
            <a:ext cx="4763" cy="35656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Connector 5"/>
          <p:cNvCxnSpPr>
            <a:cxnSpLocks noChangeShapeType="1"/>
          </p:cNvCxnSpPr>
          <p:nvPr/>
        </p:nvCxnSpPr>
        <p:spPr bwMode="auto">
          <a:xfrm flipV="1">
            <a:off x="2286000" y="4038600"/>
            <a:ext cx="4763" cy="35656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Line 63"/>
          <p:cNvSpPr>
            <a:spLocks noChangeShapeType="1"/>
          </p:cNvSpPr>
          <p:nvPr/>
        </p:nvSpPr>
        <p:spPr bwMode="auto">
          <a:xfrm flipV="1">
            <a:off x="7337815" y="5029200"/>
            <a:ext cx="19487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9" name="Line 63"/>
          <p:cNvSpPr>
            <a:spLocks noChangeShapeType="1"/>
          </p:cNvSpPr>
          <p:nvPr/>
        </p:nvSpPr>
        <p:spPr bwMode="auto">
          <a:xfrm>
            <a:off x="7355681" y="5181600"/>
            <a:ext cx="340519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20" name="Straight Connector 5"/>
          <p:cNvCxnSpPr>
            <a:cxnSpLocks noChangeShapeType="1"/>
          </p:cNvCxnSpPr>
          <p:nvPr/>
        </p:nvCxnSpPr>
        <p:spPr bwMode="auto">
          <a:xfrm>
            <a:off x="7696201" y="4559514"/>
            <a:ext cx="0" cy="63985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Line 63"/>
          <p:cNvSpPr>
            <a:spLocks noChangeShapeType="1"/>
          </p:cNvSpPr>
          <p:nvPr/>
        </p:nvSpPr>
        <p:spPr bwMode="auto">
          <a:xfrm>
            <a:off x="1295400" y="5105400"/>
            <a:ext cx="26828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26" name="Straight Connector 5"/>
          <p:cNvCxnSpPr>
            <a:cxnSpLocks noChangeShapeType="1"/>
          </p:cNvCxnSpPr>
          <p:nvPr/>
        </p:nvCxnSpPr>
        <p:spPr bwMode="auto">
          <a:xfrm>
            <a:off x="1371600" y="4248322"/>
            <a:ext cx="0" cy="780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5"/>
          <p:cNvCxnSpPr>
            <a:cxnSpLocks noChangeShapeType="1"/>
          </p:cNvCxnSpPr>
          <p:nvPr/>
        </p:nvCxnSpPr>
        <p:spPr bwMode="auto">
          <a:xfrm>
            <a:off x="1295400" y="4402395"/>
            <a:ext cx="0" cy="70300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Line 63"/>
          <p:cNvSpPr>
            <a:spLocks noChangeShapeType="1"/>
          </p:cNvSpPr>
          <p:nvPr/>
        </p:nvSpPr>
        <p:spPr bwMode="auto">
          <a:xfrm flipV="1">
            <a:off x="1371600" y="5029200"/>
            <a:ext cx="19487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9" name="Line 63"/>
          <p:cNvSpPr>
            <a:spLocks noChangeShapeType="1"/>
          </p:cNvSpPr>
          <p:nvPr/>
        </p:nvSpPr>
        <p:spPr bwMode="auto">
          <a:xfrm>
            <a:off x="1219200" y="5181600"/>
            <a:ext cx="340519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30" name="Straight Connector 5"/>
          <p:cNvCxnSpPr>
            <a:cxnSpLocks noChangeShapeType="1"/>
          </p:cNvCxnSpPr>
          <p:nvPr/>
        </p:nvCxnSpPr>
        <p:spPr bwMode="auto">
          <a:xfrm>
            <a:off x="1219199" y="4564234"/>
            <a:ext cx="1" cy="63513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Line 63"/>
          <p:cNvSpPr>
            <a:spLocks noChangeShapeType="1"/>
          </p:cNvSpPr>
          <p:nvPr/>
        </p:nvSpPr>
        <p:spPr bwMode="auto">
          <a:xfrm flipH="1">
            <a:off x="23622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63" name="Straight Connector 5"/>
          <p:cNvCxnSpPr>
            <a:cxnSpLocks noChangeShapeType="1"/>
          </p:cNvCxnSpPr>
          <p:nvPr/>
        </p:nvCxnSpPr>
        <p:spPr bwMode="auto">
          <a:xfrm flipH="1">
            <a:off x="7543800" y="4248322"/>
            <a:ext cx="3177" cy="780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5"/>
          <p:cNvCxnSpPr>
            <a:cxnSpLocks noChangeShapeType="1"/>
          </p:cNvCxnSpPr>
          <p:nvPr/>
        </p:nvCxnSpPr>
        <p:spPr bwMode="auto">
          <a:xfrm>
            <a:off x="7620000" y="4410161"/>
            <a:ext cx="0" cy="69523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"/>
          <p:cNvCxnSpPr>
            <a:cxnSpLocks noChangeShapeType="1"/>
          </p:cNvCxnSpPr>
          <p:nvPr/>
        </p:nvCxnSpPr>
        <p:spPr bwMode="auto">
          <a:xfrm flipV="1">
            <a:off x="7772400" y="4039150"/>
            <a:ext cx="0" cy="20917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Connector 5"/>
          <p:cNvCxnSpPr>
            <a:cxnSpLocks noChangeShapeType="1"/>
          </p:cNvCxnSpPr>
          <p:nvPr/>
        </p:nvCxnSpPr>
        <p:spPr bwMode="auto">
          <a:xfrm flipV="1">
            <a:off x="7853363" y="4038600"/>
            <a:ext cx="0" cy="3685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Line 63"/>
          <p:cNvSpPr>
            <a:spLocks noChangeShapeType="1"/>
          </p:cNvSpPr>
          <p:nvPr/>
        </p:nvSpPr>
        <p:spPr bwMode="auto">
          <a:xfrm>
            <a:off x="1524000" y="3200400"/>
            <a:ext cx="4763" cy="8387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42" name="Straight Connector 5"/>
          <p:cNvCxnSpPr>
            <a:cxnSpLocks noChangeShapeType="1"/>
          </p:cNvCxnSpPr>
          <p:nvPr/>
        </p:nvCxnSpPr>
        <p:spPr bwMode="auto">
          <a:xfrm flipV="1">
            <a:off x="2206540" y="4039150"/>
            <a:ext cx="3260" cy="52036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Line 63"/>
          <p:cNvSpPr>
            <a:spLocks noChangeShapeType="1"/>
          </p:cNvSpPr>
          <p:nvPr/>
        </p:nvSpPr>
        <p:spPr bwMode="auto">
          <a:xfrm flipH="1">
            <a:off x="22860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8" name="Line 63"/>
          <p:cNvSpPr>
            <a:spLocks noChangeShapeType="1"/>
          </p:cNvSpPr>
          <p:nvPr/>
        </p:nvSpPr>
        <p:spPr bwMode="auto">
          <a:xfrm flipH="1">
            <a:off x="22098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9" name="Line 63"/>
          <p:cNvSpPr>
            <a:spLocks noChangeShapeType="1"/>
          </p:cNvSpPr>
          <p:nvPr/>
        </p:nvSpPr>
        <p:spPr bwMode="auto">
          <a:xfrm flipH="1">
            <a:off x="79248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0" name="Line 63"/>
          <p:cNvSpPr>
            <a:spLocks noChangeShapeType="1"/>
          </p:cNvSpPr>
          <p:nvPr/>
        </p:nvSpPr>
        <p:spPr bwMode="auto">
          <a:xfrm flipH="1">
            <a:off x="7772399" y="388620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1" name="Line 63"/>
          <p:cNvSpPr>
            <a:spLocks noChangeShapeType="1"/>
          </p:cNvSpPr>
          <p:nvPr/>
        </p:nvSpPr>
        <p:spPr bwMode="auto">
          <a:xfrm flipH="1">
            <a:off x="7848599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53" name="Straight Connector 11"/>
          <p:cNvCxnSpPr>
            <a:cxnSpLocks noChangeShapeType="1"/>
          </p:cNvCxnSpPr>
          <p:nvPr/>
        </p:nvCxnSpPr>
        <p:spPr bwMode="auto">
          <a:xfrm flipH="1" flipV="1">
            <a:off x="6172200" y="3657600"/>
            <a:ext cx="7758" cy="1202919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9" name="Group 258"/>
          <p:cNvGrpSpPr/>
          <p:nvPr/>
        </p:nvGrpSpPr>
        <p:grpSpPr>
          <a:xfrm>
            <a:off x="4191000" y="2925588"/>
            <a:ext cx="687388" cy="327906"/>
            <a:chOff x="4114800" y="3024894"/>
            <a:chExt cx="687388" cy="327906"/>
          </a:xfrm>
        </p:grpSpPr>
        <p:sp>
          <p:nvSpPr>
            <p:cNvPr id="260" name="Rectangle 28"/>
            <p:cNvSpPr>
              <a:spLocks noChangeArrowheads="1"/>
            </p:cNvSpPr>
            <p:nvPr/>
          </p:nvSpPr>
          <p:spPr bwMode="auto">
            <a:xfrm rot="16200000">
              <a:off x="4352243" y="2863652"/>
              <a:ext cx="288703" cy="6111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261" name="TextBox 12"/>
            <p:cNvSpPr txBox="1">
              <a:spLocks noChangeArrowheads="1"/>
            </p:cNvSpPr>
            <p:nvPr/>
          </p:nvSpPr>
          <p:spPr bwMode="auto">
            <a:xfrm>
              <a:off x="4114800" y="3106579"/>
              <a:ext cx="603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000" b="1" dirty="0" smtClean="0"/>
                <a:t>10GBE</a:t>
              </a:r>
              <a:endParaRPr lang="en-US" sz="1000" b="1" dirty="0"/>
            </a:p>
          </p:txBody>
        </p:sp>
      </p:grpSp>
      <p:sp>
        <p:nvSpPr>
          <p:cNvPr id="273" name="Line 63"/>
          <p:cNvSpPr>
            <a:spLocks noChangeShapeType="1"/>
          </p:cNvSpPr>
          <p:nvPr/>
        </p:nvSpPr>
        <p:spPr bwMode="auto">
          <a:xfrm rot="16200000" flipH="1">
            <a:off x="4036219" y="831056"/>
            <a:ext cx="2" cy="3967161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4" name="Line 63"/>
          <p:cNvSpPr>
            <a:spLocks noChangeShapeType="1"/>
          </p:cNvSpPr>
          <p:nvPr/>
        </p:nvSpPr>
        <p:spPr bwMode="auto">
          <a:xfrm rot="16200000">
            <a:off x="7655443" y="2245241"/>
            <a:ext cx="4765" cy="114355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5" name="Line 63"/>
          <p:cNvSpPr>
            <a:spLocks noChangeShapeType="1"/>
          </p:cNvSpPr>
          <p:nvPr/>
        </p:nvSpPr>
        <p:spPr bwMode="auto">
          <a:xfrm>
            <a:off x="2052637" y="2814635"/>
            <a:ext cx="4763" cy="121443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7" name="Line 63"/>
          <p:cNvSpPr>
            <a:spLocks noChangeShapeType="1"/>
          </p:cNvSpPr>
          <p:nvPr/>
        </p:nvSpPr>
        <p:spPr bwMode="auto">
          <a:xfrm>
            <a:off x="8224837" y="2843761"/>
            <a:ext cx="4763" cy="121443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78" name="Straight Connector 5"/>
          <p:cNvCxnSpPr>
            <a:cxnSpLocks noChangeShapeType="1"/>
          </p:cNvCxnSpPr>
          <p:nvPr/>
        </p:nvCxnSpPr>
        <p:spPr bwMode="auto">
          <a:xfrm flipV="1">
            <a:off x="8229600" y="4038600"/>
            <a:ext cx="0" cy="5161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Straight Connector 5"/>
          <p:cNvCxnSpPr>
            <a:cxnSpLocks noChangeShapeType="1"/>
          </p:cNvCxnSpPr>
          <p:nvPr/>
        </p:nvCxnSpPr>
        <p:spPr bwMode="auto">
          <a:xfrm flipV="1">
            <a:off x="2057400" y="4055805"/>
            <a:ext cx="0" cy="5161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" name="Rectangle 64"/>
          <p:cNvSpPr>
            <a:spLocks noChangeArrowheads="1"/>
          </p:cNvSpPr>
          <p:nvPr/>
        </p:nvSpPr>
        <p:spPr bwMode="auto">
          <a:xfrm>
            <a:off x="76201" y="76200"/>
            <a:ext cx="1447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b="1" dirty="0" smtClean="0"/>
              <a:t>Architecture</a:t>
            </a:r>
          </a:p>
          <a:p>
            <a:r>
              <a:rPr lang="en-US" altLang="en-US" b="1" dirty="0" smtClean="0"/>
              <a:t>Phase 1</a:t>
            </a:r>
            <a:endParaRPr lang="en-US" altLang="en-US" b="1" dirty="0"/>
          </a:p>
        </p:txBody>
      </p:sp>
      <p:sp>
        <p:nvSpPr>
          <p:cNvPr id="162" name="Rectangle 64"/>
          <p:cNvSpPr>
            <a:spLocks noChangeArrowheads="1"/>
          </p:cNvSpPr>
          <p:nvPr/>
        </p:nvSpPr>
        <p:spPr bwMode="auto">
          <a:xfrm>
            <a:off x="1371600" y="1600200"/>
            <a:ext cx="609600" cy="3810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VDS 4</a:t>
            </a:r>
          </a:p>
          <a:p>
            <a:r>
              <a:rPr lang="en-US" alt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SAN</a:t>
            </a:r>
            <a:endParaRPr lang="en-US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057402" y="1581090"/>
            <a:ext cx="5489577" cy="400110"/>
            <a:chOff x="2057402" y="1581090"/>
            <a:chExt cx="5489577" cy="400110"/>
          </a:xfrm>
        </p:grpSpPr>
        <p:sp>
          <p:nvSpPr>
            <p:cNvPr id="165" name="Rectangle 28"/>
            <p:cNvSpPr>
              <a:spLocks noChangeArrowheads="1"/>
            </p:cNvSpPr>
            <p:nvPr/>
          </p:nvSpPr>
          <p:spPr bwMode="auto">
            <a:xfrm rot="16200000">
              <a:off x="4611691" y="-954089"/>
              <a:ext cx="381000" cy="548957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69" name="TextBox 12"/>
            <p:cNvSpPr txBox="1">
              <a:spLocks noChangeArrowheads="1"/>
            </p:cNvSpPr>
            <p:nvPr/>
          </p:nvSpPr>
          <p:spPr bwMode="auto">
            <a:xfrm>
              <a:off x="6990443" y="1581090"/>
              <a:ext cx="553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VDS </a:t>
              </a:r>
              <a:r>
                <a:rPr lang="en-US" sz="1000" b="1" dirty="0"/>
                <a:t>3</a:t>
              </a:r>
              <a:endParaRPr lang="en-US" sz="1000" b="1" dirty="0" smtClean="0"/>
            </a:p>
            <a:p>
              <a:r>
                <a:rPr lang="en-US" sz="1000" b="1" dirty="0" smtClean="0"/>
                <a:t>OAM</a:t>
              </a:r>
              <a:endParaRPr lang="en-US" sz="1000" b="1" dirty="0"/>
            </a:p>
          </p:txBody>
        </p:sp>
        <p:sp>
          <p:nvSpPr>
            <p:cNvPr id="171" name="Line 67"/>
            <p:cNvSpPr>
              <a:spLocks noChangeShapeType="1"/>
            </p:cNvSpPr>
            <p:nvPr/>
          </p:nvSpPr>
          <p:spPr bwMode="auto">
            <a:xfrm flipH="1" flipV="1">
              <a:off x="2132403" y="1808752"/>
              <a:ext cx="4475322" cy="200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TextBox 12"/>
            <p:cNvSpPr txBox="1">
              <a:spLocks noChangeArrowheads="1"/>
            </p:cNvSpPr>
            <p:nvPr/>
          </p:nvSpPr>
          <p:spPr bwMode="auto">
            <a:xfrm>
              <a:off x="6553200" y="1674168"/>
              <a:ext cx="4539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900" b="1" dirty="0" smtClean="0"/>
                <a:t>OAM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894279" y="457200"/>
            <a:ext cx="4049321" cy="400110"/>
            <a:chOff x="1894279" y="457200"/>
            <a:chExt cx="4049321" cy="400110"/>
          </a:xfrm>
        </p:grpSpPr>
        <p:sp>
          <p:nvSpPr>
            <p:cNvPr id="176" name="Rectangle 28"/>
            <p:cNvSpPr>
              <a:spLocks noChangeArrowheads="1"/>
            </p:cNvSpPr>
            <p:nvPr/>
          </p:nvSpPr>
          <p:spPr bwMode="auto">
            <a:xfrm rot="16200000">
              <a:off x="3728715" y="-1376686"/>
              <a:ext cx="380450" cy="404932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81" name="TextBox 12"/>
            <p:cNvSpPr txBox="1">
              <a:spLocks noChangeArrowheads="1"/>
            </p:cNvSpPr>
            <p:nvPr/>
          </p:nvSpPr>
          <p:spPr bwMode="auto">
            <a:xfrm>
              <a:off x="1905000" y="4572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VDS 1</a:t>
              </a:r>
            </a:p>
            <a:p>
              <a:r>
                <a:rPr lang="en-US" sz="1000" b="1" dirty="0" smtClean="0"/>
                <a:t>DMZ ZN1</a:t>
              </a:r>
              <a:endParaRPr lang="en-US" sz="1000" b="1" dirty="0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 flipH="1" flipV="1">
              <a:off x="3023617" y="609600"/>
              <a:ext cx="285648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TextBox 12"/>
            <p:cNvSpPr txBox="1">
              <a:spLocks noChangeArrowheads="1"/>
            </p:cNvSpPr>
            <p:nvPr/>
          </p:nvSpPr>
          <p:spPr bwMode="auto">
            <a:xfrm>
              <a:off x="2542733" y="476799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900" b="1" dirty="0" smtClean="0"/>
                <a:t>IMM</a:t>
              </a:r>
            </a:p>
            <a:p>
              <a:pPr algn="r"/>
              <a:r>
                <a:rPr lang="en-US" sz="900" b="1" dirty="0" smtClean="0"/>
                <a:t>DATA</a:t>
              </a:r>
            </a:p>
          </p:txBody>
        </p:sp>
        <p:sp>
          <p:nvSpPr>
            <p:cNvPr id="207" name="Line 67"/>
            <p:cNvSpPr>
              <a:spLocks noChangeShapeType="1"/>
            </p:cNvSpPr>
            <p:nvPr/>
          </p:nvSpPr>
          <p:spPr bwMode="auto">
            <a:xfrm flipH="1" flipV="1">
              <a:off x="3023618" y="685800"/>
              <a:ext cx="2856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6019800" y="457199"/>
            <a:ext cx="1579110" cy="417764"/>
            <a:chOff x="6019800" y="457199"/>
            <a:chExt cx="1579110" cy="417764"/>
          </a:xfrm>
        </p:grpSpPr>
        <p:sp>
          <p:nvSpPr>
            <p:cNvPr id="214" name="Rectangle 28"/>
            <p:cNvSpPr>
              <a:spLocks noChangeArrowheads="1"/>
            </p:cNvSpPr>
            <p:nvPr/>
          </p:nvSpPr>
          <p:spPr bwMode="auto">
            <a:xfrm rot="16200000">
              <a:off x="6618855" y="-141856"/>
              <a:ext cx="380999" cy="157911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216" name="TextBox 12"/>
            <p:cNvSpPr txBox="1">
              <a:spLocks noChangeArrowheads="1"/>
            </p:cNvSpPr>
            <p:nvPr/>
          </p:nvSpPr>
          <p:spPr bwMode="auto">
            <a:xfrm>
              <a:off x="6858000" y="474853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VDS 2</a:t>
              </a:r>
            </a:p>
            <a:p>
              <a:r>
                <a:rPr lang="en-US" sz="1000" b="1" dirty="0" smtClean="0"/>
                <a:t>DMZ ZN2</a:t>
              </a:r>
              <a:endParaRPr lang="en-US" sz="1000" b="1" dirty="0"/>
            </a:p>
          </p:txBody>
        </p:sp>
        <p:sp>
          <p:nvSpPr>
            <p:cNvPr id="221" name="TextBox 12"/>
            <p:cNvSpPr txBox="1">
              <a:spLocks noChangeArrowheads="1"/>
            </p:cNvSpPr>
            <p:nvPr/>
          </p:nvSpPr>
          <p:spPr bwMode="auto">
            <a:xfrm>
              <a:off x="6400800" y="468868"/>
              <a:ext cx="5934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900" b="1" dirty="0" smtClean="0"/>
                <a:t>IMM</a:t>
              </a:r>
            </a:p>
            <a:p>
              <a:r>
                <a:rPr lang="en-US" sz="900" b="1" dirty="0" smtClean="0"/>
                <a:t>DATA</a:t>
              </a:r>
            </a:p>
          </p:txBody>
        </p:sp>
        <p:sp>
          <p:nvSpPr>
            <p:cNvPr id="224" name="Line 67"/>
            <p:cNvSpPr>
              <a:spLocks noChangeShapeType="1"/>
            </p:cNvSpPr>
            <p:nvPr/>
          </p:nvSpPr>
          <p:spPr bwMode="auto">
            <a:xfrm flipH="1">
              <a:off x="6078840" y="605512"/>
              <a:ext cx="321960" cy="40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Line 67"/>
            <p:cNvSpPr>
              <a:spLocks noChangeShapeType="1"/>
            </p:cNvSpPr>
            <p:nvPr/>
          </p:nvSpPr>
          <p:spPr bwMode="auto">
            <a:xfrm flipH="1">
              <a:off x="6078840" y="685800"/>
              <a:ext cx="321960" cy="40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362200" y="1066800"/>
            <a:ext cx="609600" cy="762000"/>
            <a:chOff x="2362200" y="1066800"/>
            <a:chExt cx="609600" cy="762000"/>
          </a:xfrm>
        </p:grpSpPr>
        <p:sp>
          <p:nvSpPr>
            <p:cNvPr id="234" name="Rectangle 64"/>
            <p:cNvSpPr>
              <a:spLocks noChangeArrowheads="1"/>
            </p:cNvSpPr>
            <p:nvPr/>
          </p:nvSpPr>
          <p:spPr bwMode="auto">
            <a:xfrm>
              <a:off x="2362200" y="1066800"/>
              <a:ext cx="609600" cy="3810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900" b="1" dirty="0" smtClean="0"/>
                <a:t>Windows</a:t>
              </a:r>
            </a:p>
            <a:p>
              <a:r>
                <a:rPr lang="en-US" altLang="en-US" sz="900" b="1" dirty="0" smtClean="0"/>
                <a:t>Server</a:t>
              </a:r>
              <a:endParaRPr lang="en-US" altLang="en-US" sz="900" b="1" dirty="0"/>
            </a:p>
          </p:txBody>
        </p:sp>
        <p:cxnSp>
          <p:nvCxnSpPr>
            <p:cNvPr id="235" name="Straight Connector 5"/>
            <p:cNvCxnSpPr>
              <a:cxnSpLocks noChangeShapeType="1"/>
            </p:cNvCxnSpPr>
            <p:nvPr/>
          </p:nvCxnSpPr>
          <p:spPr bwMode="auto">
            <a:xfrm flipV="1">
              <a:off x="2667000" y="1610174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Line 63"/>
            <p:cNvSpPr>
              <a:spLocks noChangeShapeType="1"/>
            </p:cNvSpPr>
            <p:nvPr/>
          </p:nvSpPr>
          <p:spPr bwMode="auto">
            <a:xfrm flipH="1">
              <a:off x="2666999" y="1447800"/>
              <a:ext cx="1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1613083" y="1069032"/>
            <a:ext cx="672917" cy="749794"/>
            <a:chOff x="1613083" y="1069032"/>
            <a:chExt cx="672917" cy="749794"/>
          </a:xfrm>
        </p:grpSpPr>
        <p:sp>
          <p:nvSpPr>
            <p:cNvPr id="239" name="Rectangle 64"/>
            <p:cNvSpPr>
              <a:spLocks noChangeArrowheads="1"/>
            </p:cNvSpPr>
            <p:nvPr/>
          </p:nvSpPr>
          <p:spPr bwMode="auto">
            <a:xfrm>
              <a:off x="1613083" y="1069032"/>
              <a:ext cx="672917" cy="378768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900" b="1" dirty="0" smtClean="0"/>
                <a:t>ESXi</a:t>
              </a:r>
            </a:p>
            <a:p>
              <a:r>
                <a:rPr lang="en-US" altLang="en-US" sz="900" b="1" dirty="0"/>
                <a:t>H</a:t>
              </a:r>
              <a:r>
                <a:rPr lang="en-US" altLang="en-US" sz="900" b="1" dirty="0" smtClean="0"/>
                <a:t>ypervisor</a:t>
              </a:r>
              <a:endParaRPr lang="en-US" altLang="en-US" sz="900" b="1" dirty="0"/>
            </a:p>
          </p:txBody>
        </p: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 flipH="1">
              <a:off x="2209800" y="1447800"/>
              <a:ext cx="1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41" name="Straight Connector 5"/>
            <p:cNvCxnSpPr>
              <a:cxnSpLocks noChangeShapeType="1"/>
            </p:cNvCxnSpPr>
            <p:nvPr/>
          </p:nvCxnSpPr>
          <p:spPr bwMode="auto">
            <a:xfrm flipV="1">
              <a:off x="2209800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Line 63"/>
            <p:cNvSpPr>
              <a:spLocks noChangeShapeType="1"/>
            </p:cNvSpPr>
            <p:nvPr/>
          </p:nvSpPr>
          <p:spPr bwMode="auto">
            <a:xfrm flipH="1">
              <a:off x="1708058" y="1447800"/>
              <a:ext cx="1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4953000" y="590490"/>
            <a:ext cx="450650" cy="1228336"/>
            <a:chOff x="4953000" y="590490"/>
            <a:chExt cx="450650" cy="1228336"/>
          </a:xfrm>
        </p:grpSpPr>
        <p:sp>
          <p:nvSpPr>
            <p:cNvPr id="245" name="Rectangle 64"/>
            <p:cNvSpPr>
              <a:spLocks noChangeArrowheads="1"/>
            </p:cNvSpPr>
            <p:nvPr/>
          </p:nvSpPr>
          <p:spPr bwMode="auto">
            <a:xfrm>
              <a:off x="495300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DDOS</a:t>
              </a:r>
              <a:endParaRPr lang="en-US" altLang="en-US" sz="900" b="1" dirty="0"/>
            </a:p>
          </p:txBody>
        </p:sp>
        <p:sp>
          <p:nvSpPr>
            <p:cNvPr id="246" name="Line 63"/>
            <p:cNvSpPr>
              <a:spLocks noChangeShapeType="1"/>
            </p:cNvSpPr>
            <p:nvPr/>
          </p:nvSpPr>
          <p:spPr bwMode="auto">
            <a:xfrm flipH="1">
              <a:off x="5257792" y="846131"/>
              <a:ext cx="0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Line 63"/>
            <p:cNvSpPr>
              <a:spLocks noChangeShapeType="1"/>
            </p:cNvSpPr>
            <p:nvPr/>
          </p:nvSpPr>
          <p:spPr bwMode="auto">
            <a:xfrm>
              <a:off x="5178325" y="846131"/>
              <a:ext cx="3267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54" name="Straight Connector 5"/>
            <p:cNvCxnSpPr>
              <a:cxnSpLocks noChangeShapeType="1"/>
            </p:cNvCxnSpPr>
            <p:nvPr/>
          </p:nvCxnSpPr>
          <p:spPr bwMode="auto">
            <a:xfrm>
              <a:off x="5257792" y="590490"/>
              <a:ext cx="0" cy="24771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Straight Connector 5"/>
            <p:cNvCxnSpPr>
              <a:cxnSpLocks noChangeShapeType="1"/>
            </p:cNvCxnSpPr>
            <p:nvPr/>
          </p:nvCxnSpPr>
          <p:spPr bwMode="auto">
            <a:xfrm>
              <a:off x="5178325" y="695235"/>
              <a:ext cx="3267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" name="Line 63"/>
            <p:cNvSpPr>
              <a:spLocks noChangeShapeType="1"/>
            </p:cNvSpPr>
            <p:nvPr/>
          </p:nvSpPr>
          <p:spPr bwMode="auto">
            <a:xfrm flipH="1">
              <a:off x="5181592" y="1381574"/>
              <a:ext cx="8" cy="21862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57" name="Straight Connector 5"/>
            <p:cNvCxnSpPr>
              <a:cxnSpLocks noChangeShapeType="1"/>
            </p:cNvCxnSpPr>
            <p:nvPr/>
          </p:nvCxnSpPr>
          <p:spPr bwMode="auto">
            <a:xfrm flipV="1">
              <a:off x="5181592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8" name="Group 257"/>
          <p:cNvGrpSpPr/>
          <p:nvPr/>
        </p:nvGrpSpPr>
        <p:grpSpPr>
          <a:xfrm>
            <a:off x="5492950" y="590489"/>
            <a:ext cx="450650" cy="1228337"/>
            <a:chOff x="5492950" y="590489"/>
            <a:chExt cx="450650" cy="1228337"/>
          </a:xfrm>
        </p:grpSpPr>
        <p:sp>
          <p:nvSpPr>
            <p:cNvPr id="262" name="Line 63"/>
            <p:cNvSpPr>
              <a:spLocks noChangeShapeType="1"/>
            </p:cNvSpPr>
            <p:nvPr/>
          </p:nvSpPr>
          <p:spPr bwMode="auto">
            <a:xfrm flipH="1">
              <a:off x="5791200" y="846131"/>
              <a:ext cx="0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Line 63"/>
            <p:cNvSpPr>
              <a:spLocks noChangeShapeType="1"/>
            </p:cNvSpPr>
            <p:nvPr/>
          </p:nvSpPr>
          <p:spPr bwMode="auto">
            <a:xfrm flipH="1">
              <a:off x="5715000" y="838200"/>
              <a:ext cx="0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64" name="Straight Connector 5"/>
            <p:cNvCxnSpPr>
              <a:cxnSpLocks noChangeShapeType="1"/>
            </p:cNvCxnSpPr>
            <p:nvPr/>
          </p:nvCxnSpPr>
          <p:spPr bwMode="auto">
            <a:xfrm>
              <a:off x="5791200" y="590489"/>
              <a:ext cx="0" cy="27414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5"/>
            <p:cNvCxnSpPr>
              <a:cxnSpLocks noChangeShapeType="1"/>
            </p:cNvCxnSpPr>
            <p:nvPr/>
          </p:nvCxnSpPr>
          <p:spPr bwMode="auto">
            <a:xfrm flipH="1">
              <a:off x="5714993" y="695235"/>
              <a:ext cx="3282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Line 63"/>
            <p:cNvSpPr>
              <a:spLocks noChangeShapeType="1"/>
            </p:cNvSpPr>
            <p:nvPr/>
          </p:nvSpPr>
          <p:spPr bwMode="auto">
            <a:xfrm flipH="1">
              <a:off x="5714992" y="1371600"/>
              <a:ext cx="0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67" name="Straight Connector 5"/>
            <p:cNvCxnSpPr>
              <a:cxnSpLocks noChangeShapeType="1"/>
            </p:cNvCxnSpPr>
            <p:nvPr/>
          </p:nvCxnSpPr>
          <p:spPr bwMode="auto">
            <a:xfrm flipV="1">
              <a:off x="5714992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8" name="Rectangle 64"/>
            <p:cNvSpPr>
              <a:spLocks noChangeArrowheads="1"/>
            </p:cNvSpPr>
            <p:nvPr/>
          </p:nvSpPr>
          <p:spPr bwMode="auto">
            <a:xfrm>
              <a:off x="54929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MSD</a:t>
              </a:r>
              <a:endParaRPr lang="en-US" altLang="en-US" sz="900" b="1" dirty="0"/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4426150" y="590490"/>
            <a:ext cx="450650" cy="1228336"/>
            <a:chOff x="4426150" y="590490"/>
            <a:chExt cx="450650" cy="1228336"/>
          </a:xfrm>
        </p:grpSpPr>
        <p:sp>
          <p:nvSpPr>
            <p:cNvPr id="270" name="Line 63"/>
            <p:cNvSpPr>
              <a:spLocks noChangeShapeType="1"/>
            </p:cNvSpPr>
            <p:nvPr/>
          </p:nvSpPr>
          <p:spPr bwMode="auto">
            <a:xfrm flipH="1">
              <a:off x="4730942" y="846131"/>
              <a:ext cx="0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Line 63"/>
            <p:cNvSpPr>
              <a:spLocks noChangeShapeType="1"/>
            </p:cNvSpPr>
            <p:nvPr/>
          </p:nvSpPr>
          <p:spPr bwMode="auto">
            <a:xfrm flipH="1">
              <a:off x="4654742" y="838200"/>
              <a:ext cx="8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76" name="Straight Connector 5"/>
            <p:cNvCxnSpPr>
              <a:cxnSpLocks noChangeShapeType="1"/>
            </p:cNvCxnSpPr>
            <p:nvPr/>
          </p:nvCxnSpPr>
          <p:spPr bwMode="auto">
            <a:xfrm flipH="1">
              <a:off x="4654742" y="695235"/>
              <a:ext cx="8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5"/>
            <p:cNvCxnSpPr>
              <a:cxnSpLocks noChangeShapeType="1"/>
            </p:cNvCxnSpPr>
            <p:nvPr/>
          </p:nvCxnSpPr>
          <p:spPr bwMode="auto">
            <a:xfrm>
              <a:off x="4730942" y="590490"/>
              <a:ext cx="0" cy="24771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3" name="Line 63"/>
            <p:cNvSpPr>
              <a:spLocks noChangeShapeType="1"/>
            </p:cNvSpPr>
            <p:nvPr/>
          </p:nvSpPr>
          <p:spPr bwMode="auto">
            <a:xfrm>
              <a:off x="4648200" y="1371600"/>
              <a:ext cx="6542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86" name="Straight Connector 5"/>
            <p:cNvCxnSpPr>
              <a:cxnSpLocks noChangeShapeType="1"/>
            </p:cNvCxnSpPr>
            <p:nvPr/>
          </p:nvCxnSpPr>
          <p:spPr bwMode="auto">
            <a:xfrm flipV="1">
              <a:off x="4654750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0" name="Rectangle 64"/>
            <p:cNvSpPr>
              <a:spLocks noChangeArrowheads="1"/>
            </p:cNvSpPr>
            <p:nvPr/>
          </p:nvSpPr>
          <p:spPr bwMode="auto">
            <a:xfrm>
              <a:off x="44261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ANLP</a:t>
              </a:r>
              <a:endParaRPr lang="en-US" altLang="en-US" sz="900" b="1" dirty="0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6026350" y="609600"/>
            <a:ext cx="450650" cy="1219200"/>
            <a:chOff x="6026350" y="609600"/>
            <a:chExt cx="450650" cy="1219200"/>
          </a:xfrm>
        </p:grpSpPr>
        <p:sp>
          <p:nvSpPr>
            <p:cNvPr id="312" name="Line 63"/>
            <p:cNvSpPr>
              <a:spLocks noChangeShapeType="1"/>
            </p:cNvSpPr>
            <p:nvPr/>
          </p:nvSpPr>
          <p:spPr bwMode="auto">
            <a:xfrm flipH="1">
              <a:off x="6248400" y="857310"/>
              <a:ext cx="0" cy="20949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Line 63"/>
            <p:cNvSpPr>
              <a:spLocks noChangeShapeType="1"/>
            </p:cNvSpPr>
            <p:nvPr/>
          </p:nvSpPr>
          <p:spPr bwMode="auto">
            <a:xfrm flipH="1">
              <a:off x="6254942" y="1381573"/>
              <a:ext cx="0" cy="21862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314" name="Straight Connector 5"/>
            <p:cNvCxnSpPr>
              <a:cxnSpLocks noChangeShapeType="1"/>
            </p:cNvCxnSpPr>
            <p:nvPr/>
          </p:nvCxnSpPr>
          <p:spPr bwMode="auto">
            <a:xfrm flipV="1">
              <a:off x="6254942" y="1610174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5" name="Rectangle 64"/>
            <p:cNvSpPr>
              <a:spLocks noChangeArrowheads="1"/>
            </p:cNvSpPr>
            <p:nvPr/>
          </p:nvSpPr>
          <p:spPr bwMode="auto">
            <a:xfrm>
              <a:off x="60263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/>
                <a:t>FLSTG</a:t>
              </a:r>
            </a:p>
          </p:txBody>
        </p:sp>
        <p:sp>
          <p:nvSpPr>
            <p:cNvPr id="316" name="Line 63"/>
            <p:cNvSpPr>
              <a:spLocks noChangeShapeType="1"/>
            </p:cNvSpPr>
            <p:nvPr/>
          </p:nvSpPr>
          <p:spPr bwMode="auto">
            <a:xfrm flipH="1">
              <a:off x="6324600" y="857310"/>
              <a:ext cx="0" cy="20949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317" name="Straight Connector 5"/>
            <p:cNvCxnSpPr>
              <a:cxnSpLocks noChangeShapeType="1"/>
            </p:cNvCxnSpPr>
            <p:nvPr/>
          </p:nvCxnSpPr>
          <p:spPr bwMode="auto">
            <a:xfrm>
              <a:off x="6324600" y="609600"/>
              <a:ext cx="0" cy="27414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Straight Connector 5"/>
            <p:cNvCxnSpPr>
              <a:cxnSpLocks noChangeShapeType="1"/>
            </p:cNvCxnSpPr>
            <p:nvPr/>
          </p:nvCxnSpPr>
          <p:spPr bwMode="auto">
            <a:xfrm flipH="1">
              <a:off x="6248400" y="685800"/>
              <a:ext cx="3282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47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 Virtualization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Migrate </a:t>
            </a:r>
            <a:r>
              <a:rPr lang="en-US" sz="2000" dirty="0" smtClean="0"/>
              <a:t>the 4 Servers </a:t>
            </a:r>
            <a:r>
              <a:rPr lang="en-US" sz="2000" dirty="0"/>
              <a:t>formerly hosting (ANLP, DDOS, MSD and FLSTG) to the Virtual </a:t>
            </a:r>
            <a:r>
              <a:rPr lang="en-US" sz="2000" dirty="0" smtClean="0"/>
              <a:t>Environment</a:t>
            </a:r>
          </a:p>
          <a:p>
            <a:r>
              <a:rPr lang="en-US" sz="2000" dirty="0" smtClean="0"/>
              <a:t>Migrate SECAUCS (Datacache, Application, Web) Server to the DMZ Virtual Environment. IGW is optional and can be moved later if security/connectivity requirements can be satisfied in the DMZ</a:t>
            </a:r>
          </a:p>
          <a:p>
            <a:r>
              <a:rPr lang="en-US" sz="2000" dirty="0" smtClean="0"/>
              <a:t>Migrate Collaboration Portal to the DMZ Virtual Environment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64"/>
          <p:cNvSpPr>
            <a:spLocks noChangeArrowheads="1"/>
          </p:cNvSpPr>
          <p:nvPr/>
        </p:nvSpPr>
        <p:spPr bwMode="auto">
          <a:xfrm>
            <a:off x="3733800" y="4094902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900" b="1" dirty="0" smtClean="0"/>
          </a:p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sp>
        <p:nvSpPr>
          <p:cNvPr id="254" name="Rectangle 64"/>
          <p:cNvSpPr>
            <a:spLocks noChangeArrowheads="1"/>
          </p:cNvSpPr>
          <p:nvPr/>
        </p:nvSpPr>
        <p:spPr bwMode="auto">
          <a:xfrm>
            <a:off x="3810000" y="4029075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900" b="1" dirty="0" smtClean="0"/>
          </a:p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sp>
        <p:nvSpPr>
          <p:cNvPr id="252" name="Rectangle 64"/>
          <p:cNvSpPr>
            <a:spLocks noChangeArrowheads="1"/>
          </p:cNvSpPr>
          <p:nvPr/>
        </p:nvSpPr>
        <p:spPr bwMode="auto">
          <a:xfrm>
            <a:off x="3886200" y="39624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900" b="1" dirty="0" smtClean="0"/>
          </a:p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sp>
        <p:nvSpPr>
          <p:cNvPr id="246" name="Rectangle 64"/>
          <p:cNvSpPr>
            <a:spLocks noChangeArrowheads="1"/>
          </p:cNvSpPr>
          <p:nvPr/>
        </p:nvSpPr>
        <p:spPr bwMode="auto">
          <a:xfrm>
            <a:off x="3962400" y="38862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900" b="1" dirty="0" smtClean="0"/>
          </a:p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8601" y="76199"/>
            <a:ext cx="8686800" cy="2895601"/>
            <a:chOff x="228601" y="76199"/>
            <a:chExt cx="8686800" cy="3141821"/>
          </a:xfrm>
        </p:grpSpPr>
        <p:sp>
          <p:nvSpPr>
            <p:cNvPr id="185" name="Cloud Callout 184"/>
            <p:cNvSpPr/>
            <p:nvPr/>
          </p:nvSpPr>
          <p:spPr>
            <a:xfrm>
              <a:off x="228601" y="76199"/>
              <a:ext cx="8686800" cy="2630899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99079" y="2576447"/>
              <a:ext cx="2030143" cy="6415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1545029" y="4866931"/>
            <a:ext cx="5792787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2000" b="1" dirty="0"/>
              <a:t>FDC Egress Firewalls 01ca/02ca</a:t>
            </a:r>
          </a:p>
          <a:p>
            <a:endParaRPr lang="en-US" altLang="en-US" sz="2000" b="1" dirty="0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3781425" y="5943600"/>
            <a:ext cx="12414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en-US" sz="1100" b="1" dirty="0"/>
              <a:t>Shadownet  Access from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100" b="1" dirty="0"/>
              <a:t>Middletown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100" b="1" dirty="0"/>
              <a:t>Secaucus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en-US" sz="1100" b="1" dirty="0"/>
              <a:t>Bridgeton</a:t>
            </a:r>
          </a:p>
          <a:p>
            <a:pPr>
              <a:defRPr/>
            </a:pPr>
            <a:endParaRPr lang="en-US" altLang="en-US" sz="1100" b="1" dirty="0"/>
          </a:p>
        </p:txBody>
      </p:sp>
      <p:sp>
        <p:nvSpPr>
          <p:cNvPr id="55" name="Line 63"/>
          <p:cNvSpPr>
            <a:spLocks noChangeShapeType="1"/>
          </p:cNvSpPr>
          <p:nvPr/>
        </p:nvSpPr>
        <p:spPr bwMode="auto">
          <a:xfrm>
            <a:off x="4397375" y="5581306"/>
            <a:ext cx="4762" cy="172244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>
            <a:off x="6248400" y="5601150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7116763" y="6019800"/>
            <a:ext cx="884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1100" b="1" dirty="0"/>
              <a:t>UGN Access</a:t>
            </a:r>
          </a:p>
        </p:txBody>
      </p:sp>
      <p:sp>
        <p:nvSpPr>
          <p:cNvPr id="61" name="TextBox 19"/>
          <p:cNvSpPr txBox="1">
            <a:spLocks noChangeArrowheads="1"/>
          </p:cNvSpPr>
          <p:nvPr/>
        </p:nvSpPr>
        <p:spPr bwMode="auto">
          <a:xfrm>
            <a:off x="223837" y="5056188"/>
            <a:ext cx="101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/>
              <a:t>DMZ1 Zone</a:t>
            </a:r>
          </a:p>
        </p:txBody>
      </p:sp>
      <p:sp>
        <p:nvSpPr>
          <p:cNvPr id="71" name="TextBox 23"/>
          <p:cNvSpPr txBox="1">
            <a:spLocks noChangeArrowheads="1"/>
          </p:cNvSpPr>
          <p:nvPr/>
        </p:nvSpPr>
        <p:spPr bwMode="auto">
          <a:xfrm>
            <a:off x="7843838" y="5057775"/>
            <a:ext cx="1015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/>
              <a:t>DMZ2 Zone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 rot="16200000">
            <a:off x="5982494" y="5547969"/>
            <a:ext cx="569912" cy="12573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</p:txBody>
      </p:sp>
      <p:sp>
        <p:nvSpPr>
          <p:cNvPr id="79" name="Line 63"/>
          <p:cNvSpPr>
            <a:spLocks noChangeShapeType="1"/>
          </p:cNvSpPr>
          <p:nvPr/>
        </p:nvSpPr>
        <p:spPr bwMode="auto">
          <a:xfrm flipH="1">
            <a:off x="6883400" y="6172200"/>
            <a:ext cx="279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TextBox 15"/>
          <p:cNvSpPr txBox="1">
            <a:spLocks noChangeArrowheads="1"/>
          </p:cNvSpPr>
          <p:nvPr/>
        </p:nvSpPr>
        <p:spPr bwMode="auto">
          <a:xfrm>
            <a:off x="5880100" y="6222828"/>
            <a:ext cx="8540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dirty="0"/>
              <a:t>UGN VLAN</a:t>
            </a:r>
          </a:p>
        </p:txBody>
      </p:sp>
      <p:sp>
        <p:nvSpPr>
          <p:cNvPr id="86" name="TextBox 16"/>
          <p:cNvSpPr txBox="1">
            <a:spLocks noChangeArrowheads="1"/>
          </p:cNvSpPr>
          <p:nvPr/>
        </p:nvSpPr>
        <p:spPr bwMode="auto">
          <a:xfrm>
            <a:off x="7921625" y="5410200"/>
            <a:ext cx="9380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/>
              <a:t>UGN Zone</a:t>
            </a:r>
          </a:p>
        </p:txBody>
      </p:sp>
      <p:sp>
        <p:nvSpPr>
          <p:cNvPr id="87" name="TextBox 17"/>
          <p:cNvSpPr txBox="1">
            <a:spLocks noChangeArrowheads="1"/>
          </p:cNvSpPr>
          <p:nvPr/>
        </p:nvSpPr>
        <p:spPr bwMode="auto">
          <a:xfrm>
            <a:off x="3643312" y="6505575"/>
            <a:ext cx="1418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 dirty="0"/>
              <a:t>Shadownet Zone</a:t>
            </a:r>
          </a:p>
        </p:txBody>
      </p:sp>
      <p:cxnSp>
        <p:nvCxnSpPr>
          <p:cNvPr id="117" name="Straight Connector 11"/>
          <p:cNvCxnSpPr>
            <a:cxnSpLocks noChangeShapeType="1"/>
          </p:cNvCxnSpPr>
          <p:nvPr/>
        </p:nvCxnSpPr>
        <p:spPr bwMode="auto">
          <a:xfrm flipH="1">
            <a:off x="228601" y="5384628"/>
            <a:ext cx="1295399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Straight Connector 5"/>
          <p:cNvCxnSpPr>
            <a:cxnSpLocks noChangeShapeType="1"/>
          </p:cNvCxnSpPr>
          <p:nvPr/>
        </p:nvCxnSpPr>
        <p:spPr bwMode="auto">
          <a:xfrm>
            <a:off x="6248400" y="5893733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Line 63"/>
          <p:cNvSpPr>
            <a:spLocks noChangeShapeType="1"/>
          </p:cNvSpPr>
          <p:nvPr/>
        </p:nvSpPr>
        <p:spPr bwMode="auto">
          <a:xfrm>
            <a:off x="2113353" y="5625584"/>
            <a:ext cx="0" cy="304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" name="Rectangle 28"/>
          <p:cNvSpPr>
            <a:spLocks noChangeArrowheads="1"/>
          </p:cNvSpPr>
          <p:nvPr/>
        </p:nvSpPr>
        <p:spPr bwMode="auto">
          <a:xfrm rot="16200000">
            <a:off x="1847447" y="5572403"/>
            <a:ext cx="569912" cy="12573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  <a:p>
            <a:endParaRPr lang="en-US" altLang="en-US" sz="1100" b="1" dirty="0"/>
          </a:p>
        </p:txBody>
      </p:sp>
      <p:sp>
        <p:nvSpPr>
          <p:cNvPr id="146" name="TextBox 15"/>
          <p:cNvSpPr txBox="1">
            <a:spLocks noChangeArrowheads="1"/>
          </p:cNvSpPr>
          <p:nvPr/>
        </p:nvSpPr>
        <p:spPr bwMode="auto">
          <a:xfrm>
            <a:off x="1745053" y="6247262"/>
            <a:ext cx="8338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dirty="0" smtClean="0"/>
              <a:t>FDC </a:t>
            </a:r>
            <a:r>
              <a:rPr lang="en-US" sz="1000" b="1" dirty="0"/>
              <a:t>VLAN</a:t>
            </a:r>
          </a:p>
        </p:txBody>
      </p:sp>
      <p:cxnSp>
        <p:nvCxnSpPr>
          <p:cNvPr id="147" name="Straight Connector 5"/>
          <p:cNvCxnSpPr>
            <a:cxnSpLocks noChangeShapeType="1"/>
          </p:cNvCxnSpPr>
          <p:nvPr/>
        </p:nvCxnSpPr>
        <p:spPr bwMode="auto">
          <a:xfrm>
            <a:off x="2113353" y="5918167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" name="TextBox 15"/>
          <p:cNvSpPr txBox="1">
            <a:spLocks noChangeArrowheads="1"/>
          </p:cNvSpPr>
          <p:nvPr/>
        </p:nvSpPr>
        <p:spPr bwMode="auto">
          <a:xfrm>
            <a:off x="1447800" y="6510007"/>
            <a:ext cx="14650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1" dirty="0" smtClean="0"/>
              <a:t>FDC Egress Switch</a:t>
            </a:r>
            <a:endParaRPr lang="en-US" sz="1000" b="1" dirty="0"/>
          </a:p>
        </p:txBody>
      </p:sp>
      <p:sp>
        <p:nvSpPr>
          <p:cNvPr id="149" name="TextBox 13"/>
          <p:cNvSpPr txBox="1">
            <a:spLocks noChangeArrowheads="1"/>
          </p:cNvSpPr>
          <p:nvPr/>
        </p:nvSpPr>
        <p:spPr bwMode="auto">
          <a:xfrm>
            <a:off x="233362" y="5410200"/>
            <a:ext cx="10422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 dirty="0"/>
              <a:t>Inside Zone</a:t>
            </a: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1219200" y="27432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900" b="1" dirty="0"/>
              <a:t>MED</a:t>
            </a:r>
          </a:p>
          <a:p>
            <a:r>
              <a:rPr lang="en-US" altLang="en-US" sz="900" b="1" dirty="0"/>
              <a:t>(2) IBM</a:t>
            </a:r>
          </a:p>
          <a:p>
            <a:r>
              <a:rPr lang="en-US" altLang="en-US" sz="900" b="1" dirty="0"/>
              <a:t>3650</a:t>
            </a:r>
          </a:p>
        </p:txBody>
      </p:sp>
      <p:cxnSp>
        <p:nvCxnSpPr>
          <p:cNvPr id="168" name="Straight Connector 11"/>
          <p:cNvCxnSpPr>
            <a:cxnSpLocks noChangeShapeType="1"/>
          </p:cNvCxnSpPr>
          <p:nvPr/>
        </p:nvCxnSpPr>
        <p:spPr bwMode="auto">
          <a:xfrm flipH="1">
            <a:off x="7353300" y="5384628"/>
            <a:ext cx="14859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" name="Line 63"/>
          <p:cNvSpPr>
            <a:spLocks noChangeShapeType="1"/>
          </p:cNvSpPr>
          <p:nvPr/>
        </p:nvSpPr>
        <p:spPr bwMode="auto">
          <a:xfrm>
            <a:off x="7351712" y="5105400"/>
            <a:ext cx="26828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70" name="Straight Connector 11"/>
          <p:cNvCxnSpPr>
            <a:cxnSpLocks noChangeShapeType="1"/>
          </p:cNvCxnSpPr>
          <p:nvPr/>
        </p:nvCxnSpPr>
        <p:spPr bwMode="auto">
          <a:xfrm flipH="1" flipV="1">
            <a:off x="5486400" y="5601851"/>
            <a:ext cx="7758" cy="1031266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Connector 11"/>
          <p:cNvCxnSpPr>
            <a:cxnSpLocks noChangeShapeType="1"/>
          </p:cNvCxnSpPr>
          <p:nvPr/>
        </p:nvCxnSpPr>
        <p:spPr bwMode="auto">
          <a:xfrm flipH="1" flipV="1">
            <a:off x="2912883" y="5581306"/>
            <a:ext cx="7758" cy="1031266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2" name="Group 271"/>
          <p:cNvGrpSpPr/>
          <p:nvPr/>
        </p:nvGrpSpPr>
        <p:grpSpPr>
          <a:xfrm>
            <a:off x="6019800" y="2743200"/>
            <a:ext cx="1066802" cy="649413"/>
            <a:chOff x="6096000" y="2743200"/>
            <a:chExt cx="1066802" cy="649413"/>
          </a:xfrm>
        </p:grpSpPr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 rot="16200000">
              <a:off x="6304694" y="2534506"/>
              <a:ext cx="649413" cy="106680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92" name="TextBox 12"/>
            <p:cNvSpPr txBox="1">
              <a:spLocks noChangeArrowheads="1"/>
            </p:cNvSpPr>
            <p:nvPr/>
          </p:nvSpPr>
          <p:spPr bwMode="auto">
            <a:xfrm>
              <a:off x="6206975" y="2895600"/>
              <a:ext cx="80342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30TB SAN</a:t>
              </a:r>
              <a:endParaRPr lang="en-US" sz="1000" b="1" dirty="0"/>
            </a:p>
          </p:txBody>
        </p:sp>
      </p:grpSp>
      <p:sp>
        <p:nvSpPr>
          <p:cNvPr id="93" name="Rectangle 64"/>
          <p:cNvSpPr>
            <a:spLocks noChangeArrowheads="1"/>
          </p:cNvSpPr>
          <p:nvPr/>
        </p:nvSpPr>
        <p:spPr bwMode="auto">
          <a:xfrm>
            <a:off x="4038600" y="38100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900" b="1" dirty="0" smtClean="0"/>
          </a:p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4114800" y="37338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900" b="1" dirty="0" smtClean="0"/>
          </a:p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sp>
        <p:nvSpPr>
          <p:cNvPr id="95" name="Rectangle 64"/>
          <p:cNvSpPr>
            <a:spLocks noChangeArrowheads="1"/>
          </p:cNvSpPr>
          <p:nvPr/>
        </p:nvSpPr>
        <p:spPr bwMode="auto">
          <a:xfrm>
            <a:off x="4191000" y="3657600"/>
            <a:ext cx="6096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900" b="1" dirty="0" smtClean="0"/>
              <a:t>IBM</a:t>
            </a:r>
            <a:endParaRPr lang="en-US" altLang="en-US" sz="900" b="1" dirty="0"/>
          </a:p>
          <a:p>
            <a:r>
              <a:rPr lang="en-US" altLang="en-US" sz="900" b="1" dirty="0"/>
              <a:t>3650</a:t>
            </a:r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 flipH="1">
            <a:off x="1219200" y="6172200"/>
            <a:ext cx="279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411163" y="6019800"/>
            <a:ext cx="884237" cy="29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sz="1100" b="1" dirty="0" smtClean="0"/>
              <a:t>FDC Access</a:t>
            </a:r>
            <a:endParaRPr lang="en-US" altLang="en-US" sz="1100" b="1" dirty="0"/>
          </a:p>
        </p:txBody>
      </p:sp>
      <p:sp>
        <p:nvSpPr>
          <p:cNvPr id="99" name="Line 67"/>
          <p:cNvSpPr>
            <a:spLocks noChangeShapeType="1"/>
          </p:cNvSpPr>
          <p:nvPr/>
        </p:nvSpPr>
        <p:spPr bwMode="auto">
          <a:xfrm flipH="1" flipV="1">
            <a:off x="5880100" y="6166280"/>
            <a:ext cx="749300" cy="47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00" name="Straight Connector 5"/>
          <p:cNvCxnSpPr>
            <a:cxnSpLocks noChangeShapeType="1"/>
          </p:cNvCxnSpPr>
          <p:nvPr/>
        </p:nvCxnSpPr>
        <p:spPr bwMode="auto">
          <a:xfrm rot="16200000">
            <a:off x="6734175" y="6045752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Straight Connector 5"/>
          <p:cNvCxnSpPr>
            <a:cxnSpLocks noChangeShapeType="1"/>
          </p:cNvCxnSpPr>
          <p:nvPr/>
        </p:nvCxnSpPr>
        <p:spPr bwMode="auto">
          <a:xfrm rot="5400000">
            <a:off x="1668072" y="6045752"/>
            <a:ext cx="0" cy="2528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Line 67"/>
          <p:cNvSpPr>
            <a:spLocks noChangeShapeType="1"/>
          </p:cNvSpPr>
          <p:nvPr/>
        </p:nvSpPr>
        <p:spPr bwMode="auto">
          <a:xfrm flipH="1" flipV="1">
            <a:off x="1752600" y="6172200"/>
            <a:ext cx="749300" cy="478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10" name="Straight Connector 11"/>
          <p:cNvCxnSpPr>
            <a:cxnSpLocks noChangeShapeType="1"/>
          </p:cNvCxnSpPr>
          <p:nvPr/>
        </p:nvCxnSpPr>
        <p:spPr bwMode="auto">
          <a:xfrm flipH="1" flipV="1">
            <a:off x="2667000" y="3657600"/>
            <a:ext cx="7758" cy="1202919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Line 63"/>
          <p:cNvSpPr>
            <a:spLocks noChangeShapeType="1"/>
          </p:cNvSpPr>
          <p:nvPr/>
        </p:nvSpPr>
        <p:spPr bwMode="auto">
          <a:xfrm rot="5400000">
            <a:off x="3117056" y="2978944"/>
            <a:ext cx="14288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" name="Line 63"/>
          <p:cNvSpPr>
            <a:spLocks noChangeShapeType="1"/>
          </p:cNvSpPr>
          <p:nvPr/>
        </p:nvSpPr>
        <p:spPr bwMode="auto">
          <a:xfrm rot="5400000" flipH="1">
            <a:off x="6358732" y="2329656"/>
            <a:ext cx="9524" cy="31226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" name="Rectangle 64"/>
          <p:cNvSpPr>
            <a:spLocks noChangeArrowheads="1"/>
          </p:cNvSpPr>
          <p:nvPr/>
        </p:nvSpPr>
        <p:spPr bwMode="auto">
          <a:xfrm>
            <a:off x="1371600" y="1600200"/>
            <a:ext cx="609600" cy="3810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VDS 4</a:t>
            </a:r>
          </a:p>
          <a:p>
            <a:r>
              <a:rPr lang="en-US" alt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SAN</a:t>
            </a:r>
            <a:endParaRPr lang="en-US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114800" y="3024894"/>
            <a:ext cx="687388" cy="327906"/>
            <a:chOff x="4114800" y="3024894"/>
            <a:chExt cx="687388" cy="327906"/>
          </a:xfrm>
        </p:grpSpPr>
        <p:sp>
          <p:nvSpPr>
            <p:cNvPr id="196" name="Rectangle 28"/>
            <p:cNvSpPr>
              <a:spLocks noChangeArrowheads="1"/>
            </p:cNvSpPr>
            <p:nvPr/>
          </p:nvSpPr>
          <p:spPr bwMode="auto">
            <a:xfrm rot="16200000">
              <a:off x="4352243" y="2863652"/>
              <a:ext cx="288703" cy="6111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97" name="TextBox 12"/>
            <p:cNvSpPr txBox="1">
              <a:spLocks noChangeArrowheads="1"/>
            </p:cNvSpPr>
            <p:nvPr/>
          </p:nvSpPr>
          <p:spPr bwMode="auto">
            <a:xfrm>
              <a:off x="4114800" y="3106579"/>
              <a:ext cx="603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000" b="1" dirty="0" smtClean="0"/>
                <a:t>10GBE</a:t>
              </a:r>
              <a:endParaRPr lang="en-US" sz="10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057402" y="1581090"/>
            <a:ext cx="5489577" cy="400110"/>
            <a:chOff x="2057402" y="1581090"/>
            <a:chExt cx="5489577" cy="400110"/>
          </a:xfrm>
        </p:grpSpPr>
        <p:sp>
          <p:nvSpPr>
            <p:cNvPr id="174" name="Rectangle 28"/>
            <p:cNvSpPr>
              <a:spLocks noChangeArrowheads="1"/>
            </p:cNvSpPr>
            <p:nvPr/>
          </p:nvSpPr>
          <p:spPr bwMode="auto">
            <a:xfrm rot="16200000">
              <a:off x="4611691" y="-954089"/>
              <a:ext cx="381000" cy="548957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77" name="TextBox 12"/>
            <p:cNvSpPr txBox="1">
              <a:spLocks noChangeArrowheads="1"/>
            </p:cNvSpPr>
            <p:nvPr/>
          </p:nvSpPr>
          <p:spPr bwMode="auto">
            <a:xfrm>
              <a:off x="6990443" y="1581090"/>
              <a:ext cx="553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VDS </a:t>
              </a:r>
              <a:r>
                <a:rPr lang="en-US" sz="1000" b="1" dirty="0"/>
                <a:t>3</a:t>
              </a:r>
              <a:endParaRPr lang="en-US" sz="1000" b="1" dirty="0" smtClean="0"/>
            </a:p>
            <a:p>
              <a:r>
                <a:rPr lang="en-US" sz="1000" b="1" dirty="0" smtClean="0"/>
                <a:t>OAM</a:t>
              </a:r>
              <a:endParaRPr lang="en-US" sz="1000" b="1" dirty="0"/>
            </a:p>
          </p:txBody>
        </p:sp>
        <p:sp>
          <p:nvSpPr>
            <p:cNvPr id="180" name="Line 67"/>
            <p:cNvSpPr>
              <a:spLocks noChangeShapeType="1"/>
            </p:cNvSpPr>
            <p:nvPr/>
          </p:nvSpPr>
          <p:spPr bwMode="auto">
            <a:xfrm flipH="1" flipV="1">
              <a:off x="2132403" y="1808752"/>
              <a:ext cx="4475322" cy="200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TextBox 12"/>
            <p:cNvSpPr txBox="1">
              <a:spLocks noChangeArrowheads="1"/>
            </p:cNvSpPr>
            <p:nvPr/>
          </p:nvSpPr>
          <p:spPr bwMode="auto">
            <a:xfrm>
              <a:off x="6553200" y="1674168"/>
              <a:ext cx="4539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900" b="1" dirty="0" smtClean="0"/>
                <a:t>OAM</a:t>
              </a:r>
            </a:p>
          </p:txBody>
        </p:sp>
      </p:grpSp>
      <p:cxnSp>
        <p:nvCxnSpPr>
          <p:cNvPr id="164" name="Elbow Connector 163"/>
          <p:cNvCxnSpPr>
            <a:stCxn id="260" idx="2"/>
            <a:endCxn id="91" idx="0"/>
          </p:cNvCxnSpPr>
          <p:nvPr/>
        </p:nvCxnSpPr>
        <p:spPr>
          <a:xfrm flipV="1">
            <a:off x="4878388" y="3067907"/>
            <a:ext cx="1141412" cy="20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Shape 172"/>
          <p:cNvCxnSpPr>
            <a:stCxn id="95" idx="0"/>
            <a:endCxn id="196" idx="1"/>
          </p:cNvCxnSpPr>
          <p:nvPr/>
        </p:nvCxnSpPr>
        <p:spPr>
          <a:xfrm rot="5400000" flipH="1" flipV="1">
            <a:off x="4324196" y="3485202"/>
            <a:ext cx="344003" cy="7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0" name="TextBox 19"/>
          <p:cNvSpPr txBox="1">
            <a:spLocks noChangeArrowheads="1"/>
          </p:cNvSpPr>
          <p:nvPr/>
        </p:nvSpPr>
        <p:spPr bwMode="auto">
          <a:xfrm>
            <a:off x="2770638" y="3609201"/>
            <a:ext cx="1115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VLAN Trunk *</a:t>
            </a:r>
            <a:endParaRPr lang="en-US" altLang="en-US" sz="1200" dirty="0"/>
          </a:p>
        </p:txBody>
      </p:sp>
      <p:sp>
        <p:nvSpPr>
          <p:cNvPr id="191" name="TextBox 19"/>
          <p:cNvSpPr txBox="1">
            <a:spLocks noChangeArrowheads="1"/>
          </p:cNvSpPr>
          <p:nvPr/>
        </p:nvSpPr>
        <p:spPr bwMode="auto">
          <a:xfrm>
            <a:off x="4904238" y="3609201"/>
            <a:ext cx="1115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VLAN Trunk *</a:t>
            </a:r>
            <a:endParaRPr lang="en-US" altLang="en-US" sz="1200" dirty="0"/>
          </a:p>
        </p:txBody>
      </p:sp>
      <p:sp>
        <p:nvSpPr>
          <p:cNvPr id="222" name="TextBox 19"/>
          <p:cNvSpPr txBox="1">
            <a:spLocks noChangeArrowheads="1"/>
          </p:cNvSpPr>
          <p:nvPr/>
        </p:nvSpPr>
        <p:spPr bwMode="auto">
          <a:xfrm>
            <a:off x="3962400" y="3352800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ISCSI</a:t>
            </a:r>
          </a:p>
        </p:txBody>
      </p:sp>
      <p:sp>
        <p:nvSpPr>
          <p:cNvPr id="223" name="TextBox 19"/>
          <p:cNvSpPr txBox="1">
            <a:spLocks noChangeArrowheads="1"/>
          </p:cNvSpPr>
          <p:nvPr/>
        </p:nvSpPr>
        <p:spPr bwMode="auto">
          <a:xfrm>
            <a:off x="5168509" y="3075801"/>
            <a:ext cx="58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 smtClean="0"/>
              <a:t>ISCSI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312143" y="4038600"/>
            <a:ext cx="2331799" cy="678034"/>
            <a:chOff x="6312143" y="3893966"/>
            <a:chExt cx="2331799" cy="678034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auto">
            <a:xfrm rot="16200000">
              <a:off x="7150809" y="3078867"/>
              <a:ext cx="678034" cy="230823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34" name="TextBox 10"/>
            <p:cNvSpPr txBox="1">
              <a:spLocks noChangeArrowheads="1"/>
            </p:cNvSpPr>
            <p:nvPr/>
          </p:nvSpPr>
          <p:spPr bwMode="auto">
            <a:xfrm>
              <a:off x="6312143" y="3962400"/>
              <a:ext cx="9268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/>
                <a:t>IMM </a:t>
              </a:r>
              <a:r>
                <a:rPr lang="en-US" sz="1000" b="1" dirty="0" smtClean="0"/>
                <a:t>VLAN</a:t>
              </a:r>
            </a:p>
            <a:p>
              <a:r>
                <a:rPr lang="en-US" sz="1000" b="1" dirty="0" smtClean="0"/>
                <a:t>DATA VLAN</a:t>
              </a:r>
            </a:p>
            <a:p>
              <a:r>
                <a:rPr lang="en-US" sz="1000" b="1" dirty="0" smtClean="0"/>
                <a:t>OAM VLAN</a:t>
              </a:r>
              <a:endParaRPr lang="en-US" sz="1000" b="1" dirty="0"/>
            </a:p>
          </p:txBody>
        </p:sp>
        <p:sp>
          <p:nvSpPr>
            <p:cNvPr id="137" name="Line 67"/>
            <p:cNvSpPr>
              <a:spLocks noChangeShapeType="1"/>
            </p:cNvSpPr>
            <p:nvPr/>
          </p:nvSpPr>
          <p:spPr bwMode="auto">
            <a:xfrm flipH="1" flipV="1">
              <a:off x="7162799" y="41053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Line 67"/>
            <p:cNvSpPr>
              <a:spLocks noChangeShapeType="1"/>
            </p:cNvSpPr>
            <p:nvPr/>
          </p:nvSpPr>
          <p:spPr bwMode="auto">
            <a:xfrm flipH="1" flipV="1">
              <a:off x="7170662" y="42577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Line 67"/>
            <p:cNvSpPr>
              <a:spLocks noChangeShapeType="1"/>
            </p:cNvSpPr>
            <p:nvPr/>
          </p:nvSpPr>
          <p:spPr bwMode="auto">
            <a:xfrm flipH="1" flipV="1">
              <a:off x="7170662" y="44101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153" name="Straight Connector 5"/>
          <p:cNvCxnSpPr>
            <a:cxnSpLocks noChangeShapeType="1"/>
          </p:cNvCxnSpPr>
          <p:nvPr/>
        </p:nvCxnSpPr>
        <p:spPr bwMode="auto">
          <a:xfrm flipV="1">
            <a:off x="7924800" y="4038600"/>
            <a:ext cx="0" cy="5161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182801" y="4038600"/>
            <a:ext cx="2331799" cy="678034"/>
            <a:chOff x="106601" y="3893966"/>
            <a:chExt cx="2331799" cy="678034"/>
          </a:xfrm>
        </p:grpSpPr>
        <p:sp>
          <p:nvSpPr>
            <p:cNvPr id="167" name="Rectangle 28"/>
            <p:cNvSpPr>
              <a:spLocks noChangeArrowheads="1"/>
            </p:cNvSpPr>
            <p:nvPr/>
          </p:nvSpPr>
          <p:spPr bwMode="auto">
            <a:xfrm rot="16200000">
              <a:off x="945267" y="3078867"/>
              <a:ext cx="678034" cy="230823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79" name="TextBox 10"/>
            <p:cNvSpPr txBox="1">
              <a:spLocks noChangeArrowheads="1"/>
            </p:cNvSpPr>
            <p:nvPr/>
          </p:nvSpPr>
          <p:spPr bwMode="auto">
            <a:xfrm>
              <a:off x="106601" y="3962400"/>
              <a:ext cx="92685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/>
                <a:t>IMM </a:t>
              </a:r>
              <a:r>
                <a:rPr lang="en-US" sz="1000" b="1" dirty="0" smtClean="0"/>
                <a:t>VLAN</a:t>
              </a:r>
            </a:p>
            <a:p>
              <a:r>
                <a:rPr lang="en-US" sz="1000" b="1" dirty="0" smtClean="0"/>
                <a:t>DATA VLAN</a:t>
              </a:r>
            </a:p>
            <a:p>
              <a:r>
                <a:rPr lang="en-US" sz="1000" b="1" dirty="0" smtClean="0"/>
                <a:t>OAM VLAN</a:t>
              </a:r>
              <a:endParaRPr lang="en-US" sz="1000" b="1" dirty="0"/>
            </a:p>
          </p:txBody>
        </p:sp>
        <p:sp>
          <p:nvSpPr>
            <p:cNvPr id="187" name="Line 67"/>
            <p:cNvSpPr>
              <a:spLocks noChangeShapeType="1"/>
            </p:cNvSpPr>
            <p:nvPr/>
          </p:nvSpPr>
          <p:spPr bwMode="auto">
            <a:xfrm flipH="1" flipV="1">
              <a:off x="957257" y="41053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Line 67"/>
            <p:cNvSpPr>
              <a:spLocks noChangeShapeType="1"/>
            </p:cNvSpPr>
            <p:nvPr/>
          </p:nvSpPr>
          <p:spPr bwMode="auto">
            <a:xfrm flipH="1" flipV="1">
              <a:off x="965120" y="42577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Line 67"/>
            <p:cNvSpPr>
              <a:spLocks noChangeShapeType="1"/>
            </p:cNvSpPr>
            <p:nvPr/>
          </p:nvSpPr>
          <p:spPr bwMode="auto">
            <a:xfrm flipH="1" flipV="1">
              <a:off x="965120" y="4410161"/>
              <a:ext cx="1404936" cy="943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53" name="Straight Connector 5"/>
          <p:cNvCxnSpPr>
            <a:cxnSpLocks noChangeShapeType="1"/>
          </p:cNvCxnSpPr>
          <p:nvPr/>
        </p:nvCxnSpPr>
        <p:spPr bwMode="auto">
          <a:xfrm flipV="1">
            <a:off x="1524000" y="4029075"/>
            <a:ext cx="0" cy="23812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600199" y="3199850"/>
            <a:ext cx="4763" cy="8387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69" name="Straight Connector 5"/>
          <p:cNvCxnSpPr>
            <a:cxnSpLocks noChangeShapeType="1"/>
          </p:cNvCxnSpPr>
          <p:nvPr/>
        </p:nvCxnSpPr>
        <p:spPr bwMode="auto">
          <a:xfrm flipH="1" flipV="1">
            <a:off x="2362200" y="4038600"/>
            <a:ext cx="1" cy="21448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Straight Connector 5"/>
          <p:cNvCxnSpPr>
            <a:cxnSpLocks noChangeShapeType="1"/>
          </p:cNvCxnSpPr>
          <p:nvPr/>
        </p:nvCxnSpPr>
        <p:spPr bwMode="auto">
          <a:xfrm flipV="1">
            <a:off x="1600200" y="4038600"/>
            <a:ext cx="4763" cy="35656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Straight Connector 5"/>
          <p:cNvCxnSpPr>
            <a:cxnSpLocks noChangeShapeType="1"/>
          </p:cNvCxnSpPr>
          <p:nvPr/>
        </p:nvCxnSpPr>
        <p:spPr bwMode="auto">
          <a:xfrm flipV="1">
            <a:off x="2286000" y="4038600"/>
            <a:ext cx="4763" cy="35656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8" name="Line 63"/>
          <p:cNvSpPr>
            <a:spLocks noChangeShapeType="1"/>
          </p:cNvSpPr>
          <p:nvPr/>
        </p:nvSpPr>
        <p:spPr bwMode="auto">
          <a:xfrm flipV="1">
            <a:off x="7337815" y="5029200"/>
            <a:ext cx="19487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9" name="Line 63"/>
          <p:cNvSpPr>
            <a:spLocks noChangeShapeType="1"/>
          </p:cNvSpPr>
          <p:nvPr/>
        </p:nvSpPr>
        <p:spPr bwMode="auto">
          <a:xfrm>
            <a:off x="7355681" y="5181600"/>
            <a:ext cx="340519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20" name="Straight Connector 5"/>
          <p:cNvCxnSpPr>
            <a:cxnSpLocks noChangeShapeType="1"/>
          </p:cNvCxnSpPr>
          <p:nvPr/>
        </p:nvCxnSpPr>
        <p:spPr bwMode="auto">
          <a:xfrm>
            <a:off x="7696201" y="4559514"/>
            <a:ext cx="0" cy="63985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Line 63"/>
          <p:cNvSpPr>
            <a:spLocks noChangeShapeType="1"/>
          </p:cNvSpPr>
          <p:nvPr/>
        </p:nvSpPr>
        <p:spPr bwMode="auto">
          <a:xfrm>
            <a:off x="1295400" y="5105400"/>
            <a:ext cx="26828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26" name="Straight Connector 5"/>
          <p:cNvCxnSpPr>
            <a:cxnSpLocks noChangeShapeType="1"/>
          </p:cNvCxnSpPr>
          <p:nvPr/>
        </p:nvCxnSpPr>
        <p:spPr bwMode="auto">
          <a:xfrm>
            <a:off x="1371600" y="4248322"/>
            <a:ext cx="0" cy="780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Straight Connector 5"/>
          <p:cNvCxnSpPr>
            <a:cxnSpLocks noChangeShapeType="1"/>
          </p:cNvCxnSpPr>
          <p:nvPr/>
        </p:nvCxnSpPr>
        <p:spPr bwMode="auto">
          <a:xfrm>
            <a:off x="1295400" y="4402395"/>
            <a:ext cx="0" cy="70300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8" name="Line 63"/>
          <p:cNvSpPr>
            <a:spLocks noChangeShapeType="1"/>
          </p:cNvSpPr>
          <p:nvPr/>
        </p:nvSpPr>
        <p:spPr bwMode="auto">
          <a:xfrm flipV="1">
            <a:off x="1371600" y="5029200"/>
            <a:ext cx="19487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9" name="Line 63"/>
          <p:cNvSpPr>
            <a:spLocks noChangeShapeType="1"/>
          </p:cNvSpPr>
          <p:nvPr/>
        </p:nvSpPr>
        <p:spPr bwMode="auto">
          <a:xfrm>
            <a:off x="1219200" y="5181600"/>
            <a:ext cx="340519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30" name="Straight Connector 5"/>
          <p:cNvCxnSpPr>
            <a:cxnSpLocks noChangeShapeType="1"/>
          </p:cNvCxnSpPr>
          <p:nvPr/>
        </p:nvCxnSpPr>
        <p:spPr bwMode="auto">
          <a:xfrm>
            <a:off x="1219199" y="4564234"/>
            <a:ext cx="1" cy="63513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2" name="Line 63"/>
          <p:cNvSpPr>
            <a:spLocks noChangeShapeType="1"/>
          </p:cNvSpPr>
          <p:nvPr/>
        </p:nvSpPr>
        <p:spPr bwMode="auto">
          <a:xfrm flipH="1">
            <a:off x="23622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63" name="Straight Connector 5"/>
          <p:cNvCxnSpPr>
            <a:cxnSpLocks noChangeShapeType="1"/>
          </p:cNvCxnSpPr>
          <p:nvPr/>
        </p:nvCxnSpPr>
        <p:spPr bwMode="auto">
          <a:xfrm flipH="1">
            <a:off x="7543800" y="4248322"/>
            <a:ext cx="3177" cy="78087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5"/>
          <p:cNvCxnSpPr>
            <a:cxnSpLocks noChangeShapeType="1"/>
          </p:cNvCxnSpPr>
          <p:nvPr/>
        </p:nvCxnSpPr>
        <p:spPr bwMode="auto">
          <a:xfrm>
            <a:off x="7620000" y="4410161"/>
            <a:ext cx="0" cy="69523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5"/>
          <p:cNvCxnSpPr>
            <a:cxnSpLocks noChangeShapeType="1"/>
          </p:cNvCxnSpPr>
          <p:nvPr/>
        </p:nvCxnSpPr>
        <p:spPr bwMode="auto">
          <a:xfrm flipV="1">
            <a:off x="7772400" y="4039150"/>
            <a:ext cx="0" cy="20917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Straight Connector 5"/>
          <p:cNvCxnSpPr>
            <a:cxnSpLocks noChangeShapeType="1"/>
          </p:cNvCxnSpPr>
          <p:nvPr/>
        </p:nvCxnSpPr>
        <p:spPr bwMode="auto">
          <a:xfrm flipV="1">
            <a:off x="7853363" y="4038600"/>
            <a:ext cx="0" cy="3685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" name="Line 63"/>
          <p:cNvSpPr>
            <a:spLocks noChangeShapeType="1"/>
          </p:cNvSpPr>
          <p:nvPr/>
        </p:nvSpPr>
        <p:spPr bwMode="auto">
          <a:xfrm>
            <a:off x="1524000" y="3200400"/>
            <a:ext cx="4763" cy="8387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42" name="Straight Connector 5"/>
          <p:cNvCxnSpPr>
            <a:cxnSpLocks noChangeShapeType="1"/>
          </p:cNvCxnSpPr>
          <p:nvPr/>
        </p:nvCxnSpPr>
        <p:spPr bwMode="auto">
          <a:xfrm flipV="1">
            <a:off x="2206540" y="4039150"/>
            <a:ext cx="3260" cy="52036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7" name="Line 63"/>
          <p:cNvSpPr>
            <a:spLocks noChangeShapeType="1"/>
          </p:cNvSpPr>
          <p:nvPr/>
        </p:nvSpPr>
        <p:spPr bwMode="auto">
          <a:xfrm flipH="1">
            <a:off x="22860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8" name="Line 63"/>
          <p:cNvSpPr>
            <a:spLocks noChangeShapeType="1"/>
          </p:cNvSpPr>
          <p:nvPr/>
        </p:nvSpPr>
        <p:spPr bwMode="auto">
          <a:xfrm flipH="1">
            <a:off x="22098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9" name="Line 63"/>
          <p:cNvSpPr>
            <a:spLocks noChangeShapeType="1"/>
          </p:cNvSpPr>
          <p:nvPr/>
        </p:nvSpPr>
        <p:spPr bwMode="auto">
          <a:xfrm flipH="1">
            <a:off x="7924800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0" name="Line 63"/>
          <p:cNvSpPr>
            <a:spLocks noChangeShapeType="1"/>
          </p:cNvSpPr>
          <p:nvPr/>
        </p:nvSpPr>
        <p:spPr bwMode="auto">
          <a:xfrm flipH="1">
            <a:off x="7772399" y="388620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1" name="Line 63"/>
          <p:cNvSpPr>
            <a:spLocks noChangeShapeType="1"/>
          </p:cNvSpPr>
          <p:nvPr/>
        </p:nvSpPr>
        <p:spPr bwMode="auto">
          <a:xfrm flipH="1">
            <a:off x="7848599" y="3885650"/>
            <a:ext cx="1" cy="152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53" name="Straight Connector 11"/>
          <p:cNvCxnSpPr>
            <a:cxnSpLocks noChangeShapeType="1"/>
          </p:cNvCxnSpPr>
          <p:nvPr/>
        </p:nvCxnSpPr>
        <p:spPr bwMode="auto">
          <a:xfrm flipH="1" flipV="1">
            <a:off x="6172200" y="3657600"/>
            <a:ext cx="7758" cy="1202919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9" name="Group 258"/>
          <p:cNvGrpSpPr/>
          <p:nvPr/>
        </p:nvGrpSpPr>
        <p:grpSpPr>
          <a:xfrm>
            <a:off x="4191000" y="2925588"/>
            <a:ext cx="687388" cy="327906"/>
            <a:chOff x="4114800" y="3024894"/>
            <a:chExt cx="687388" cy="327906"/>
          </a:xfrm>
        </p:grpSpPr>
        <p:sp>
          <p:nvSpPr>
            <p:cNvPr id="260" name="Rectangle 28"/>
            <p:cNvSpPr>
              <a:spLocks noChangeArrowheads="1"/>
            </p:cNvSpPr>
            <p:nvPr/>
          </p:nvSpPr>
          <p:spPr bwMode="auto">
            <a:xfrm rot="16200000">
              <a:off x="4352243" y="2863652"/>
              <a:ext cx="288703" cy="611187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261" name="TextBox 12"/>
            <p:cNvSpPr txBox="1">
              <a:spLocks noChangeArrowheads="1"/>
            </p:cNvSpPr>
            <p:nvPr/>
          </p:nvSpPr>
          <p:spPr bwMode="auto">
            <a:xfrm>
              <a:off x="4114800" y="3106579"/>
              <a:ext cx="6030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1000" b="1" dirty="0" smtClean="0"/>
                <a:t>10GBE</a:t>
              </a:r>
              <a:endParaRPr lang="en-US" sz="1000" b="1" dirty="0"/>
            </a:p>
          </p:txBody>
        </p:sp>
      </p:grpSp>
      <p:sp>
        <p:nvSpPr>
          <p:cNvPr id="273" name="Line 63"/>
          <p:cNvSpPr>
            <a:spLocks noChangeShapeType="1"/>
          </p:cNvSpPr>
          <p:nvPr/>
        </p:nvSpPr>
        <p:spPr bwMode="auto">
          <a:xfrm rot="16200000" flipH="1">
            <a:off x="4036219" y="831056"/>
            <a:ext cx="2" cy="3967161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4" name="Line 63"/>
          <p:cNvSpPr>
            <a:spLocks noChangeShapeType="1"/>
          </p:cNvSpPr>
          <p:nvPr/>
        </p:nvSpPr>
        <p:spPr bwMode="auto">
          <a:xfrm rot="16200000">
            <a:off x="7655443" y="2245241"/>
            <a:ext cx="4765" cy="114355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5" name="Line 63"/>
          <p:cNvSpPr>
            <a:spLocks noChangeShapeType="1"/>
          </p:cNvSpPr>
          <p:nvPr/>
        </p:nvSpPr>
        <p:spPr bwMode="auto">
          <a:xfrm>
            <a:off x="2052637" y="2814635"/>
            <a:ext cx="4763" cy="121443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7" name="Line 63"/>
          <p:cNvSpPr>
            <a:spLocks noChangeShapeType="1"/>
          </p:cNvSpPr>
          <p:nvPr/>
        </p:nvSpPr>
        <p:spPr bwMode="auto">
          <a:xfrm>
            <a:off x="8224837" y="2843761"/>
            <a:ext cx="4763" cy="121443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278" name="Straight Connector 5"/>
          <p:cNvCxnSpPr>
            <a:cxnSpLocks noChangeShapeType="1"/>
          </p:cNvCxnSpPr>
          <p:nvPr/>
        </p:nvCxnSpPr>
        <p:spPr bwMode="auto">
          <a:xfrm flipV="1">
            <a:off x="8229600" y="4038600"/>
            <a:ext cx="0" cy="5161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" name="Straight Connector 5"/>
          <p:cNvCxnSpPr>
            <a:cxnSpLocks noChangeShapeType="1"/>
          </p:cNvCxnSpPr>
          <p:nvPr/>
        </p:nvCxnSpPr>
        <p:spPr bwMode="auto">
          <a:xfrm flipV="1">
            <a:off x="2057400" y="4055805"/>
            <a:ext cx="0" cy="5161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" name="Rectangle 64"/>
          <p:cNvSpPr>
            <a:spLocks noChangeArrowheads="1"/>
          </p:cNvSpPr>
          <p:nvPr/>
        </p:nvSpPr>
        <p:spPr bwMode="auto">
          <a:xfrm>
            <a:off x="76201" y="76200"/>
            <a:ext cx="14478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b="1" dirty="0" smtClean="0"/>
              <a:t>Architecture</a:t>
            </a:r>
          </a:p>
          <a:p>
            <a:r>
              <a:rPr lang="en-US" altLang="en-US" b="1" dirty="0" smtClean="0"/>
              <a:t>Phase 2</a:t>
            </a:r>
            <a:endParaRPr lang="en-US" alt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894279" y="457200"/>
            <a:ext cx="4049321" cy="400110"/>
            <a:chOff x="1894279" y="457200"/>
            <a:chExt cx="4049321" cy="400110"/>
          </a:xfrm>
        </p:grpSpPr>
        <p:sp>
          <p:nvSpPr>
            <p:cNvPr id="129" name="Rectangle 28"/>
            <p:cNvSpPr>
              <a:spLocks noChangeArrowheads="1"/>
            </p:cNvSpPr>
            <p:nvPr/>
          </p:nvSpPr>
          <p:spPr bwMode="auto">
            <a:xfrm rot="16200000">
              <a:off x="3728715" y="-1376686"/>
              <a:ext cx="380450" cy="404932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31" name="TextBox 12"/>
            <p:cNvSpPr txBox="1">
              <a:spLocks noChangeArrowheads="1"/>
            </p:cNvSpPr>
            <p:nvPr/>
          </p:nvSpPr>
          <p:spPr bwMode="auto">
            <a:xfrm>
              <a:off x="1905000" y="457200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VDS 1</a:t>
              </a:r>
            </a:p>
            <a:p>
              <a:r>
                <a:rPr lang="en-US" sz="1000" b="1" dirty="0" smtClean="0"/>
                <a:t>DMZ ZN1</a:t>
              </a:r>
              <a:endParaRPr lang="en-US" sz="1000" b="1" dirty="0"/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 flipH="1" flipV="1">
              <a:off x="3023617" y="609600"/>
              <a:ext cx="285648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TextBox 12"/>
            <p:cNvSpPr txBox="1">
              <a:spLocks noChangeArrowheads="1"/>
            </p:cNvSpPr>
            <p:nvPr/>
          </p:nvSpPr>
          <p:spPr bwMode="auto">
            <a:xfrm>
              <a:off x="2542733" y="476799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/>
              <a:r>
                <a:rPr lang="en-US" sz="900" b="1" dirty="0" smtClean="0"/>
                <a:t>IMM</a:t>
              </a:r>
            </a:p>
            <a:p>
              <a:pPr algn="r"/>
              <a:r>
                <a:rPr lang="en-US" sz="900" b="1" dirty="0" smtClean="0"/>
                <a:t>DATA</a:t>
              </a:r>
            </a:p>
          </p:txBody>
        </p:sp>
        <p:sp>
          <p:nvSpPr>
            <p:cNvPr id="221" name="Line 67"/>
            <p:cNvSpPr>
              <a:spLocks noChangeShapeType="1"/>
            </p:cNvSpPr>
            <p:nvPr/>
          </p:nvSpPr>
          <p:spPr bwMode="auto">
            <a:xfrm flipH="1" flipV="1">
              <a:off x="3023618" y="685800"/>
              <a:ext cx="285648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19800" y="457199"/>
            <a:ext cx="1579110" cy="417764"/>
            <a:chOff x="6019800" y="457199"/>
            <a:chExt cx="1579110" cy="417764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 rot="16200000">
              <a:off x="6618855" y="-141856"/>
              <a:ext cx="380999" cy="1579110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  <a:p>
              <a:endParaRPr lang="en-US" altLang="en-US" sz="1100" b="1" dirty="0"/>
            </a:p>
          </p:txBody>
        </p:sp>
        <p:sp>
          <p:nvSpPr>
            <p:cNvPr id="189" name="TextBox 12"/>
            <p:cNvSpPr txBox="1">
              <a:spLocks noChangeArrowheads="1"/>
            </p:cNvSpPr>
            <p:nvPr/>
          </p:nvSpPr>
          <p:spPr bwMode="auto">
            <a:xfrm>
              <a:off x="6858000" y="474853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b="1" dirty="0" smtClean="0"/>
                <a:t>VDS 2</a:t>
              </a:r>
            </a:p>
            <a:p>
              <a:r>
                <a:rPr lang="en-US" sz="1000" b="1" dirty="0" smtClean="0"/>
                <a:t>DMZ ZN2</a:t>
              </a:r>
              <a:endParaRPr lang="en-US" sz="1000" b="1" dirty="0"/>
            </a:p>
          </p:txBody>
        </p:sp>
        <p:sp>
          <p:nvSpPr>
            <p:cNvPr id="193" name="TextBox 12"/>
            <p:cNvSpPr txBox="1">
              <a:spLocks noChangeArrowheads="1"/>
            </p:cNvSpPr>
            <p:nvPr/>
          </p:nvSpPr>
          <p:spPr bwMode="auto">
            <a:xfrm>
              <a:off x="6400800" y="468868"/>
              <a:ext cx="5934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900" b="1" dirty="0" smtClean="0"/>
                <a:t>IMM</a:t>
              </a:r>
            </a:p>
            <a:p>
              <a:r>
                <a:rPr lang="en-US" sz="900" b="1" dirty="0" smtClean="0"/>
                <a:t>DATA</a:t>
              </a:r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 flipH="1">
              <a:off x="6078840" y="605512"/>
              <a:ext cx="321960" cy="40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Line 67"/>
            <p:cNvSpPr>
              <a:spLocks noChangeShapeType="1"/>
            </p:cNvSpPr>
            <p:nvPr/>
          </p:nvSpPr>
          <p:spPr bwMode="auto">
            <a:xfrm flipH="1">
              <a:off x="6078840" y="685800"/>
              <a:ext cx="321960" cy="40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2200" y="1066800"/>
            <a:ext cx="609600" cy="762000"/>
            <a:chOff x="2362200" y="1066800"/>
            <a:chExt cx="609600" cy="762000"/>
          </a:xfrm>
        </p:grpSpPr>
        <p:sp>
          <p:nvSpPr>
            <p:cNvPr id="108" name="Rectangle 64"/>
            <p:cNvSpPr>
              <a:spLocks noChangeArrowheads="1"/>
            </p:cNvSpPr>
            <p:nvPr/>
          </p:nvSpPr>
          <p:spPr bwMode="auto">
            <a:xfrm>
              <a:off x="2362200" y="1066800"/>
              <a:ext cx="609600" cy="3810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900" b="1" dirty="0" smtClean="0"/>
                <a:t>Windows</a:t>
              </a:r>
            </a:p>
            <a:p>
              <a:r>
                <a:rPr lang="en-US" altLang="en-US" sz="900" b="1" dirty="0" smtClean="0"/>
                <a:t>Server</a:t>
              </a:r>
              <a:endParaRPr lang="en-US" altLang="en-US" sz="900" b="1" dirty="0"/>
            </a:p>
          </p:txBody>
        </p:sp>
        <p:cxnSp>
          <p:nvCxnSpPr>
            <p:cNvPr id="210" name="Straight Connector 5"/>
            <p:cNvCxnSpPr>
              <a:cxnSpLocks noChangeShapeType="1"/>
            </p:cNvCxnSpPr>
            <p:nvPr/>
          </p:nvCxnSpPr>
          <p:spPr bwMode="auto">
            <a:xfrm flipV="1">
              <a:off x="2667000" y="1610174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Line 63"/>
            <p:cNvSpPr>
              <a:spLocks noChangeShapeType="1"/>
            </p:cNvSpPr>
            <p:nvPr/>
          </p:nvSpPr>
          <p:spPr bwMode="auto">
            <a:xfrm flipH="1">
              <a:off x="2666999" y="1447800"/>
              <a:ext cx="1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3083" y="1069032"/>
            <a:ext cx="672917" cy="749794"/>
            <a:chOff x="1613083" y="1069032"/>
            <a:chExt cx="672917" cy="749794"/>
          </a:xfrm>
        </p:grpSpPr>
        <p:sp>
          <p:nvSpPr>
            <p:cNvPr id="205" name="Rectangle 64"/>
            <p:cNvSpPr>
              <a:spLocks noChangeArrowheads="1"/>
            </p:cNvSpPr>
            <p:nvPr/>
          </p:nvSpPr>
          <p:spPr bwMode="auto">
            <a:xfrm>
              <a:off x="1613083" y="1069032"/>
              <a:ext cx="672917" cy="378768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900" b="1" dirty="0" smtClean="0"/>
                <a:t>ESXi</a:t>
              </a:r>
            </a:p>
            <a:p>
              <a:r>
                <a:rPr lang="en-US" altLang="en-US" sz="900" b="1" dirty="0"/>
                <a:t>H</a:t>
              </a:r>
              <a:r>
                <a:rPr lang="en-US" altLang="en-US" sz="900" b="1" dirty="0" smtClean="0"/>
                <a:t>ypervisor</a:t>
              </a:r>
              <a:endParaRPr lang="en-US" altLang="en-US" sz="900" b="1" dirty="0"/>
            </a:p>
          </p:txBody>
        </p:sp>
        <p:sp>
          <p:nvSpPr>
            <p:cNvPr id="208" name="Line 63"/>
            <p:cNvSpPr>
              <a:spLocks noChangeShapeType="1"/>
            </p:cNvSpPr>
            <p:nvPr/>
          </p:nvSpPr>
          <p:spPr bwMode="auto">
            <a:xfrm flipH="1">
              <a:off x="2209800" y="1447800"/>
              <a:ext cx="1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11" name="Straight Connector 5"/>
            <p:cNvCxnSpPr>
              <a:cxnSpLocks noChangeShapeType="1"/>
            </p:cNvCxnSpPr>
            <p:nvPr/>
          </p:nvCxnSpPr>
          <p:spPr bwMode="auto">
            <a:xfrm flipV="1">
              <a:off x="2209800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 flipH="1">
              <a:off x="1708058" y="1447800"/>
              <a:ext cx="1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590490"/>
            <a:ext cx="450650" cy="1228336"/>
            <a:chOff x="4953000" y="590490"/>
            <a:chExt cx="450650" cy="1228336"/>
          </a:xfrm>
        </p:grpSpPr>
        <p:sp>
          <p:nvSpPr>
            <p:cNvPr id="183" name="Rectangle 64"/>
            <p:cNvSpPr>
              <a:spLocks noChangeArrowheads="1"/>
            </p:cNvSpPr>
            <p:nvPr/>
          </p:nvSpPr>
          <p:spPr bwMode="auto">
            <a:xfrm>
              <a:off x="495300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DDOS</a:t>
              </a:r>
              <a:endParaRPr lang="en-US" altLang="en-US" sz="900" b="1" dirty="0"/>
            </a:p>
          </p:txBody>
        </p:sp>
        <p:sp>
          <p:nvSpPr>
            <p:cNvPr id="111" name="Line 63"/>
            <p:cNvSpPr>
              <a:spLocks noChangeShapeType="1"/>
            </p:cNvSpPr>
            <p:nvPr/>
          </p:nvSpPr>
          <p:spPr bwMode="auto">
            <a:xfrm flipH="1">
              <a:off x="5257792" y="846131"/>
              <a:ext cx="0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Line 63"/>
            <p:cNvSpPr>
              <a:spLocks noChangeShapeType="1"/>
            </p:cNvSpPr>
            <p:nvPr/>
          </p:nvSpPr>
          <p:spPr bwMode="auto">
            <a:xfrm>
              <a:off x="5178325" y="846131"/>
              <a:ext cx="3267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138" name="Straight Connector 5"/>
            <p:cNvCxnSpPr>
              <a:cxnSpLocks noChangeShapeType="1"/>
            </p:cNvCxnSpPr>
            <p:nvPr/>
          </p:nvCxnSpPr>
          <p:spPr bwMode="auto">
            <a:xfrm>
              <a:off x="5257792" y="590490"/>
              <a:ext cx="0" cy="24771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Straight Connector 5"/>
            <p:cNvCxnSpPr>
              <a:cxnSpLocks noChangeShapeType="1"/>
            </p:cNvCxnSpPr>
            <p:nvPr/>
          </p:nvCxnSpPr>
          <p:spPr bwMode="auto">
            <a:xfrm>
              <a:off x="5178325" y="695235"/>
              <a:ext cx="3267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8" name="Line 63"/>
            <p:cNvSpPr>
              <a:spLocks noChangeShapeType="1"/>
            </p:cNvSpPr>
            <p:nvPr/>
          </p:nvSpPr>
          <p:spPr bwMode="auto">
            <a:xfrm flipH="1">
              <a:off x="5181592" y="1381574"/>
              <a:ext cx="8" cy="21862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2" name="Straight Connector 5"/>
            <p:cNvCxnSpPr>
              <a:cxnSpLocks noChangeShapeType="1"/>
            </p:cNvCxnSpPr>
            <p:nvPr/>
          </p:nvCxnSpPr>
          <p:spPr bwMode="auto">
            <a:xfrm flipV="1">
              <a:off x="5181592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5492950" y="590489"/>
            <a:ext cx="450650" cy="1228337"/>
            <a:chOff x="5492950" y="590489"/>
            <a:chExt cx="450650" cy="1228337"/>
          </a:xfrm>
        </p:grpSpPr>
        <p:sp>
          <p:nvSpPr>
            <p:cNvPr id="126" name="Line 63"/>
            <p:cNvSpPr>
              <a:spLocks noChangeShapeType="1"/>
            </p:cNvSpPr>
            <p:nvPr/>
          </p:nvSpPr>
          <p:spPr bwMode="auto">
            <a:xfrm flipH="1">
              <a:off x="5791200" y="846131"/>
              <a:ext cx="0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Line 63"/>
            <p:cNvSpPr>
              <a:spLocks noChangeShapeType="1"/>
            </p:cNvSpPr>
            <p:nvPr/>
          </p:nvSpPr>
          <p:spPr bwMode="auto">
            <a:xfrm flipH="1">
              <a:off x="5715000" y="838200"/>
              <a:ext cx="0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141" name="Straight Connector 5"/>
            <p:cNvCxnSpPr>
              <a:cxnSpLocks noChangeShapeType="1"/>
            </p:cNvCxnSpPr>
            <p:nvPr/>
          </p:nvCxnSpPr>
          <p:spPr bwMode="auto">
            <a:xfrm>
              <a:off x="5791200" y="590489"/>
              <a:ext cx="0" cy="27414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Straight Connector 5"/>
            <p:cNvCxnSpPr>
              <a:cxnSpLocks noChangeShapeType="1"/>
            </p:cNvCxnSpPr>
            <p:nvPr/>
          </p:nvCxnSpPr>
          <p:spPr bwMode="auto">
            <a:xfrm flipH="1">
              <a:off x="5714993" y="695235"/>
              <a:ext cx="3282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Line 63"/>
            <p:cNvSpPr>
              <a:spLocks noChangeShapeType="1"/>
            </p:cNvSpPr>
            <p:nvPr/>
          </p:nvSpPr>
          <p:spPr bwMode="auto">
            <a:xfrm flipH="1">
              <a:off x="5714992" y="1371600"/>
              <a:ext cx="0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3" name="Straight Connector 5"/>
            <p:cNvCxnSpPr>
              <a:cxnSpLocks noChangeShapeType="1"/>
            </p:cNvCxnSpPr>
            <p:nvPr/>
          </p:nvCxnSpPr>
          <p:spPr bwMode="auto">
            <a:xfrm flipV="1">
              <a:off x="5714992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2" name="Rectangle 64"/>
            <p:cNvSpPr>
              <a:spLocks noChangeArrowheads="1"/>
            </p:cNvSpPr>
            <p:nvPr/>
          </p:nvSpPr>
          <p:spPr bwMode="auto">
            <a:xfrm>
              <a:off x="54929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MSD</a:t>
              </a:r>
              <a:endParaRPr lang="en-US" altLang="en-US" sz="9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6150" y="590490"/>
            <a:ext cx="450650" cy="1228336"/>
            <a:chOff x="4426150" y="590490"/>
            <a:chExt cx="450650" cy="1228336"/>
          </a:xfrm>
        </p:grpSpPr>
        <p:sp>
          <p:nvSpPr>
            <p:cNvPr id="105" name="Line 63"/>
            <p:cNvSpPr>
              <a:spLocks noChangeShapeType="1"/>
            </p:cNvSpPr>
            <p:nvPr/>
          </p:nvSpPr>
          <p:spPr bwMode="auto">
            <a:xfrm flipH="1">
              <a:off x="4730942" y="846131"/>
              <a:ext cx="0" cy="22066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Line 63"/>
            <p:cNvSpPr>
              <a:spLocks noChangeShapeType="1"/>
            </p:cNvSpPr>
            <p:nvPr/>
          </p:nvSpPr>
          <p:spPr bwMode="auto">
            <a:xfrm flipH="1">
              <a:off x="4654742" y="838200"/>
              <a:ext cx="8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132" name="Straight Connector 5"/>
            <p:cNvCxnSpPr>
              <a:cxnSpLocks noChangeShapeType="1"/>
            </p:cNvCxnSpPr>
            <p:nvPr/>
          </p:nvCxnSpPr>
          <p:spPr bwMode="auto">
            <a:xfrm flipH="1">
              <a:off x="4654742" y="695235"/>
              <a:ext cx="8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Straight Connector 5"/>
            <p:cNvCxnSpPr>
              <a:cxnSpLocks noChangeShapeType="1"/>
            </p:cNvCxnSpPr>
            <p:nvPr/>
          </p:nvCxnSpPr>
          <p:spPr bwMode="auto">
            <a:xfrm>
              <a:off x="4730942" y="590490"/>
              <a:ext cx="0" cy="24771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Line 63"/>
            <p:cNvSpPr>
              <a:spLocks noChangeShapeType="1"/>
            </p:cNvSpPr>
            <p:nvPr/>
          </p:nvSpPr>
          <p:spPr bwMode="auto">
            <a:xfrm>
              <a:off x="4648200" y="1371600"/>
              <a:ext cx="6542" cy="228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1" name="Straight Connector 5"/>
            <p:cNvCxnSpPr>
              <a:cxnSpLocks noChangeShapeType="1"/>
            </p:cNvCxnSpPr>
            <p:nvPr/>
          </p:nvCxnSpPr>
          <p:spPr bwMode="auto">
            <a:xfrm flipV="1">
              <a:off x="4654750" y="1600200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5" name="Rectangle 64"/>
            <p:cNvSpPr>
              <a:spLocks noChangeArrowheads="1"/>
            </p:cNvSpPr>
            <p:nvPr/>
          </p:nvSpPr>
          <p:spPr bwMode="auto">
            <a:xfrm>
              <a:off x="44261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ANLP</a:t>
              </a:r>
              <a:endParaRPr lang="en-US" altLang="en-US" sz="900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33800" y="590490"/>
            <a:ext cx="603050" cy="1238310"/>
            <a:chOff x="3733800" y="590490"/>
            <a:chExt cx="603050" cy="1238310"/>
          </a:xfrm>
        </p:grpSpPr>
        <p:sp>
          <p:nvSpPr>
            <p:cNvPr id="163" name="Line 63"/>
            <p:cNvSpPr>
              <a:spLocks noChangeShapeType="1"/>
            </p:cNvSpPr>
            <p:nvPr/>
          </p:nvSpPr>
          <p:spPr bwMode="auto">
            <a:xfrm flipH="1">
              <a:off x="4190992" y="838200"/>
              <a:ext cx="0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Line 63"/>
            <p:cNvSpPr>
              <a:spLocks noChangeShapeType="1"/>
            </p:cNvSpPr>
            <p:nvPr/>
          </p:nvSpPr>
          <p:spPr bwMode="auto">
            <a:xfrm flipH="1">
              <a:off x="4114792" y="838200"/>
              <a:ext cx="0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169" name="Straight Connector 5"/>
            <p:cNvCxnSpPr>
              <a:cxnSpLocks noChangeShapeType="1"/>
            </p:cNvCxnSpPr>
            <p:nvPr/>
          </p:nvCxnSpPr>
          <p:spPr bwMode="auto">
            <a:xfrm flipH="1">
              <a:off x="4114792" y="695235"/>
              <a:ext cx="8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Straight Connector 5"/>
            <p:cNvCxnSpPr>
              <a:cxnSpLocks noChangeShapeType="1"/>
            </p:cNvCxnSpPr>
            <p:nvPr/>
          </p:nvCxnSpPr>
          <p:spPr bwMode="auto">
            <a:xfrm flipH="1">
              <a:off x="4190992" y="590490"/>
              <a:ext cx="9" cy="24771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2" name="Line 63"/>
            <p:cNvSpPr>
              <a:spLocks noChangeShapeType="1"/>
            </p:cNvSpPr>
            <p:nvPr/>
          </p:nvSpPr>
          <p:spPr bwMode="auto">
            <a:xfrm flipH="1">
              <a:off x="4114792" y="1447800"/>
              <a:ext cx="0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175" name="Straight Connector 5"/>
            <p:cNvCxnSpPr>
              <a:cxnSpLocks noChangeShapeType="1"/>
            </p:cNvCxnSpPr>
            <p:nvPr/>
          </p:nvCxnSpPr>
          <p:spPr bwMode="auto">
            <a:xfrm flipV="1">
              <a:off x="4114800" y="1610174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3" name="Rectangle 64"/>
            <p:cNvSpPr>
              <a:spLocks noChangeArrowheads="1"/>
            </p:cNvSpPr>
            <p:nvPr/>
          </p:nvSpPr>
          <p:spPr bwMode="auto">
            <a:xfrm>
              <a:off x="3733800" y="11430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SECS</a:t>
              </a:r>
              <a:endParaRPr lang="en-US" altLang="en-US" sz="900" b="1" dirty="0"/>
            </a:p>
          </p:txBody>
        </p:sp>
        <p:sp>
          <p:nvSpPr>
            <p:cNvPr id="231" name="Rectangle 64"/>
            <p:cNvSpPr>
              <a:spLocks noChangeArrowheads="1"/>
            </p:cNvSpPr>
            <p:nvPr/>
          </p:nvSpPr>
          <p:spPr bwMode="auto">
            <a:xfrm>
              <a:off x="38165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SECS</a:t>
              </a:r>
              <a:endParaRPr lang="en-US" altLang="en-US" sz="900" b="1" dirty="0"/>
            </a:p>
          </p:txBody>
        </p:sp>
        <p:sp>
          <p:nvSpPr>
            <p:cNvPr id="176" name="Rectangle 64"/>
            <p:cNvSpPr>
              <a:spLocks noChangeArrowheads="1"/>
            </p:cNvSpPr>
            <p:nvPr/>
          </p:nvSpPr>
          <p:spPr bwMode="auto">
            <a:xfrm>
              <a:off x="3886200" y="9906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SECAUCS</a:t>
              </a:r>
              <a:endParaRPr lang="en-US" altLang="en-US" sz="9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54550" y="590490"/>
            <a:ext cx="603050" cy="1238310"/>
            <a:chOff x="3054550" y="590490"/>
            <a:chExt cx="603050" cy="1238310"/>
          </a:xfrm>
        </p:grpSpPr>
        <p:sp>
          <p:nvSpPr>
            <p:cNvPr id="235" name="Line 63"/>
            <p:cNvSpPr>
              <a:spLocks noChangeShapeType="1"/>
            </p:cNvSpPr>
            <p:nvPr/>
          </p:nvSpPr>
          <p:spPr bwMode="auto">
            <a:xfrm flipH="1">
              <a:off x="3511742" y="838200"/>
              <a:ext cx="0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Line 63"/>
            <p:cNvSpPr>
              <a:spLocks noChangeShapeType="1"/>
            </p:cNvSpPr>
            <p:nvPr/>
          </p:nvSpPr>
          <p:spPr bwMode="auto">
            <a:xfrm flipH="1">
              <a:off x="3435542" y="838200"/>
              <a:ext cx="0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38" name="Straight Connector 5"/>
            <p:cNvCxnSpPr>
              <a:cxnSpLocks noChangeShapeType="1"/>
            </p:cNvCxnSpPr>
            <p:nvPr/>
          </p:nvCxnSpPr>
          <p:spPr bwMode="auto">
            <a:xfrm flipH="1">
              <a:off x="3435542" y="695235"/>
              <a:ext cx="8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Straight Connector 5"/>
            <p:cNvCxnSpPr>
              <a:cxnSpLocks noChangeShapeType="1"/>
            </p:cNvCxnSpPr>
            <p:nvPr/>
          </p:nvCxnSpPr>
          <p:spPr bwMode="auto">
            <a:xfrm>
              <a:off x="3511742" y="590490"/>
              <a:ext cx="0" cy="24771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0" name="Line 63"/>
            <p:cNvSpPr>
              <a:spLocks noChangeShapeType="1"/>
            </p:cNvSpPr>
            <p:nvPr/>
          </p:nvSpPr>
          <p:spPr bwMode="auto">
            <a:xfrm flipH="1">
              <a:off x="3435542" y="1447800"/>
              <a:ext cx="0" cy="1524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41" name="Straight Connector 5"/>
            <p:cNvCxnSpPr>
              <a:cxnSpLocks noChangeShapeType="1"/>
            </p:cNvCxnSpPr>
            <p:nvPr/>
          </p:nvCxnSpPr>
          <p:spPr bwMode="auto">
            <a:xfrm flipV="1">
              <a:off x="3435550" y="1610174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Rectangle 64"/>
            <p:cNvSpPr>
              <a:spLocks noChangeArrowheads="1"/>
            </p:cNvSpPr>
            <p:nvPr/>
          </p:nvSpPr>
          <p:spPr bwMode="auto">
            <a:xfrm>
              <a:off x="3054550" y="11430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SECS</a:t>
              </a:r>
              <a:endParaRPr lang="en-US" altLang="en-US" sz="900" b="1" dirty="0"/>
            </a:p>
          </p:txBody>
        </p:sp>
        <p:sp>
          <p:nvSpPr>
            <p:cNvPr id="244" name="Rectangle 64"/>
            <p:cNvSpPr>
              <a:spLocks noChangeArrowheads="1"/>
            </p:cNvSpPr>
            <p:nvPr/>
          </p:nvSpPr>
          <p:spPr bwMode="auto">
            <a:xfrm>
              <a:off x="313730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SECS</a:t>
              </a:r>
              <a:endParaRPr lang="en-US" altLang="en-US" sz="900" b="1" dirty="0"/>
            </a:p>
          </p:txBody>
        </p:sp>
        <p:sp>
          <p:nvSpPr>
            <p:cNvPr id="245" name="Rectangle 64"/>
            <p:cNvSpPr>
              <a:spLocks noChangeArrowheads="1"/>
            </p:cNvSpPr>
            <p:nvPr/>
          </p:nvSpPr>
          <p:spPr bwMode="auto">
            <a:xfrm>
              <a:off x="3206950" y="9906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 smtClean="0"/>
                <a:t>CLBP</a:t>
              </a:r>
              <a:endParaRPr lang="en-US" altLang="en-US" sz="9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26350" y="609600"/>
            <a:ext cx="450650" cy="1219200"/>
            <a:chOff x="6026350" y="609600"/>
            <a:chExt cx="450650" cy="1219200"/>
          </a:xfrm>
        </p:grpSpPr>
        <p:sp>
          <p:nvSpPr>
            <p:cNvPr id="157" name="Line 63"/>
            <p:cNvSpPr>
              <a:spLocks noChangeShapeType="1"/>
            </p:cNvSpPr>
            <p:nvPr/>
          </p:nvSpPr>
          <p:spPr bwMode="auto">
            <a:xfrm flipH="1">
              <a:off x="6248400" y="857310"/>
              <a:ext cx="0" cy="20949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Line 63"/>
            <p:cNvSpPr>
              <a:spLocks noChangeShapeType="1"/>
            </p:cNvSpPr>
            <p:nvPr/>
          </p:nvSpPr>
          <p:spPr bwMode="auto">
            <a:xfrm flipH="1">
              <a:off x="6254942" y="1381573"/>
              <a:ext cx="0" cy="21862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04" name="Straight Connector 5"/>
            <p:cNvCxnSpPr>
              <a:cxnSpLocks noChangeShapeType="1"/>
            </p:cNvCxnSpPr>
            <p:nvPr/>
          </p:nvCxnSpPr>
          <p:spPr bwMode="auto">
            <a:xfrm flipV="1">
              <a:off x="6254942" y="1610174"/>
              <a:ext cx="0" cy="218626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4" name="Rectangle 64"/>
            <p:cNvSpPr>
              <a:spLocks noChangeArrowheads="1"/>
            </p:cNvSpPr>
            <p:nvPr/>
          </p:nvSpPr>
          <p:spPr bwMode="auto">
            <a:xfrm>
              <a:off x="6026350" y="1066800"/>
              <a:ext cx="450650" cy="3048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en-US" sz="900" b="1" dirty="0"/>
                <a:t>FLSTG</a:t>
              </a:r>
            </a:p>
          </p:txBody>
        </p:sp>
        <p:sp>
          <p:nvSpPr>
            <p:cNvPr id="256" name="Line 63"/>
            <p:cNvSpPr>
              <a:spLocks noChangeShapeType="1"/>
            </p:cNvSpPr>
            <p:nvPr/>
          </p:nvSpPr>
          <p:spPr bwMode="auto">
            <a:xfrm flipH="1">
              <a:off x="6324600" y="857310"/>
              <a:ext cx="0" cy="20949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58" name="Straight Connector 5"/>
            <p:cNvCxnSpPr>
              <a:cxnSpLocks noChangeShapeType="1"/>
            </p:cNvCxnSpPr>
            <p:nvPr/>
          </p:nvCxnSpPr>
          <p:spPr bwMode="auto">
            <a:xfrm>
              <a:off x="6324600" y="609600"/>
              <a:ext cx="0" cy="27414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Connector 5"/>
            <p:cNvCxnSpPr>
              <a:cxnSpLocks noChangeShapeType="1"/>
            </p:cNvCxnSpPr>
            <p:nvPr/>
          </p:nvCxnSpPr>
          <p:spPr bwMode="auto">
            <a:xfrm flipH="1">
              <a:off x="6248400" y="685800"/>
              <a:ext cx="3282" cy="14296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64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403</Words>
  <Application>Microsoft Office PowerPoint</Application>
  <PresentationFormat>On-screen Show (4:3)</PresentationFormat>
  <Paragraphs>438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DMZ Virtualization Phase 1</vt:lpstr>
      <vt:lpstr>PowerPoint Presentation</vt:lpstr>
      <vt:lpstr>DMZ Virtualization Phase 2</vt:lpstr>
      <vt:lpstr>PowerPoint Presentation</vt:lpstr>
    </vt:vector>
  </TitlesOfParts>
  <Company>AT&amp;T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CDT User</dc:creator>
  <cp:lastModifiedBy>CDT User</cp:lastModifiedBy>
  <cp:revision>107</cp:revision>
  <dcterms:created xsi:type="dcterms:W3CDTF">2014-06-23T17:51:10Z</dcterms:created>
  <dcterms:modified xsi:type="dcterms:W3CDTF">2014-06-26T18:53:44Z</dcterms:modified>
</cp:coreProperties>
</file>