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0" r:id="rId4"/>
    <p:sldId id="264" r:id="rId5"/>
    <p:sldId id="261" r:id="rId6"/>
    <p:sldId id="263" r:id="rId7"/>
    <p:sldId id="257" r:id="rId8"/>
    <p:sldId id="258" r:id="rId9"/>
    <p:sldId id="259"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76" d="100"/>
          <a:sy n="76" d="100"/>
        </p:scale>
        <p:origin x="11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3/15/2017</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3/15/2017</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upervised_learning" TargetMode="External"/><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7.xml"/><Relationship Id="rId4" Type="http://schemas.openxmlformats.org/officeDocument/2006/relationships/hyperlink" Target="https://en.wikipedia.org/wiki/Unsupervised_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Decision TREE</a:t>
            </a:r>
            <a:br>
              <a:rPr lang="en-US" dirty="0"/>
            </a:br>
            <a:r>
              <a:rPr lang="en-US" dirty="0"/>
              <a:t>‘is it bigger than a breadbox’?</a:t>
            </a:r>
          </a:p>
        </p:txBody>
      </p:sp>
      <p:sp>
        <p:nvSpPr>
          <p:cNvPr id="3" name="Subtitle 2"/>
          <p:cNvSpPr>
            <a:spLocks noGrp="1"/>
          </p:cNvSpPr>
          <p:nvPr>
            <p:ph type="subTitle" idx="1"/>
          </p:nvPr>
        </p:nvSpPr>
        <p:spPr/>
        <p:txBody>
          <a:bodyPr/>
          <a:lstStyle/>
          <a:p>
            <a:r>
              <a:rPr lang="en-US" dirty="0"/>
              <a:t>Robert Bobkoskie</a:t>
            </a:r>
          </a:p>
        </p:txBody>
      </p:sp>
    </p:spTree>
    <p:extLst>
      <p:ext uri="{BB962C8B-B14F-4D97-AF65-F5344CB8AC3E}">
        <p14:creationId xmlns:p14="http://schemas.microsoft.com/office/powerpoint/2010/main" val="2335188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Ask good questions</a:t>
            </a:r>
          </a:p>
        </p:txBody>
      </p:sp>
    </p:spTree>
    <p:extLst>
      <p:ext uri="{BB962C8B-B14F-4D97-AF65-F5344CB8AC3E}">
        <p14:creationId xmlns:p14="http://schemas.microsoft.com/office/powerpoint/2010/main" val="81354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93" y="239875"/>
            <a:ext cx="11708655" cy="707886"/>
          </a:xfrm>
          <a:prstGeom prst="rect">
            <a:avLst/>
          </a:prstGeom>
        </p:spPr>
        <p:txBody>
          <a:bodyPr wrap="none">
            <a:spAutoFit/>
          </a:bodyPr>
          <a:lstStyle/>
          <a:p>
            <a:r>
              <a:rPr lang="en-US" sz="4000" dirty="0"/>
              <a:t>Before We Dive In: Machine Learning Level Set</a:t>
            </a:r>
          </a:p>
        </p:txBody>
      </p:sp>
      <p:sp>
        <p:nvSpPr>
          <p:cNvPr id="3" name="Rectangle 2"/>
          <p:cNvSpPr/>
          <p:nvPr/>
        </p:nvSpPr>
        <p:spPr>
          <a:xfrm>
            <a:off x="523966" y="1621998"/>
            <a:ext cx="11180354" cy="4893647"/>
          </a:xfrm>
          <a:prstGeom prst="rect">
            <a:avLst/>
          </a:prstGeom>
        </p:spPr>
        <p:txBody>
          <a:bodyPr wrap="square">
            <a:spAutoFit/>
          </a:bodyPr>
          <a:lstStyle/>
          <a:p>
            <a:pPr marL="285750" indent="-285750" algn="just">
              <a:spcAft>
                <a:spcPts val="1200"/>
              </a:spcAft>
              <a:buFont typeface="Wingdings" panose="05000000000000000000" pitchFamily="2" charset="2"/>
              <a:buChar char="q"/>
            </a:pPr>
            <a:r>
              <a:rPr lang="en-US" sz="1600" dirty="0">
                <a:hlinkClick r:id="rId2"/>
              </a:rPr>
              <a:t>Machine Learning</a:t>
            </a:r>
            <a:r>
              <a:rPr lang="en-US" sz="1600" baseline="30000" dirty="0"/>
              <a:t>1</a:t>
            </a:r>
            <a:r>
              <a:rPr lang="en-US" sz="1600" dirty="0"/>
              <a:t> (ML) gives computers the ability to learn without being explicitly programmed (Arthur Samuel, 1959). ML evolved from the study of pattern recognition and computational learning theory in artificial intelligence. ML explores the study and construction of algorithms that can learn from, and make predictions on data. Such algorithms transcend the paradigm of following strictly static program instructions by making data driven predictions or decisions through building a model from sample inputs. </a:t>
            </a:r>
          </a:p>
          <a:p>
            <a:pPr marL="742950" lvl="1" indent="-285750" algn="just">
              <a:spcAft>
                <a:spcPts val="1200"/>
              </a:spcAft>
              <a:buFont typeface="Wingdings" panose="05000000000000000000" pitchFamily="2" charset="2"/>
              <a:buChar char="Ø"/>
            </a:pPr>
            <a:r>
              <a:rPr lang="en-US" sz="1600" dirty="0">
                <a:hlinkClick r:id="rId3"/>
              </a:rPr>
              <a:t>Supervised Learning</a:t>
            </a:r>
            <a:r>
              <a:rPr lang="en-US" sz="1600" baseline="30000" dirty="0"/>
              <a:t>2</a:t>
            </a:r>
            <a:r>
              <a:rPr lang="en-US" sz="1600" dirty="0"/>
              <a:t> infers a function from labeled training data. The training data consists of a set of training examples. In supervised learning, each example (instance) is a pair consisting of an input object of features (typically a vector) and a (labeled) output value: Decision Tree, KNN, SVM, Neural Networks.</a:t>
            </a:r>
          </a:p>
          <a:p>
            <a:pPr marL="1200150" lvl="2" indent="-285750" algn="just">
              <a:buFont typeface="Wingdings" panose="05000000000000000000" pitchFamily="2" charset="2"/>
              <a:buChar char="ü"/>
            </a:pPr>
            <a:r>
              <a:rPr lang="en-US" sz="1600" b="1" u="sng" dirty="0"/>
              <a:t>Classification</a:t>
            </a:r>
            <a:r>
              <a:rPr lang="en-US" sz="1600" dirty="0"/>
              <a:t>: The problem consists of two (or more, </a:t>
            </a:r>
            <a:r>
              <a:rPr lang="en-US" sz="1600" b="1" i="1" dirty="0"/>
              <a:t>multi-class</a:t>
            </a:r>
            <a:r>
              <a:rPr lang="en-US" sz="1600" dirty="0"/>
              <a:t>) classes, and the attributes are classified (output) as one (or more, </a:t>
            </a:r>
            <a:r>
              <a:rPr lang="en-US" sz="1600" b="1" i="1" dirty="0"/>
              <a:t>multi-label</a:t>
            </a:r>
            <a:r>
              <a:rPr lang="en-US" sz="1600" dirty="0"/>
              <a:t>) discrete valued labels.</a:t>
            </a:r>
          </a:p>
          <a:p>
            <a:pPr marL="1200150" lvl="2" indent="-285750" algn="just">
              <a:spcAft>
                <a:spcPts val="1200"/>
              </a:spcAft>
              <a:buFont typeface="Wingdings" panose="05000000000000000000" pitchFamily="2" charset="2"/>
              <a:buChar char="ü"/>
            </a:pPr>
            <a:r>
              <a:rPr lang="en-US" sz="1600" b="1" u="sng" dirty="0"/>
              <a:t>Regression</a:t>
            </a:r>
            <a:r>
              <a:rPr lang="en-US" sz="1600" dirty="0"/>
              <a:t>: The output is continuous rather than discrete.</a:t>
            </a:r>
          </a:p>
          <a:p>
            <a:pPr marL="742950" lvl="1" indent="-285750" algn="just">
              <a:spcAft>
                <a:spcPts val="1200"/>
              </a:spcAft>
              <a:buFont typeface="Wingdings" panose="05000000000000000000" pitchFamily="2" charset="2"/>
              <a:buChar char="Ø"/>
            </a:pPr>
            <a:r>
              <a:rPr lang="en-US" sz="1600" dirty="0">
                <a:hlinkClick r:id="rId4"/>
              </a:rPr>
              <a:t>Unsupervised Learning</a:t>
            </a:r>
            <a:r>
              <a:rPr lang="en-US" sz="1600" baseline="30000" dirty="0"/>
              <a:t>3</a:t>
            </a:r>
            <a:r>
              <a:rPr lang="en-US" sz="1600" dirty="0"/>
              <a:t> Infers a function to describe hidden structure from "unlabeled" data (a classification or categorization is not included in the observations). Since the examples given to the learner are unlabeled, there is no objective evaluation of the accuracy of the structure that is output by the relevant algorithm: Clustering (k-means), Anomaly Detection, Neural Networks (Hebbian Learning).</a:t>
            </a:r>
          </a:p>
          <a:p>
            <a:pPr marL="285750" indent="-285750" algn="just">
              <a:spcAft>
                <a:spcPts val="1200"/>
              </a:spcAft>
              <a:buFont typeface="Wingdings" panose="05000000000000000000" pitchFamily="2" charset="2"/>
              <a:buChar char="q"/>
            </a:pPr>
            <a:r>
              <a:rPr lang="en-US" sz="1600" b="1" u="sng" dirty="0"/>
              <a:t>Business Case</a:t>
            </a:r>
            <a:r>
              <a:rPr lang="en-US" sz="1600" dirty="0"/>
              <a:t>: Behavioral based detection in network security. Use a combination of supervised and unsupervised machine learning models to identify patterns and anomalies in big data.</a:t>
            </a:r>
          </a:p>
        </p:txBody>
      </p:sp>
      <p:sp>
        <p:nvSpPr>
          <p:cNvPr id="4" name="Rectangle 3"/>
          <p:cNvSpPr/>
          <p:nvPr/>
        </p:nvSpPr>
        <p:spPr>
          <a:xfrm>
            <a:off x="47893" y="6951189"/>
            <a:ext cx="11191607" cy="553998"/>
          </a:xfrm>
          <a:prstGeom prst="rect">
            <a:avLst/>
          </a:prstGeom>
        </p:spPr>
        <p:txBody>
          <a:bodyPr wrap="square">
            <a:spAutoFit/>
          </a:bodyPr>
          <a:lstStyle/>
          <a:p>
            <a:pPr algn="just"/>
            <a:r>
              <a:rPr lang="en-US" sz="1000" baseline="30000" dirty="0"/>
              <a:t>1</a:t>
            </a:r>
            <a:r>
              <a:rPr lang="en-US" sz="1000" dirty="0"/>
              <a:t> Wikipedia:  </a:t>
            </a:r>
            <a:r>
              <a:rPr lang="en-US" sz="1000" dirty="0">
                <a:hlinkClick r:id="rId2"/>
              </a:rPr>
              <a:t>https://en.wikipedia.org/wiki/Machine_learning</a:t>
            </a:r>
            <a:endParaRPr lang="en-US" sz="1000" dirty="0"/>
          </a:p>
          <a:p>
            <a:pPr algn="just"/>
            <a:r>
              <a:rPr lang="en-US" sz="1000" baseline="30000" dirty="0"/>
              <a:t>2</a:t>
            </a:r>
            <a:r>
              <a:rPr lang="en-US" sz="1000" dirty="0"/>
              <a:t> Wikipedia: </a:t>
            </a:r>
            <a:r>
              <a:rPr lang="en-US" sz="1000" dirty="0">
                <a:hlinkClick r:id="rId3"/>
              </a:rPr>
              <a:t>https://en.wikipedia.org/wiki/Supervised_learning</a:t>
            </a:r>
            <a:endParaRPr lang="en-US" sz="1000" dirty="0"/>
          </a:p>
          <a:p>
            <a:pPr algn="just"/>
            <a:r>
              <a:rPr lang="en-US" sz="1000" baseline="30000" dirty="0"/>
              <a:t>3</a:t>
            </a:r>
            <a:r>
              <a:rPr lang="en-US" sz="1000" dirty="0"/>
              <a:t> Wikipedia: </a:t>
            </a:r>
            <a:r>
              <a:rPr lang="en-US" sz="1000" dirty="0">
                <a:hlinkClick r:id="rId4"/>
              </a:rPr>
              <a:t>https://en.wikipedia.org/wiki/Unsupervised_learning</a:t>
            </a:r>
            <a:endParaRPr lang="en-US" sz="1000" dirty="0"/>
          </a:p>
        </p:txBody>
      </p:sp>
      <p:sp>
        <p:nvSpPr>
          <p:cNvPr id="5" name="Rectangle 4"/>
          <p:cNvSpPr/>
          <p:nvPr/>
        </p:nvSpPr>
        <p:spPr>
          <a:xfrm>
            <a:off x="3974429" y="936198"/>
            <a:ext cx="7595271" cy="646331"/>
          </a:xfrm>
          <a:prstGeom prst="rect">
            <a:avLst/>
          </a:prstGeom>
        </p:spPr>
        <p:txBody>
          <a:bodyPr wrap="square">
            <a:spAutoFit/>
          </a:bodyPr>
          <a:lstStyle/>
          <a:p>
            <a:pPr algn="just"/>
            <a:r>
              <a:rPr lang="en-US" sz="1600" b="1" dirty="0"/>
              <a:t>Interchangeable names</a:t>
            </a:r>
            <a:r>
              <a:rPr lang="en-US" sz="1600" dirty="0"/>
              <a:t>: [</a:t>
            </a:r>
            <a:r>
              <a:rPr lang="en-US" sz="1600" i="1" dirty="0"/>
              <a:t>dataset = problem</a:t>
            </a:r>
            <a:r>
              <a:rPr lang="en-US" sz="1600" dirty="0"/>
              <a:t>], [</a:t>
            </a:r>
            <a:r>
              <a:rPr lang="en-US" sz="1600" i="1" dirty="0"/>
              <a:t>class = target = label</a:t>
            </a:r>
            <a:r>
              <a:rPr lang="en-US" sz="1600" dirty="0"/>
              <a:t>], [</a:t>
            </a:r>
            <a:r>
              <a:rPr lang="en-US" sz="1600" i="1" dirty="0"/>
              <a:t>features, attributes, dimensions</a:t>
            </a:r>
            <a:r>
              <a:rPr lang="en-US" sz="1600" dirty="0"/>
              <a:t>], [</a:t>
            </a:r>
            <a:r>
              <a:rPr lang="en-US" sz="1600" i="1" dirty="0"/>
              <a:t>samples = instances = observations</a:t>
            </a:r>
            <a:r>
              <a:rPr lang="en-US" sz="1600" dirty="0"/>
              <a:t>], </a:t>
            </a:r>
            <a:r>
              <a:rPr lang="en-US" sz="2000" b="1" dirty="0"/>
              <a:t>…</a:t>
            </a:r>
          </a:p>
        </p:txBody>
      </p:sp>
      <p:sp>
        <p:nvSpPr>
          <p:cNvPr id="6" name="Rectangle 5"/>
          <p:cNvSpPr/>
          <p:nvPr/>
        </p:nvSpPr>
        <p:spPr>
          <a:xfrm>
            <a:off x="505093" y="1074008"/>
            <a:ext cx="3724007" cy="707886"/>
          </a:xfrm>
          <a:prstGeom prst="rect">
            <a:avLst/>
          </a:prstGeom>
        </p:spPr>
        <p:txBody>
          <a:bodyPr wrap="square">
            <a:spAutoFit/>
          </a:bodyPr>
          <a:lstStyle/>
          <a:p>
            <a:pPr algn="just"/>
            <a:r>
              <a:rPr lang="en-US" sz="2000" b="1" dirty="0"/>
              <a:t>What is Machine Learning</a:t>
            </a:r>
            <a:r>
              <a:rPr lang="en-US" sz="2000" dirty="0"/>
              <a:t>?</a:t>
            </a:r>
          </a:p>
          <a:p>
            <a:pPr algn="just"/>
            <a:endParaRPr lang="en-US" sz="2000" dirty="0"/>
          </a:p>
        </p:txBody>
      </p:sp>
    </p:spTree>
    <p:extLst>
      <p:ext uri="{BB962C8B-B14F-4D97-AF65-F5344CB8AC3E}">
        <p14:creationId xmlns:p14="http://schemas.microsoft.com/office/powerpoint/2010/main" val="106242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93" y="62075"/>
            <a:ext cx="7337265" cy="707886"/>
          </a:xfrm>
          <a:prstGeom prst="rect">
            <a:avLst/>
          </a:prstGeom>
        </p:spPr>
        <p:txBody>
          <a:bodyPr wrap="none">
            <a:spAutoFit/>
          </a:bodyPr>
          <a:lstStyle/>
          <a:p>
            <a:r>
              <a:rPr lang="en-US" sz="4000" dirty="0"/>
              <a:t>Is it bigger than a Breadbox?</a:t>
            </a:r>
          </a:p>
        </p:txBody>
      </p:sp>
      <p:sp>
        <p:nvSpPr>
          <p:cNvPr id="3" name="Rectangle 2"/>
          <p:cNvSpPr/>
          <p:nvPr/>
        </p:nvSpPr>
        <p:spPr>
          <a:xfrm>
            <a:off x="523966" y="898098"/>
            <a:ext cx="11180354" cy="5909310"/>
          </a:xfrm>
          <a:prstGeom prst="rect">
            <a:avLst/>
          </a:prstGeom>
        </p:spPr>
        <p:txBody>
          <a:bodyPr wrap="square">
            <a:spAutoFit/>
          </a:bodyPr>
          <a:lstStyle/>
          <a:p>
            <a:pPr algn="just"/>
            <a:r>
              <a:rPr lang="en-US" sz="2000" b="1" dirty="0"/>
              <a:t>The question provides some insight into the definition of a good question. Asking good questions is intuitive for humans, but not for machines.</a:t>
            </a:r>
            <a:endParaRPr lang="en-US" sz="2000" dirty="0"/>
          </a:p>
          <a:p>
            <a:pPr algn="just"/>
            <a:endParaRPr lang="en-US" sz="1600" dirty="0"/>
          </a:p>
          <a:p>
            <a:pPr marL="285750" indent="-285750" algn="just">
              <a:spcAft>
                <a:spcPts val="1200"/>
              </a:spcAft>
              <a:buFont typeface="Wingdings" panose="05000000000000000000" pitchFamily="2" charset="2"/>
              <a:buChar char="q"/>
            </a:pPr>
            <a:r>
              <a:rPr lang="en-US" sz="1600" dirty="0"/>
              <a:t>Recursive partitioning: Spilt until label in feature space is pure (leaf node); else split on max information gain.</a:t>
            </a:r>
          </a:p>
          <a:p>
            <a:pPr marL="742950" lvl="1" indent="-285750" algn="just">
              <a:buFont typeface="Wingdings" panose="05000000000000000000" pitchFamily="2" charset="2"/>
              <a:buChar char="Ø"/>
            </a:pPr>
            <a:r>
              <a:rPr lang="en-US" sz="1600" b="1" u="sng" dirty="0"/>
              <a:t>Goal</a:t>
            </a:r>
            <a:r>
              <a:rPr lang="en-US" sz="1600" dirty="0"/>
              <a:t>: achieve perfect classification (or prediction) with minimal number of decisions. This is not always possible due to noise or inconsistencies in the data. Trying too hard leads to overfitting.</a:t>
            </a:r>
            <a:endParaRPr lang="en-US" sz="1600" b="1" u="sng" dirty="0"/>
          </a:p>
          <a:p>
            <a:pPr marL="742950" lvl="1" indent="-285750" algn="just">
              <a:buFont typeface="Wingdings" panose="05000000000000000000" pitchFamily="2" charset="2"/>
              <a:buChar char="Ø"/>
            </a:pPr>
            <a:r>
              <a:rPr lang="en-US" sz="1600" b="1" u="sng" dirty="0"/>
              <a:t>Classification Tree</a:t>
            </a:r>
            <a:r>
              <a:rPr lang="en-US" sz="1600" dirty="0"/>
              <a:t>: Recursively partition (split) the data space by measuring impurity (Entropy, Gini) in the split to classify discrete valued labels.</a:t>
            </a:r>
          </a:p>
          <a:p>
            <a:pPr marL="742950" lvl="1" indent="-285750" algn="just">
              <a:buFont typeface="Wingdings" panose="05000000000000000000" pitchFamily="2" charset="2"/>
              <a:buChar char="Ø"/>
            </a:pPr>
            <a:r>
              <a:rPr lang="en-US" sz="1600" b="1" u="sng" dirty="0"/>
              <a:t>Regression Tree</a:t>
            </a:r>
            <a:r>
              <a:rPr lang="en-US" sz="1600" dirty="0"/>
              <a:t>: Measure statistical impurity [Residual Sum of Squares, Sum of Squared Error) to predict ‘ordered’ continuous valued output.</a:t>
            </a:r>
          </a:p>
          <a:p>
            <a:pPr lvl="1" algn="just"/>
            <a:endParaRPr lang="en-US" sz="1600" dirty="0"/>
          </a:p>
          <a:p>
            <a:pPr marL="285750" indent="-285750" algn="just">
              <a:spcAft>
                <a:spcPts val="1200"/>
              </a:spcAft>
              <a:buFont typeface="Wingdings" panose="05000000000000000000" pitchFamily="2" charset="2"/>
              <a:buChar char="q"/>
            </a:pPr>
            <a:r>
              <a:rPr lang="en-US" sz="1600" dirty="0"/>
              <a:t>A decision tree has nodes and leaves. The nodes ask the ‘questions’, the leaves are the ‘predicted’ labels.</a:t>
            </a:r>
          </a:p>
          <a:p>
            <a:pPr marL="742950" lvl="1" indent="-285750" algn="just">
              <a:spcAft>
                <a:spcPts val="1200"/>
              </a:spcAft>
              <a:buFont typeface="Wingdings" panose="05000000000000000000" pitchFamily="2" charset="2"/>
              <a:buChar char="Ø"/>
            </a:pPr>
            <a:r>
              <a:rPr lang="en-US" sz="1600" b="1" u="sng" dirty="0"/>
              <a:t>Inductive bias &lt;=&gt; Occam’s Razor</a:t>
            </a:r>
            <a:r>
              <a:rPr lang="en-US" sz="1600" dirty="0"/>
              <a:t>:</a:t>
            </a:r>
          </a:p>
          <a:p>
            <a:pPr marL="1200150" lvl="2" indent="-285750" algn="just">
              <a:buFont typeface="Wingdings" panose="05000000000000000000" pitchFamily="2" charset="2"/>
              <a:buChar char="ü"/>
            </a:pPr>
            <a:r>
              <a:rPr lang="en-US" sz="1600" dirty="0"/>
              <a:t>Less complex decision trees are preferred.</a:t>
            </a:r>
          </a:p>
          <a:p>
            <a:pPr marL="1200150" lvl="2" indent="-285750" algn="just">
              <a:buFont typeface="Wingdings" panose="05000000000000000000" pitchFamily="2" charset="2"/>
              <a:buChar char="ü"/>
            </a:pPr>
            <a:r>
              <a:rPr lang="en-US" sz="1600" dirty="0"/>
              <a:t>Trees that place attributes with high information gain towards the root are preferred.</a:t>
            </a:r>
          </a:p>
          <a:p>
            <a:pPr marL="1200150" lvl="2" indent="-285750" algn="just">
              <a:spcAft>
                <a:spcPts val="1200"/>
              </a:spcAft>
              <a:buFont typeface="Wingdings" panose="05000000000000000000" pitchFamily="2" charset="2"/>
              <a:buChar char="ü"/>
            </a:pPr>
            <a:r>
              <a:rPr lang="en-US" sz="1600" b="1" u="sng" dirty="0"/>
              <a:t>Occam’s Razor</a:t>
            </a:r>
            <a:r>
              <a:rPr lang="en-US" sz="1600" dirty="0"/>
              <a:t>: A simpler hypothesis is preferred over more complex ones.</a:t>
            </a:r>
          </a:p>
          <a:p>
            <a:pPr marL="742950" lvl="1" indent="-285750" algn="just">
              <a:spcAft>
                <a:spcPts val="1200"/>
              </a:spcAft>
              <a:buFont typeface="Wingdings" panose="05000000000000000000" pitchFamily="2" charset="2"/>
              <a:buChar char="Ø"/>
            </a:pPr>
            <a:r>
              <a:rPr lang="en-US" sz="1600" b="1" u="sng" dirty="0"/>
              <a:t>Overfitting &lt;=&gt; Generalization</a:t>
            </a:r>
            <a:r>
              <a:rPr lang="en-US" sz="1600" dirty="0"/>
              <a:t>:</a:t>
            </a:r>
          </a:p>
          <a:p>
            <a:pPr marL="1200150" lvl="2" indent="-285750" algn="just">
              <a:buFont typeface="Wingdings" panose="05000000000000000000" pitchFamily="2" charset="2"/>
              <a:buChar char="ü"/>
            </a:pPr>
            <a:r>
              <a:rPr lang="en-US" sz="1600" dirty="0"/>
              <a:t>Model performs better (accuracy) on the training data than the test data.</a:t>
            </a:r>
          </a:p>
          <a:p>
            <a:pPr marL="1200150" lvl="2" indent="-285750" algn="just">
              <a:buFont typeface="Wingdings" panose="05000000000000000000" pitchFamily="2" charset="2"/>
              <a:buChar char="ü"/>
            </a:pPr>
            <a:r>
              <a:rPr lang="en-US" sz="1600" dirty="0"/>
              <a:t>More complex decision trees tend to overfit and do not generalize well to the test data.</a:t>
            </a:r>
          </a:p>
          <a:p>
            <a:pPr marL="1200150" lvl="2" indent="-285750" algn="just">
              <a:spcAft>
                <a:spcPts val="1200"/>
              </a:spcAft>
              <a:buFont typeface="Wingdings" panose="05000000000000000000" pitchFamily="2" charset="2"/>
              <a:buChar char="ü"/>
            </a:pPr>
            <a:r>
              <a:rPr lang="en-US" sz="1600" dirty="0"/>
              <a:t>Constrain (max-depth, splitting criteria), or prune (C4.5) to reduce overfitting.</a:t>
            </a:r>
          </a:p>
        </p:txBody>
      </p:sp>
    </p:spTree>
    <p:extLst>
      <p:ext uri="{BB962C8B-B14F-4D97-AF65-F5344CB8AC3E}">
        <p14:creationId xmlns:p14="http://schemas.microsoft.com/office/powerpoint/2010/main" val="187178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93" y="239875"/>
            <a:ext cx="3608680" cy="707886"/>
          </a:xfrm>
          <a:prstGeom prst="rect">
            <a:avLst/>
          </a:prstGeom>
        </p:spPr>
        <p:txBody>
          <a:bodyPr wrap="none">
            <a:spAutoFit/>
          </a:bodyPr>
          <a:lstStyle/>
          <a:p>
            <a:r>
              <a:rPr lang="en-US" sz="4000" dirty="0"/>
              <a:t>Decision Tree </a:t>
            </a:r>
          </a:p>
        </p:txBody>
      </p:sp>
      <p:sp>
        <p:nvSpPr>
          <p:cNvPr id="52" name="Rectangle 51"/>
          <p:cNvSpPr/>
          <p:nvPr/>
        </p:nvSpPr>
        <p:spPr>
          <a:xfrm>
            <a:off x="559721" y="1072744"/>
            <a:ext cx="4647279" cy="2462213"/>
          </a:xfrm>
          <a:prstGeom prst="rect">
            <a:avLst/>
          </a:prstGeom>
        </p:spPr>
        <p:txBody>
          <a:bodyPr wrap="square">
            <a:spAutoFit/>
          </a:bodyPr>
          <a:lstStyle/>
          <a:p>
            <a:pPr>
              <a:spcAft>
                <a:spcPts val="1200"/>
              </a:spcAft>
            </a:pPr>
            <a:r>
              <a:rPr lang="en-US" sz="2000" b="1" dirty="0"/>
              <a:t>The Problem:</a:t>
            </a:r>
          </a:p>
          <a:p>
            <a:r>
              <a:rPr lang="es-ES" sz="1600" b="1" i="1" dirty="0"/>
              <a:t>X</a:t>
            </a:r>
            <a:r>
              <a:rPr lang="es-ES" sz="1600" i="1" dirty="0"/>
              <a:t> = [[1, 1], [1, 2], [2, 1], [2, 2]]</a:t>
            </a:r>
          </a:p>
          <a:p>
            <a:pPr>
              <a:spcAft>
                <a:spcPts val="1200"/>
              </a:spcAft>
            </a:pPr>
            <a:r>
              <a:rPr lang="es-ES" sz="1600" b="1" i="1" dirty="0"/>
              <a:t>Y</a:t>
            </a:r>
            <a:r>
              <a:rPr lang="es-ES" sz="1600" i="1" dirty="0"/>
              <a:t> = [-1, 1, 1, 1]		multi-class,	 multi-label</a:t>
            </a:r>
            <a:endParaRPr lang="en-US" sz="1600" dirty="0"/>
          </a:p>
          <a:p>
            <a:pPr marL="342900" indent="-342900">
              <a:spcAft>
                <a:spcPts val="600"/>
              </a:spcAft>
              <a:buFont typeface="Wingdings" panose="05000000000000000000" pitchFamily="2" charset="2"/>
              <a:buChar char="q"/>
            </a:pPr>
            <a:r>
              <a:rPr lang="en-US" sz="1600" dirty="0"/>
              <a:t>Two Features: [</a:t>
            </a:r>
            <a:r>
              <a:rPr lang="en-US" sz="1600" i="1" dirty="0"/>
              <a:t>X</a:t>
            </a:r>
            <a:r>
              <a:rPr lang="en-US" sz="1600" i="1" baseline="-25000" dirty="0"/>
              <a:t>1</a:t>
            </a:r>
            <a:r>
              <a:rPr lang="en-US" sz="1600" i="1" dirty="0"/>
              <a:t>, X</a:t>
            </a:r>
            <a:r>
              <a:rPr lang="en-US" sz="1600" i="1" baseline="-25000" dirty="0"/>
              <a:t>2</a:t>
            </a:r>
            <a:r>
              <a:rPr lang="en-US" sz="1600" dirty="0"/>
              <a:t>]</a:t>
            </a:r>
          </a:p>
          <a:p>
            <a:pPr marL="342900" indent="-342900">
              <a:spcAft>
                <a:spcPts val="600"/>
              </a:spcAft>
              <a:buFont typeface="Wingdings" panose="05000000000000000000" pitchFamily="2" charset="2"/>
              <a:buChar char="q"/>
            </a:pPr>
            <a:r>
              <a:rPr lang="en-US" sz="1600" dirty="0"/>
              <a:t>Two Labels: </a:t>
            </a:r>
            <a:r>
              <a:rPr lang="en-US" sz="1600" i="1" dirty="0"/>
              <a:t>[</a:t>
            </a:r>
            <a:r>
              <a:rPr lang="en-US" sz="2000" b="1" i="1" dirty="0"/>
              <a:t>+</a:t>
            </a:r>
            <a:r>
              <a:rPr lang="en-US" sz="1600" i="1" dirty="0"/>
              <a:t>, </a:t>
            </a:r>
            <a:r>
              <a:rPr lang="en-US" sz="2000" b="1" i="1" dirty="0"/>
              <a:t>-</a:t>
            </a:r>
            <a:r>
              <a:rPr lang="en-US" sz="1600" dirty="0"/>
              <a:t>]</a:t>
            </a:r>
          </a:p>
          <a:p>
            <a:pPr marL="342900" indent="-342900">
              <a:spcAft>
                <a:spcPts val="600"/>
              </a:spcAft>
              <a:buFont typeface="Wingdings" panose="05000000000000000000" pitchFamily="2" charset="2"/>
              <a:buChar char="q"/>
            </a:pPr>
            <a:r>
              <a:rPr lang="en-US" sz="1600" dirty="0"/>
              <a:t>Four Instances (composed of the feature matrix  </a:t>
            </a:r>
            <a:r>
              <a:rPr lang="en-US" sz="1600" i="1" dirty="0"/>
              <a:t>X</a:t>
            </a:r>
            <a:r>
              <a:rPr lang="en-US" sz="1600" i="1" baseline="-25000" dirty="0"/>
              <a:t>i</a:t>
            </a:r>
            <a:r>
              <a:rPr lang="en-US" sz="1600" dirty="0"/>
              <a:t> and </a:t>
            </a:r>
            <a:r>
              <a:rPr lang="en-US" sz="1600" i="1" dirty="0"/>
              <a:t>Y</a:t>
            </a:r>
            <a:r>
              <a:rPr lang="en-US" sz="1600" dirty="0"/>
              <a:t> vector): [</a:t>
            </a:r>
            <a:r>
              <a:rPr lang="en-US" sz="1600" i="1" dirty="0"/>
              <a:t>three </a:t>
            </a:r>
            <a:r>
              <a:rPr lang="en-US" sz="2000" b="1" i="1" dirty="0"/>
              <a:t>+</a:t>
            </a:r>
            <a:r>
              <a:rPr lang="en-US" sz="1600" i="1" dirty="0"/>
              <a:t>, one </a:t>
            </a:r>
            <a:r>
              <a:rPr lang="en-US" sz="2000" b="1" i="1" dirty="0"/>
              <a:t>-</a:t>
            </a:r>
            <a:r>
              <a:rPr lang="en-US" sz="1600" dirty="0"/>
              <a:t>]</a:t>
            </a:r>
          </a:p>
        </p:txBody>
      </p:sp>
      <p:sp>
        <p:nvSpPr>
          <p:cNvPr id="15" name="Rectangle 14"/>
          <p:cNvSpPr/>
          <p:nvPr/>
        </p:nvSpPr>
        <p:spPr>
          <a:xfrm>
            <a:off x="7048513" y="1056274"/>
            <a:ext cx="4631375" cy="400110"/>
          </a:xfrm>
          <a:prstGeom prst="rect">
            <a:avLst/>
          </a:prstGeom>
        </p:spPr>
        <p:txBody>
          <a:bodyPr wrap="square">
            <a:spAutoFit/>
          </a:bodyPr>
          <a:lstStyle/>
          <a:p>
            <a:pPr algn="ctr">
              <a:spcAft>
                <a:spcPts val="1200"/>
              </a:spcAft>
            </a:pPr>
            <a:r>
              <a:rPr lang="en-US" sz="2000" b="1" dirty="0"/>
              <a:t>SKLEARN: Decision Tree</a:t>
            </a:r>
          </a:p>
        </p:txBody>
      </p:sp>
      <p:pic>
        <p:nvPicPr>
          <p:cNvPr id="9" name="Picture 8"/>
          <p:cNvPicPr>
            <a:picLocks noChangeAspect="1"/>
          </p:cNvPicPr>
          <p:nvPr/>
        </p:nvPicPr>
        <p:blipFill>
          <a:blip r:embed="rId2"/>
          <a:stretch>
            <a:fillRect/>
          </a:stretch>
        </p:blipFill>
        <p:spPr>
          <a:xfrm>
            <a:off x="7043519" y="1591390"/>
            <a:ext cx="4667957" cy="5147037"/>
          </a:xfrm>
          <a:prstGeom prst="rect">
            <a:avLst/>
          </a:prstGeom>
        </p:spPr>
      </p:pic>
      <p:cxnSp>
        <p:nvCxnSpPr>
          <p:cNvPr id="17" name="Straight Connector 16"/>
          <p:cNvCxnSpPr/>
          <p:nvPr/>
        </p:nvCxnSpPr>
        <p:spPr>
          <a:xfrm rot="10800000" flipV="1">
            <a:off x="2869532" y="1816100"/>
            <a:ext cx="6477669" cy="4922326"/>
          </a:xfrm>
          <a:prstGeom prst="bentConnector3">
            <a:avLst>
              <a:gd name="adj1" fmla="val 38629"/>
            </a:avLst>
          </a:prstGeom>
          <a:ln w="63500">
            <a:headEnd type="stealt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6844998" y="3739272"/>
            <a:ext cx="1553414" cy="14066"/>
          </a:xfrm>
          <a:prstGeom prst="line">
            <a:avLst/>
          </a:prstGeom>
          <a:ln w="63500">
            <a:headEnd type="stealth"/>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869529" y="5350989"/>
            <a:ext cx="3924983" cy="1323439"/>
          </a:xfrm>
          <a:prstGeom prst="rect">
            <a:avLst/>
          </a:prstGeom>
        </p:spPr>
        <p:txBody>
          <a:bodyPr wrap="square">
            <a:spAutoFit/>
          </a:bodyPr>
          <a:lstStyle/>
          <a:p>
            <a:pPr algn="just"/>
            <a:r>
              <a:rPr lang="en-US" sz="1600" dirty="0"/>
              <a:t>Note the choice for the decision boundary (</a:t>
            </a:r>
            <a:r>
              <a:rPr lang="en-US" sz="1600" b="1" i="1" dirty="0"/>
              <a:t>1.5</a:t>
            </a:r>
            <a:r>
              <a:rPr lang="en-US" sz="1600" dirty="0"/>
              <a:t>) does not maximize the margin. A Support Vector Machine would choose </a:t>
            </a:r>
            <a:r>
              <a:rPr lang="en-US" sz="1600" b="1" i="1" dirty="0"/>
              <a:t>2</a:t>
            </a:r>
            <a:r>
              <a:rPr lang="en-US" sz="1600" dirty="0"/>
              <a:t>, thus maximizing the margin between the classes.</a:t>
            </a:r>
          </a:p>
        </p:txBody>
      </p:sp>
      <p:grpSp>
        <p:nvGrpSpPr>
          <p:cNvPr id="29" name="Group 28"/>
          <p:cNvGrpSpPr/>
          <p:nvPr/>
        </p:nvGrpSpPr>
        <p:grpSpPr>
          <a:xfrm>
            <a:off x="213312" y="3505270"/>
            <a:ext cx="2981993" cy="2881662"/>
            <a:chOff x="340312" y="2984570"/>
            <a:chExt cx="2981993" cy="2881662"/>
          </a:xfrm>
        </p:grpSpPr>
        <p:sp>
          <p:nvSpPr>
            <p:cNvPr id="43" name="Rectangle 42"/>
            <p:cNvSpPr/>
            <p:nvPr/>
          </p:nvSpPr>
          <p:spPr>
            <a:xfrm>
              <a:off x="1161978" y="2984570"/>
              <a:ext cx="1890076" cy="502702"/>
            </a:xfrm>
            <a:prstGeom prst="rect">
              <a:avLst/>
            </a:prstGeom>
          </p:spPr>
          <p:txBody>
            <a:bodyPr wrap="square">
              <a:spAutoFit/>
            </a:bodyPr>
            <a:lstStyle/>
            <a:p>
              <a:pPr algn="ctr"/>
              <a:r>
                <a:rPr lang="en-US" sz="4000" b="1" baseline="-25000" dirty="0">
                  <a:latin typeface="Arial Black" panose="020B0A04020102020204" pitchFamily="34" charset="0"/>
                  <a:cs typeface="Consolas" panose="020B0609020204030204" pitchFamily="49" charset="0"/>
                </a:rPr>
                <a:t>+ + + -</a:t>
              </a:r>
            </a:p>
          </p:txBody>
        </p:sp>
        <p:sp>
          <p:nvSpPr>
            <p:cNvPr id="46" name="Rectangle 45"/>
            <p:cNvSpPr/>
            <p:nvPr/>
          </p:nvSpPr>
          <p:spPr>
            <a:xfrm>
              <a:off x="2141112" y="4170001"/>
              <a:ext cx="1181193" cy="502702"/>
            </a:xfrm>
            <a:prstGeom prst="rect">
              <a:avLst/>
            </a:prstGeom>
          </p:spPr>
          <p:txBody>
            <a:bodyPr wrap="square">
              <a:spAutoFit/>
            </a:bodyPr>
            <a:lstStyle/>
            <a:p>
              <a:pPr algn="ctr"/>
              <a:r>
                <a:rPr lang="en-US" sz="4000" b="1" baseline="-25000" dirty="0">
                  <a:latin typeface="Arial Black" panose="020B0A04020102020204" pitchFamily="34" charset="0"/>
                  <a:cs typeface="Consolas" panose="020B0609020204030204" pitchFamily="49" charset="0"/>
                </a:rPr>
                <a:t>+ +</a:t>
              </a:r>
            </a:p>
          </p:txBody>
        </p:sp>
        <p:sp>
          <p:nvSpPr>
            <p:cNvPr id="47" name="Rectangle 46"/>
            <p:cNvSpPr/>
            <p:nvPr/>
          </p:nvSpPr>
          <p:spPr>
            <a:xfrm>
              <a:off x="976220" y="4171371"/>
              <a:ext cx="1181193" cy="502702"/>
            </a:xfrm>
            <a:prstGeom prst="rect">
              <a:avLst/>
            </a:prstGeom>
          </p:spPr>
          <p:txBody>
            <a:bodyPr wrap="square">
              <a:spAutoFit/>
            </a:bodyPr>
            <a:lstStyle/>
            <a:p>
              <a:pPr algn="ctr"/>
              <a:r>
                <a:rPr lang="en-US" sz="4000" b="1" baseline="-25000" dirty="0">
                  <a:latin typeface="Arial Black" panose="020B0A04020102020204" pitchFamily="34" charset="0"/>
                  <a:cs typeface="Consolas" panose="020B0609020204030204" pitchFamily="49" charset="0"/>
                </a:rPr>
                <a:t>+ -</a:t>
              </a:r>
            </a:p>
          </p:txBody>
        </p:sp>
        <p:sp>
          <p:nvSpPr>
            <p:cNvPr id="50" name="Rectangle 49"/>
            <p:cNvSpPr/>
            <p:nvPr/>
          </p:nvSpPr>
          <p:spPr>
            <a:xfrm>
              <a:off x="1528506" y="5363530"/>
              <a:ext cx="1181193" cy="502702"/>
            </a:xfrm>
            <a:prstGeom prst="rect">
              <a:avLst/>
            </a:prstGeom>
          </p:spPr>
          <p:txBody>
            <a:bodyPr wrap="square">
              <a:spAutoFit/>
            </a:bodyPr>
            <a:lstStyle/>
            <a:p>
              <a:pPr algn="ctr"/>
              <a:r>
                <a:rPr lang="en-US" sz="4000" b="1" baseline="-25000" dirty="0">
                  <a:latin typeface="Arial Black" panose="020B0A04020102020204" pitchFamily="34" charset="0"/>
                  <a:cs typeface="Consolas" panose="020B0609020204030204" pitchFamily="49" charset="0"/>
                </a:rPr>
                <a:t>+</a:t>
              </a:r>
            </a:p>
          </p:txBody>
        </p:sp>
        <p:sp>
          <p:nvSpPr>
            <p:cNvPr id="51" name="Rectangle 50"/>
            <p:cNvSpPr/>
            <p:nvPr/>
          </p:nvSpPr>
          <p:spPr>
            <a:xfrm>
              <a:off x="340312" y="5328302"/>
              <a:ext cx="1181193" cy="502702"/>
            </a:xfrm>
            <a:prstGeom prst="rect">
              <a:avLst/>
            </a:prstGeom>
          </p:spPr>
          <p:txBody>
            <a:bodyPr wrap="square">
              <a:spAutoFit/>
            </a:bodyPr>
            <a:lstStyle/>
            <a:p>
              <a:pPr algn="ctr"/>
              <a:r>
                <a:rPr lang="en-US" sz="4000" b="1" baseline="-25000" dirty="0">
                  <a:latin typeface="Arial Black" panose="020B0A04020102020204" pitchFamily="34" charset="0"/>
                  <a:cs typeface="Consolas" panose="020B0609020204030204" pitchFamily="49" charset="0"/>
                </a:rPr>
                <a:t>-</a:t>
              </a:r>
            </a:p>
          </p:txBody>
        </p:sp>
        <p:cxnSp>
          <p:nvCxnSpPr>
            <p:cNvPr id="45" name="Straight Connector 44"/>
            <p:cNvCxnSpPr/>
            <p:nvPr/>
          </p:nvCxnSpPr>
          <p:spPr>
            <a:xfrm flipH="1" flipV="1">
              <a:off x="2258745" y="3600471"/>
              <a:ext cx="401183" cy="67509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668758" y="3602957"/>
              <a:ext cx="401183" cy="67509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029703" y="4800976"/>
              <a:ext cx="401183" cy="675098"/>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1612827" y="4800976"/>
              <a:ext cx="401183" cy="675098"/>
            </a:xfrm>
            <a:prstGeom prst="line">
              <a:avLst/>
            </a:prstGeom>
            <a:ln w="63500"/>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3747416" y="84029"/>
            <a:ext cx="4291684" cy="707886"/>
          </a:xfrm>
          <a:prstGeom prst="rect">
            <a:avLst/>
          </a:prstGeom>
        </p:spPr>
        <p:txBody>
          <a:bodyPr wrap="square">
            <a:spAutoFit/>
          </a:bodyPr>
          <a:lstStyle/>
          <a:p>
            <a:r>
              <a:rPr lang="en-US" sz="6000" b="1" baseline="-25000" dirty="0">
                <a:latin typeface="Arial Black" panose="020B0A04020102020204" pitchFamily="34" charset="0"/>
                <a:cs typeface="Consolas" panose="020B0609020204030204" pitchFamily="49" charset="0"/>
              </a:rPr>
              <a:t>Classification</a:t>
            </a:r>
          </a:p>
        </p:txBody>
      </p:sp>
      <p:grpSp>
        <p:nvGrpSpPr>
          <p:cNvPr id="34" name="Group 33"/>
          <p:cNvGrpSpPr/>
          <p:nvPr/>
        </p:nvGrpSpPr>
        <p:grpSpPr>
          <a:xfrm>
            <a:off x="2179370" y="1943100"/>
            <a:ext cx="238125" cy="45721"/>
            <a:chOff x="2071688" y="1914524"/>
            <a:chExt cx="242887" cy="95251"/>
          </a:xfrm>
        </p:grpSpPr>
        <p:cxnSp>
          <p:nvCxnSpPr>
            <p:cNvPr id="22" name="Straight Connector 21"/>
            <p:cNvCxnSpPr/>
            <p:nvPr/>
          </p:nvCxnSpPr>
          <p:spPr>
            <a:xfrm>
              <a:off x="2071688" y="1914524"/>
              <a:ext cx="242887"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a:off x="2266950" y="1962150"/>
              <a:ext cx="9525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608120" y="1943100"/>
            <a:ext cx="238125" cy="45721"/>
            <a:chOff x="2071688" y="1914524"/>
            <a:chExt cx="242887" cy="95251"/>
          </a:xfrm>
        </p:grpSpPr>
        <p:cxnSp>
          <p:nvCxnSpPr>
            <p:cNvPr id="44" name="Straight Connector 43"/>
            <p:cNvCxnSpPr/>
            <p:nvPr/>
          </p:nvCxnSpPr>
          <p:spPr>
            <a:xfrm>
              <a:off x="2071688" y="1914524"/>
              <a:ext cx="242887"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a:off x="2266950" y="1962150"/>
              <a:ext cx="95250" cy="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514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7"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93" y="239875"/>
            <a:ext cx="2242922" cy="707886"/>
          </a:xfrm>
          <a:prstGeom prst="rect">
            <a:avLst/>
          </a:prstGeom>
        </p:spPr>
        <p:txBody>
          <a:bodyPr wrap="none">
            <a:spAutoFit/>
          </a:bodyPr>
          <a:lstStyle/>
          <a:p>
            <a:r>
              <a:rPr lang="en-US" sz="4000" dirty="0"/>
              <a:t>Splitting </a:t>
            </a:r>
          </a:p>
        </p:txBody>
      </p:sp>
      <mc:AlternateContent xmlns:mc="http://schemas.openxmlformats.org/markup-compatibility/2006" xmlns:a14="http://schemas.microsoft.com/office/drawing/2010/main">
        <mc:Choice Requires="a14">
          <p:sp>
            <p:nvSpPr>
              <p:cNvPr id="32" name="Rectangle 31"/>
              <p:cNvSpPr/>
              <p:nvPr/>
            </p:nvSpPr>
            <p:spPr>
              <a:xfrm>
                <a:off x="3607480" y="439623"/>
                <a:ext cx="4141965" cy="1980029"/>
              </a:xfrm>
              <a:prstGeom prst="rect">
                <a:avLst/>
              </a:prstGeom>
            </p:spPr>
            <p:txBody>
              <a:bodyPr wrap="square">
                <a:spAutoFit/>
              </a:bodyPr>
              <a:lstStyle/>
              <a:p>
                <a:r>
                  <a:rPr lang="en-US" sz="1600" b="1" u="sng" dirty="0">
                    <a:latin typeface="Consolas" panose="020B0609020204030204" pitchFamily="49" charset="0"/>
                    <a:cs typeface="Consolas" panose="020B0609020204030204" pitchFamily="49" charset="0"/>
                  </a:rPr>
                  <a:t>Entropy</a:t>
                </a:r>
                <a:r>
                  <a:rPr lang="en-US" sz="1600" b="1" dirty="0">
                    <a:latin typeface="Consolas" panose="020B0609020204030204" pitchFamily="49" charset="0"/>
                    <a:cs typeface="Consolas" panose="020B0609020204030204" pitchFamily="49" charset="0"/>
                  </a:rPr>
                  <a:t>: </a:t>
                </a:r>
                <a14:m>
                  <m:oMath xmlns:m="http://schemas.openxmlformats.org/officeDocument/2006/math">
                    <m:r>
                      <a:rPr lang="en-US" sz="1600" b="1" i="0" smtClean="0">
                        <a:latin typeface="Cambria Math" panose="02040503050406030204" pitchFamily="18" charset="0"/>
                        <a:cs typeface="Consolas" panose="020B0609020204030204" pitchFamily="49" charset="0"/>
                      </a:rPr>
                      <m:t>𝐇</m:t>
                    </m:r>
                    <m:r>
                      <a:rPr lang="pt-BR" sz="1600" b="1" i="1" smtClean="0">
                        <a:latin typeface="Cambria Math" panose="02040503050406030204" pitchFamily="18" charset="0"/>
                        <a:cs typeface="Consolas" panose="020B0609020204030204" pitchFamily="49" charset="0"/>
                      </a:rPr>
                      <m:t>=</m:t>
                    </m:r>
                    <m:nary>
                      <m:naryPr>
                        <m:chr m:val="∑"/>
                        <m:ctrlPr>
                          <a:rPr lang="pt-BR" sz="1600" b="1" i="1" smtClean="0">
                            <a:latin typeface="Cambria Math" panose="02040503050406030204" pitchFamily="18" charset="0"/>
                            <a:cs typeface="Consolas" panose="020B0609020204030204" pitchFamily="49" charset="0"/>
                          </a:rPr>
                        </m:ctrlPr>
                      </m:naryPr>
                      <m:sub>
                        <m:r>
                          <m:rPr>
                            <m:brk m:alnAt="23"/>
                          </m:rPr>
                          <a:rPr lang="en-US" sz="1600" b="1" i="1" smtClean="0">
                            <a:latin typeface="Cambria Math" panose="02040503050406030204" pitchFamily="18" charset="0"/>
                            <a:cs typeface="Consolas" panose="020B0609020204030204" pitchFamily="49" charset="0"/>
                          </a:rPr>
                          <m:t>𝒊</m:t>
                        </m:r>
                        <m:r>
                          <a:rPr lang="en-US" sz="1600" b="1" i="1" smtClean="0">
                            <a:latin typeface="Cambria Math" panose="02040503050406030204" pitchFamily="18" charset="0"/>
                            <a:cs typeface="Consolas" panose="020B0609020204030204" pitchFamily="49" charset="0"/>
                          </a:rPr>
                          <m:t>=</m:t>
                        </m:r>
                        <m:r>
                          <a:rPr lang="en-US" sz="1600" b="1" i="1" smtClean="0">
                            <a:latin typeface="Cambria Math" panose="02040503050406030204" pitchFamily="18" charset="0"/>
                            <a:cs typeface="Consolas" panose="020B0609020204030204" pitchFamily="49" charset="0"/>
                          </a:rPr>
                          <m:t>𝟏</m:t>
                        </m:r>
                      </m:sub>
                      <m:sup>
                        <m:r>
                          <a:rPr lang="en-US" sz="1600" b="1" i="1" smtClean="0">
                            <a:latin typeface="Cambria Math" panose="02040503050406030204" pitchFamily="18" charset="0"/>
                            <a:cs typeface="Consolas" panose="020B0609020204030204" pitchFamily="49" charset="0"/>
                          </a:rPr>
                          <m:t>𝒏</m:t>
                        </m:r>
                      </m:sup>
                      <m:e>
                        <m:r>
                          <a:rPr lang="en-US" sz="1600" b="1" i="1" smtClean="0">
                            <a:latin typeface="Cambria Math" panose="02040503050406030204" pitchFamily="18" charset="0"/>
                            <a:cs typeface="Consolas" panose="020B0609020204030204" pitchFamily="49" charset="0"/>
                          </a:rPr>
                          <m:t>−</m:t>
                        </m:r>
                        <m:sSub>
                          <m:sSubPr>
                            <m:ctrlPr>
                              <a:rPr lang="pt-BR" sz="1600" b="1" i="1">
                                <a:latin typeface="Cambria Math" panose="02040503050406030204" pitchFamily="18" charset="0"/>
                                <a:cs typeface="Consolas" panose="020B0609020204030204" pitchFamily="49" charset="0"/>
                              </a:rPr>
                            </m:ctrlPr>
                          </m:sSubPr>
                          <m:e>
                            <m:r>
                              <a:rPr lang="en-US" sz="1600" b="1" i="1">
                                <a:latin typeface="Cambria Math" panose="02040503050406030204" pitchFamily="18" charset="0"/>
                                <a:cs typeface="Consolas" panose="020B0609020204030204" pitchFamily="49" charset="0"/>
                              </a:rPr>
                              <m:t>𝑷</m:t>
                            </m:r>
                          </m:e>
                          <m:sub>
                            <m:r>
                              <a:rPr lang="en-US" sz="1600" b="1" i="1">
                                <a:latin typeface="Cambria Math" panose="02040503050406030204" pitchFamily="18" charset="0"/>
                                <a:cs typeface="Consolas" panose="020B0609020204030204" pitchFamily="49" charset="0"/>
                              </a:rPr>
                              <m:t>𝒊</m:t>
                            </m:r>
                          </m:sub>
                        </m:sSub>
                        <m:sSub>
                          <m:sSubPr>
                            <m:ctrlPr>
                              <a:rPr lang="pt-BR" sz="1600" b="1" i="1">
                                <a:latin typeface="Cambria Math" panose="02040503050406030204" pitchFamily="18" charset="0"/>
                                <a:cs typeface="Consolas" panose="020B0609020204030204" pitchFamily="49" charset="0"/>
                              </a:rPr>
                            </m:ctrlPr>
                          </m:sSubPr>
                          <m:e>
                            <m:r>
                              <a:rPr lang="en-US" sz="1600" b="1" i="1">
                                <a:latin typeface="Cambria Math" panose="02040503050406030204" pitchFamily="18" charset="0"/>
                                <a:cs typeface="Consolas" panose="020B0609020204030204" pitchFamily="49" charset="0"/>
                              </a:rPr>
                              <m:t>𝒍𝒐𝒈</m:t>
                            </m:r>
                          </m:e>
                          <m:sub>
                            <m:r>
                              <a:rPr lang="en-US" sz="1600" b="1" i="1">
                                <a:latin typeface="Cambria Math" panose="02040503050406030204" pitchFamily="18" charset="0"/>
                                <a:cs typeface="Consolas" panose="020B0609020204030204" pitchFamily="49" charset="0"/>
                              </a:rPr>
                              <m:t>𝟐</m:t>
                            </m:r>
                          </m:sub>
                        </m:sSub>
                        <m:d>
                          <m:dPr>
                            <m:ctrlPr>
                              <a:rPr lang="pt-BR" sz="1600" b="1" i="1">
                                <a:latin typeface="Cambria Math" panose="02040503050406030204" pitchFamily="18" charset="0"/>
                                <a:cs typeface="Consolas" panose="020B0609020204030204" pitchFamily="49" charset="0"/>
                              </a:rPr>
                            </m:ctrlPr>
                          </m:dPr>
                          <m:e>
                            <m:sSub>
                              <m:sSubPr>
                                <m:ctrlPr>
                                  <a:rPr lang="pt-BR" sz="1600" b="1" i="1">
                                    <a:latin typeface="Cambria Math" panose="02040503050406030204" pitchFamily="18" charset="0"/>
                                    <a:cs typeface="Consolas" panose="020B0609020204030204" pitchFamily="49" charset="0"/>
                                  </a:rPr>
                                </m:ctrlPr>
                              </m:sSubPr>
                              <m:e>
                                <m:r>
                                  <a:rPr lang="en-US" sz="1600" b="1" i="1">
                                    <a:latin typeface="Cambria Math" panose="02040503050406030204" pitchFamily="18" charset="0"/>
                                    <a:cs typeface="Consolas" panose="020B0609020204030204" pitchFamily="49" charset="0"/>
                                  </a:rPr>
                                  <m:t>𝑷</m:t>
                                </m:r>
                              </m:e>
                              <m:sub>
                                <m:r>
                                  <a:rPr lang="en-US" sz="1600" b="1" i="1">
                                    <a:latin typeface="Cambria Math" panose="02040503050406030204" pitchFamily="18" charset="0"/>
                                    <a:cs typeface="Consolas" panose="020B0609020204030204" pitchFamily="49" charset="0"/>
                                  </a:rPr>
                                  <m:t>𝒊</m:t>
                                </m:r>
                              </m:sub>
                            </m:sSub>
                          </m:e>
                        </m:d>
                      </m:e>
                    </m:nary>
                  </m:oMath>
                </a14:m>
                <a:endParaRPr lang="en-US" sz="1600" b="1" dirty="0">
                  <a:latin typeface="Consolas" panose="020B0609020204030204" pitchFamily="49" charset="0"/>
                  <a:cs typeface="Consolas" panose="020B0609020204030204" pitchFamily="49" charset="0"/>
                </a:endParaRPr>
              </a:p>
              <a:p>
                <a:endParaRPr lang="en-US" sz="1600" b="1" dirty="0">
                  <a:latin typeface="Consolas" panose="020B0609020204030204" pitchFamily="49" charset="0"/>
                  <a:cs typeface="Consolas" panose="020B0609020204030204" pitchFamily="49" charset="0"/>
                </a:endParaRPr>
              </a:p>
              <a:p>
                <a:r>
                  <a:rPr lang="en-US" sz="1600" b="1" u="sng" dirty="0">
                    <a:latin typeface="Consolas" panose="020B0609020204030204" pitchFamily="49" charset="0"/>
                    <a:cs typeface="Consolas" panose="020B0609020204030204" pitchFamily="49" charset="0"/>
                  </a:rPr>
                  <a:t>First Split</a:t>
                </a:r>
                <a:r>
                  <a:rPr lang="en-US" sz="1600" b="1" dirty="0">
                    <a:latin typeface="Consolas" panose="020B0609020204030204" pitchFamily="49" charset="0"/>
                    <a:cs typeface="Consolas" panose="020B0609020204030204" pitchFamily="49" charset="0"/>
                  </a:rPr>
                  <a:t>: H(Y) ~ 0.81</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i="1" dirty="0">
                    <a:latin typeface="Consolas" panose="020B0609020204030204" pitchFamily="49" charset="0"/>
                    <a:cs typeface="Consolas" panose="020B0609020204030204" pitchFamily="49" charset="0"/>
                  </a:rPr>
                  <a:t>&gt;&gt;&gt; import math</a:t>
                </a:r>
              </a:p>
              <a:p>
                <a:r>
                  <a:rPr lang="en-US" sz="1600" i="1" dirty="0">
                    <a:latin typeface="Consolas" panose="020B0609020204030204" pitchFamily="49" charset="0"/>
                    <a:cs typeface="Consolas" panose="020B0609020204030204" pitchFamily="49" charset="0"/>
                  </a:rPr>
                  <a:t>  &gt;&gt;&gt; -1.0/4*math.log(1.0/4, 2) \</a:t>
                </a:r>
              </a:p>
              <a:p>
                <a:r>
                  <a:rPr lang="en-US" sz="1600" i="1" dirty="0">
                    <a:latin typeface="Consolas" panose="020B0609020204030204" pitchFamily="49" charset="0"/>
                    <a:cs typeface="Consolas" panose="020B0609020204030204" pitchFamily="49" charset="0"/>
                  </a:rPr>
                  <a:t>  ... -3.0/4*math.log(3.0/4, 2)</a:t>
                </a:r>
              </a:p>
              <a:p>
                <a:r>
                  <a:rPr lang="en-US" sz="1600" i="1" dirty="0">
                    <a:latin typeface="Consolas" panose="020B0609020204030204" pitchFamily="49" charset="0"/>
                    <a:cs typeface="Consolas" panose="020B0609020204030204" pitchFamily="49" charset="0"/>
                  </a:rPr>
                  <a:t>  0.8112781244591328</a:t>
                </a:r>
                <a:endParaRPr lang="en-US" sz="1600" b="1" i="1" dirty="0">
                  <a:latin typeface="Consolas" panose="020B0609020204030204" pitchFamily="49" charset="0"/>
                  <a:cs typeface="Consolas" panose="020B0609020204030204" pitchFamily="49" charset="0"/>
                </a:endParaRPr>
              </a:p>
              <a:p>
                <a:endParaRPr lang="en-US" sz="1600" b="1" baseline="-25000" dirty="0">
                  <a:latin typeface="Consolas" panose="020B0609020204030204" pitchFamily="49" charset="0"/>
                  <a:cs typeface="Consolas" panose="020B0609020204030204" pitchFamily="49" charset="0"/>
                </a:endParaRPr>
              </a:p>
            </p:txBody>
          </p:sp>
        </mc:Choice>
        <mc:Fallback xmlns="">
          <p:sp>
            <p:nvSpPr>
              <p:cNvPr id="32" name="Rectangle 31"/>
              <p:cNvSpPr>
                <a:spLocks noRot="1" noChangeAspect="1" noMove="1" noResize="1" noEditPoints="1" noAdjustHandles="1" noChangeArrowheads="1" noChangeShapeType="1" noTextEdit="1"/>
              </p:cNvSpPr>
              <p:nvPr/>
            </p:nvSpPr>
            <p:spPr>
              <a:xfrm>
                <a:off x="3607480" y="439623"/>
                <a:ext cx="4141965" cy="1980029"/>
              </a:xfrm>
              <a:prstGeom prst="rect">
                <a:avLst/>
              </a:prstGeom>
              <a:blipFill>
                <a:blip r:embed="rId2"/>
                <a:stretch>
                  <a:fillRect l="-884" t="-18769"/>
                </a:stretch>
              </a:blipFill>
            </p:spPr>
            <p:txBody>
              <a:bodyPr/>
              <a:lstStyle/>
              <a:p>
                <a:r>
                  <a:rPr lang="en-US">
                    <a:noFill/>
                  </a:rPr>
                  <a:t> </a:t>
                </a:r>
              </a:p>
            </p:txBody>
          </p:sp>
        </mc:Fallback>
      </mc:AlternateContent>
      <p:sp>
        <p:nvSpPr>
          <p:cNvPr id="22" name="Rectangle 21"/>
          <p:cNvSpPr/>
          <p:nvPr/>
        </p:nvSpPr>
        <p:spPr>
          <a:xfrm>
            <a:off x="1027504" y="3774907"/>
            <a:ext cx="331419" cy="270005"/>
          </a:xfrm>
          <a:prstGeom prst="rect">
            <a:avLst/>
          </a:prstGeom>
        </p:spPr>
        <p:txBody>
          <a:bodyPr wrap="square">
            <a:spAutoFit/>
          </a:bodyPr>
          <a:lstStyle/>
          <a:p>
            <a:r>
              <a:rPr lang="en-US" sz="2000" b="1" dirty="0">
                <a:latin typeface="Arial Black" panose="020B0A04020102020204" pitchFamily="34" charset="0"/>
              </a:rPr>
              <a:t>1</a:t>
            </a:r>
          </a:p>
        </p:txBody>
      </p:sp>
      <p:sp>
        <p:nvSpPr>
          <p:cNvPr id="23" name="Rectangle 22"/>
          <p:cNvSpPr/>
          <p:nvPr/>
        </p:nvSpPr>
        <p:spPr>
          <a:xfrm>
            <a:off x="1493296" y="3767571"/>
            <a:ext cx="331419" cy="270005"/>
          </a:xfrm>
          <a:prstGeom prst="rect">
            <a:avLst/>
          </a:prstGeom>
        </p:spPr>
        <p:txBody>
          <a:bodyPr wrap="square">
            <a:spAutoFit/>
          </a:bodyPr>
          <a:lstStyle/>
          <a:p>
            <a:r>
              <a:rPr lang="en-US" sz="2000" b="1" dirty="0">
                <a:latin typeface="Arial Black" panose="020B0A04020102020204" pitchFamily="34" charset="0"/>
              </a:rPr>
              <a:t>2</a:t>
            </a:r>
          </a:p>
        </p:txBody>
      </p:sp>
      <p:sp>
        <p:nvSpPr>
          <p:cNvPr id="24" name="Rectangle 23"/>
          <p:cNvSpPr/>
          <p:nvPr/>
        </p:nvSpPr>
        <p:spPr>
          <a:xfrm>
            <a:off x="1957866" y="3774662"/>
            <a:ext cx="331419" cy="270005"/>
          </a:xfrm>
          <a:prstGeom prst="rect">
            <a:avLst/>
          </a:prstGeom>
        </p:spPr>
        <p:txBody>
          <a:bodyPr wrap="square">
            <a:spAutoFit/>
          </a:bodyPr>
          <a:lstStyle/>
          <a:p>
            <a:r>
              <a:rPr lang="en-US" sz="2000" b="1" dirty="0">
                <a:latin typeface="Arial Black" panose="020B0A04020102020204" pitchFamily="34" charset="0"/>
              </a:rPr>
              <a:t>3</a:t>
            </a:r>
          </a:p>
        </p:txBody>
      </p:sp>
      <p:sp>
        <p:nvSpPr>
          <p:cNvPr id="27" name="Rectangle 26"/>
          <p:cNvSpPr/>
          <p:nvPr/>
        </p:nvSpPr>
        <p:spPr>
          <a:xfrm>
            <a:off x="298601" y="3160387"/>
            <a:ext cx="331419" cy="270005"/>
          </a:xfrm>
          <a:prstGeom prst="rect">
            <a:avLst/>
          </a:prstGeom>
        </p:spPr>
        <p:txBody>
          <a:bodyPr wrap="square">
            <a:spAutoFit/>
          </a:bodyPr>
          <a:lstStyle/>
          <a:p>
            <a:r>
              <a:rPr lang="en-US" sz="2000" b="1" dirty="0">
                <a:latin typeface="Arial Black" panose="020B0A04020102020204" pitchFamily="34" charset="0"/>
              </a:rPr>
              <a:t>1</a:t>
            </a:r>
          </a:p>
        </p:txBody>
      </p:sp>
      <p:sp>
        <p:nvSpPr>
          <p:cNvPr id="28" name="Rectangle 27"/>
          <p:cNvSpPr/>
          <p:nvPr/>
        </p:nvSpPr>
        <p:spPr>
          <a:xfrm>
            <a:off x="279733" y="2743648"/>
            <a:ext cx="331419" cy="270005"/>
          </a:xfrm>
          <a:prstGeom prst="rect">
            <a:avLst/>
          </a:prstGeom>
        </p:spPr>
        <p:txBody>
          <a:bodyPr wrap="square">
            <a:spAutoFit/>
          </a:bodyPr>
          <a:lstStyle/>
          <a:p>
            <a:r>
              <a:rPr lang="en-US" sz="2000" b="1" dirty="0">
                <a:latin typeface="Arial Black" panose="020B0A04020102020204" pitchFamily="34" charset="0"/>
              </a:rPr>
              <a:t>2</a:t>
            </a:r>
          </a:p>
        </p:txBody>
      </p:sp>
      <p:sp>
        <p:nvSpPr>
          <p:cNvPr id="29" name="Rectangle 28"/>
          <p:cNvSpPr/>
          <p:nvPr/>
        </p:nvSpPr>
        <p:spPr>
          <a:xfrm>
            <a:off x="288087" y="2390739"/>
            <a:ext cx="331419" cy="270005"/>
          </a:xfrm>
          <a:prstGeom prst="rect">
            <a:avLst/>
          </a:prstGeom>
        </p:spPr>
        <p:txBody>
          <a:bodyPr wrap="square">
            <a:spAutoFit/>
          </a:bodyPr>
          <a:lstStyle/>
          <a:p>
            <a:r>
              <a:rPr lang="en-US" sz="2000" b="1" dirty="0">
                <a:latin typeface="Arial Black" panose="020B0A04020102020204" pitchFamily="34" charset="0"/>
              </a:rPr>
              <a:t>3</a:t>
            </a:r>
          </a:p>
        </p:txBody>
      </p:sp>
      <p:sp>
        <p:nvSpPr>
          <p:cNvPr id="30" name="Rectangle 29"/>
          <p:cNvSpPr/>
          <p:nvPr/>
        </p:nvSpPr>
        <p:spPr>
          <a:xfrm>
            <a:off x="2859874" y="3558092"/>
            <a:ext cx="641110" cy="400110"/>
          </a:xfrm>
          <a:prstGeom prst="rect">
            <a:avLst/>
          </a:prstGeom>
        </p:spPr>
        <p:txBody>
          <a:bodyPr wrap="square">
            <a:spAutoFit/>
          </a:bodyPr>
          <a:lstStyle/>
          <a:p>
            <a:r>
              <a:rPr lang="en-US" sz="2000" b="1" dirty="0">
                <a:latin typeface="Arial Black" panose="020B0A04020102020204" pitchFamily="34" charset="0"/>
              </a:rPr>
              <a:t>X</a:t>
            </a:r>
            <a:r>
              <a:rPr lang="en-US" sz="2000" b="1" baseline="-25000" dirty="0">
                <a:latin typeface="Arial Black" panose="020B0A04020102020204" pitchFamily="34" charset="0"/>
              </a:rPr>
              <a:t>1</a:t>
            </a:r>
          </a:p>
        </p:txBody>
      </p:sp>
      <p:sp>
        <p:nvSpPr>
          <p:cNvPr id="31" name="Rectangle 30"/>
          <p:cNvSpPr/>
          <p:nvPr/>
        </p:nvSpPr>
        <p:spPr>
          <a:xfrm>
            <a:off x="539534" y="1286015"/>
            <a:ext cx="729001" cy="400110"/>
          </a:xfrm>
          <a:prstGeom prst="rect">
            <a:avLst/>
          </a:prstGeom>
        </p:spPr>
        <p:txBody>
          <a:bodyPr wrap="square">
            <a:spAutoFit/>
          </a:bodyPr>
          <a:lstStyle/>
          <a:p>
            <a:r>
              <a:rPr lang="en-US" sz="2000" b="1" dirty="0">
                <a:latin typeface="Arial Black" panose="020B0A04020102020204" pitchFamily="34" charset="0"/>
              </a:rPr>
              <a:t>X</a:t>
            </a:r>
            <a:r>
              <a:rPr lang="en-US" sz="2000" b="1" baseline="-25000" dirty="0">
                <a:latin typeface="Arial Black" panose="020B0A04020102020204" pitchFamily="34" charset="0"/>
              </a:rPr>
              <a:t>2</a:t>
            </a:r>
          </a:p>
        </p:txBody>
      </p:sp>
      <p:cxnSp>
        <p:nvCxnSpPr>
          <p:cNvPr id="7" name="Straight Connector 6"/>
          <p:cNvCxnSpPr/>
          <p:nvPr/>
        </p:nvCxnSpPr>
        <p:spPr>
          <a:xfrm flipH="1" flipV="1">
            <a:off x="699651" y="1756988"/>
            <a:ext cx="457" cy="2407758"/>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2" name="Plus Sign 11"/>
          <p:cNvSpPr/>
          <p:nvPr/>
        </p:nvSpPr>
        <p:spPr>
          <a:xfrm>
            <a:off x="1091726" y="2453216"/>
            <a:ext cx="255640" cy="2556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p:nvPr/>
        </p:nvCxnSpPr>
        <p:spPr>
          <a:xfrm rot="5400000" flipH="1" flipV="1">
            <a:off x="1591350" y="2534850"/>
            <a:ext cx="457" cy="2407758"/>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5" name="Plus Sign 24"/>
          <p:cNvSpPr/>
          <p:nvPr/>
        </p:nvSpPr>
        <p:spPr>
          <a:xfrm>
            <a:off x="2024525" y="3159740"/>
            <a:ext cx="255640" cy="2556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inus Sign 25"/>
          <p:cNvSpPr/>
          <p:nvPr/>
        </p:nvSpPr>
        <p:spPr>
          <a:xfrm>
            <a:off x="1111165" y="3247399"/>
            <a:ext cx="236201" cy="211564"/>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lus Sign 32"/>
          <p:cNvSpPr/>
          <p:nvPr/>
        </p:nvSpPr>
        <p:spPr>
          <a:xfrm>
            <a:off x="1997001" y="2471980"/>
            <a:ext cx="255640" cy="2556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p:nvPr/>
        </p:nvCxnSpPr>
        <p:spPr>
          <a:xfrm flipH="1" flipV="1">
            <a:off x="1665179" y="2050153"/>
            <a:ext cx="6366" cy="1578749"/>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884846" y="432169"/>
            <a:ext cx="4234870" cy="2308324"/>
          </a:xfrm>
          <a:prstGeom prst="rect">
            <a:avLst/>
          </a:prstGeom>
        </p:spPr>
        <p:txBody>
          <a:bodyPr wrap="square">
            <a:spAutoFit/>
          </a:bodyPr>
          <a:lstStyle/>
          <a:p>
            <a:r>
              <a:rPr lang="en-US" sz="1600" b="1" u="sng" dirty="0">
                <a:latin typeface="Consolas" panose="020B0609020204030204" pitchFamily="49" charset="0"/>
                <a:cs typeface="Consolas" panose="020B0609020204030204" pitchFamily="49" charset="0"/>
              </a:rPr>
              <a:t>Conditional Entropy</a:t>
            </a:r>
            <a:r>
              <a:rPr lang="en-US" sz="1600" b="1" dirty="0">
                <a:latin typeface="Consolas" panose="020B0609020204030204" pitchFamily="49" charset="0"/>
                <a:cs typeface="Consolas" panose="020B0609020204030204" pitchFamily="49" charset="0"/>
              </a:rPr>
              <a:t>: H(Y|X)</a:t>
            </a:r>
          </a:p>
          <a:p>
            <a:endParaRPr lang="en-US" sz="1600" b="1" dirty="0">
              <a:latin typeface="Consolas" panose="020B0609020204030204" pitchFamily="49" charset="0"/>
              <a:cs typeface="Consolas" panose="020B0609020204030204" pitchFamily="49" charset="0"/>
            </a:endParaRPr>
          </a:p>
          <a:p>
            <a:r>
              <a:rPr lang="en-US" sz="1600" b="1" dirty="0">
                <a:latin typeface="Consolas" panose="020B0609020204030204" pitchFamily="49" charset="0"/>
                <a:cs typeface="Consolas" panose="020B0609020204030204" pitchFamily="49" charset="0"/>
              </a:rPr>
              <a:t>P(X</a:t>
            </a:r>
            <a:r>
              <a:rPr lang="en-US" sz="1600" b="1" baseline="-25000" dirty="0">
                <a:latin typeface="Consolas" panose="020B0609020204030204" pitchFamily="49" charset="0"/>
                <a:cs typeface="Consolas" panose="020B0609020204030204" pitchFamily="49" charset="0"/>
              </a:rPr>
              <a:t>2 </a:t>
            </a:r>
            <a:r>
              <a:rPr lang="en-US" sz="1600" b="1" dirty="0">
                <a:latin typeface="Consolas" panose="020B0609020204030204" pitchFamily="49" charset="0"/>
                <a:cs typeface="Consolas" panose="020B0609020204030204" pitchFamily="49" charset="0"/>
              </a:rPr>
              <a:t>&gt; 2) = P(X</a:t>
            </a:r>
            <a:r>
              <a:rPr lang="en-US" sz="1600" b="1" baseline="-25000" dirty="0">
                <a:latin typeface="Consolas" panose="020B0609020204030204" pitchFamily="49" charset="0"/>
                <a:cs typeface="Consolas" panose="020B0609020204030204" pitchFamily="49" charset="0"/>
              </a:rPr>
              <a:t>2 </a:t>
            </a:r>
            <a:r>
              <a:rPr lang="en-US" sz="1600" b="1" dirty="0">
                <a:latin typeface="Consolas" panose="020B0609020204030204" pitchFamily="49" charset="0"/>
                <a:cs typeface="Consolas" panose="020B0609020204030204" pitchFamily="49" charset="0"/>
              </a:rPr>
              <a:t>&lt; 2) = 2/4 = 1/2</a:t>
            </a:r>
          </a:p>
          <a:p>
            <a:endParaRPr lang="en-US" sz="1600" b="1" dirty="0">
              <a:latin typeface="Consolas" panose="020B0609020204030204" pitchFamily="49" charset="0"/>
              <a:cs typeface="Consolas" panose="020B0609020204030204" pitchFamily="49" charset="0"/>
            </a:endParaRPr>
          </a:p>
          <a:p>
            <a:r>
              <a:rPr lang="en-US" sz="1600" b="1" dirty="0">
                <a:latin typeface="Consolas" panose="020B0609020204030204" pitchFamily="49" charset="0"/>
                <a:cs typeface="Consolas" panose="020B0609020204030204" pitchFamily="49" charset="0"/>
              </a:rPr>
              <a:t>H(Y|X</a:t>
            </a:r>
            <a:r>
              <a:rPr lang="en-US" sz="1600" b="1" baseline="-25000" dirty="0">
                <a:latin typeface="Consolas" panose="020B0609020204030204" pitchFamily="49" charset="0"/>
                <a:cs typeface="Consolas" panose="020B0609020204030204" pitchFamily="49" charset="0"/>
              </a:rPr>
              <a:t>2</a:t>
            </a:r>
            <a:r>
              <a:rPr lang="en-US" sz="1600" b="1" dirty="0">
                <a:latin typeface="Consolas" panose="020B0609020204030204" pitchFamily="49" charset="0"/>
                <a:cs typeface="Consolas" panose="020B0609020204030204" pitchFamily="49" charset="0"/>
              </a:rPr>
              <a:t> &gt; 2 ) = 0  </a:t>
            </a:r>
            <a:r>
              <a:rPr lang="en-US" sz="1600" dirty="0">
                <a:latin typeface="Consolas" panose="020B0609020204030204" pitchFamily="49" charset="0"/>
                <a:cs typeface="Consolas" panose="020B0609020204030204" pitchFamily="49" charset="0"/>
              </a:rPr>
              <a:t>(</a:t>
            </a:r>
            <a:r>
              <a:rPr lang="en-US" sz="1600" i="1" dirty="0">
                <a:latin typeface="Consolas" panose="020B0609020204030204" pitchFamily="49" charset="0"/>
                <a:cs typeface="Consolas" panose="020B0609020204030204" pitchFamily="49" charset="0"/>
              </a:rPr>
              <a:t>labels are pure</a:t>
            </a:r>
            <a:r>
              <a:rPr lang="en-US" sz="1600" dirty="0">
                <a:latin typeface="Consolas" panose="020B0609020204030204" pitchFamily="49" charset="0"/>
                <a:cs typeface="Consolas" panose="020B0609020204030204" pitchFamily="49" charset="0"/>
              </a:rPr>
              <a:t>)</a:t>
            </a:r>
          </a:p>
          <a:p>
            <a:r>
              <a:rPr lang="en-US" sz="1600" b="1" dirty="0">
                <a:latin typeface="Consolas" panose="020B0609020204030204" pitchFamily="49" charset="0"/>
                <a:cs typeface="Consolas" panose="020B0609020204030204" pitchFamily="49" charset="0"/>
              </a:rPr>
              <a:t>H(Y|X</a:t>
            </a:r>
            <a:r>
              <a:rPr lang="en-US" sz="1600" b="1" baseline="-25000" dirty="0">
                <a:latin typeface="Consolas" panose="020B0609020204030204" pitchFamily="49" charset="0"/>
                <a:cs typeface="Consolas" panose="020B0609020204030204" pitchFamily="49" charset="0"/>
              </a:rPr>
              <a:t>2</a:t>
            </a:r>
            <a:r>
              <a:rPr lang="en-US" sz="1600" b="1" dirty="0">
                <a:latin typeface="Consolas" panose="020B0609020204030204" pitchFamily="49" charset="0"/>
                <a:cs typeface="Consolas" panose="020B0609020204030204" pitchFamily="49" charset="0"/>
              </a:rPr>
              <a:t> &lt; 2 ) = 1</a:t>
            </a:r>
            <a:endParaRPr lang="en-US" sz="1600" dirty="0">
              <a:latin typeface="Consolas" panose="020B0609020204030204" pitchFamily="49" charset="0"/>
              <a:cs typeface="Consolas" panose="020B0609020204030204" pitchFamily="49" charset="0"/>
            </a:endParaRPr>
          </a:p>
          <a:p>
            <a:r>
              <a:rPr lang="en-US" sz="1600" i="1" dirty="0">
                <a:latin typeface="Consolas" panose="020B0609020204030204" pitchFamily="49" charset="0"/>
                <a:cs typeface="Consolas" panose="020B0609020204030204" pitchFamily="49" charset="0"/>
              </a:rPr>
              <a:t>  &gt;&gt;&gt; -1.0/2*math.log(1.0/2, 2) \</a:t>
            </a:r>
          </a:p>
          <a:p>
            <a:r>
              <a:rPr lang="en-US" sz="1600" i="1" dirty="0">
                <a:latin typeface="Consolas" panose="020B0609020204030204" pitchFamily="49" charset="0"/>
                <a:cs typeface="Consolas" panose="020B0609020204030204" pitchFamily="49" charset="0"/>
              </a:rPr>
              <a:t>  ... -1.0/2*math.log(1.0/2, 2)</a:t>
            </a:r>
          </a:p>
          <a:p>
            <a:r>
              <a:rPr lang="en-US" sz="1600" i="1" dirty="0">
                <a:latin typeface="Consolas" panose="020B0609020204030204" pitchFamily="49" charset="0"/>
                <a:cs typeface="Consolas" panose="020B0609020204030204" pitchFamily="49" charset="0"/>
              </a:rPr>
              <a:t>  1.0</a:t>
            </a:r>
          </a:p>
        </p:txBody>
      </p:sp>
      <p:sp>
        <p:nvSpPr>
          <p:cNvPr id="39" name="Rectangle 38"/>
          <p:cNvSpPr/>
          <p:nvPr/>
        </p:nvSpPr>
        <p:spPr>
          <a:xfrm>
            <a:off x="3590665" y="2975221"/>
            <a:ext cx="6948374" cy="1323439"/>
          </a:xfrm>
          <a:prstGeom prst="rect">
            <a:avLst/>
          </a:prstGeom>
        </p:spPr>
        <p:txBody>
          <a:bodyPr wrap="square">
            <a:spAutoFit/>
          </a:bodyPr>
          <a:lstStyle/>
          <a:p>
            <a:r>
              <a:rPr lang="en-US" sz="1600" b="1" u="sng" dirty="0">
                <a:latin typeface="Consolas" panose="020B0609020204030204" pitchFamily="49" charset="0"/>
                <a:cs typeface="Consolas" panose="020B0609020204030204" pitchFamily="49" charset="0"/>
              </a:rPr>
              <a:t>Information Gain</a:t>
            </a:r>
            <a:r>
              <a:rPr lang="en-US" sz="1600" b="1" dirty="0">
                <a:latin typeface="Consolas" panose="020B0609020204030204" pitchFamily="49" charset="0"/>
                <a:cs typeface="Consolas" panose="020B0609020204030204" pitchFamily="49" charset="0"/>
              </a:rPr>
              <a:t>: H(parent) - [weighted ave]*H(children)</a:t>
            </a:r>
          </a:p>
          <a:p>
            <a:endParaRPr lang="en-US" sz="1600" b="1" dirty="0">
              <a:latin typeface="Consolas" panose="020B0609020204030204" pitchFamily="49" charset="0"/>
              <a:cs typeface="Consolas" panose="020B0609020204030204" pitchFamily="49" charset="0"/>
            </a:endParaRPr>
          </a:p>
          <a:p>
            <a:r>
              <a:rPr lang="en-US" sz="1600" b="1" dirty="0">
                <a:latin typeface="Consolas" panose="020B0609020204030204" pitchFamily="49" charset="0"/>
                <a:cs typeface="Consolas" panose="020B0609020204030204" pitchFamily="49" charset="0"/>
              </a:rPr>
              <a:t>IG(Y, X=X</a:t>
            </a:r>
            <a:r>
              <a:rPr lang="en-US" sz="1600" b="1" baseline="-25000" dirty="0">
                <a:latin typeface="Consolas" panose="020B0609020204030204" pitchFamily="49" charset="0"/>
                <a:cs typeface="Consolas" panose="020B0609020204030204" pitchFamily="49" charset="0"/>
              </a:rPr>
              <a:t>2</a:t>
            </a:r>
            <a:r>
              <a:rPr lang="en-US" sz="1600" b="1" dirty="0">
                <a:latin typeface="Consolas" panose="020B0609020204030204" pitchFamily="49" charset="0"/>
                <a:cs typeface="Consolas" panose="020B0609020204030204" pitchFamily="49" charset="0"/>
              </a:rPr>
              <a:t>) = H(Y) - H(Y|X=X</a:t>
            </a:r>
            <a:r>
              <a:rPr lang="en-US" sz="1600" b="1" baseline="-25000" dirty="0">
                <a:latin typeface="Consolas" panose="020B0609020204030204" pitchFamily="49" charset="0"/>
                <a:cs typeface="Consolas" panose="020B0609020204030204" pitchFamily="49" charset="0"/>
              </a:rPr>
              <a:t>2</a:t>
            </a:r>
            <a:r>
              <a:rPr lang="en-US" sz="1600" b="1" dirty="0">
                <a:latin typeface="Consolas" panose="020B0609020204030204" pitchFamily="49" charset="0"/>
                <a:cs typeface="Consolas" panose="020B0609020204030204" pitchFamily="49" charset="0"/>
              </a:rPr>
              <a:t>)</a:t>
            </a:r>
          </a:p>
          <a:p>
            <a:r>
              <a:rPr lang="en-US" sz="1600" b="1" dirty="0">
                <a:latin typeface="Consolas" panose="020B0609020204030204" pitchFamily="49" charset="0"/>
                <a:cs typeface="Consolas" panose="020B0609020204030204" pitchFamily="49" charset="0"/>
              </a:rPr>
              <a:t>IG(Y, X=X</a:t>
            </a:r>
            <a:r>
              <a:rPr lang="en-US" sz="1600" b="1" baseline="-25000" dirty="0">
                <a:latin typeface="Consolas" panose="020B0609020204030204" pitchFamily="49" charset="0"/>
                <a:cs typeface="Consolas" panose="020B0609020204030204" pitchFamily="49" charset="0"/>
              </a:rPr>
              <a:t>2</a:t>
            </a:r>
            <a:r>
              <a:rPr lang="en-US" sz="1600" b="1" dirty="0">
                <a:latin typeface="Consolas" panose="020B0609020204030204" pitchFamily="49" charset="0"/>
                <a:cs typeface="Consolas" panose="020B0609020204030204" pitchFamily="49" charset="0"/>
              </a:rPr>
              <a:t>) = 0.81 - (1/2)*1 - (1/2)*0</a:t>
            </a:r>
          </a:p>
          <a:p>
            <a:r>
              <a:rPr lang="en-US" sz="1600" b="1" dirty="0">
                <a:latin typeface="Consolas" panose="020B0609020204030204" pitchFamily="49" charset="0"/>
                <a:cs typeface="Consolas" panose="020B0609020204030204" pitchFamily="49" charset="0"/>
              </a:rPr>
              <a:t>IG(Y, X=X</a:t>
            </a:r>
            <a:r>
              <a:rPr lang="en-US" sz="1600" b="1" baseline="-25000" dirty="0">
                <a:latin typeface="Consolas" panose="020B0609020204030204" pitchFamily="49" charset="0"/>
                <a:cs typeface="Consolas" panose="020B0609020204030204" pitchFamily="49" charset="0"/>
              </a:rPr>
              <a:t>2</a:t>
            </a:r>
            <a:r>
              <a:rPr lang="en-US" sz="1600" b="1" dirty="0">
                <a:latin typeface="Consolas" panose="020B0609020204030204" pitchFamily="49" charset="0"/>
                <a:cs typeface="Consolas" panose="020B0609020204030204" pitchFamily="49" charset="0"/>
              </a:rPr>
              <a:t>) = 0.81 - 0.50 = 0.31</a:t>
            </a:r>
          </a:p>
        </p:txBody>
      </p:sp>
      <p:cxnSp>
        <p:nvCxnSpPr>
          <p:cNvPr id="42" name="Straight Connector 41"/>
          <p:cNvCxnSpPr/>
          <p:nvPr/>
        </p:nvCxnSpPr>
        <p:spPr>
          <a:xfrm flipV="1">
            <a:off x="697613" y="2960628"/>
            <a:ext cx="1986108" cy="4911"/>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080417" y="1239536"/>
            <a:ext cx="2187554" cy="995144"/>
          </a:xfrm>
          <a:prstGeom prst="rect">
            <a:avLst/>
          </a:prstGeom>
        </p:spPr>
        <p:txBody>
          <a:bodyPr wrap="square">
            <a:spAutoFit/>
          </a:bodyPr>
          <a:lstStyle/>
          <a:p>
            <a:pPr algn="ctr"/>
            <a:r>
              <a:rPr lang="en-US" sz="4400" b="1" baseline="-25000" dirty="0">
                <a:latin typeface="Arial Black" panose="020B0A04020102020204" pitchFamily="34" charset="0"/>
                <a:cs typeface="Consolas" panose="020B0609020204030204" pitchFamily="49" charset="0"/>
              </a:rPr>
              <a:t>Logical OR</a:t>
            </a:r>
          </a:p>
        </p:txBody>
      </p:sp>
      <p:sp>
        <p:nvSpPr>
          <p:cNvPr id="37" name="Rectangle 36"/>
          <p:cNvSpPr/>
          <p:nvPr/>
        </p:nvSpPr>
        <p:spPr>
          <a:xfrm>
            <a:off x="190628" y="4604462"/>
            <a:ext cx="4955412" cy="646331"/>
          </a:xfrm>
          <a:prstGeom prst="rect">
            <a:avLst/>
          </a:prstGeom>
        </p:spPr>
        <p:txBody>
          <a:bodyPr wrap="square">
            <a:spAutoFit/>
          </a:bodyPr>
          <a:lstStyle/>
          <a:p>
            <a:r>
              <a:rPr lang="en-US" b="1" dirty="0">
                <a:latin typeface="Arial Black" panose="020B0A04020102020204" pitchFamily="34" charset="0"/>
                <a:cs typeface="Consolas" panose="020B0609020204030204" pitchFamily="49" charset="0"/>
              </a:rPr>
              <a:t>Is the Data Linearly</a:t>
            </a:r>
          </a:p>
          <a:p>
            <a:r>
              <a:rPr lang="en-US" b="1" dirty="0">
                <a:latin typeface="Arial Black" panose="020B0A04020102020204" pitchFamily="34" charset="0"/>
                <a:cs typeface="Consolas" panose="020B0609020204030204" pitchFamily="49" charset="0"/>
              </a:rPr>
              <a:t>Separable?</a:t>
            </a:r>
            <a:endParaRPr lang="en-US" b="1" baseline="-25000" dirty="0">
              <a:latin typeface="Arial Black" panose="020B0A04020102020204" pitchFamily="34" charset="0"/>
              <a:cs typeface="Consolas" panose="020B0609020204030204" pitchFamily="49" charset="0"/>
            </a:endParaRPr>
          </a:p>
        </p:txBody>
      </p:sp>
      <p:cxnSp>
        <p:nvCxnSpPr>
          <p:cNvPr id="35" name="Straight Connector 34"/>
          <p:cNvCxnSpPr/>
          <p:nvPr/>
        </p:nvCxnSpPr>
        <p:spPr>
          <a:xfrm flipH="1" flipV="1">
            <a:off x="876163" y="2573616"/>
            <a:ext cx="1221286" cy="103672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725388" y="4792253"/>
            <a:ext cx="1590751" cy="543739"/>
          </a:xfrm>
          <a:prstGeom prst="rect">
            <a:avLst/>
          </a:prstGeom>
        </p:spPr>
        <p:txBody>
          <a:bodyPr wrap="square">
            <a:spAutoFit/>
          </a:bodyPr>
          <a:lstStyle/>
          <a:p>
            <a:r>
              <a:rPr lang="en-US" sz="4400" b="1" baseline="-25000" dirty="0">
                <a:latin typeface="Arial Black" panose="020B0A04020102020204" pitchFamily="34" charset="0"/>
                <a:cs typeface="Consolas" panose="020B0609020204030204" pitchFamily="49" charset="0"/>
              </a:rPr>
              <a:t>YES</a:t>
            </a:r>
          </a:p>
        </p:txBody>
      </p:sp>
      <p:sp>
        <p:nvSpPr>
          <p:cNvPr id="41" name="Rectangle 40"/>
          <p:cNvSpPr/>
          <p:nvPr/>
        </p:nvSpPr>
        <p:spPr>
          <a:xfrm>
            <a:off x="3590665" y="5424985"/>
            <a:ext cx="3915701" cy="1323439"/>
          </a:xfrm>
          <a:prstGeom prst="rect">
            <a:avLst/>
          </a:prstGeom>
        </p:spPr>
        <p:txBody>
          <a:bodyPr wrap="square">
            <a:spAutoFit/>
          </a:bodyPr>
          <a:lstStyle/>
          <a:p>
            <a:r>
              <a:rPr lang="en-US" sz="1600" b="1" u="sng" dirty="0">
                <a:latin typeface="Consolas" panose="020B0609020204030204" pitchFamily="49" charset="0"/>
                <a:cs typeface="Consolas" panose="020B0609020204030204" pitchFamily="49" charset="0"/>
              </a:rPr>
              <a:t>Second Split</a:t>
            </a:r>
            <a:r>
              <a:rPr lang="en-US" sz="1600" b="1" dirty="0">
                <a:latin typeface="Consolas" panose="020B0609020204030204" pitchFamily="49" charset="0"/>
                <a:cs typeface="Consolas" panose="020B0609020204030204" pitchFamily="49" charset="0"/>
              </a:rPr>
              <a:t>: H(Y) = 1.0</a:t>
            </a:r>
            <a:endParaRPr lang="en-US" sz="1600" dirty="0">
              <a:latin typeface="Consolas" panose="020B0609020204030204" pitchFamily="49" charset="0"/>
              <a:cs typeface="Consolas" panose="020B0609020204030204" pitchFamily="49" charset="0"/>
            </a:endParaRPr>
          </a:p>
          <a:p>
            <a:r>
              <a:rPr lang="en-US" sz="1600" i="1" dirty="0">
                <a:latin typeface="Consolas" panose="020B0609020204030204" pitchFamily="49" charset="0"/>
                <a:cs typeface="Consolas" panose="020B0609020204030204" pitchFamily="49" charset="0"/>
              </a:rPr>
              <a:t>  &gt;&gt;&gt; -1.0/2*math.log(1.0/2, 2) \</a:t>
            </a:r>
          </a:p>
          <a:p>
            <a:r>
              <a:rPr lang="en-US" sz="1600" i="1" dirty="0">
                <a:latin typeface="Consolas" panose="020B0609020204030204" pitchFamily="49" charset="0"/>
                <a:cs typeface="Consolas" panose="020B0609020204030204" pitchFamily="49" charset="0"/>
              </a:rPr>
              <a:t>  ... -1.0/2*math.log(1.0/2, 2)</a:t>
            </a:r>
          </a:p>
          <a:p>
            <a:r>
              <a:rPr lang="en-US" sz="1600" i="1" dirty="0">
                <a:latin typeface="Consolas" panose="020B0609020204030204" pitchFamily="49" charset="0"/>
                <a:cs typeface="Consolas" panose="020B0609020204030204" pitchFamily="49" charset="0"/>
              </a:rPr>
              <a:t>  1.0</a:t>
            </a:r>
          </a:p>
          <a:p>
            <a:endParaRPr lang="en-US" sz="1600" b="1" dirty="0">
              <a:latin typeface="Consolas" panose="020B0609020204030204" pitchFamily="49" charset="0"/>
              <a:cs typeface="Consolas" panose="020B0609020204030204" pitchFamily="49" charset="0"/>
            </a:endParaRPr>
          </a:p>
        </p:txBody>
      </p:sp>
      <p:sp>
        <p:nvSpPr>
          <p:cNvPr id="43" name="Rectangle 42"/>
          <p:cNvSpPr/>
          <p:nvPr/>
        </p:nvSpPr>
        <p:spPr>
          <a:xfrm>
            <a:off x="7692571" y="5440838"/>
            <a:ext cx="4166493" cy="1077218"/>
          </a:xfrm>
          <a:prstGeom prst="rect">
            <a:avLst/>
          </a:prstGeom>
        </p:spPr>
        <p:txBody>
          <a:bodyPr wrap="square">
            <a:spAutoFit/>
          </a:bodyPr>
          <a:lstStyle/>
          <a:p>
            <a:r>
              <a:rPr lang="en-US" sz="1600" b="1" dirty="0">
                <a:latin typeface="Consolas" panose="020B0609020204030204" pitchFamily="49" charset="0"/>
                <a:cs typeface="Consolas" panose="020B0609020204030204" pitchFamily="49" charset="0"/>
              </a:rPr>
              <a:t>H(Y|X</a:t>
            </a:r>
            <a:r>
              <a:rPr lang="en-US" sz="1600" b="1" baseline="-25000" dirty="0">
                <a:latin typeface="Consolas" panose="020B0609020204030204" pitchFamily="49" charset="0"/>
                <a:cs typeface="Consolas" panose="020B0609020204030204" pitchFamily="49" charset="0"/>
              </a:rPr>
              <a:t>1</a:t>
            </a:r>
            <a:r>
              <a:rPr lang="en-US" sz="1600" b="1" dirty="0">
                <a:latin typeface="Consolas" panose="020B0609020204030204" pitchFamily="49" charset="0"/>
                <a:cs typeface="Consolas" panose="020B0609020204030204" pitchFamily="49" charset="0"/>
              </a:rPr>
              <a:t> &gt; 2 ) = 0</a:t>
            </a:r>
            <a:r>
              <a:rPr lang="en-US" sz="1600" dirty="0">
                <a:latin typeface="Consolas" panose="020B0609020204030204" pitchFamily="49" charset="0"/>
                <a:cs typeface="Consolas" panose="020B0609020204030204" pitchFamily="49" charset="0"/>
              </a:rPr>
              <a:t>  (</a:t>
            </a:r>
            <a:r>
              <a:rPr lang="en-US" sz="1600" i="1" dirty="0">
                <a:latin typeface="Consolas" panose="020B0609020204030204" pitchFamily="49" charset="0"/>
                <a:cs typeface="Consolas" panose="020B0609020204030204" pitchFamily="49" charset="0"/>
              </a:rPr>
              <a:t>labels are pure</a:t>
            </a:r>
            <a:r>
              <a:rPr lang="en-US" sz="1600" dirty="0">
                <a:latin typeface="Consolas" panose="020B0609020204030204" pitchFamily="49" charset="0"/>
                <a:cs typeface="Consolas" panose="020B0609020204030204" pitchFamily="49" charset="0"/>
              </a:rPr>
              <a:t>)</a:t>
            </a:r>
          </a:p>
          <a:p>
            <a:r>
              <a:rPr lang="en-US" sz="1600" b="1" dirty="0">
                <a:latin typeface="Consolas" panose="020B0609020204030204" pitchFamily="49" charset="0"/>
                <a:cs typeface="Consolas" panose="020B0609020204030204" pitchFamily="49" charset="0"/>
              </a:rPr>
              <a:t>H(Y|X</a:t>
            </a:r>
            <a:r>
              <a:rPr lang="en-US" sz="1600" b="1" baseline="-25000" dirty="0">
                <a:latin typeface="Consolas" panose="020B0609020204030204" pitchFamily="49" charset="0"/>
                <a:cs typeface="Consolas" panose="020B0609020204030204" pitchFamily="49" charset="0"/>
              </a:rPr>
              <a:t>1</a:t>
            </a:r>
            <a:r>
              <a:rPr lang="en-US" sz="1600" b="1" dirty="0">
                <a:latin typeface="Consolas" panose="020B0609020204030204" pitchFamily="49" charset="0"/>
                <a:cs typeface="Consolas" panose="020B0609020204030204" pitchFamily="49" charset="0"/>
              </a:rPr>
              <a:t> &lt; 2 ) = 0  </a:t>
            </a:r>
            <a:r>
              <a:rPr lang="en-US" sz="1600" dirty="0">
                <a:latin typeface="Consolas" panose="020B0609020204030204" pitchFamily="49" charset="0"/>
                <a:cs typeface="Consolas" panose="020B0609020204030204" pitchFamily="49" charset="0"/>
              </a:rPr>
              <a:t>(</a:t>
            </a:r>
            <a:r>
              <a:rPr lang="en-US" sz="1600" i="1" dirty="0">
                <a:latin typeface="Consolas" panose="020B0609020204030204" pitchFamily="49" charset="0"/>
                <a:cs typeface="Consolas" panose="020B0609020204030204" pitchFamily="49" charset="0"/>
              </a:rPr>
              <a:t>labels are pure</a:t>
            </a:r>
            <a:r>
              <a:rPr lang="en-US" sz="1600" dirty="0">
                <a:latin typeface="Consolas" panose="020B0609020204030204" pitchFamily="49" charset="0"/>
                <a:cs typeface="Consolas" panose="020B0609020204030204" pitchFamily="49" charset="0"/>
              </a:rPr>
              <a:t>)</a:t>
            </a:r>
            <a:endParaRPr lang="en-US" sz="1600" b="1" dirty="0">
              <a:latin typeface="Consolas" panose="020B0609020204030204" pitchFamily="49" charset="0"/>
              <a:cs typeface="Consolas" panose="020B0609020204030204" pitchFamily="49" charset="0"/>
            </a:endParaRPr>
          </a:p>
          <a:p>
            <a:endParaRPr lang="en-US" sz="1600" b="1" dirty="0">
              <a:latin typeface="Consolas" panose="020B0609020204030204" pitchFamily="49" charset="0"/>
              <a:cs typeface="Consolas" panose="020B0609020204030204" pitchFamily="49" charset="0"/>
            </a:endParaRPr>
          </a:p>
          <a:p>
            <a:r>
              <a:rPr lang="en-US" sz="1600" b="1" dirty="0">
                <a:latin typeface="Consolas" panose="020B0609020204030204" pitchFamily="49" charset="0"/>
                <a:cs typeface="Consolas" panose="020B0609020204030204" pitchFamily="49" charset="0"/>
              </a:rPr>
              <a:t>IG(Y, X=X</a:t>
            </a:r>
            <a:r>
              <a:rPr lang="en-US" sz="1600" b="1" baseline="-25000" dirty="0">
                <a:latin typeface="Consolas" panose="020B0609020204030204" pitchFamily="49" charset="0"/>
                <a:cs typeface="Consolas" panose="020B0609020204030204" pitchFamily="49" charset="0"/>
              </a:rPr>
              <a:t>i</a:t>
            </a:r>
            <a:r>
              <a:rPr lang="en-US" sz="1600" b="1" dirty="0">
                <a:latin typeface="Consolas" panose="020B0609020204030204" pitchFamily="49" charset="0"/>
                <a:cs typeface="Consolas" panose="020B0609020204030204" pitchFamily="49" charset="0"/>
              </a:rPr>
              <a:t>) = 1.0 – 0 = 1.0</a:t>
            </a:r>
          </a:p>
        </p:txBody>
      </p:sp>
    </p:spTree>
    <p:extLst>
      <p:ext uri="{BB962C8B-B14F-4D97-AF65-F5344CB8AC3E}">
        <p14:creationId xmlns:p14="http://schemas.microsoft.com/office/powerpoint/2010/main" val="149867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3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7"/>
                                        </p:tgtEl>
                                        <p:attrNameLst>
                                          <p:attrName>style.visibility</p:attrName>
                                        </p:attrNameLst>
                                      </p:cBhvr>
                                      <p:to>
                                        <p:strVal val="hidden"/>
                                      </p:to>
                                    </p:set>
                                  </p:childTnLst>
                                </p:cTn>
                              </p:par>
                              <p:par>
                                <p:cTn id="27" presetID="1" presetClass="exit" presetSubtype="0" fill="hold" grpId="2" nodeType="withEffect">
                                  <p:stCondLst>
                                    <p:cond delay="0"/>
                                  </p:stCondLst>
                                  <p:childTnLst>
                                    <p:set>
                                      <p:cBhvr>
                                        <p:cTn id="28" dur="1" fill="hold">
                                          <p:stCondLst>
                                            <p:cond delay="0"/>
                                          </p:stCondLst>
                                        </p:cTn>
                                        <p:tgtEl>
                                          <p:spTgt spid="36"/>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8" grpId="0"/>
      <p:bldP spid="39" grpId="0"/>
      <p:bldP spid="36" grpId="0"/>
      <p:bldP spid="36" grpId="2"/>
      <p:bldP spid="37" grpId="0"/>
      <p:bldP spid="37" grpId="1"/>
      <p:bldP spid="40" grpId="0"/>
      <p:bldP spid="40" grpId="1"/>
      <p:bldP spid="41"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93" y="239875"/>
            <a:ext cx="8813631" cy="707886"/>
          </a:xfrm>
          <a:prstGeom prst="rect">
            <a:avLst/>
          </a:prstGeom>
        </p:spPr>
        <p:txBody>
          <a:bodyPr wrap="none">
            <a:spAutoFit/>
          </a:bodyPr>
          <a:lstStyle/>
          <a:p>
            <a:r>
              <a:rPr lang="en-US" sz="4000" dirty="0"/>
              <a:t>More Splitting: Decision Boundaries</a:t>
            </a:r>
          </a:p>
        </p:txBody>
      </p:sp>
      <p:sp>
        <p:nvSpPr>
          <p:cNvPr id="4" name="Rectangle 3"/>
          <p:cNvSpPr/>
          <p:nvPr/>
        </p:nvSpPr>
        <p:spPr>
          <a:xfrm>
            <a:off x="445590" y="5269084"/>
            <a:ext cx="10370453" cy="1446550"/>
          </a:xfrm>
          <a:prstGeom prst="rect">
            <a:avLst/>
          </a:prstGeom>
        </p:spPr>
        <p:txBody>
          <a:bodyPr wrap="square">
            <a:spAutoFit/>
          </a:bodyPr>
          <a:lstStyle/>
          <a:p>
            <a:pPr algn="just">
              <a:spcAft>
                <a:spcPts val="1200"/>
              </a:spcAft>
            </a:pPr>
            <a:r>
              <a:rPr lang="en-US" sz="2000" b="1" dirty="0"/>
              <a:t>Decision Boundaries</a:t>
            </a:r>
            <a:r>
              <a:rPr lang="en-US" sz="2000" dirty="0"/>
              <a:t>:</a:t>
            </a:r>
          </a:p>
          <a:p>
            <a:pPr marL="342900" indent="-342900" algn="just">
              <a:spcAft>
                <a:spcPts val="1200"/>
              </a:spcAft>
              <a:buFont typeface="Wingdings" panose="05000000000000000000" pitchFamily="2" charset="2"/>
              <a:buChar char="q"/>
            </a:pPr>
            <a:r>
              <a:rPr lang="en-US" sz="1600" dirty="0"/>
              <a:t>A decision tree is a nonlinear classifier, e.g., no requirement for data to be linearly separable.</a:t>
            </a:r>
            <a:endParaRPr lang="en-US" sz="2000" dirty="0"/>
          </a:p>
          <a:p>
            <a:pPr marL="342900" indent="-342900" algn="just">
              <a:spcAft>
                <a:spcPts val="1200"/>
              </a:spcAft>
              <a:buFont typeface="Wingdings" panose="05000000000000000000" pitchFamily="2" charset="2"/>
              <a:buChar char="q"/>
            </a:pPr>
            <a:r>
              <a:rPr lang="en-US" sz="1600" dirty="0"/>
              <a:t>Decision trees divide the feature space into axis-parallel rectangles and label each rectangle with one of the K classes (labels).</a:t>
            </a:r>
          </a:p>
        </p:txBody>
      </p:sp>
      <p:pic>
        <p:nvPicPr>
          <p:cNvPr id="5" name="Picture 4"/>
          <p:cNvPicPr>
            <a:picLocks noChangeAspect="1"/>
          </p:cNvPicPr>
          <p:nvPr/>
        </p:nvPicPr>
        <p:blipFill>
          <a:blip r:embed="rId2"/>
          <a:stretch>
            <a:fillRect/>
          </a:stretch>
        </p:blipFill>
        <p:spPr>
          <a:xfrm>
            <a:off x="445586" y="1037256"/>
            <a:ext cx="7659449" cy="4018070"/>
          </a:xfrm>
          <a:prstGeom prst="rect">
            <a:avLst/>
          </a:prstGeom>
        </p:spPr>
      </p:pic>
      <p:sp>
        <p:nvSpPr>
          <p:cNvPr id="6" name="Rectangle 5"/>
          <p:cNvSpPr/>
          <p:nvPr/>
        </p:nvSpPr>
        <p:spPr>
          <a:xfrm>
            <a:off x="4965457" y="3656423"/>
            <a:ext cx="4060974" cy="1733808"/>
          </a:xfrm>
          <a:prstGeom prst="rect">
            <a:avLst/>
          </a:prstGeom>
        </p:spPr>
        <p:txBody>
          <a:bodyPr wrap="square">
            <a:spAutoFit/>
          </a:bodyPr>
          <a:lstStyle/>
          <a:p>
            <a:r>
              <a:rPr lang="en-US" sz="1600" b="1" u="sng" dirty="0">
                <a:latin typeface="Consolas" panose="020B0609020204030204" pitchFamily="49" charset="0"/>
                <a:cs typeface="Consolas" panose="020B0609020204030204" pitchFamily="49" charset="0"/>
              </a:rPr>
              <a:t>Entropy</a:t>
            </a:r>
            <a:r>
              <a:rPr lang="en-US" sz="1600" b="1" dirty="0">
                <a:latin typeface="Consolas" panose="020B0609020204030204" pitchFamily="49" charset="0"/>
                <a:cs typeface="Consolas" panose="020B0609020204030204" pitchFamily="49" charset="0"/>
              </a:rPr>
              <a:t>: H(Y)</a:t>
            </a:r>
          </a:p>
          <a:p>
            <a:endParaRPr lang="en-US" sz="1600" b="1" dirty="0">
              <a:latin typeface="Consolas" panose="020B0609020204030204" pitchFamily="49" charset="0"/>
              <a:cs typeface="Consolas" panose="020B0609020204030204" pitchFamily="49" charset="0"/>
            </a:endParaRPr>
          </a:p>
          <a:p>
            <a:r>
              <a:rPr lang="en-US" sz="1600" b="1" dirty="0">
                <a:latin typeface="Consolas" panose="020B0609020204030204" pitchFamily="49" charset="0"/>
                <a:cs typeface="Consolas" panose="020B0609020204030204" pitchFamily="49" charset="0"/>
              </a:rPr>
              <a:t>&gt;&gt;&gt; -9.0/16*math.log(9.0/16, 2) \</a:t>
            </a:r>
          </a:p>
          <a:p>
            <a:r>
              <a:rPr lang="en-US" sz="1600" b="1" dirty="0">
                <a:latin typeface="Consolas" panose="020B0609020204030204" pitchFamily="49" charset="0"/>
                <a:cs typeface="Consolas" panose="020B0609020204030204" pitchFamily="49" charset="0"/>
              </a:rPr>
              <a:t>... -7.0/16*math.log(7.0/16, 2)</a:t>
            </a:r>
          </a:p>
          <a:p>
            <a:r>
              <a:rPr lang="en-US" sz="1600" b="1" dirty="0">
                <a:latin typeface="Consolas" panose="020B0609020204030204" pitchFamily="49" charset="0"/>
                <a:cs typeface="Consolas" panose="020B0609020204030204" pitchFamily="49" charset="0"/>
              </a:rPr>
              <a:t>0.9886994082884974</a:t>
            </a:r>
          </a:p>
          <a:p>
            <a:endParaRPr lang="en-US" sz="1600" b="1" dirty="0">
              <a:latin typeface="Consolas" panose="020B0609020204030204" pitchFamily="49" charset="0"/>
              <a:cs typeface="Consolas" panose="020B0609020204030204" pitchFamily="49" charset="0"/>
            </a:endParaRPr>
          </a:p>
          <a:p>
            <a:endParaRPr lang="en-US" sz="1600" b="1" baseline="-25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809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93" y="36675"/>
            <a:ext cx="9945351" cy="707886"/>
          </a:xfrm>
          <a:prstGeom prst="rect">
            <a:avLst/>
          </a:prstGeom>
        </p:spPr>
        <p:txBody>
          <a:bodyPr wrap="none">
            <a:spAutoFit/>
          </a:bodyPr>
          <a:lstStyle/>
          <a:p>
            <a:r>
              <a:rPr lang="en-US" sz="4000" dirty="0"/>
              <a:t>Define a Problem: Start with Some Data</a:t>
            </a:r>
          </a:p>
        </p:txBody>
      </p:sp>
      <p:sp>
        <p:nvSpPr>
          <p:cNvPr id="3" name="Rectangle 2"/>
          <p:cNvSpPr/>
          <p:nvPr/>
        </p:nvSpPr>
        <p:spPr>
          <a:xfrm>
            <a:off x="523966" y="809198"/>
            <a:ext cx="10370453" cy="2246769"/>
          </a:xfrm>
          <a:prstGeom prst="rect">
            <a:avLst/>
          </a:prstGeom>
        </p:spPr>
        <p:txBody>
          <a:bodyPr wrap="square">
            <a:spAutoFit/>
          </a:bodyPr>
          <a:lstStyle/>
          <a:p>
            <a:pPr algn="just"/>
            <a:r>
              <a:rPr lang="en-US" sz="2000" b="1" dirty="0"/>
              <a:t>Preprocess Data: Pandas, Numpy</a:t>
            </a:r>
            <a:endParaRPr lang="en-US" sz="2000" dirty="0"/>
          </a:p>
          <a:p>
            <a:pPr algn="just"/>
            <a:endParaRPr lang="en-US" sz="2000" dirty="0"/>
          </a:p>
          <a:p>
            <a:pPr marL="285750" indent="-285750" algn="just">
              <a:spcAft>
                <a:spcPts val="1200"/>
              </a:spcAft>
              <a:buFont typeface="Wingdings" panose="05000000000000000000" pitchFamily="2" charset="2"/>
              <a:buChar char="q"/>
            </a:pPr>
            <a:r>
              <a:rPr lang="en-US" sz="1600" dirty="0"/>
              <a:t>The data may contain Strings and Null values that required modification before inputting to the Decision Tree Classifier.</a:t>
            </a:r>
          </a:p>
          <a:p>
            <a:pPr marL="285750" indent="-285750" algn="just">
              <a:spcAft>
                <a:spcPts val="1200"/>
              </a:spcAft>
              <a:buFont typeface="Wingdings" panose="05000000000000000000" pitchFamily="2" charset="2"/>
              <a:buChar char="q"/>
            </a:pPr>
            <a:r>
              <a:rPr lang="en-US" sz="1600" dirty="0"/>
              <a:t>Use pandas to: map strings to ints, eliminate data with ‘undetermined’ or ‘Null’ values.</a:t>
            </a:r>
          </a:p>
          <a:p>
            <a:pPr marL="285750" indent="-285750" algn="just">
              <a:buFont typeface="Wingdings" panose="05000000000000000000" pitchFamily="2" charset="2"/>
              <a:buChar char="q"/>
            </a:pPr>
            <a:r>
              <a:rPr lang="en-US" sz="1600" dirty="0"/>
              <a:t>Use Numpy slicing to partition the data set into [X, y], where one column is the target class [y] and all other columns are the feature instances [X]. </a:t>
            </a:r>
          </a:p>
        </p:txBody>
      </p:sp>
      <p:sp>
        <p:nvSpPr>
          <p:cNvPr id="4" name="Rectangle 3"/>
          <p:cNvSpPr/>
          <p:nvPr/>
        </p:nvSpPr>
        <p:spPr>
          <a:xfrm>
            <a:off x="525781" y="3160148"/>
            <a:ext cx="10370453" cy="3647152"/>
          </a:xfrm>
          <a:prstGeom prst="rect">
            <a:avLst/>
          </a:prstGeom>
        </p:spPr>
        <p:txBody>
          <a:bodyPr wrap="square">
            <a:spAutoFit/>
          </a:bodyPr>
          <a:lstStyle/>
          <a:p>
            <a:pPr algn="just"/>
            <a:r>
              <a:rPr lang="en-US" sz="2000" b="1" dirty="0"/>
              <a:t>For this demo: two problems (data sets), maybe more</a:t>
            </a:r>
            <a:r>
              <a:rPr lang="en-US" sz="2000" dirty="0"/>
              <a:t>:</a:t>
            </a:r>
          </a:p>
          <a:p>
            <a:pPr algn="just"/>
            <a:endParaRPr lang="en-US" sz="2000" dirty="0"/>
          </a:p>
          <a:p>
            <a:pPr marL="342900" indent="-342900" algn="just">
              <a:spcAft>
                <a:spcPts val="1200"/>
              </a:spcAft>
              <a:buFont typeface="Wingdings" panose="05000000000000000000" pitchFamily="2" charset="2"/>
              <a:buChar char="q"/>
            </a:pPr>
            <a:r>
              <a:rPr lang="en-US" sz="1600" dirty="0"/>
              <a:t>The IRIS data set Is comprised  of 3 classes of 50 instances, where each class refers to a type of iris. There are 4 attributes (features): sepal length, sepal width, petal length and petal width. The objective (problem) is to classify the species of iris based on the 4 attributes.</a:t>
            </a:r>
          </a:p>
          <a:p>
            <a:pPr marL="342900" indent="-342900" algn="just">
              <a:spcAft>
                <a:spcPts val="600"/>
              </a:spcAft>
              <a:buFont typeface="Wingdings" panose="05000000000000000000" pitchFamily="2" charset="2"/>
              <a:buChar char="q"/>
            </a:pPr>
            <a:r>
              <a:rPr lang="en-US" sz="1600" dirty="0"/>
              <a:t>A data set related with a direct marketing campaign of a Portuguese banking institution. The marketing campaign was initiated to sell a bank term deposit (product) to clients. The data consists of 4119 instances with 20 attributes of the client:  [education, marital status, existing loans, day of week, etc.]. The objective is to classify (label), e.g.,  predict the outcome, ‘client subscribed’: ('yes') or ('no'). After preprocessing, 3811 instances, 18 attributes, 1905 instances each for test and training.</a:t>
            </a:r>
          </a:p>
          <a:p>
            <a:pPr marL="342900" indent="-342900" algn="just">
              <a:buFont typeface="Wingdings" panose="05000000000000000000" pitchFamily="2" charset="2"/>
              <a:buChar char="q"/>
            </a:pPr>
            <a:r>
              <a:rPr lang="en-US" sz="1600" dirty="0"/>
              <a:t>Spam data: 4600 instances, 57 attributes (word counts and length of sequences of consecutive capital letters). The data was partitioned into 2300 instances each for test and training. The objective is to classify the e-mail as spam (1) or not (0).</a:t>
            </a:r>
          </a:p>
        </p:txBody>
      </p:sp>
    </p:spTree>
    <p:extLst>
      <p:ext uri="{BB962C8B-B14F-4D97-AF65-F5344CB8AC3E}">
        <p14:creationId xmlns:p14="http://schemas.microsoft.com/office/powerpoint/2010/main" val="21011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93" y="239875"/>
            <a:ext cx="11016157" cy="707886"/>
          </a:xfrm>
          <a:prstGeom prst="rect">
            <a:avLst/>
          </a:prstGeom>
        </p:spPr>
        <p:txBody>
          <a:bodyPr wrap="none">
            <a:spAutoFit/>
          </a:bodyPr>
          <a:lstStyle/>
          <a:p>
            <a:r>
              <a:rPr lang="en-US" sz="4000" dirty="0"/>
              <a:t>Build a Tree: Cross Validation is Your Friend</a:t>
            </a:r>
          </a:p>
        </p:txBody>
      </p:sp>
      <p:sp>
        <p:nvSpPr>
          <p:cNvPr id="3" name="Rectangle 2"/>
          <p:cNvSpPr/>
          <p:nvPr/>
        </p:nvSpPr>
        <p:spPr>
          <a:xfrm>
            <a:off x="523966" y="1075898"/>
            <a:ext cx="11180354" cy="5139869"/>
          </a:xfrm>
          <a:prstGeom prst="rect">
            <a:avLst/>
          </a:prstGeom>
        </p:spPr>
        <p:txBody>
          <a:bodyPr wrap="square">
            <a:spAutoFit/>
          </a:bodyPr>
          <a:lstStyle/>
          <a:p>
            <a:pPr algn="just"/>
            <a:r>
              <a:rPr lang="en-US" sz="2000" dirty="0"/>
              <a:t>Classify the </a:t>
            </a:r>
            <a:r>
              <a:rPr lang="en-US" sz="2000" b="1" u="sng" dirty="0"/>
              <a:t>training data</a:t>
            </a:r>
            <a:r>
              <a:rPr lang="en-US" sz="2000" dirty="0"/>
              <a:t> and </a:t>
            </a:r>
            <a:r>
              <a:rPr lang="en-US" sz="2000" b="1" u="sng" dirty="0"/>
              <a:t>generalize</a:t>
            </a:r>
            <a:r>
              <a:rPr lang="en-US" sz="2000" dirty="0"/>
              <a:t>, e.g., fit to the </a:t>
            </a:r>
            <a:r>
              <a:rPr lang="en-US" sz="2000" b="1" u="sng" dirty="0"/>
              <a:t>test data</a:t>
            </a:r>
            <a:r>
              <a:rPr lang="en-US" sz="2000" dirty="0"/>
              <a:t>:</a:t>
            </a:r>
          </a:p>
          <a:p>
            <a:pPr algn="just"/>
            <a:endParaRPr lang="en-US" sz="2000" dirty="0"/>
          </a:p>
          <a:p>
            <a:pPr lvl="7" algn="just"/>
            <a:r>
              <a:rPr lang="en-US" sz="1600" dirty="0"/>
              <a:t>hyper_params = {"criterion": ["gini", "entropy"],</a:t>
            </a:r>
          </a:p>
          <a:p>
            <a:pPr lvl="7" algn="just"/>
            <a:r>
              <a:rPr lang="en-US" sz="1600" dirty="0"/>
              <a:t>                               "min_samples_split": [2, 10, 20, 100, 1000],</a:t>
            </a:r>
          </a:p>
          <a:p>
            <a:pPr lvl="7" algn="just"/>
            <a:r>
              <a:rPr lang="en-US" sz="1600" dirty="0"/>
              <a:t>                               "max_depth": [None, 2, 5, 10, 100],</a:t>
            </a:r>
          </a:p>
          <a:p>
            <a:pPr lvl="7" algn="just"/>
            <a:r>
              <a:rPr lang="en-US" sz="1600" dirty="0"/>
              <a:t>                               "min_samples_leaf": [1, 5, 10],</a:t>
            </a:r>
          </a:p>
          <a:p>
            <a:pPr lvl="7" algn="just"/>
            <a:r>
              <a:rPr lang="en-US" sz="1600" dirty="0"/>
              <a:t>                               "max_leaf_nodes": [None, 5, 10, 20]}</a:t>
            </a:r>
          </a:p>
          <a:p>
            <a:pPr lvl="7" algn="just"/>
            <a:endParaRPr lang="en-US" sz="1600" dirty="0"/>
          </a:p>
          <a:p>
            <a:pPr lvl="7" algn="just"/>
            <a:r>
              <a:rPr lang="en-US" sz="1600" dirty="0"/>
              <a:t>best_params = self.my_utils.Grid_Search(DecisionTreeClassifier(), name,</a:t>
            </a:r>
          </a:p>
          <a:p>
            <a:pPr lvl="7" algn="just"/>
            <a:r>
              <a:rPr lang="en-US" sz="1600" dirty="0"/>
              <a:t>                                                        X_train, y_train, hyper_params,</a:t>
            </a:r>
          </a:p>
          <a:p>
            <a:pPr lvl="7" algn="just"/>
            <a:r>
              <a:rPr lang="en-US" sz="1600" dirty="0"/>
              <a:t>                                                        options['num_folds'])</a:t>
            </a:r>
          </a:p>
          <a:p>
            <a:pPr lvl="7" algn="just"/>
            <a:endParaRPr lang="en-US" sz="1600" dirty="0"/>
          </a:p>
          <a:p>
            <a:pPr lvl="7" algn="just"/>
            <a:r>
              <a:rPr lang="en-US" sz="1600" dirty="0"/>
              <a:t>d_tree = DecisionTreeClassifier(criterion=best_params['criterion'],</a:t>
            </a:r>
          </a:p>
          <a:p>
            <a:pPr lvl="7" algn="just"/>
            <a:r>
              <a:rPr lang="en-US" sz="1600" dirty="0"/>
              <a:t>                                           max_depth=best_params['max_depth'],</a:t>
            </a:r>
          </a:p>
          <a:p>
            <a:pPr lvl="7" algn="just"/>
            <a:r>
              <a:rPr lang="en-US" sz="1600" dirty="0"/>
              <a:t>                                           min_samples_split=best_params['min_samples_split'],</a:t>
            </a:r>
          </a:p>
          <a:p>
            <a:pPr lvl="7" algn="just"/>
            <a:r>
              <a:rPr lang="en-US" sz="1600" dirty="0"/>
              <a:t>                                           min_samples_leaf=best_params['min_samples_leaf'],</a:t>
            </a:r>
          </a:p>
          <a:p>
            <a:pPr lvl="7" algn="just"/>
            <a:r>
              <a:rPr lang="en-US" sz="1600" dirty="0"/>
              <a:t>                                           random_state=None,</a:t>
            </a:r>
          </a:p>
          <a:p>
            <a:pPr lvl="7" algn="just"/>
            <a:r>
              <a:rPr lang="en-US" sz="1600" dirty="0"/>
              <a:t>                                           max_leaf_nodes=best_params['max_leaf_nodes']) </a:t>
            </a:r>
          </a:p>
          <a:p>
            <a:pPr lvl="7" algn="just"/>
            <a:endParaRPr lang="en-US" sz="1600" dirty="0"/>
          </a:p>
          <a:p>
            <a:pPr lvl="7" algn="just"/>
            <a:r>
              <a:rPr lang="en-US" sz="1600" dirty="0"/>
              <a:t>d_tree.fit(X_test, y_test)</a:t>
            </a:r>
          </a:p>
        </p:txBody>
      </p:sp>
      <p:sp>
        <p:nvSpPr>
          <p:cNvPr id="5" name="Rectangle 4"/>
          <p:cNvSpPr/>
          <p:nvPr/>
        </p:nvSpPr>
        <p:spPr>
          <a:xfrm>
            <a:off x="671375" y="1742103"/>
            <a:ext cx="2333082" cy="830997"/>
          </a:xfrm>
          <a:prstGeom prst="rect">
            <a:avLst/>
          </a:prstGeom>
        </p:spPr>
        <p:txBody>
          <a:bodyPr wrap="square">
            <a:spAutoFit/>
          </a:bodyPr>
          <a:lstStyle/>
          <a:p>
            <a:r>
              <a:rPr lang="en-US" sz="1600" b="1" i="1" dirty="0">
                <a:latin typeface="Bookman Old Style" panose="02050604050505020204" pitchFamily="18" charset="0"/>
              </a:rPr>
              <a:t>Evaluate hyper parameters and select the best ones</a:t>
            </a:r>
          </a:p>
        </p:txBody>
      </p:sp>
      <p:sp>
        <p:nvSpPr>
          <p:cNvPr id="6" name="Rectangle 5"/>
          <p:cNvSpPr/>
          <p:nvPr/>
        </p:nvSpPr>
        <p:spPr>
          <a:xfrm>
            <a:off x="697500" y="3138892"/>
            <a:ext cx="2947037" cy="1077218"/>
          </a:xfrm>
          <a:prstGeom prst="rect">
            <a:avLst/>
          </a:prstGeom>
        </p:spPr>
        <p:txBody>
          <a:bodyPr wrap="square">
            <a:spAutoFit/>
          </a:bodyPr>
          <a:lstStyle/>
          <a:p>
            <a:r>
              <a:rPr lang="en-US" sz="1600" b="1" i="1" dirty="0">
                <a:latin typeface="Bookman Old Style" panose="02050604050505020204" pitchFamily="18" charset="0"/>
              </a:rPr>
              <a:t>Use a 10-fold cross validation against the training data to evaluate best hyper-parameters</a:t>
            </a:r>
          </a:p>
        </p:txBody>
      </p:sp>
      <p:sp>
        <p:nvSpPr>
          <p:cNvPr id="7" name="Rectangle 6"/>
          <p:cNvSpPr/>
          <p:nvPr/>
        </p:nvSpPr>
        <p:spPr>
          <a:xfrm>
            <a:off x="671375" y="5111384"/>
            <a:ext cx="2816409" cy="338554"/>
          </a:xfrm>
          <a:prstGeom prst="rect">
            <a:avLst/>
          </a:prstGeom>
        </p:spPr>
        <p:txBody>
          <a:bodyPr wrap="square">
            <a:spAutoFit/>
          </a:bodyPr>
          <a:lstStyle/>
          <a:p>
            <a:r>
              <a:rPr lang="en-US" sz="1600" b="1" i="1" dirty="0">
                <a:latin typeface="Bookman Old Style" panose="02050604050505020204" pitchFamily="18" charset="0"/>
              </a:rPr>
              <a:t>Classify and fit</a:t>
            </a:r>
          </a:p>
        </p:txBody>
      </p:sp>
    </p:spTree>
    <p:extLst>
      <p:ext uri="{BB962C8B-B14F-4D97-AF65-F5344CB8AC3E}">
        <p14:creationId xmlns:p14="http://schemas.microsoft.com/office/powerpoint/2010/main" val="106896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893" y="239875"/>
            <a:ext cx="8437158" cy="707886"/>
          </a:xfrm>
          <a:prstGeom prst="rect">
            <a:avLst/>
          </a:prstGeom>
        </p:spPr>
        <p:txBody>
          <a:bodyPr wrap="square">
            <a:spAutoFit/>
          </a:bodyPr>
          <a:lstStyle/>
          <a:p>
            <a:r>
              <a:rPr lang="en-US" sz="4000" dirty="0"/>
              <a:t>Plot the Decision Tree</a:t>
            </a:r>
          </a:p>
        </p:txBody>
      </p:sp>
      <p:sp>
        <p:nvSpPr>
          <p:cNvPr id="7" name="Rectangle 6"/>
          <p:cNvSpPr/>
          <p:nvPr/>
        </p:nvSpPr>
        <p:spPr>
          <a:xfrm>
            <a:off x="628512" y="1048837"/>
            <a:ext cx="4844825" cy="4031873"/>
          </a:xfrm>
          <a:prstGeom prst="rect">
            <a:avLst/>
          </a:prstGeom>
        </p:spPr>
        <p:txBody>
          <a:bodyPr wrap="square">
            <a:spAutoFit/>
          </a:bodyPr>
          <a:lstStyle/>
          <a:p>
            <a:pPr marL="285750" indent="-285750">
              <a:buFont typeface="Wingdings" panose="05000000000000000000" pitchFamily="2" charset="2"/>
              <a:buChar char="q"/>
            </a:pPr>
            <a:r>
              <a:rPr lang="en-US" sz="1600" dirty="0"/>
              <a:t>Petal length is the feature that provides the maximum information gain out of all the attributes.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A leaf node, 21 instances can be classified as ‘setosa’ immediately from the root.</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In general, a decision tree with more depth is prone to overfitting. Normally, constraining (pre-pruning) the tree to control depth generalizes the test data with greater accuracy.</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Even better is to grow the tree to its maximal depth, then post-prune (C4.5). Unfortunately, not implemented in SKLEARN.</a:t>
            </a:r>
          </a:p>
        </p:txBody>
      </p:sp>
      <p:pic>
        <p:nvPicPr>
          <p:cNvPr id="4" name="Picture 3"/>
          <p:cNvPicPr>
            <a:picLocks noChangeAspect="1"/>
          </p:cNvPicPr>
          <p:nvPr/>
        </p:nvPicPr>
        <p:blipFill>
          <a:blip r:embed="rId2"/>
          <a:stretch>
            <a:fillRect/>
          </a:stretch>
        </p:blipFill>
        <p:spPr>
          <a:xfrm>
            <a:off x="6070555" y="404948"/>
            <a:ext cx="4915308" cy="6000260"/>
          </a:xfrm>
          <a:prstGeom prst="rect">
            <a:avLst/>
          </a:prstGeom>
        </p:spPr>
      </p:pic>
    </p:spTree>
    <p:extLst>
      <p:ext uri="{BB962C8B-B14F-4D97-AF65-F5344CB8AC3E}">
        <p14:creationId xmlns:p14="http://schemas.microsoft.com/office/powerpoint/2010/main" val="2693681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FF00"/>
      </a:dk1>
      <a:lt1>
        <a:sysClr val="window" lastClr="000000"/>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1110</TotalTime>
  <Words>1526</Words>
  <Application>Microsoft Office PowerPoint</Application>
  <PresentationFormat>Widescreen</PresentationFormat>
  <Paragraphs>141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Bookman Old Style</vt:lpstr>
      <vt:lpstr>Cambria Math</vt:lpstr>
      <vt:lpstr>Century Gothic</vt:lpstr>
      <vt:lpstr>Consolas</vt:lpstr>
      <vt:lpstr>Wingdings</vt:lpstr>
      <vt:lpstr>Mesh</vt:lpstr>
      <vt:lpstr>A Decision TREE ‘is it bigger than a breadbox’?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Ask good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Decision TREE IMLIMENTATED IN PYTHON</dc:title>
  <dc:creator>BOBKOSKIE, ROBERT E</dc:creator>
  <cp:lastModifiedBy>BOBKOSKIE, ROBERT E</cp:lastModifiedBy>
  <cp:revision>183</cp:revision>
  <dcterms:created xsi:type="dcterms:W3CDTF">2017-02-24T18:57:08Z</dcterms:created>
  <dcterms:modified xsi:type="dcterms:W3CDTF">2017-03-15T19:51:12Z</dcterms:modified>
</cp:coreProperties>
</file>