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8"/>
  </p:notesMasterIdLst>
  <p:sldIdLst>
    <p:sldId id="256" r:id="rId2"/>
    <p:sldId id="258" r:id="rId3"/>
    <p:sldId id="283" r:id="rId4"/>
    <p:sldId id="282" r:id="rId5"/>
    <p:sldId id="284" r:id="rId6"/>
    <p:sldId id="278" r:id="rId7"/>
    <p:sldId id="281" r:id="rId8"/>
    <p:sldId id="261" r:id="rId9"/>
    <p:sldId id="273" r:id="rId10"/>
    <p:sldId id="285" r:id="rId11"/>
    <p:sldId id="279" r:id="rId12"/>
    <p:sldId id="280" r:id="rId13"/>
    <p:sldId id="302" r:id="rId14"/>
    <p:sldId id="299" r:id="rId15"/>
    <p:sldId id="286" r:id="rId16"/>
    <p:sldId id="287" r:id="rId17"/>
    <p:sldId id="291" r:id="rId18"/>
    <p:sldId id="292" r:id="rId19"/>
    <p:sldId id="305" r:id="rId20"/>
    <p:sldId id="306" r:id="rId21"/>
    <p:sldId id="297" r:id="rId22"/>
    <p:sldId id="298" r:id="rId23"/>
    <p:sldId id="296" r:id="rId24"/>
    <p:sldId id="300" r:id="rId25"/>
    <p:sldId id="293" r:id="rId26"/>
    <p:sldId id="288" r:id="rId27"/>
    <p:sldId id="290" r:id="rId28"/>
    <p:sldId id="294" r:id="rId29"/>
    <p:sldId id="295" r:id="rId30"/>
    <p:sldId id="289" r:id="rId31"/>
    <p:sldId id="259" r:id="rId32"/>
    <p:sldId id="303" r:id="rId33"/>
    <p:sldId id="275" r:id="rId34"/>
    <p:sldId id="271" r:id="rId35"/>
    <p:sldId id="269" r:id="rId36"/>
    <p:sldId id="270" r:id="rId37"/>
    <p:sldId id="301" r:id="rId38"/>
    <p:sldId id="304" r:id="rId39"/>
    <p:sldId id="277" r:id="rId40"/>
    <p:sldId id="262" r:id="rId41"/>
    <p:sldId id="264" r:id="rId42"/>
    <p:sldId id="265" r:id="rId43"/>
    <p:sldId id="266" r:id="rId44"/>
    <p:sldId id="267" r:id="rId45"/>
    <p:sldId id="268" r:id="rId46"/>
    <p:sldId id="27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2" y="-7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E34A3-B0ED-4EBB-905F-C024DF7E7FE3}" type="datetimeFigureOut">
              <a:rPr lang="en-AU" smtClean="0"/>
              <a:t>10/10/2018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8498A-3F53-4DB5-959E-846C48030352}" type="slidenum">
              <a:rPr lang="en-AU" smtClean="0"/>
              <a:t>‹#›</a:t>
            </a:fld>
            <a:endParaRPr lang="en-AU"/>
          </a:p>
        </p:txBody>
      </p:sp>
    </p:spTree>
    <p:extLst>
      <p:ext uri="{BB962C8B-B14F-4D97-AF65-F5344CB8AC3E}">
        <p14:creationId xmlns:p14="http://schemas.microsoft.com/office/powerpoint/2010/main" val="206924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C8498A-3F53-4DB5-959E-846C48030352}" type="slidenum">
              <a:rPr lang="en-AU" smtClean="0"/>
              <a:t>21</a:t>
            </a:fld>
            <a:endParaRPr lang="en-AU"/>
          </a:p>
        </p:txBody>
      </p:sp>
    </p:spTree>
    <p:extLst>
      <p:ext uri="{BB962C8B-B14F-4D97-AF65-F5344CB8AC3E}">
        <p14:creationId xmlns:p14="http://schemas.microsoft.com/office/powerpoint/2010/main" val="203874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BC8498A-3F53-4DB5-959E-846C48030352}" type="slidenum">
              <a:rPr lang="en-AU" smtClean="0"/>
              <a:t>22</a:t>
            </a:fld>
            <a:endParaRPr lang="en-AU"/>
          </a:p>
        </p:txBody>
      </p:sp>
    </p:spTree>
    <p:extLst>
      <p:ext uri="{BB962C8B-B14F-4D97-AF65-F5344CB8AC3E}">
        <p14:creationId xmlns:p14="http://schemas.microsoft.com/office/powerpoint/2010/main" val="18254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2777B-3E0C-4A75-AECD-8E4AED929825}" type="datetimeFigureOut">
              <a:rPr lang="en-AU" smtClean="0"/>
              <a:t>10/10/2018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12777B-3E0C-4A75-AECD-8E4AED929825}" type="datetimeFigureOut">
              <a:rPr lang="en-AU" smtClean="0"/>
              <a:t>10/10/2018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12777B-3E0C-4A75-AECD-8E4AED929825}" type="datetimeFigureOut">
              <a:rPr lang="en-AU" smtClean="0"/>
              <a:t>10/10/2018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12777B-3E0C-4A75-AECD-8E4AED929825}" type="datetimeFigureOut">
              <a:rPr lang="en-AU" smtClean="0"/>
              <a:t>10/10/2018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2777B-3E0C-4A75-AECD-8E4AED929825}" type="datetimeFigureOut">
              <a:rPr lang="en-AU" smtClean="0"/>
              <a:t>10/10/2018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7D35977-B0F0-4337-B6A7-91E946FCCDF0}"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12777B-3E0C-4A75-AECD-8E4AED929825}" type="datetimeFigureOut">
              <a:rPr lang="en-AU" smtClean="0"/>
              <a:t>10/10/2018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7D35977-B0F0-4337-B6A7-91E946FCCDF0}"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112777B-3E0C-4A75-AECD-8E4AED929825}" type="datetimeFigureOut">
              <a:rPr lang="en-AU" smtClean="0"/>
              <a:t>10/10/2018</a:t>
            </a:fld>
            <a:endParaRPr lang="en-AU"/>
          </a:p>
        </p:txBody>
      </p:sp>
      <p:sp>
        <p:nvSpPr>
          <p:cNvPr id="9" name="Slide Number Placeholder 8"/>
          <p:cNvSpPr>
            <a:spLocks noGrp="1"/>
          </p:cNvSpPr>
          <p:nvPr>
            <p:ph type="sldNum" sz="quarter" idx="11"/>
          </p:nvPr>
        </p:nvSpPr>
        <p:spPr/>
        <p:txBody>
          <a:bodyPr/>
          <a:lstStyle/>
          <a:p>
            <a:fld id="{57D35977-B0F0-4337-B6A7-91E946FCCDF0}"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7D35977-B0F0-4337-B6A7-91E946FCCDF0}"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112777B-3E0C-4A75-AECD-8E4AED929825}" type="datetimeFigureOut">
              <a:rPr lang="en-AU" smtClean="0"/>
              <a:t>10/10/2018</a:t>
            </a:fld>
            <a:endParaRPr lang="en-AU"/>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Multimodal Language Models (?)</a:t>
            </a:r>
            <a:endParaRPr lang="en-AU" dirty="0"/>
          </a:p>
        </p:txBody>
      </p:sp>
      <p:sp>
        <p:nvSpPr>
          <p:cNvPr id="3" name="Subtitle 2"/>
          <p:cNvSpPr>
            <a:spLocks noGrp="1"/>
          </p:cNvSpPr>
          <p:nvPr>
            <p:ph type="subTitle" idx="1"/>
          </p:nvPr>
        </p:nvSpPr>
        <p:spPr/>
        <p:txBody>
          <a:bodyPr>
            <a:normAutofit/>
          </a:bodyPr>
          <a:lstStyle/>
          <a:p>
            <a:r>
              <a:rPr lang="en-AU" dirty="0" smtClean="0"/>
              <a:t>Evaluating the effectiveness of prosody as a classifier through conversational behaviour</a:t>
            </a:r>
            <a:endParaRPr lang="en-AU" dirty="0"/>
          </a:p>
        </p:txBody>
      </p:sp>
    </p:spTree>
    <p:extLst>
      <p:ext uri="{BB962C8B-B14F-4D97-AF65-F5344CB8AC3E}">
        <p14:creationId xmlns:p14="http://schemas.microsoft.com/office/powerpoint/2010/main" val="3223502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Calpy</a:t>
            </a:r>
            <a:endParaRPr lang="en-AU" dirty="0"/>
          </a:p>
        </p:txBody>
      </p:sp>
      <p:sp>
        <p:nvSpPr>
          <p:cNvPr id="3" name="Content Placeholder 2"/>
          <p:cNvSpPr>
            <a:spLocks noGrp="1"/>
          </p:cNvSpPr>
          <p:nvPr>
            <p:ph idx="1"/>
          </p:nvPr>
        </p:nvSpPr>
        <p:spPr/>
        <p:txBody>
          <a:bodyPr>
            <a:normAutofit/>
          </a:bodyPr>
          <a:lstStyle/>
          <a:p>
            <a:r>
              <a:rPr lang="en-AU" dirty="0" smtClean="0"/>
              <a:t>Obviously there’s a lot going on here</a:t>
            </a:r>
          </a:p>
          <a:p>
            <a:pPr lvl="1"/>
            <a:r>
              <a:rPr lang="en-AU" dirty="0" smtClean="0"/>
              <a:t>Speech analysis</a:t>
            </a:r>
          </a:p>
          <a:p>
            <a:pPr lvl="1"/>
            <a:r>
              <a:rPr lang="en-AU" dirty="0" smtClean="0"/>
              <a:t>Natural language processing</a:t>
            </a:r>
          </a:p>
          <a:p>
            <a:pPr lvl="1"/>
            <a:r>
              <a:rPr lang="en-AU" dirty="0" smtClean="0"/>
              <a:t>Entropy calculation</a:t>
            </a:r>
          </a:p>
          <a:p>
            <a:pPr lvl="1"/>
            <a:r>
              <a:rPr lang="en-AU" dirty="0" smtClean="0"/>
              <a:t>Plot production</a:t>
            </a:r>
          </a:p>
          <a:p>
            <a:r>
              <a:rPr lang="en-AU" dirty="0" smtClean="0"/>
              <a:t>To handle all this, </a:t>
            </a:r>
            <a:r>
              <a:rPr lang="en-AU" dirty="0" err="1" smtClean="0"/>
              <a:t>Calpy</a:t>
            </a:r>
            <a:r>
              <a:rPr lang="en-AU" dirty="0" smtClean="0"/>
              <a:t> is a pre-packaged open-source software system to handle everything</a:t>
            </a:r>
          </a:p>
          <a:p>
            <a:r>
              <a:rPr lang="en-AU" dirty="0" smtClean="0"/>
              <a:t>Communication Analytics Lab – </a:t>
            </a:r>
            <a:r>
              <a:rPr lang="en-AU" dirty="0" smtClean="0"/>
              <a:t>Python</a:t>
            </a:r>
          </a:p>
          <a:p>
            <a:r>
              <a:rPr lang="en-AU" dirty="0" err="1" smtClean="0"/>
              <a:t>Calpy’s</a:t>
            </a:r>
            <a:r>
              <a:rPr lang="en-AU" dirty="0" smtClean="0"/>
              <a:t> designed to handle all aspects of the analysis process</a:t>
            </a:r>
            <a:endParaRPr lang="en-AU" dirty="0" smtClean="0"/>
          </a:p>
          <a:p>
            <a:endParaRPr lang="en-AU" dirty="0" smtClean="0"/>
          </a:p>
        </p:txBody>
      </p:sp>
    </p:spTree>
    <p:extLst>
      <p:ext uri="{BB962C8B-B14F-4D97-AF65-F5344CB8AC3E}">
        <p14:creationId xmlns:p14="http://schemas.microsoft.com/office/powerpoint/2010/main" val="1168575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Calpy</a:t>
            </a:r>
            <a:r>
              <a:rPr lang="en-AU" dirty="0" smtClean="0"/>
              <a:t> - Black Box for outsiders</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smtClean="0"/>
              <a:t>Main Idea here for </a:t>
            </a:r>
            <a:r>
              <a:rPr lang="en-AU" dirty="0" err="1" smtClean="0"/>
              <a:t>calpy</a:t>
            </a:r>
            <a:endParaRPr lang="en-AU" dirty="0" smtClean="0"/>
          </a:p>
          <a:p>
            <a:r>
              <a:rPr lang="en-AU" dirty="0" smtClean="0"/>
              <a:t>Conversation </a:t>
            </a:r>
            <a:r>
              <a:rPr lang="en-AU" dirty="0" smtClean="0"/>
              <a:t>or speech goes in</a:t>
            </a:r>
          </a:p>
          <a:p>
            <a:r>
              <a:rPr lang="en-AU" dirty="0" smtClean="0"/>
              <a:t>[Black Box]</a:t>
            </a:r>
          </a:p>
          <a:p>
            <a:r>
              <a:rPr lang="en-AU" dirty="0" smtClean="0"/>
              <a:t>Indicator of some kind comes out</a:t>
            </a:r>
          </a:p>
          <a:p>
            <a:pPr lvl="1"/>
            <a:r>
              <a:rPr lang="en-AU" dirty="0" smtClean="0"/>
              <a:t>This could be a light indicating trouble in speech</a:t>
            </a:r>
          </a:p>
          <a:p>
            <a:pPr lvl="2"/>
            <a:r>
              <a:rPr lang="en-AU" dirty="0" smtClean="0"/>
              <a:t>Communication breakdown</a:t>
            </a:r>
          </a:p>
          <a:p>
            <a:pPr lvl="2"/>
            <a:r>
              <a:rPr lang="en-AU" dirty="0" smtClean="0"/>
              <a:t>Trouble indicating behaviour</a:t>
            </a:r>
          </a:p>
          <a:p>
            <a:r>
              <a:rPr lang="en-AU" dirty="0" smtClean="0"/>
              <a:t>(Try to make this visual)</a:t>
            </a:r>
          </a:p>
          <a:p>
            <a:pPr lvl="1"/>
            <a:r>
              <a:rPr lang="en-AU" dirty="0" smtClean="0"/>
              <a:t>Conversation -&gt; [] -&gt; classifier (Dementia!), </a:t>
            </a:r>
          </a:p>
          <a:p>
            <a:pPr lvl="2"/>
            <a:r>
              <a:rPr lang="en-AU" dirty="0" smtClean="0"/>
              <a:t>If (Dementia)</a:t>
            </a:r>
          </a:p>
          <a:p>
            <a:pPr lvl="3"/>
            <a:r>
              <a:rPr lang="en-AU" dirty="0" smtClean="0"/>
              <a:t>take some action!</a:t>
            </a:r>
          </a:p>
          <a:p>
            <a:pPr lvl="2"/>
            <a:r>
              <a:rPr lang="en-AU" dirty="0" smtClean="0"/>
              <a:t>Else {}</a:t>
            </a:r>
          </a:p>
          <a:p>
            <a:pPr lvl="2"/>
            <a:endParaRPr lang="en-AU" dirty="0"/>
          </a:p>
          <a:p>
            <a:r>
              <a:rPr lang="en-AU" b="1" dirty="0" smtClean="0"/>
              <a:t>How this system looks for normal users</a:t>
            </a:r>
          </a:p>
          <a:p>
            <a:endParaRPr lang="en-AU" dirty="0"/>
          </a:p>
        </p:txBody>
      </p:sp>
    </p:spTree>
    <p:extLst>
      <p:ext uri="{BB962C8B-B14F-4D97-AF65-F5344CB8AC3E}">
        <p14:creationId xmlns:p14="http://schemas.microsoft.com/office/powerpoint/2010/main" val="3167570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trike="sngStrike" dirty="0" err="1" smtClean="0"/>
              <a:t>Calpy</a:t>
            </a:r>
            <a:r>
              <a:rPr lang="en-AU" strike="sngStrike" dirty="0" smtClean="0"/>
              <a:t> – Technical Overview inside </a:t>
            </a:r>
            <a:r>
              <a:rPr lang="en-AU" strike="sngStrike" dirty="0" err="1" smtClean="0"/>
              <a:t>blackbox</a:t>
            </a:r>
            <a:r>
              <a:rPr lang="en-AU" strike="sngStrike" dirty="0" smtClean="0"/>
              <a:t> </a:t>
            </a:r>
            <a:endParaRPr lang="en-AU" strike="sngStrike" dirty="0"/>
          </a:p>
        </p:txBody>
      </p:sp>
      <p:sp>
        <p:nvSpPr>
          <p:cNvPr id="3" name="Content Placeholder 2"/>
          <p:cNvSpPr>
            <a:spLocks noGrp="1"/>
          </p:cNvSpPr>
          <p:nvPr>
            <p:ph idx="1"/>
          </p:nvPr>
        </p:nvSpPr>
        <p:spPr/>
        <p:txBody>
          <a:bodyPr>
            <a:normAutofit lnSpcReduction="10000"/>
          </a:bodyPr>
          <a:lstStyle/>
          <a:p>
            <a:r>
              <a:rPr lang="en-AU" dirty="0" smtClean="0"/>
              <a:t>Flowchart overview to expand on black box</a:t>
            </a:r>
          </a:p>
          <a:p>
            <a:r>
              <a:rPr lang="en-AU" dirty="0" smtClean="0"/>
              <a:t>Segment of conversation is recorded</a:t>
            </a:r>
          </a:p>
          <a:p>
            <a:r>
              <a:rPr lang="en-AU" dirty="0" smtClean="0"/>
              <a:t>Conversation is parsed using natural language processing / digital signal processing </a:t>
            </a:r>
          </a:p>
          <a:p>
            <a:r>
              <a:rPr lang="en-AU" dirty="0" smtClean="0"/>
              <a:t>Conversation is broken into </a:t>
            </a:r>
            <a:r>
              <a:rPr lang="en-AU" dirty="0" smtClean="0"/>
              <a:t>parts</a:t>
            </a:r>
          </a:p>
          <a:p>
            <a:r>
              <a:rPr lang="en-AU" dirty="0"/>
              <a:t>Include the graphs produced in </a:t>
            </a:r>
            <a:r>
              <a:rPr lang="en-AU" dirty="0" err="1"/>
              <a:t>Calpy</a:t>
            </a:r>
            <a:endParaRPr lang="en-AU" dirty="0"/>
          </a:p>
          <a:p>
            <a:endParaRPr lang="en-AU" dirty="0" smtClean="0"/>
          </a:p>
          <a:p>
            <a:r>
              <a:rPr lang="en-AU" dirty="0" smtClean="0"/>
              <a:t>Maybe </a:t>
            </a:r>
            <a:r>
              <a:rPr lang="en-AU" dirty="0"/>
              <a:t>include the graphs in </a:t>
            </a:r>
            <a:r>
              <a:rPr lang="en-AU" dirty="0" err="1"/>
              <a:t>Matlab</a:t>
            </a:r>
            <a:endParaRPr lang="en-AU" dirty="0"/>
          </a:p>
          <a:p>
            <a:pPr lvl="1"/>
            <a:r>
              <a:rPr lang="en-AU" dirty="0"/>
              <a:t>To help explain any of the variables visually</a:t>
            </a:r>
          </a:p>
          <a:p>
            <a:pPr marL="0" indent="0">
              <a:buNone/>
            </a:pPr>
            <a:endParaRPr lang="en-AU" dirty="0"/>
          </a:p>
          <a:p>
            <a:endParaRPr lang="en-AU" dirty="0" smtClean="0"/>
          </a:p>
          <a:p>
            <a:r>
              <a:rPr lang="en-AU" b="1" dirty="0" smtClean="0"/>
              <a:t>Technical Breakdown inside that black box showing each technical component</a:t>
            </a:r>
            <a:endParaRPr lang="en-AU" b="1" dirty="0"/>
          </a:p>
        </p:txBody>
      </p:sp>
    </p:spTree>
    <p:extLst>
      <p:ext uri="{BB962C8B-B14F-4D97-AF65-F5344CB8AC3E}">
        <p14:creationId xmlns:p14="http://schemas.microsoft.com/office/powerpoint/2010/main" val="337760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8698"/>
          </a:xfrm>
        </p:spPr>
        <p:txBody>
          <a:bodyPr>
            <a:normAutofit/>
          </a:bodyPr>
          <a:lstStyle/>
          <a:p>
            <a:r>
              <a:rPr lang="en-AU" sz="9600" dirty="0" smtClean="0"/>
              <a:t>End of Intro </a:t>
            </a:r>
            <a:br>
              <a:rPr lang="en-AU" sz="9600" dirty="0" smtClean="0"/>
            </a:br>
            <a:r>
              <a:rPr lang="en-AU" sz="9600" dirty="0" smtClean="0"/>
              <a:t>~ 3-4 Minute Mark</a:t>
            </a:r>
            <a:endParaRPr lang="en-AU" sz="9600" dirty="0"/>
          </a:p>
        </p:txBody>
      </p:sp>
    </p:spTree>
    <p:extLst>
      <p:ext uri="{BB962C8B-B14F-4D97-AF65-F5344CB8AC3E}">
        <p14:creationId xmlns:p14="http://schemas.microsoft.com/office/powerpoint/2010/main" val="201668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I’ve Done	</a:t>
            </a:r>
            <a:endParaRPr lang="en-AU" dirty="0"/>
          </a:p>
        </p:txBody>
      </p:sp>
      <p:sp>
        <p:nvSpPr>
          <p:cNvPr id="3" name="Content Placeholder 2"/>
          <p:cNvSpPr>
            <a:spLocks noGrp="1"/>
          </p:cNvSpPr>
          <p:nvPr>
            <p:ph idx="1"/>
          </p:nvPr>
        </p:nvSpPr>
        <p:spPr/>
        <p:txBody>
          <a:bodyPr>
            <a:normAutofit/>
          </a:bodyPr>
          <a:lstStyle/>
          <a:p>
            <a:r>
              <a:rPr lang="en-AU" dirty="0" smtClean="0"/>
              <a:t>Theoretical Aspects </a:t>
            </a:r>
          </a:p>
          <a:p>
            <a:pPr lvl="1"/>
            <a:r>
              <a:rPr lang="en-AU" dirty="0" smtClean="0"/>
              <a:t>Aspects of mathematical Modelling</a:t>
            </a:r>
          </a:p>
          <a:p>
            <a:pPr lvl="1"/>
            <a:r>
              <a:rPr lang="en-AU" dirty="0" smtClean="0"/>
              <a:t>Researching</a:t>
            </a:r>
          </a:p>
          <a:p>
            <a:pPr lvl="1"/>
            <a:r>
              <a:rPr lang="en-AU" dirty="0" smtClean="0"/>
              <a:t>Symbolization process</a:t>
            </a:r>
          </a:p>
          <a:p>
            <a:pPr lvl="1"/>
            <a:r>
              <a:rPr lang="en-AU" dirty="0" smtClean="0"/>
              <a:t>Gathering data to best symbolize our specified conversational behaviour</a:t>
            </a:r>
          </a:p>
          <a:p>
            <a:r>
              <a:rPr lang="en-AU" dirty="0" smtClean="0"/>
              <a:t>Theoretical Testing (</a:t>
            </a:r>
            <a:r>
              <a:rPr lang="en-AU" dirty="0" err="1" smtClean="0"/>
              <a:t>Matlab</a:t>
            </a:r>
            <a:r>
              <a:rPr lang="en-AU" dirty="0" smtClean="0"/>
              <a:t>)</a:t>
            </a:r>
          </a:p>
          <a:p>
            <a:pPr lvl="1"/>
            <a:r>
              <a:rPr lang="en-AU" dirty="0" err="1" smtClean="0"/>
              <a:t>Matlab</a:t>
            </a:r>
            <a:r>
              <a:rPr lang="en-AU" dirty="0" smtClean="0"/>
              <a:t> to Python</a:t>
            </a:r>
          </a:p>
          <a:p>
            <a:pPr lvl="1"/>
            <a:r>
              <a:rPr lang="en-AU" dirty="0" smtClean="0"/>
              <a:t>Implementation of fast entropy into python</a:t>
            </a:r>
          </a:p>
          <a:p>
            <a:r>
              <a:rPr lang="en-AU" dirty="0" err="1" smtClean="0"/>
              <a:t>ImplementationReviewing</a:t>
            </a:r>
            <a:r>
              <a:rPr lang="en-AU" dirty="0" smtClean="0"/>
              <a:t> the current system</a:t>
            </a:r>
          </a:p>
          <a:p>
            <a:pPr lvl="1"/>
            <a:r>
              <a:rPr lang="en-AU" dirty="0" smtClean="0"/>
              <a:t>Graphs from </a:t>
            </a:r>
            <a:r>
              <a:rPr lang="en-AU" dirty="0" err="1" smtClean="0"/>
              <a:t>Calpy</a:t>
            </a:r>
            <a:r>
              <a:rPr lang="en-AU" dirty="0" smtClean="0"/>
              <a:t> of actual conversation</a:t>
            </a:r>
            <a:endParaRPr lang="en-AU" dirty="0"/>
          </a:p>
        </p:txBody>
      </p:sp>
    </p:spTree>
    <p:extLst>
      <p:ext uri="{BB962C8B-B14F-4D97-AF65-F5344CB8AC3E}">
        <p14:creationId xmlns:p14="http://schemas.microsoft.com/office/powerpoint/2010/main" val="305666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have I been doing</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Two </a:t>
            </a:r>
            <a:r>
              <a:rPr lang="en-AU" dirty="0" smtClean="0"/>
              <a:t>main aspects of my work</a:t>
            </a:r>
            <a:endParaRPr lang="en-AU" dirty="0" smtClean="0"/>
          </a:p>
          <a:p>
            <a:pPr lvl="1"/>
            <a:r>
              <a:rPr lang="en-AU" dirty="0" smtClean="0"/>
              <a:t>Symbolization</a:t>
            </a:r>
          </a:p>
          <a:p>
            <a:pPr lvl="2"/>
            <a:r>
              <a:rPr lang="en-AU" dirty="0" smtClean="0"/>
              <a:t>How do we know to look for that will deliver us the most amount of meaningful information with the smallest amount of samples?</a:t>
            </a:r>
          </a:p>
          <a:p>
            <a:pPr lvl="2"/>
            <a:r>
              <a:rPr lang="en-AU" dirty="0" smtClean="0"/>
              <a:t>Strips </a:t>
            </a:r>
            <a:r>
              <a:rPr lang="en-AU" dirty="0" smtClean="0"/>
              <a:t>away all the information or data we don’t care about</a:t>
            </a:r>
          </a:p>
          <a:p>
            <a:pPr lvl="2"/>
            <a:r>
              <a:rPr lang="en-AU" dirty="0" smtClean="0"/>
              <a:t>Get a list of symbols recording all the events in speech we are interested in, in the order they </a:t>
            </a:r>
            <a:r>
              <a:rPr lang="en-AU" dirty="0" smtClean="0"/>
              <a:t>occurred</a:t>
            </a:r>
          </a:p>
          <a:p>
            <a:pPr lvl="2"/>
            <a:r>
              <a:rPr lang="en-AU" dirty="0" smtClean="0"/>
              <a:t>HOWEVER</a:t>
            </a:r>
          </a:p>
          <a:p>
            <a:pPr lvl="2"/>
            <a:r>
              <a:rPr lang="en-AU" dirty="0" smtClean="0"/>
              <a:t>I have no real data here to show yet because I can’t properly collect data until we have a faster version of entropy to use first</a:t>
            </a:r>
          </a:p>
          <a:p>
            <a:pPr lvl="2"/>
            <a:r>
              <a:rPr lang="en-AU" dirty="0" smtClean="0"/>
              <a:t>Otherwise it can take (x </a:t>
            </a:r>
            <a:r>
              <a:rPr lang="en-AU" dirty="0" err="1" smtClean="0"/>
              <a:t>vs</a:t>
            </a:r>
            <a:r>
              <a:rPr lang="en-AU" dirty="0" smtClean="0"/>
              <a:t> x/100) times longer</a:t>
            </a:r>
            <a:endParaRPr lang="en-AU" dirty="0" smtClean="0"/>
          </a:p>
          <a:p>
            <a:pPr lvl="1"/>
            <a:r>
              <a:rPr lang="en-AU" dirty="0" smtClean="0"/>
              <a:t>Fast Entropy Implementation</a:t>
            </a:r>
          </a:p>
          <a:p>
            <a:pPr lvl="2"/>
            <a:r>
              <a:rPr lang="en-AU" dirty="0" smtClean="0"/>
              <a:t>Although the thesis is about the theoretical and practical aspects of the symbolization models, </a:t>
            </a:r>
            <a:r>
              <a:rPr lang="en-AU" dirty="0" err="1" smtClean="0"/>
              <a:t>Calpy</a:t>
            </a:r>
            <a:r>
              <a:rPr lang="en-AU" dirty="0" smtClean="0"/>
              <a:t> is how I collect data, so if </a:t>
            </a:r>
            <a:r>
              <a:rPr lang="en-AU" dirty="0" err="1" smtClean="0"/>
              <a:t>calpy</a:t>
            </a:r>
            <a:r>
              <a:rPr lang="en-AU" dirty="0" smtClean="0"/>
              <a:t> employs a slow function for entropy values, data collection is greatly hindered</a:t>
            </a:r>
          </a:p>
          <a:p>
            <a:pPr lvl="2"/>
            <a:r>
              <a:rPr lang="en-AU" dirty="0" smtClean="0"/>
              <a:t>This needs to be employed before any great amount of data collection can occur</a:t>
            </a:r>
          </a:p>
          <a:p>
            <a:r>
              <a:rPr lang="en-AU" dirty="0" smtClean="0"/>
              <a:t>Both have needed to occur side by side so I know how to implement the fast entropy system that will function best with its intended purpose</a:t>
            </a:r>
          </a:p>
          <a:p>
            <a:r>
              <a:rPr lang="en-AU" dirty="0" smtClean="0"/>
              <a:t>So </a:t>
            </a:r>
            <a:r>
              <a:rPr lang="en-AU" dirty="0" err="1" smtClean="0"/>
              <a:t>ive</a:t>
            </a:r>
            <a:r>
              <a:rPr lang="en-AU" dirty="0" smtClean="0"/>
              <a:t> been implementing fast while still working through symbolization to make sure no extensive rewrites will need to occur LATER, and that anything </a:t>
            </a:r>
            <a:r>
              <a:rPr lang="en-AU" dirty="0" err="1" smtClean="0"/>
              <a:t>im</a:t>
            </a:r>
            <a:r>
              <a:rPr lang="en-AU" dirty="0" smtClean="0"/>
              <a:t> producing now I know to be correct CURRENTLY</a:t>
            </a:r>
          </a:p>
          <a:p>
            <a:r>
              <a:rPr lang="en-AU" dirty="0" smtClean="0"/>
              <a:t>Very chicken/egg (basically this whole thesis </a:t>
            </a:r>
            <a:r>
              <a:rPr lang="en-AU" dirty="0" err="1" smtClean="0"/>
              <a:t>lmao</a:t>
            </a:r>
            <a:r>
              <a:rPr lang="en-AU" dirty="0" smtClean="0"/>
              <a:t>)</a:t>
            </a:r>
          </a:p>
        </p:txBody>
      </p:sp>
    </p:spTree>
    <p:extLst>
      <p:ext uri="{BB962C8B-B14F-4D97-AF65-F5344CB8AC3E}">
        <p14:creationId xmlns:p14="http://schemas.microsoft.com/office/powerpoint/2010/main" val="2949760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Symbolization</a:t>
            </a:r>
            <a:endParaRPr lang="en-AU" dirty="0"/>
          </a:p>
        </p:txBody>
      </p:sp>
      <p:sp>
        <p:nvSpPr>
          <p:cNvPr id="3" name="Content Placeholder 2"/>
          <p:cNvSpPr>
            <a:spLocks noGrp="1"/>
          </p:cNvSpPr>
          <p:nvPr>
            <p:ph idx="1"/>
          </p:nvPr>
        </p:nvSpPr>
        <p:spPr/>
        <p:txBody>
          <a:bodyPr>
            <a:normAutofit/>
          </a:bodyPr>
          <a:lstStyle/>
          <a:p>
            <a:r>
              <a:rPr lang="en-AU" dirty="0" smtClean="0"/>
              <a:t>1. Takes segments of speech </a:t>
            </a:r>
            <a:r>
              <a:rPr lang="en-AU" dirty="0" smtClean="0"/>
              <a:t>(or text) and </a:t>
            </a:r>
            <a:r>
              <a:rPr lang="en-AU" dirty="0" smtClean="0"/>
              <a:t>unit of time</a:t>
            </a:r>
          </a:p>
          <a:p>
            <a:r>
              <a:rPr lang="en-AU" dirty="0" smtClean="0"/>
              <a:t>2. Signifies at that moment if speech occurs </a:t>
            </a:r>
          </a:p>
          <a:p>
            <a:pPr lvl="1"/>
            <a:r>
              <a:rPr lang="en-AU" dirty="0" smtClean="0"/>
              <a:t>2.A. If so and pitch is above threshold</a:t>
            </a:r>
          </a:p>
          <a:p>
            <a:pPr lvl="2"/>
            <a:r>
              <a:rPr lang="en-AU" dirty="0" smtClean="0"/>
              <a:t>Symbol 2</a:t>
            </a:r>
          </a:p>
          <a:p>
            <a:pPr lvl="1"/>
            <a:r>
              <a:rPr lang="en-AU" dirty="0" smtClean="0"/>
              <a:t>2.B If so and pitch below</a:t>
            </a:r>
          </a:p>
          <a:p>
            <a:pPr lvl="2"/>
            <a:r>
              <a:rPr lang="en-AU" dirty="0" smtClean="0"/>
              <a:t>Symbol 1</a:t>
            </a:r>
          </a:p>
          <a:p>
            <a:r>
              <a:rPr lang="en-AU" dirty="0" smtClean="0"/>
              <a:t>3. signifies at that moment if no speech occurs</a:t>
            </a:r>
          </a:p>
          <a:p>
            <a:pPr lvl="1"/>
            <a:r>
              <a:rPr lang="en-AU" dirty="0" smtClean="0"/>
              <a:t>3.A. Symbol 0</a:t>
            </a:r>
          </a:p>
          <a:p>
            <a:r>
              <a:rPr lang="en-AU" dirty="0" smtClean="0"/>
              <a:t>4. [Array of symbols based upon segment of conversation</a:t>
            </a:r>
            <a:r>
              <a:rPr lang="en-AU" dirty="0" smtClean="0"/>
              <a:t>]</a:t>
            </a:r>
          </a:p>
          <a:p>
            <a:pPr lvl="1"/>
            <a:r>
              <a:rPr lang="en-AU" dirty="0" smtClean="0"/>
              <a:t>Whether input was audio, text, video, whatever is irrelevant</a:t>
            </a:r>
          </a:p>
          <a:p>
            <a:pPr lvl="1"/>
            <a:r>
              <a:rPr lang="en-AU" dirty="0" smtClean="0"/>
              <a:t>We will always end up at the same point of having a list of symbols</a:t>
            </a:r>
          </a:p>
          <a:p>
            <a:pPr lvl="1"/>
            <a:r>
              <a:rPr lang="en-AU" dirty="0" smtClean="0"/>
              <a:t>And that’s all the computer will be seeing</a:t>
            </a:r>
            <a:endParaRPr lang="en-AU" dirty="0"/>
          </a:p>
        </p:txBody>
      </p:sp>
    </p:spTree>
    <p:extLst>
      <p:ext uri="{BB962C8B-B14F-4D97-AF65-F5344CB8AC3E}">
        <p14:creationId xmlns:p14="http://schemas.microsoft.com/office/powerpoint/2010/main" val="3600780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Symbolization Example</a:t>
            </a:r>
            <a:endParaRPr lang="en-AU" dirty="0"/>
          </a:p>
        </p:txBody>
      </p:sp>
      <p:sp>
        <p:nvSpPr>
          <p:cNvPr id="3" name="Content Placeholder 2"/>
          <p:cNvSpPr>
            <a:spLocks noGrp="1"/>
          </p:cNvSpPr>
          <p:nvPr>
            <p:ph idx="1"/>
          </p:nvPr>
        </p:nvSpPr>
        <p:spPr/>
        <p:txBody>
          <a:bodyPr>
            <a:normAutofit fontScale="47500" lnSpcReduction="20000"/>
          </a:bodyPr>
          <a:lstStyle/>
          <a:p>
            <a:r>
              <a:rPr lang="en-AU" dirty="0" smtClean="0"/>
              <a:t>AZDZDZBZAZDZBZCWAZCZDZCVBZDZBZCZBZCZCWAZBZCZBZDVBZEZBZCZAZBZBWAZBZBZCZAZCVBZDZCZAZCZBZCZCWBZDYBZCVBZEYCZEZAZBZCYDZBVEZDZCWAZBYAZCZAYBZCZDVEZBZEZDZCZBZCZBZCYBZAZAVCZAZCZCZDZDZAZAZCZDWAZCVCZAZBZDZDYCZCZAZCZBZAZCWCVCZEZDZBZBZDXEZBZDZBVCZCZCZDZBZDWBZBZBZDZDVAZCZCZEZCZBZBZDZBZDVDZEZBZAZEZAZEZDZCVCZCZAZCZCZBZBZDZDWCZAZAVEZEYAZAZCZAZBZAZBZBZCXCVDYCZBZAZCZEZCZAZDZDZAZAVDZCZAZBWBZBZCZBZBZBZCZAZBYBVCZCZBZBZCZCZCYAZDZBZEVDVAZBZCZDZAZDZDWAZDZBZDZAVCZCZCZCWAZBZDZEYBZBVCXDZEZCZCZAZDZBZBZBZCVCZDZDZAZBZBZEEYCZEZAVDZBZAZEYCZDYBZDZCZCZAVDZCZBZCZDZCYDZAZBZDZAVCZDYDZCZBZBZCYBZEZCVCZAZCZDZDZBZDYBZEZAZBVCYBZBZDZDZAZBZBZCZDWAZBZCVAZCYDZEZAZBZCZAZCYBZDZBVDZEZBZEEZDZAZEZAVEZBZCZCYBZDZAZCZEZCVBZCZEZAZDZAZBZDZDWCZCVAZCZAZCZCZCZDZAZBZDXAZBZDVAZDZAZBZCZAZBZDZDYAZBZDZAVAZBZDZDZAZBZDZDZAZEVBZDZAZBZDZCZAZBZEZAVEZBZEZBZBZDZDZAZDVDZCZCZAZBZDYDYCZAZDVDZCZBZBZDZAZBZCZCYAZCZDZAVAZDZDZBZEVBZCXAZBZAZBZEZAZCYCXAZBVEZCZAZDZAZAZDZBZAZBZBZDZAVCZDYCZAZBZBZAZDZCZDWAZAVDZBZCXEZCYCZCZDZAZEVAZAZCZCZAZDYBZCZBZCZEZAZBVCZAZDYAZBZDZCZAZCZDZAZBZDVCYBZAZCZBZAZBZEZBZEEZDVBZCZCZEZBYBYCZAZAZDZAYAZBVBZCYCZDZCZCZAZAZCZEZDVBZCWAZBZDZBZCZDYDYCZBZCVCZCZBZCZBZBZCZDZDZBWAZAYBVCZBZCZCZBZCYBZDZBZDZCZCVBZCWAZBZAZCZCWAZBZCZBZAZBVCXDZDZBZBZBZCZBZCZAZCZBVDWAZCZBZCZBZBZCZAZAZBZDZCVBZDZCZAZCZAZBVBZDZBZBZDWAZDZBXBZAZBZCYAVCYAZBZAWCZDZAZCZDYBZCZAZDVBYAZCZAZAZAZDYCZDZBZCZAZDVBZEZAZDZCZBZAZDZAZBZDWCZAVCZDZBZCZBZDZAZCZAZBZDVEEZDVDZCZBYAZDWAZCYDYCZBZCVBZAZCZBZAZCZDZCZAZBZBVCWAZDVDYAZDZCZDZAZDZCWCZAZDZCVAZCYDWBZAZDZCYAZDWBZBZBVCZAZCZBZDZAZAZCZDVCYBZAZBZCVAZBZAYAZDZAWBZAZAZCZCZBZCZCZDVDZCZBZDYBZCZBZCZAZCZDZBVDZDZCVAZCZDYCZAYCZAZBZCWBZCZEVCZCZDYBZBZCZAZBZEZBWAZAZCVCZAZBZAZDZCZAZDZBZCZCZAZAZDVCYBZAZAZCZDZAZDZAZCZDZBZBVDZAWAZAZCZCYBZAZEYBZAZCZBVCZBZDYBZCYCYAZCZAZBZBZBZCZAVBVAZDZAZDZBZDZBZCYDZCVDVAZAZEZDYCZAXAZCZCZAZCZAZBVDZAZCZCZCYCZCZBZEZDZAVBZDZAZDZAZBZDZDZCWEZCVCZCZDZAZDZBZBZCZEZDZCVBZCZAZBZCZAZCZAZDZDZBZCZAVCYBZBYAZDZEZCZBZBZCZBZAZCVDYBZCZBZBZAZEZEZCXDVDZAZBZDZDWAZAZCZDYAZAVEZCZCZAZCZDZAZDYCZAZCVCZAZDZAZDZCZBZCZEYBZAZCVAZBZCZCZAZBZBXBZAZCZCZAZBZDVBZEYAZCZAZCYDYAZAZAZBZEVBZAZAZAZDZDZAZBZDZEVAZCZBZCZDZAZBZCZCZCZAZEZBVDZAZEWCZAZCZBZCZCZDYAVDYBZCZDZDZAZAZAZAZAZEVDZCZAZCZDZAZAZDYDZAZCVEZDZAZCZEZAZAZDZCZBVDZCZDWBZBZAZDZCZAZCZBZAZCVAZCVCZAYAZDYDZAZEYBZDVDZCZCZAZDWBZBYBZBZAZBZDVBZEZAZCWBZDYBZCZEZCVBZCZCZCZAZCZBZCZAZCZCVEVBZCVCYCZDZAZCVCZBZCZBZCVBZCWAZCZCVCZAWBZCZBZDWBZBZBZCZCWCZAVCZAZCWBYAZCZCZCZBZEZCVDZAZCZCZCZBZDWAXBXBYCZBZBVEZAZCZDZDYBZCZBZBZCVDZAZEZBZAZBZAZAZDZEYBVBZAZEZAZCWAZCZCZAZCZAZCVCXDZCXCZCZBZCZCZCZCZBZCVAZCZAZBZCZCYCZAWCZAZCVBZCZBZDYBZDZDZEZAZDVCZCZCZCZBZAXCYAZAZDZAZCVDYAZCYAZEZBZDZAZDZBZCZAVDZAZBZCZDZDWCZDZDZAZBZAVBZCZDZAZDZCZCZCZBZBZBZBZBVDZAZDZCZDZCZBZAZAZEZCVBZDZAZEWCZDZAZBZAZCZCZBVDZDWAZAZCZDZCZAZCZCYBZAVBZCZAZCZAZCZDZCZAZCVCZAZDZAZDYAZDWCZAZBZDZCVAZCVAZCZAZCZBWAZAZAZDZDZAZDZDVBZBZCWEZBZDZAZCZCZAZCVDYDZAZDZAZCZCWBZBZCZDVCZAZBZDZCZAVAZEZDZBZDYBZBZCZCZCZAZBVDVBZBZBZCZAZBZEZCZAZAYAZDVEZAZDZAZEZEWCZCVCZBZAZDZCZCZAZCZAZDWAZAZEVDZBZCVDXCZAZBZCZCYCZDWAZAZBZAVDZCZAZBWCZAZAZAZBZCVAZBZAYBZBZAZCZAZCZAZCZAYAZAYBZAVCZAZCZAZCZAZCZCZBZDZAZBZCVCZAZBZCZAZCWCZDVBZCZAZBZCYAZCXAZBZDYDVBZAZBWBZAZCZBZCZAZDZBVEYCZAZBZDZBZDWAZAZAVEZEZCZBZAWAYAZDYDZBVDWBZBZBZAWBZAZDZAZBZEVEWAZCZCZAZCZCZDZCZBZDVCYDXCZAZBYCWAZAZAZAZDXDVDXAZDYBZBZCZDWEZAZCVBZCZAZBZCZAZEYBZBZBZDVCXEZBZCXCWAYAYAZBYCZAZBVCZAZCWBZCZDYBZAZCZAZAZCZCVEZCZCZBZEVBZCZBZCZAZDYAZCVEWBZBZBZBZCZBZCZAZAZDWAZBVCZBZDZEZAZBZDXCZDZAVBZAZCZCZBZDZDWAZEZAZDVCZBZCZDZCWAZAZBZDZBZAZAVEZAZBZCWAZCZDYEYAZDVCZAZDZAZCZDZBZDZCZDZCZBVDZDZAZCZAZDZBZCWBZCZAZCYAVAZAZBZDYAZDZBZBZDVAZAZCZCZBZBZCZCZAZDZCZBVDZDZDZBZCYDZAZAZCZCZAZBVCWDZDVAZCYAZBZCYCZAWBYAZEYDVBZAZBZDW</a:t>
            </a:r>
            <a:endParaRPr lang="en-AU" dirty="0"/>
          </a:p>
        </p:txBody>
      </p:sp>
    </p:spTree>
    <p:extLst>
      <p:ext uri="{BB962C8B-B14F-4D97-AF65-F5344CB8AC3E}">
        <p14:creationId xmlns:p14="http://schemas.microsoft.com/office/powerpoint/2010/main" val="1680982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Calpy</a:t>
            </a:r>
            <a:r>
              <a:rPr lang="en-AU" dirty="0" smtClean="0"/>
              <a:t> Plots</a:t>
            </a:r>
            <a:endParaRPr lang="en-AU" dirty="0"/>
          </a:p>
        </p:txBody>
      </p:sp>
      <p:sp>
        <p:nvSpPr>
          <p:cNvPr id="3" name="Content Placeholder 2"/>
          <p:cNvSpPr>
            <a:spLocks noGrp="1"/>
          </p:cNvSpPr>
          <p:nvPr>
            <p:ph idx="1"/>
          </p:nvPr>
        </p:nvSpPr>
        <p:spPr/>
        <p:txBody>
          <a:bodyPr/>
          <a:lstStyle/>
          <a:p>
            <a:r>
              <a:rPr lang="en-AU" dirty="0" smtClean="0"/>
              <a:t>What we can do with</a:t>
            </a:r>
          </a:p>
          <a:p>
            <a:r>
              <a:rPr lang="en-AU" dirty="0" smtClean="0"/>
              <a:t>Speech</a:t>
            </a:r>
          </a:p>
          <a:p>
            <a:r>
              <a:rPr lang="en-AU" dirty="0" smtClean="0"/>
              <a:t>Symbolization</a:t>
            </a:r>
          </a:p>
          <a:p>
            <a:pPr lvl="1"/>
            <a:r>
              <a:rPr lang="en-AU" dirty="0" smtClean="0"/>
              <a:t>Entropy</a:t>
            </a:r>
          </a:p>
          <a:p>
            <a:pPr lvl="1"/>
            <a:r>
              <a:rPr lang="en-AU" dirty="0" smtClean="0"/>
              <a:t>Pause/Pitch</a:t>
            </a:r>
          </a:p>
          <a:p>
            <a:pPr lvl="1"/>
            <a:endParaRPr lang="en-AU" dirty="0"/>
          </a:p>
        </p:txBody>
      </p:sp>
      <p:pic>
        <p:nvPicPr>
          <p:cNvPr id="4098" name="Picture 2" descr="C:\Users\Computer\Desktop\calpy_test\sounding_pattern_plot4484LCut-4390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6523939" y="2720729"/>
            <a:ext cx="2224534" cy="111226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omputer\Desktop\calpy_test\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3788" y="1058914"/>
            <a:ext cx="2504836" cy="10019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omputer\Desktop\calpy_test\4390\time119050_13095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3849" y="4437112"/>
            <a:ext cx="2184714" cy="108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362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Quick Breakdown of Fast</a:t>
            </a:r>
            <a:endParaRPr lang="en-AU" dirty="0"/>
          </a:p>
        </p:txBody>
      </p:sp>
      <p:sp>
        <p:nvSpPr>
          <p:cNvPr id="3" name="Content Placeholder 2"/>
          <p:cNvSpPr>
            <a:spLocks noGrp="1"/>
          </p:cNvSpPr>
          <p:nvPr>
            <p:ph idx="1"/>
          </p:nvPr>
        </p:nvSpPr>
        <p:spPr/>
        <p:txBody>
          <a:bodyPr/>
          <a:lstStyle/>
          <a:p>
            <a:r>
              <a:rPr lang="en-AU" dirty="0" smtClean="0"/>
              <a:t>Measure Distance Differences</a:t>
            </a:r>
          </a:p>
          <a:p>
            <a:r>
              <a:rPr lang="en-AU" dirty="0" smtClean="0"/>
              <a:t>Form models from other conversations and their use of pauses</a:t>
            </a:r>
            <a:endParaRPr lang="en-AU" dirty="0"/>
          </a:p>
        </p:txBody>
      </p:sp>
    </p:spTree>
    <p:extLst>
      <p:ext uri="{BB962C8B-B14F-4D97-AF65-F5344CB8AC3E}">
        <p14:creationId xmlns:p14="http://schemas.microsoft.com/office/powerpoint/2010/main" val="213607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Overview </a:t>
            </a:r>
            <a:r>
              <a:rPr lang="en-AU" dirty="0" smtClean="0"/>
              <a:t>of Thesis</a:t>
            </a:r>
            <a:endParaRPr lang="en-AU" dirty="0"/>
          </a:p>
        </p:txBody>
      </p:sp>
      <p:sp>
        <p:nvSpPr>
          <p:cNvPr id="3" name="Content Placeholder 2"/>
          <p:cNvSpPr>
            <a:spLocks noGrp="1"/>
          </p:cNvSpPr>
          <p:nvPr>
            <p:ph idx="1"/>
          </p:nvPr>
        </p:nvSpPr>
        <p:spPr/>
        <p:txBody>
          <a:bodyPr>
            <a:normAutofit fontScale="85000" lnSpcReduction="10000"/>
          </a:bodyPr>
          <a:lstStyle/>
          <a:p>
            <a:r>
              <a:rPr lang="en-AU" b="1" dirty="0" smtClean="0"/>
              <a:t>Problem</a:t>
            </a:r>
          </a:p>
          <a:p>
            <a:pPr lvl="1"/>
            <a:r>
              <a:rPr lang="en-AU" dirty="0" smtClean="0"/>
              <a:t>Communication Breakdown</a:t>
            </a:r>
          </a:p>
          <a:p>
            <a:r>
              <a:rPr lang="en-AU" b="1" dirty="0" smtClean="0"/>
              <a:t>Postulate</a:t>
            </a:r>
            <a:endParaRPr lang="en-AU" b="1" dirty="0" smtClean="0"/>
          </a:p>
          <a:p>
            <a:pPr lvl="1"/>
            <a:r>
              <a:rPr lang="en-AU" dirty="0" smtClean="0"/>
              <a:t>Can we use technology to provide aid in communication breakdown</a:t>
            </a:r>
            <a:endParaRPr lang="en-AU" dirty="0" smtClean="0"/>
          </a:p>
          <a:p>
            <a:r>
              <a:rPr lang="en-AU" b="1" dirty="0" smtClean="0"/>
              <a:t>Aim</a:t>
            </a:r>
            <a:endParaRPr lang="en-AU" dirty="0" smtClean="0"/>
          </a:p>
          <a:p>
            <a:pPr lvl="1"/>
            <a:r>
              <a:rPr lang="en-AU" dirty="0" smtClean="0"/>
              <a:t>How </a:t>
            </a:r>
            <a:r>
              <a:rPr lang="en-AU" dirty="0" smtClean="0"/>
              <a:t>well can speech </a:t>
            </a:r>
            <a:r>
              <a:rPr lang="en-AU" dirty="0" smtClean="0"/>
              <a:t>events/behaviours </a:t>
            </a:r>
            <a:r>
              <a:rPr lang="en-AU" dirty="0" smtClean="0"/>
              <a:t>be used to classify conversations</a:t>
            </a:r>
          </a:p>
          <a:p>
            <a:pPr lvl="1"/>
            <a:r>
              <a:rPr lang="en-AU" dirty="0" smtClean="0"/>
              <a:t>Evaluation of the information theoretic properties of an acoustic-prosodic speech event class for classifying conversations with application to people with dementia</a:t>
            </a:r>
          </a:p>
          <a:p>
            <a:r>
              <a:rPr lang="en-AU" b="1" dirty="0" smtClean="0"/>
              <a:t>End goal – Solution</a:t>
            </a:r>
            <a:endParaRPr lang="en-AU" b="1" dirty="0" smtClean="0"/>
          </a:p>
          <a:p>
            <a:pPr lvl="1"/>
            <a:r>
              <a:rPr lang="en-AU" dirty="0" smtClean="0"/>
              <a:t>Developing online software to provide real time aid based on limited sample size analysis</a:t>
            </a:r>
          </a:p>
          <a:p>
            <a:r>
              <a:rPr lang="en-AU" b="1" dirty="0" smtClean="0"/>
              <a:t>Why</a:t>
            </a:r>
            <a:endParaRPr lang="en-AU" b="1" dirty="0" smtClean="0"/>
          </a:p>
          <a:p>
            <a:pPr lvl="1"/>
            <a:r>
              <a:rPr lang="en-AU" dirty="0" smtClean="0"/>
              <a:t>Developing conversational aids to people suffering from long term cognitive </a:t>
            </a:r>
            <a:r>
              <a:rPr lang="en-AU" dirty="0" smtClean="0"/>
              <a:t>deterioration </a:t>
            </a:r>
          </a:p>
          <a:p>
            <a:pPr lvl="1"/>
            <a:r>
              <a:rPr lang="en-AU" dirty="0" smtClean="0"/>
              <a:t>Bringing advancements in technology to aid those suffering from neurological diseases</a:t>
            </a:r>
            <a:endParaRPr lang="en-AU" dirty="0"/>
          </a:p>
          <a:p>
            <a:pPr lvl="1"/>
            <a:endParaRPr lang="en-AU" dirty="0"/>
          </a:p>
          <a:p>
            <a:pPr lvl="1"/>
            <a:endParaRPr lang="en-AU" dirty="0"/>
          </a:p>
        </p:txBody>
      </p:sp>
    </p:spTree>
    <p:extLst>
      <p:ext uri="{BB962C8B-B14F-4D97-AF65-F5344CB8AC3E}">
        <p14:creationId xmlns:p14="http://schemas.microsoft.com/office/powerpoint/2010/main" val="1137259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Chicken and Egg</a:t>
            </a:r>
            <a:endParaRPr lang="en-AU" dirty="0"/>
          </a:p>
        </p:txBody>
      </p:sp>
      <p:sp>
        <p:nvSpPr>
          <p:cNvPr id="3" name="Content Placeholder 2"/>
          <p:cNvSpPr>
            <a:spLocks noGrp="1"/>
          </p:cNvSpPr>
          <p:nvPr>
            <p:ph idx="1"/>
          </p:nvPr>
        </p:nvSpPr>
        <p:spPr/>
        <p:txBody>
          <a:bodyPr/>
          <a:lstStyle/>
          <a:p>
            <a:r>
              <a:rPr lang="en-AU" dirty="0" smtClean="0"/>
              <a:t>I think it’s really important here to address why my presentation might not be logical or flow perfectly</a:t>
            </a:r>
          </a:p>
          <a:p>
            <a:r>
              <a:rPr lang="en-AU" dirty="0" smtClean="0"/>
              <a:t>This work isn’t really linear</a:t>
            </a:r>
          </a:p>
          <a:p>
            <a:r>
              <a:rPr lang="en-AU" dirty="0" smtClean="0"/>
              <a:t>Need to have one to do other</a:t>
            </a:r>
          </a:p>
          <a:p>
            <a:r>
              <a:rPr lang="en-AU" dirty="0" smtClean="0"/>
              <a:t>But need other to do the first</a:t>
            </a:r>
            <a:endParaRPr lang="en-AU" dirty="0"/>
          </a:p>
        </p:txBody>
      </p:sp>
    </p:spTree>
    <p:extLst>
      <p:ext uri="{BB962C8B-B14F-4D97-AF65-F5344CB8AC3E}">
        <p14:creationId xmlns:p14="http://schemas.microsoft.com/office/powerpoint/2010/main" val="391789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Pause Code – Visualising symbolisation </a:t>
            </a:r>
            <a:endParaRPr lang="en-AU" dirty="0"/>
          </a:p>
        </p:txBody>
      </p:sp>
      <p:pic>
        <p:nvPicPr>
          <p:cNvPr id="1027" name="Picture 3" descr="C:\Users\Computer\Desktop\calpy_test\sounding_pattern_plot4484LCut-4390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068960"/>
            <a:ext cx="7248008" cy="36240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3568" y="1484784"/>
            <a:ext cx="3624004" cy="1754326"/>
          </a:xfrm>
          <a:prstGeom prst="rect">
            <a:avLst/>
          </a:prstGeom>
          <a:noFill/>
        </p:spPr>
        <p:txBody>
          <a:bodyPr wrap="square" rtlCol="0">
            <a:spAutoFit/>
          </a:bodyPr>
          <a:lstStyle/>
          <a:p>
            <a:r>
              <a:rPr lang="en-AU" dirty="0" smtClean="0"/>
              <a:t>Legend:</a:t>
            </a:r>
          </a:p>
          <a:p>
            <a:r>
              <a:rPr lang="en-AU" dirty="0" smtClean="0"/>
              <a:t>Light Blue – Inner Pause person A, </a:t>
            </a:r>
          </a:p>
          <a:p>
            <a:r>
              <a:rPr lang="en-AU" dirty="0" smtClean="0"/>
              <a:t>Light Red – Inner Pause person B, </a:t>
            </a:r>
          </a:p>
          <a:p>
            <a:r>
              <a:rPr lang="en-AU" dirty="0" smtClean="0"/>
              <a:t>Green - Joint Pause</a:t>
            </a:r>
          </a:p>
          <a:p>
            <a:endParaRPr lang="en-AU" dirty="0" smtClean="0"/>
          </a:p>
          <a:p>
            <a:endParaRPr lang="en-AU" dirty="0"/>
          </a:p>
        </p:txBody>
      </p:sp>
      <p:sp>
        <p:nvSpPr>
          <p:cNvPr id="8" name="TextBox 7"/>
          <p:cNvSpPr txBox="1"/>
          <p:nvPr/>
        </p:nvSpPr>
        <p:spPr>
          <a:xfrm>
            <a:off x="4644008" y="1484784"/>
            <a:ext cx="3816424" cy="1477328"/>
          </a:xfrm>
          <a:prstGeom prst="rect">
            <a:avLst/>
          </a:prstGeom>
          <a:noFill/>
        </p:spPr>
        <p:txBody>
          <a:bodyPr wrap="square" rtlCol="0">
            <a:spAutoFit/>
          </a:bodyPr>
          <a:lstStyle/>
          <a:p>
            <a:r>
              <a:rPr lang="en-AU" dirty="0" smtClean="0"/>
              <a:t>Inner Pause:</a:t>
            </a:r>
          </a:p>
          <a:p>
            <a:r>
              <a:rPr lang="en-AU" dirty="0" smtClean="0"/>
              <a:t>Speaker at start and end are the same</a:t>
            </a:r>
          </a:p>
          <a:p>
            <a:endParaRPr lang="en-AU" dirty="0"/>
          </a:p>
          <a:p>
            <a:r>
              <a:rPr lang="en-AU" dirty="0" smtClean="0"/>
              <a:t>Joint Pause:</a:t>
            </a:r>
            <a:br>
              <a:rPr lang="en-AU" dirty="0" smtClean="0"/>
            </a:br>
            <a:r>
              <a:rPr lang="en-AU" dirty="0" smtClean="0"/>
              <a:t>Speakers at start and end are distinct</a:t>
            </a:r>
            <a:endParaRPr lang="en-AU" dirty="0"/>
          </a:p>
        </p:txBody>
      </p:sp>
    </p:spTree>
    <p:extLst>
      <p:ext uri="{BB962C8B-B14F-4D97-AF65-F5344CB8AC3E}">
        <p14:creationId xmlns:p14="http://schemas.microsoft.com/office/powerpoint/2010/main" val="836064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Symbolization process</a:t>
            </a:r>
            <a:endParaRPr lang="en-AU" dirty="0"/>
          </a:p>
        </p:txBody>
      </p:sp>
      <p:sp>
        <p:nvSpPr>
          <p:cNvPr id="3" name="Content Placeholder 2"/>
          <p:cNvSpPr>
            <a:spLocks noGrp="1"/>
          </p:cNvSpPr>
          <p:nvPr>
            <p:ph idx="1"/>
          </p:nvPr>
        </p:nvSpPr>
        <p:spPr>
          <a:xfrm>
            <a:off x="6064871" y="1556792"/>
            <a:ext cx="2798497" cy="2116831"/>
          </a:xfrm>
        </p:spPr>
        <p:txBody>
          <a:bodyPr>
            <a:normAutofit fontScale="92500" lnSpcReduction="10000"/>
          </a:bodyPr>
          <a:lstStyle/>
          <a:p>
            <a:pPr marL="0" indent="0">
              <a:buNone/>
            </a:pPr>
            <a:r>
              <a:rPr lang="en-AU" dirty="0"/>
              <a:t>Symbols = {A, B, C, </a:t>
            </a:r>
            <a:r>
              <a:rPr lang="en-AU" dirty="0" smtClean="0"/>
              <a:t>D}</a:t>
            </a:r>
          </a:p>
          <a:p>
            <a:r>
              <a:rPr lang="en-AU" dirty="0" smtClean="0"/>
              <a:t>A</a:t>
            </a:r>
            <a:r>
              <a:rPr lang="en-AU" dirty="0"/>
              <a:t>: 0-50ms</a:t>
            </a:r>
          </a:p>
          <a:p>
            <a:r>
              <a:rPr lang="en-AU" dirty="0"/>
              <a:t>B: 51-100ms</a:t>
            </a:r>
          </a:p>
          <a:p>
            <a:r>
              <a:rPr lang="en-AU" dirty="0"/>
              <a:t>C: 101-200ms</a:t>
            </a:r>
          </a:p>
          <a:p>
            <a:r>
              <a:rPr lang="en-AU" dirty="0"/>
              <a:t>D: 201-400ms</a:t>
            </a:r>
          </a:p>
          <a:p>
            <a:r>
              <a:rPr lang="en-AU" dirty="0"/>
              <a:t>E: </a:t>
            </a:r>
            <a:r>
              <a:rPr lang="en-AU" dirty="0" smtClean="0"/>
              <a:t>401-800ms</a:t>
            </a:r>
            <a:endParaRPr lang="en-AU"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772816"/>
            <a:ext cx="5714042" cy="4365104"/>
          </a:xfrm>
          <a:prstGeom prst="rect">
            <a:avLst/>
          </a:prstGeom>
        </p:spPr>
      </p:pic>
    </p:spTree>
    <p:extLst>
      <p:ext uri="{BB962C8B-B14F-4D97-AF65-F5344CB8AC3E}">
        <p14:creationId xmlns:p14="http://schemas.microsoft.com/office/powerpoint/2010/main" val="99286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Model Building</a:t>
            </a:r>
            <a:endParaRPr lang="en-AU" strike="sngStrike" dirty="0"/>
          </a:p>
        </p:txBody>
      </p:sp>
      <p:sp>
        <p:nvSpPr>
          <p:cNvPr id="3" name="Content Placeholder 2"/>
          <p:cNvSpPr>
            <a:spLocks noGrp="1"/>
          </p:cNvSpPr>
          <p:nvPr>
            <p:ph idx="1"/>
          </p:nvPr>
        </p:nvSpPr>
        <p:spPr/>
        <p:txBody>
          <a:bodyPr/>
          <a:lstStyle/>
          <a:p>
            <a:r>
              <a:rPr lang="en-AU" dirty="0" smtClean="0"/>
              <a:t>Prelim work required to make Fast entropy Fast</a:t>
            </a:r>
          </a:p>
          <a:p>
            <a:r>
              <a:rPr lang="en-AU" dirty="0" smtClean="0"/>
              <a:t>Show </a:t>
            </a:r>
            <a:r>
              <a:rPr lang="en-AU" dirty="0" err="1" smtClean="0"/>
              <a:t>calpy</a:t>
            </a:r>
            <a:r>
              <a:rPr lang="en-AU" dirty="0" smtClean="0"/>
              <a:t> </a:t>
            </a:r>
            <a:r>
              <a:rPr lang="en-AU" dirty="0" err="1" smtClean="0"/>
              <a:t>matlab</a:t>
            </a:r>
            <a:r>
              <a:rPr lang="en-AU" dirty="0" smtClean="0"/>
              <a:t> plots here</a:t>
            </a:r>
            <a:endParaRPr lang="en-AU" dirty="0"/>
          </a:p>
        </p:txBody>
      </p:sp>
    </p:spTree>
    <p:extLst>
      <p:ext uri="{BB962C8B-B14F-4D97-AF65-F5344CB8AC3E}">
        <p14:creationId xmlns:p14="http://schemas.microsoft.com/office/powerpoint/2010/main" val="646364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06690"/>
          </a:xfrm>
        </p:spPr>
        <p:txBody>
          <a:bodyPr>
            <a:normAutofit/>
          </a:bodyPr>
          <a:lstStyle/>
          <a:p>
            <a:r>
              <a:rPr lang="en-AU" sz="9600" dirty="0" smtClean="0"/>
              <a:t>End of Symbolization</a:t>
            </a:r>
            <a:br>
              <a:rPr lang="en-AU" sz="9600" dirty="0" smtClean="0"/>
            </a:br>
            <a:r>
              <a:rPr lang="en-AU" sz="9600" dirty="0" smtClean="0"/>
              <a:t>~ 9-10 minute mark</a:t>
            </a:r>
            <a:endParaRPr lang="en-AU" sz="9600" dirty="0"/>
          </a:p>
        </p:txBody>
      </p:sp>
    </p:spTree>
    <p:extLst>
      <p:ext uri="{BB962C8B-B14F-4D97-AF65-F5344CB8AC3E}">
        <p14:creationId xmlns:p14="http://schemas.microsoft.com/office/powerpoint/2010/main" val="129123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Visualized Classic </a:t>
            </a:r>
            <a:r>
              <a:rPr lang="en-AU" strike="sngStrike" dirty="0" err="1" smtClean="0"/>
              <a:t>vs</a:t>
            </a:r>
            <a:r>
              <a:rPr lang="en-AU" strike="sngStrike" dirty="0" smtClean="0"/>
              <a:t> Fast</a:t>
            </a:r>
            <a:endParaRPr lang="en-AU" strike="sngStrike" dirty="0"/>
          </a:p>
        </p:txBody>
      </p:sp>
      <p:sp>
        <p:nvSpPr>
          <p:cNvPr id="3" name="Content Placeholder 2"/>
          <p:cNvSpPr>
            <a:spLocks noGrp="1"/>
          </p:cNvSpPr>
          <p:nvPr>
            <p:ph idx="1"/>
          </p:nvPr>
        </p:nvSpPr>
        <p:spPr/>
        <p:txBody>
          <a:bodyPr>
            <a:normAutofit/>
          </a:bodyPr>
          <a:lstStyle/>
          <a:p>
            <a:r>
              <a:rPr lang="en-AU" dirty="0" smtClean="0"/>
              <a:t>See difference in shape with plot of </a:t>
            </a:r>
          </a:p>
          <a:p>
            <a:r>
              <a:rPr lang="en-AU" dirty="0" smtClean="0"/>
              <a:t>Classic entropy (Time: 30 seconds????)</a:t>
            </a:r>
          </a:p>
          <a:p>
            <a:endParaRPr lang="en-AU" dirty="0"/>
          </a:p>
          <a:p>
            <a:endParaRPr lang="en-AU" dirty="0" smtClean="0"/>
          </a:p>
          <a:p>
            <a:r>
              <a:rPr lang="en-AU" dirty="0" smtClean="0"/>
              <a:t>Fast Entropy (Time: 10 seconds?????)</a:t>
            </a:r>
          </a:p>
          <a:p>
            <a:endParaRPr lang="en-AU" dirty="0" smtClean="0"/>
          </a:p>
          <a:p>
            <a:endParaRPr lang="en-AU" dirty="0"/>
          </a:p>
          <a:p>
            <a:r>
              <a:rPr lang="en-AU" dirty="0" smtClean="0"/>
              <a:t>Obviously this isn’t right, just a placeholder</a:t>
            </a:r>
          </a:p>
          <a:p>
            <a:r>
              <a:rPr lang="en-AU" dirty="0" smtClean="0"/>
              <a:t>Point is to show how estimation changes entropy, but not by much</a:t>
            </a:r>
          </a:p>
          <a:p>
            <a:endParaRPr lang="en-AU" dirty="0"/>
          </a:p>
          <a:p>
            <a:pPr marL="0" indent="0">
              <a:buNone/>
            </a:pPr>
            <a:endParaRPr lang="en-AU" dirty="0" smtClean="0"/>
          </a:p>
        </p:txBody>
      </p:sp>
      <p:pic>
        <p:nvPicPr>
          <p:cNvPr id="5122" name="Picture 2" descr="C:\Users\Computer\Desktop\calpy_test\fast_anomal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596" y="3861048"/>
            <a:ext cx="2313784" cy="92551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Computer\Desktop\calpy_test\classic_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582" y="2421634"/>
            <a:ext cx="2302502" cy="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2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Entropy Profile</a:t>
            </a:r>
            <a:endParaRPr lang="en-AU" dirty="0"/>
          </a:p>
        </p:txBody>
      </p:sp>
      <p:sp>
        <p:nvSpPr>
          <p:cNvPr id="3" name="Content Placeholder 2"/>
          <p:cNvSpPr>
            <a:spLocks noGrp="1"/>
          </p:cNvSpPr>
          <p:nvPr>
            <p:ph idx="1"/>
          </p:nvPr>
        </p:nvSpPr>
        <p:spPr/>
        <p:txBody>
          <a:bodyPr>
            <a:normAutofit/>
          </a:bodyPr>
          <a:lstStyle/>
          <a:p>
            <a:r>
              <a:rPr lang="en-AU" dirty="0" smtClean="0"/>
              <a:t>1. Take window/segment of symbol list</a:t>
            </a:r>
          </a:p>
          <a:p>
            <a:r>
              <a:rPr lang="en-AU" dirty="0" smtClean="0"/>
              <a:t>2. Calculate entropy on segment</a:t>
            </a:r>
          </a:p>
          <a:p>
            <a:pPr lvl="1"/>
            <a:r>
              <a:rPr lang="en-AU" dirty="0" smtClean="0"/>
              <a:t>Elaborate on this</a:t>
            </a:r>
          </a:p>
          <a:p>
            <a:r>
              <a:rPr lang="en-AU" dirty="0" smtClean="0"/>
              <a:t>3. Window will produce a single entropy value</a:t>
            </a:r>
          </a:p>
          <a:p>
            <a:r>
              <a:rPr lang="en-AU" dirty="0" smtClean="0"/>
              <a:t>4. Save this into Entropy Profile list </a:t>
            </a:r>
          </a:p>
          <a:p>
            <a:r>
              <a:rPr lang="en-AU" dirty="0" smtClean="0"/>
              <a:t>Plot this alongside parameters to see where entropy leaves typical bounds</a:t>
            </a:r>
          </a:p>
          <a:p>
            <a:r>
              <a:rPr lang="en-AU" dirty="0" smtClean="0"/>
              <a:t>Whenever an Entropy value is outside of typical bounds, this signifies an atypical conversation</a:t>
            </a:r>
          </a:p>
          <a:p>
            <a:pPr lvl="1"/>
            <a:r>
              <a:rPr lang="en-AU" dirty="0" smtClean="0"/>
              <a:t>How do we come up with parameters?</a:t>
            </a:r>
          </a:p>
          <a:p>
            <a:pPr lvl="1"/>
            <a:r>
              <a:rPr lang="en-AU" dirty="0" smtClean="0"/>
              <a:t>Just testing normal conversations, then hopefully pulling actual atypical conversations up, but this might be a while away</a:t>
            </a:r>
            <a:endParaRPr lang="en-AU" dirty="0"/>
          </a:p>
        </p:txBody>
      </p:sp>
    </p:spTree>
    <p:extLst>
      <p:ext uri="{BB962C8B-B14F-4D97-AF65-F5344CB8AC3E}">
        <p14:creationId xmlns:p14="http://schemas.microsoft.com/office/powerpoint/2010/main" val="2740971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Matlab</a:t>
            </a:r>
            <a:r>
              <a:rPr lang="en-AU" dirty="0" smtClean="0"/>
              <a:t> </a:t>
            </a:r>
            <a:r>
              <a:rPr lang="en-AU" dirty="0" err="1" smtClean="0"/>
              <a:t>vs</a:t>
            </a:r>
            <a:r>
              <a:rPr lang="en-AU" dirty="0" smtClean="0"/>
              <a:t> Python</a:t>
            </a:r>
            <a:endParaRPr lang="en-AU" dirty="0"/>
          </a:p>
        </p:txBody>
      </p:sp>
      <p:sp>
        <p:nvSpPr>
          <p:cNvPr id="3" name="Content Placeholder 2"/>
          <p:cNvSpPr>
            <a:spLocks noGrp="1"/>
          </p:cNvSpPr>
          <p:nvPr>
            <p:ph idx="1"/>
          </p:nvPr>
        </p:nvSpPr>
        <p:spPr/>
        <p:txBody>
          <a:bodyPr/>
          <a:lstStyle/>
          <a:p>
            <a:r>
              <a:rPr lang="en-AU" dirty="0" smtClean="0"/>
              <a:t>Example of that plot with parameters </a:t>
            </a:r>
            <a:endParaRPr lang="en-AU" dirty="0"/>
          </a:p>
        </p:txBody>
      </p:sp>
      <p:pic>
        <p:nvPicPr>
          <p:cNvPr id="2050" name="Picture 2" descr="C:\Users\Computer\Desktop\Entropy_Matlab\Unchanged_Entropy_Matlab\SherlockHolmes\output\Hcc2000_1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564904"/>
            <a:ext cx="3600402" cy="26992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Computer\Desktop\calpy_test\fast_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2780928"/>
            <a:ext cx="4320480" cy="17281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644008" y="2996952"/>
            <a:ext cx="33123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44008" y="3717032"/>
            <a:ext cx="33123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439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Drop This?</a:t>
            </a:r>
            <a:endParaRPr lang="en-AU" strike="sngStrike" dirty="0"/>
          </a:p>
        </p:txBody>
      </p:sp>
      <p:sp>
        <p:nvSpPr>
          <p:cNvPr id="3" name="Content Placeholder 2"/>
          <p:cNvSpPr>
            <a:spLocks noGrp="1"/>
          </p:cNvSpPr>
          <p:nvPr>
            <p:ph idx="1"/>
          </p:nvPr>
        </p:nvSpPr>
        <p:spPr/>
        <p:txBody>
          <a:bodyPr>
            <a:normAutofit/>
          </a:bodyPr>
          <a:lstStyle/>
          <a:p>
            <a:r>
              <a:rPr lang="en-AU" dirty="0" smtClean="0"/>
              <a:t>Entropy is usually </a:t>
            </a:r>
          </a:p>
          <a:p>
            <a:r>
              <a:rPr lang="en-AU" dirty="0" smtClean="0"/>
              <a:t>-SUM ( P(x) * log2(P(x) )</a:t>
            </a:r>
          </a:p>
          <a:p>
            <a:pPr lvl="1"/>
            <a:r>
              <a:rPr lang="en-AU" dirty="0" smtClean="0"/>
              <a:t>For all x in X where X is our symbol set</a:t>
            </a:r>
          </a:p>
          <a:p>
            <a:r>
              <a:rPr lang="en-AU" dirty="0" smtClean="0"/>
              <a:t>Classic entropy requires we go through the ENTIRE segment to get a P(x) for each x</a:t>
            </a:r>
          </a:p>
          <a:p>
            <a:r>
              <a:rPr lang="en-AU" dirty="0" smtClean="0">
                <a:solidFill>
                  <a:srgbClr val="FF0000"/>
                </a:solidFill>
              </a:rPr>
              <a:t>How much error would we find if we just estimated for this with 50 symbols for a 200 window? </a:t>
            </a:r>
          </a:p>
          <a:p>
            <a:r>
              <a:rPr lang="en-AU" dirty="0" smtClean="0"/>
              <a:t>Fast</a:t>
            </a:r>
            <a:endParaRPr lang="en-AU" dirty="0"/>
          </a:p>
        </p:txBody>
      </p:sp>
    </p:spTree>
    <p:extLst>
      <p:ext uri="{BB962C8B-B14F-4D97-AF65-F5344CB8AC3E}">
        <p14:creationId xmlns:p14="http://schemas.microsoft.com/office/powerpoint/2010/main" val="3708745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trike="sngStrike" dirty="0" smtClean="0"/>
              <a:t>Drop this?</a:t>
            </a:r>
            <a:endParaRPr lang="en-AU" strike="sngStrike" dirty="0"/>
          </a:p>
        </p:txBody>
      </p:sp>
      <p:sp>
        <p:nvSpPr>
          <p:cNvPr id="3" name="Content Placeholder 2"/>
          <p:cNvSpPr>
            <a:spLocks noGrp="1"/>
          </p:cNvSpPr>
          <p:nvPr>
            <p:ph idx="1"/>
          </p:nvPr>
        </p:nvSpPr>
        <p:spPr/>
        <p:txBody>
          <a:bodyPr/>
          <a:lstStyle/>
          <a:p>
            <a:r>
              <a:rPr lang="en-AU" dirty="0" smtClean="0"/>
              <a:t>Fast is doing a lot more behind the scenes</a:t>
            </a:r>
          </a:p>
          <a:p>
            <a:r>
              <a:rPr lang="en-AU" dirty="0" smtClean="0"/>
              <a:t>Estimating values, building models, to produce much more reliable estimations</a:t>
            </a:r>
          </a:p>
          <a:p>
            <a:pPr lvl="1"/>
            <a:r>
              <a:rPr lang="en-AU" dirty="0" smtClean="0"/>
              <a:t>Than just taking 50 and estimating it for the 200?</a:t>
            </a:r>
          </a:p>
          <a:p>
            <a:pPr lvl="1"/>
            <a:r>
              <a:rPr lang="en-AU" dirty="0" smtClean="0"/>
              <a:t>Could I build a plot showing the change in shape for that </a:t>
            </a:r>
            <a:r>
              <a:rPr lang="en-AU" dirty="0" err="1" smtClean="0"/>
              <a:t>vs</a:t>
            </a:r>
            <a:r>
              <a:rPr lang="en-AU" dirty="0" smtClean="0"/>
              <a:t> the change in shape with Fast?</a:t>
            </a:r>
          </a:p>
          <a:p>
            <a:pPr lvl="1"/>
            <a:r>
              <a:rPr lang="en-AU" dirty="0" smtClean="0"/>
              <a:t>Idea being to show the accuracy we get out of Fast without losing speed</a:t>
            </a:r>
            <a:endParaRPr lang="en-AU" dirty="0"/>
          </a:p>
        </p:txBody>
      </p:sp>
    </p:spTree>
    <p:extLst>
      <p:ext uri="{BB962C8B-B14F-4D97-AF65-F5344CB8AC3E}">
        <p14:creationId xmlns:p14="http://schemas.microsoft.com/office/powerpoint/2010/main" val="2105284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Method</a:t>
            </a:r>
            <a:endParaRPr lang="en-AU" dirty="0" smtClean="0"/>
          </a:p>
          <a:p>
            <a:pPr lvl="1"/>
            <a:r>
              <a:rPr lang="en-AU" dirty="0" smtClean="0"/>
              <a:t>Analyse speech for use/occurrence of common conversational behaviours</a:t>
            </a:r>
          </a:p>
          <a:p>
            <a:pPr lvl="2"/>
            <a:r>
              <a:rPr lang="en-AU" dirty="0" smtClean="0"/>
              <a:t>TIB’s</a:t>
            </a:r>
          </a:p>
          <a:p>
            <a:pPr lvl="1"/>
            <a:r>
              <a:rPr lang="en-AU" dirty="0" smtClean="0"/>
              <a:t>Use entropy to measure the change in information content between typical and atypical conversations</a:t>
            </a:r>
          </a:p>
          <a:p>
            <a:pPr lvl="2"/>
            <a:r>
              <a:rPr lang="en-AU" dirty="0" smtClean="0"/>
              <a:t>Information being defined here as a measure of uncertainty of the pattern/behaviour emerging in conversation</a:t>
            </a:r>
          </a:p>
          <a:p>
            <a:pPr lvl="2"/>
            <a:r>
              <a:rPr lang="en-AU" dirty="0" smtClean="0"/>
              <a:t>Behaviour will happen naturally, BUT</a:t>
            </a:r>
          </a:p>
          <a:p>
            <a:pPr lvl="3"/>
            <a:r>
              <a:rPr lang="en-AU" dirty="0" smtClean="0"/>
              <a:t>Should generally happen between reliable parameters</a:t>
            </a:r>
          </a:p>
          <a:p>
            <a:pPr lvl="3"/>
            <a:r>
              <a:rPr lang="en-AU" dirty="0" smtClean="0"/>
              <a:t>i.e. everyone will do it but not frequently or infrequently</a:t>
            </a:r>
          </a:p>
          <a:p>
            <a:pPr lvl="1"/>
            <a:r>
              <a:rPr lang="en-AU" dirty="0" smtClean="0"/>
              <a:t>We want to measure how reliable a prosodic speech behaviour is at identifying underlying neurological/cognitive decay by presenting itself through how we speak and convey information </a:t>
            </a:r>
          </a:p>
          <a:p>
            <a:pPr lvl="1"/>
            <a:r>
              <a:rPr lang="en-AU" dirty="0" smtClean="0"/>
              <a:t>Evidence has shown that people with </a:t>
            </a:r>
            <a:r>
              <a:rPr lang="en-AU" dirty="0" err="1" smtClean="0"/>
              <a:t>neuro-logcal</a:t>
            </a:r>
            <a:r>
              <a:rPr lang="en-AU" dirty="0" smtClean="0"/>
              <a:t> diseases like dementia will rely on specific speech patterns more often than usual, thus providing lower entropy values in general through higher than typical use</a:t>
            </a:r>
          </a:p>
          <a:p>
            <a:pPr lvl="1"/>
            <a:r>
              <a:rPr lang="en-AU" dirty="0" smtClean="0"/>
              <a:t>The hope/aim being that as more Trouble Indicating Behaviours are identified and analysed in speech, then better identification/classification can be made using a wide number of indicators for accurate classification, and potentially types of identification (depending on the types of behaviours used)</a:t>
            </a:r>
          </a:p>
          <a:p>
            <a:pPr lvl="1"/>
            <a:r>
              <a:rPr lang="en-AU" dirty="0" smtClean="0"/>
              <a:t>Once reliable classification can be made in a single instance, then moving onto identifying over a range/history of conversations</a:t>
            </a:r>
          </a:p>
          <a:p>
            <a:endParaRPr lang="en-AU" dirty="0"/>
          </a:p>
        </p:txBody>
      </p:sp>
    </p:spTree>
    <p:extLst>
      <p:ext uri="{BB962C8B-B14F-4D97-AF65-F5344CB8AC3E}">
        <p14:creationId xmlns:p14="http://schemas.microsoft.com/office/powerpoint/2010/main" val="529121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smtClean="0"/>
              <a:t>An example of a Entropy Anomaly Plot</a:t>
            </a:r>
          </a:p>
          <a:p>
            <a:r>
              <a:rPr lang="en-AU" dirty="0" smtClean="0"/>
              <a:t>Same plot, different window size</a:t>
            </a:r>
          </a:p>
          <a:p>
            <a:r>
              <a:rPr lang="en-AU" dirty="0" smtClean="0"/>
              <a:t>100		</a:t>
            </a:r>
            <a:r>
              <a:rPr lang="en-AU" dirty="0" err="1" smtClean="0"/>
              <a:t>vs</a:t>
            </a:r>
            <a:r>
              <a:rPr lang="en-AU" dirty="0" smtClean="0"/>
              <a:t>		4000</a:t>
            </a:r>
            <a:endParaRPr lang="en-AU" dirty="0"/>
          </a:p>
        </p:txBody>
      </p:sp>
      <p:pic>
        <p:nvPicPr>
          <p:cNvPr id="3074" name="Picture 2" descr="C:\Users\Computer\Desktop\calpy_test\fast_anomal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3573016"/>
            <a:ext cx="360040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omputer\Desktop\calpy_test\fast_anomal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3429001"/>
            <a:ext cx="4320480" cy="172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297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Have I Done (2/3 of talk)</a:t>
            </a:r>
            <a:endParaRPr lang="en-AU" dirty="0"/>
          </a:p>
        </p:txBody>
      </p:sp>
      <p:sp>
        <p:nvSpPr>
          <p:cNvPr id="3" name="Content Placeholder 2"/>
          <p:cNvSpPr>
            <a:spLocks noGrp="1"/>
          </p:cNvSpPr>
          <p:nvPr>
            <p:ph idx="1"/>
          </p:nvPr>
        </p:nvSpPr>
        <p:spPr/>
        <p:txBody>
          <a:bodyPr>
            <a:normAutofit fontScale="92500"/>
          </a:bodyPr>
          <a:lstStyle/>
          <a:p>
            <a:r>
              <a:rPr lang="en-AU" dirty="0" smtClean="0"/>
              <a:t>Can talk about these if I’m desperate for time</a:t>
            </a:r>
          </a:p>
          <a:p>
            <a:pPr lvl="1"/>
            <a:r>
              <a:rPr lang="en-AU" dirty="0" smtClean="0"/>
              <a:t>Maybe say a lot of time was spent understanding the code (and making sure I get it), getting it to return results (graphs) from basic conversation files, changing what </a:t>
            </a:r>
            <a:r>
              <a:rPr lang="en-AU" dirty="0" err="1" smtClean="0"/>
              <a:t>im</a:t>
            </a:r>
            <a:r>
              <a:rPr lang="en-AU" dirty="0" smtClean="0"/>
              <a:t> able to get returned and how </a:t>
            </a:r>
          </a:p>
          <a:p>
            <a:pPr lvl="1"/>
            <a:r>
              <a:rPr lang="en-AU" dirty="0" smtClean="0"/>
              <a:t>Understanding the </a:t>
            </a:r>
          </a:p>
          <a:p>
            <a:pPr lvl="2"/>
            <a:r>
              <a:rPr lang="en-AU" dirty="0" smtClean="0"/>
              <a:t>Entropy process in general</a:t>
            </a:r>
          </a:p>
          <a:p>
            <a:pPr lvl="2"/>
            <a:r>
              <a:rPr lang="en-AU" dirty="0" smtClean="0"/>
              <a:t>Entropy function of </a:t>
            </a:r>
            <a:r>
              <a:rPr lang="en-AU" dirty="0" err="1" smtClean="0"/>
              <a:t>Calpy</a:t>
            </a:r>
            <a:r>
              <a:rPr lang="en-AU" dirty="0" smtClean="0"/>
              <a:t> and </a:t>
            </a:r>
            <a:r>
              <a:rPr lang="en-AU" dirty="0" err="1" smtClean="0"/>
              <a:t>Matlab</a:t>
            </a:r>
            <a:endParaRPr lang="en-AU" dirty="0" smtClean="0"/>
          </a:p>
          <a:p>
            <a:pPr lvl="2"/>
            <a:r>
              <a:rPr lang="en-AU" dirty="0" smtClean="0"/>
              <a:t>Working with both to further generalize the process (i.e. M isn’t fixed, model(</a:t>
            </a:r>
            <a:r>
              <a:rPr lang="en-AU" dirty="0" err="1" smtClean="0"/>
              <a:t>a,b,c</a:t>
            </a:r>
            <a:r>
              <a:rPr lang="en-AU" dirty="0" smtClean="0"/>
              <a:t>) isn’t fixed, </a:t>
            </a:r>
          </a:p>
          <a:p>
            <a:pPr lvl="1"/>
            <a:r>
              <a:rPr lang="en-AU" dirty="0" smtClean="0"/>
              <a:t>Producing symbolized </a:t>
            </a:r>
            <a:r>
              <a:rPr lang="en-AU" dirty="0" err="1" smtClean="0"/>
              <a:t>converstaional</a:t>
            </a:r>
            <a:r>
              <a:rPr lang="en-AU" dirty="0" smtClean="0"/>
              <a:t> data</a:t>
            </a:r>
          </a:p>
          <a:p>
            <a:r>
              <a:rPr lang="en-AU" dirty="0" smtClean="0"/>
              <a:t>Implementing Fast Entropy into </a:t>
            </a:r>
            <a:r>
              <a:rPr lang="en-AU" dirty="0" err="1" smtClean="0"/>
              <a:t>Calpy</a:t>
            </a:r>
            <a:endParaRPr lang="en-AU" dirty="0" smtClean="0"/>
          </a:p>
          <a:p>
            <a:pPr lvl="1"/>
            <a:r>
              <a:rPr lang="en-AU" dirty="0" smtClean="0"/>
              <a:t>Testing results match, Generalizing, Ensuring correctness, testing on normal </a:t>
            </a:r>
            <a:r>
              <a:rPr lang="en-AU" dirty="0" err="1" smtClean="0"/>
              <a:t>dist</a:t>
            </a:r>
            <a:r>
              <a:rPr lang="en-AU" dirty="0" smtClean="0"/>
              <a:t> random sampled data, and on data I’ve hand checked</a:t>
            </a:r>
          </a:p>
          <a:p>
            <a:r>
              <a:rPr lang="en-AU" dirty="0" smtClean="0"/>
              <a:t>Speed tests of Fast Entropy</a:t>
            </a:r>
          </a:p>
          <a:p>
            <a:pPr lvl="2"/>
            <a:endParaRPr lang="en-AU" dirty="0" smtClean="0"/>
          </a:p>
        </p:txBody>
      </p:sp>
    </p:spTree>
    <p:extLst>
      <p:ext uri="{BB962C8B-B14F-4D97-AF65-F5344CB8AC3E}">
        <p14:creationId xmlns:p14="http://schemas.microsoft.com/office/powerpoint/2010/main" val="412134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4722"/>
          </a:xfrm>
        </p:spPr>
        <p:txBody>
          <a:bodyPr>
            <a:normAutofit fontScale="90000"/>
          </a:bodyPr>
          <a:lstStyle/>
          <a:p>
            <a:r>
              <a:rPr lang="en-AU" sz="9600" dirty="0" smtClean="0"/>
              <a:t>End of Implementation</a:t>
            </a:r>
            <a:br>
              <a:rPr lang="en-AU" sz="9600" dirty="0" smtClean="0"/>
            </a:br>
            <a:r>
              <a:rPr lang="en-AU" sz="9600" dirty="0" smtClean="0"/>
              <a:t>~ 13 – 14 minute mark</a:t>
            </a:r>
            <a:endParaRPr lang="en-AU" sz="9600" dirty="0"/>
          </a:p>
        </p:txBody>
      </p:sp>
    </p:spTree>
    <p:extLst>
      <p:ext uri="{BB962C8B-B14F-4D97-AF65-F5344CB8AC3E}">
        <p14:creationId xmlns:p14="http://schemas.microsoft.com/office/powerpoint/2010/main" val="49489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Milestones ?</a:t>
            </a:r>
            <a:endParaRPr lang="en-AU" dirty="0"/>
          </a:p>
        </p:txBody>
      </p:sp>
      <p:sp>
        <p:nvSpPr>
          <p:cNvPr id="3" name="Content Placeholder 2"/>
          <p:cNvSpPr>
            <a:spLocks noGrp="1"/>
          </p:cNvSpPr>
          <p:nvPr>
            <p:ph idx="1"/>
          </p:nvPr>
        </p:nvSpPr>
        <p:spPr/>
        <p:txBody>
          <a:bodyPr>
            <a:normAutofit/>
          </a:bodyPr>
          <a:lstStyle/>
          <a:p>
            <a:r>
              <a:rPr lang="en-AU" dirty="0" smtClean="0"/>
              <a:t>Outline Milestones?</a:t>
            </a:r>
          </a:p>
          <a:p>
            <a:pPr lvl="1"/>
            <a:r>
              <a:rPr lang="en-AU" dirty="0" smtClean="0"/>
              <a:t>Fast Entropy Implemented (Mostly Check)</a:t>
            </a:r>
          </a:p>
          <a:p>
            <a:pPr lvl="1"/>
            <a:r>
              <a:rPr lang="en-AU" dirty="0" smtClean="0"/>
              <a:t>Need to produce proto-symbol set </a:t>
            </a:r>
          </a:p>
          <a:p>
            <a:pPr lvl="2"/>
            <a:r>
              <a:rPr lang="en-AU" dirty="0" smtClean="0"/>
              <a:t>based off of empirical data taken from conversation bank</a:t>
            </a:r>
          </a:p>
          <a:p>
            <a:pPr lvl="2"/>
            <a:r>
              <a:rPr lang="en-AU" dirty="0" smtClean="0"/>
              <a:t>Produce histograms and </a:t>
            </a:r>
          </a:p>
          <a:p>
            <a:pPr lvl="1"/>
            <a:r>
              <a:rPr lang="en-AU" dirty="0" smtClean="0"/>
              <a:t>Rudimentary Conversation Classification</a:t>
            </a:r>
          </a:p>
          <a:p>
            <a:pPr lvl="2"/>
            <a:r>
              <a:rPr lang="en-AU" dirty="0" smtClean="0"/>
              <a:t>Need to produce symbol set that has</a:t>
            </a:r>
          </a:p>
          <a:p>
            <a:pPr lvl="3"/>
            <a:r>
              <a:rPr lang="en-AU" dirty="0" smtClean="0"/>
              <a:t>Accuracy,</a:t>
            </a:r>
          </a:p>
          <a:p>
            <a:pPr lvl="4"/>
            <a:r>
              <a:rPr lang="en-AU" dirty="0" smtClean="0"/>
              <a:t>How often is it right</a:t>
            </a:r>
            <a:endParaRPr lang="en-AU" dirty="0"/>
          </a:p>
          <a:p>
            <a:pPr lvl="5"/>
            <a:r>
              <a:rPr lang="en-AU" dirty="0" smtClean="0"/>
              <a:t>When is it wrong/Where does it fail</a:t>
            </a:r>
          </a:p>
          <a:p>
            <a:pPr lvl="3"/>
            <a:r>
              <a:rPr lang="en-AU" dirty="0" smtClean="0"/>
              <a:t>Range, </a:t>
            </a:r>
          </a:p>
          <a:p>
            <a:pPr lvl="4"/>
            <a:r>
              <a:rPr lang="en-AU" dirty="0" smtClean="0"/>
              <a:t>Accurate right/wrong in a range of conversations</a:t>
            </a:r>
          </a:p>
          <a:p>
            <a:pPr lvl="2"/>
            <a:r>
              <a:rPr lang="en-AU" dirty="0" smtClean="0"/>
              <a:t>Types</a:t>
            </a:r>
          </a:p>
          <a:p>
            <a:pPr lvl="3"/>
            <a:r>
              <a:rPr lang="en-AU" dirty="0" smtClean="0"/>
              <a:t>Distinct results for different pause types</a:t>
            </a:r>
          </a:p>
          <a:p>
            <a:pPr lvl="1"/>
            <a:endParaRPr lang="en-AU" dirty="0" smtClean="0"/>
          </a:p>
          <a:p>
            <a:endParaRPr lang="en-AU" dirty="0"/>
          </a:p>
        </p:txBody>
      </p:sp>
    </p:spTree>
    <p:extLst>
      <p:ext uri="{BB962C8B-B14F-4D97-AF65-F5344CB8AC3E}">
        <p14:creationId xmlns:p14="http://schemas.microsoft.com/office/powerpoint/2010/main" val="3097916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FF0000"/>
                </a:solidFill>
              </a:rPr>
              <a:t>What Next – Actual Conversation Classification</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So far we can get speech output, pitch, </a:t>
            </a:r>
            <a:r>
              <a:rPr lang="en-AU" dirty="0" err="1" smtClean="0">
                <a:solidFill>
                  <a:srgbClr val="FF0000"/>
                </a:solidFill>
              </a:rPr>
              <a:t>Db</a:t>
            </a:r>
            <a:r>
              <a:rPr lang="en-AU" dirty="0" smtClean="0">
                <a:solidFill>
                  <a:srgbClr val="FF0000"/>
                </a:solidFill>
              </a:rPr>
              <a:t>, </a:t>
            </a:r>
            <a:r>
              <a:rPr lang="en-AU" dirty="0" err="1" smtClean="0">
                <a:solidFill>
                  <a:srgbClr val="FF0000"/>
                </a:solidFill>
              </a:rPr>
              <a:t>mfcc</a:t>
            </a:r>
            <a:r>
              <a:rPr lang="en-AU" dirty="0" smtClean="0">
                <a:solidFill>
                  <a:srgbClr val="FF0000"/>
                </a:solidFill>
              </a:rPr>
              <a:t>, anomaly (entropy reading) plotted</a:t>
            </a:r>
          </a:p>
          <a:p>
            <a:r>
              <a:rPr lang="en-AU" dirty="0" smtClean="0">
                <a:solidFill>
                  <a:srgbClr val="FF0000"/>
                </a:solidFill>
              </a:rPr>
              <a:t>HOWEVER</a:t>
            </a:r>
          </a:p>
          <a:p>
            <a:pPr lvl="1"/>
            <a:r>
              <a:rPr lang="en-AU" dirty="0" smtClean="0">
                <a:solidFill>
                  <a:srgbClr val="FF0000"/>
                </a:solidFill>
              </a:rPr>
              <a:t>Parameters</a:t>
            </a:r>
          </a:p>
          <a:p>
            <a:pPr lvl="2"/>
            <a:r>
              <a:rPr lang="en-AU" dirty="0" smtClean="0">
                <a:solidFill>
                  <a:srgbClr val="FF0000"/>
                </a:solidFill>
              </a:rPr>
              <a:t>Don’t have bounds set up for SIGNIFICANT entropy readings</a:t>
            </a:r>
          </a:p>
          <a:p>
            <a:pPr lvl="1"/>
            <a:r>
              <a:rPr lang="en-AU" dirty="0" smtClean="0">
                <a:solidFill>
                  <a:srgbClr val="FF0000"/>
                </a:solidFill>
              </a:rPr>
              <a:t>Classification</a:t>
            </a:r>
          </a:p>
          <a:p>
            <a:pPr lvl="2"/>
            <a:r>
              <a:rPr lang="en-AU" dirty="0" smtClean="0">
                <a:solidFill>
                  <a:srgbClr val="FF0000"/>
                </a:solidFill>
              </a:rPr>
              <a:t>Need to be able to take 3-5 conversations and sort them into typical and atypical </a:t>
            </a:r>
          </a:p>
          <a:p>
            <a:pPr lvl="3"/>
            <a:r>
              <a:rPr lang="en-AU" dirty="0" smtClean="0">
                <a:solidFill>
                  <a:srgbClr val="FF0000"/>
                </a:solidFill>
              </a:rPr>
              <a:t>2 </a:t>
            </a:r>
            <a:r>
              <a:rPr lang="en-AU" dirty="0" err="1" smtClean="0">
                <a:solidFill>
                  <a:srgbClr val="FF0000"/>
                </a:solidFill>
              </a:rPr>
              <a:t>conv</a:t>
            </a:r>
            <a:r>
              <a:rPr lang="en-AU" dirty="0" smtClean="0">
                <a:solidFill>
                  <a:srgbClr val="FF0000"/>
                </a:solidFill>
              </a:rPr>
              <a:t> should use excessive symbol use and sparse symbol use</a:t>
            </a:r>
          </a:p>
          <a:p>
            <a:pPr lvl="1"/>
            <a:r>
              <a:rPr lang="en-AU" dirty="0" smtClean="0">
                <a:solidFill>
                  <a:srgbClr val="FF0000"/>
                </a:solidFill>
              </a:rPr>
              <a:t>Visual </a:t>
            </a:r>
          </a:p>
          <a:p>
            <a:pPr lvl="2"/>
            <a:r>
              <a:rPr lang="en-AU" dirty="0" smtClean="0">
                <a:solidFill>
                  <a:srgbClr val="FF0000"/>
                </a:solidFill>
              </a:rPr>
              <a:t>Need to show visually classification occurring </a:t>
            </a:r>
          </a:p>
          <a:p>
            <a:pPr lvl="1"/>
            <a:endParaRPr lang="en-AU" dirty="0">
              <a:solidFill>
                <a:srgbClr val="FF0000"/>
              </a:solidFill>
            </a:endParaRPr>
          </a:p>
        </p:txBody>
      </p:sp>
    </p:spTree>
    <p:extLst>
      <p:ext uri="{BB962C8B-B14F-4D97-AF65-F5344CB8AC3E}">
        <p14:creationId xmlns:p14="http://schemas.microsoft.com/office/powerpoint/2010/main" val="3395399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next – Fast Entropy</a:t>
            </a:r>
            <a:endParaRPr lang="en-AU"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AU" dirty="0" smtClean="0">
                <a:solidFill>
                  <a:srgbClr val="FF0000"/>
                </a:solidFill>
              </a:rPr>
              <a:t>Fast Entropy from </a:t>
            </a:r>
            <a:r>
              <a:rPr lang="en-AU" dirty="0" err="1" smtClean="0">
                <a:solidFill>
                  <a:srgbClr val="FF0000"/>
                </a:solidFill>
              </a:rPr>
              <a:t>matlab</a:t>
            </a:r>
            <a:r>
              <a:rPr lang="en-AU" dirty="0" smtClean="0">
                <a:solidFill>
                  <a:srgbClr val="FF0000"/>
                </a:solidFill>
              </a:rPr>
              <a:t> implemented into python</a:t>
            </a:r>
          </a:p>
          <a:p>
            <a:r>
              <a:rPr lang="en-AU" dirty="0" smtClean="0">
                <a:solidFill>
                  <a:srgbClr val="FF0000"/>
                </a:solidFill>
              </a:rPr>
              <a:t>HOWEVER:</a:t>
            </a:r>
          </a:p>
          <a:p>
            <a:pPr lvl="1"/>
            <a:r>
              <a:rPr lang="en-AU" dirty="0" smtClean="0">
                <a:solidFill>
                  <a:srgbClr val="FF0000"/>
                </a:solidFill>
              </a:rPr>
              <a:t>General Purpose</a:t>
            </a:r>
          </a:p>
          <a:p>
            <a:pPr lvl="2"/>
            <a:r>
              <a:rPr lang="en-AU" dirty="0" smtClean="0">
                <a:solidFill>
                  <a:srgbClr val="FF0000"/>
                </a:solidFill>
              </a:rPr>
              <a:t>Include Model building for change in M and the change in specific symbol set </a:t>
            </a:r>
          </a:p>
          <a:p>
            <a:pPr lvl="3"/>
            <a:r>
              <a:rPr lang="en-AU" dirty="0" smtClean="0">
                <a:solidFill>
                  <a:srgbClr val="FF0000"/>
                </a:solidFill>
              </a:rPr>
              <a:t>so joint pause and inner pause could have same M but different </a:t>
            </a:r>
            <a:r>
              <a:rPr lang="en-AU" dirty="0" err="1" smtClean="0">
                <a:solidFill>
                  <a:srgbClr val="FF0000"/>
                </a:solidFill>
              </a:rPr>
              <a:t>dist</a:t>
            </a:r>
            <a:endParaRPr lang="en-AU" dirty="0" smtClean="0">
              <a:solidFill>
                <a:srgbClr val="FF0000"/>
              </a:solidFill>
            </a:endParaRPr>
          </a:p>
          <a:p>
            <a:pPr lvl="2"/>
            <a:r>
              <a:rPr lang="en-AU" dirty="0" smtClean="0">
                <a:solidFill>
                  <a:srgbClr val="FF0000"/>
                </a:solidFill>
              </a:rPr>
              <a:t>No Fixed </a:t>
            </a:r>
            <a:r>
              <a:rPr lang="en-AU" dirty="0" err="1" smtClean="0">
                <a:solidFill>
                  <a:srgbClr val="FF0000"/>
                </a:solidFill>
              </a:rPr>
              <a:t>a,b,c</a:t>
            </a:r>
            <a:r>
              <a:rPr lang="en-AU" dirty="0" smtClean="0">
                <a:solidFill>
                  <a:srgbClr val="FF0000"/>
                </a:solidFill>
              </a:rPr>
              <a:t> or M – i.e. model building</a:t>
            </a:r>
          </a:p>
          <a:p>
            <a:pPr lvl="2"/>
            <a:r>
              <a:rPr lang="en-AU" dirty="0" smtClean="0">
                <a:solidFill>
                  <a:srgbClr val="FF0000"/>
                </a:solidFill>
              </a:rPr>
              <a:t>No fixed </a:t>
            </a:r>
            <a:r>
              <a:rPr lang="en-AU" dirty="0" err="1" smtClean="0">
                <a:solidFill>
                  <a:srgbClr val="FF0000"/>
                </a:solidFill>
              </a:rPr>
              <a:t>selected_symbol</a:t>
            </a:r>
            <a:endParaRPr lang="en-AU" dirty="0" smtClean="0">
              <a:solidFill>
                <a:srgbClr val="FF0000"/>
              </a:solidFill>
            </a:endParaRPr>
          </a:p>
          <a:p>
            <a:pPr lvl="3"/>
            <a:r>
              <a:rPr lang="en-AU" dirty="0" smtClean="0">
                <a:solidFill>
                  <a:srgbClr val="FF0000"/>
                </a:solidFill>
              </a:rPr>
              <a:t>For no symbol occurring, can I have system find another symbol to get entropy from</a:t>
            </a:r>
          </a:p>
          <a:p>
            <a:pPr lvl="1"/>
            <a:r>
              <a:rPr lang="en-AU" dirty="0" smtClean="0">
                <a:solidFill>
                  <a:srgbClr val="FF0000"/>
                </a:solidFill>
              </a:rPr>
              <a:t>Efficiency</a:t>
            </a:r>
          </a:p>
          <a:p>
            <a:pPr lvl="2"/>
            <a:r>
              <a:rPr lang="en-AU" dirty="0" smtClean="0">
                <a:solidFill>
                  <a:srgbClr val="FF0000"/>
                </a:solidFill>
              </a:rPr>
              <a:t>Entropy estimation might not be efficient enough</a:t>
            </a:r>
          </a:p>
          <a:p>
            <a:pPr lvl="3"/>
            <a:r>
              <a:rPr lang="en-AU" dirty="0" smtClean="0">
                <a:solidFill>
                  <a:srgbClr val="FF0000"/>
                </a:solidFill>
              </a:rPr>
              <a:t>Record change in estimation as estimation is done over different window sizes?</a:t>
            </a:r>
          </a:p>
          <a:p>
            <a:pPr lvl="1"/>
            <a:r>
              <a:rPr lang="en-AU" dirty="0" smtClean="0">
                <a:solidFill>
                  <a:srgbClr val="FF0000"/>
                </a:solidFill>
              </a:rPr>
              <a:t>Professional </a:t>
            </a:r>
          </a:p>
          <a:p>
            <a:pPr lvl="2"/>
            <a:r>
              <a:rPr lang="en-AU" dirty="0" smtClean="0">
                <a:solidFill>
                  <a:srgbClr val="FF0000"/>
                </a:solidFill>
              </a:rPr>
              <a:t>Not fully modularized (setting out the big picture of what functions are needed and how to break up project/problem)</a:t>
            </a:r>
          </a:p>
          <a:p>
            <a:pPr lvl="2"/>
            <a:r>
              <a:rPr lang="en-AU" dirty="0" smtClean="0">
                <a:solidFill>
                  <a:srgbClr val="FF0000"/>
                </a:solidFill>
              </a:rPr>
              <a:t>Variable renaming to make everything cohesive in CALPY</a:t>
            </a:r>
          </a:p>
          <a:p>
            <a:pPr lvl="1"/>
            <a:r>
              <a:rPr lang="en-AU" dirty="0" smtClean="0">
                <a:solidFill>
                  <a:srgbClr val="FF0000"/>
                </a:solidFill>
              </a:rPr>
              <a:t>Sanity Checks?</a:t>
            </a:r>
          </a:p>
          <a:p>
            <a:pPr lvl="2"/>
            <a:r>
              <a:rPr lang="en-AU" dirty="0" smtClean="0">
                <a:solidFill>
                  <a:srgbClr val="FF0000"/>
                </a:solidFill>
              </a:rPr>
              <a:t>Correctness tests between slow and fast ?</a:t>
            </a:r>
          </a:p>
          <a:p>
            <a:pPr lvl="2"/>
            <a:r>
              <a:rPr lang="en-AU" dirty="0" smtClean="0">
                <a:solidFill>
                  <a:srgbClr val="FF0000"/>
                </a:solidFill>
              </a:rPr>
              <a:t>Implement tests to show symbolization is correct?</a:t>
            </a:r>
          </a:p>
          <a:p>
            <a:pPr lvl="2"/>
            <a:r>
              <a:rPr lang="en-AU" dirty="0" smtClean="0">
                <a:solidFill>
                  <a:srgbClr val="FF0000"/>
                </a:solidFill>
              </a:rPr>
              <a:t>Symbolization for text to improve certainty (only works off text, might not be necessary for anything text </a:t>
            </a:r>
            <a:r>
              <a:rPr lang="en-AU" dirty="0" err="1" smtClean="0">
                <a:solidFill>
                  <a:srgbClr val="FF0000"/>
                </a:solidFill>
              </a:rPr>
              <a:t>tbh</a:t>
            </a:r>
            <a:r>
              <a:rPr lang="en-AU" dirty="0" smtClean="0">
                <a:solidFill>
                  <a:srgbClr val="FF0000"/>
                </a:solidFill>
              </a:rPr>
              <a:t>)</a:t>
            </a:r>
          </a:p>
          <a:p>
            <a:pPr lvl="2"/>
            <a:r>
              <a:rPr lang="en-AU" dirty="0" smtClean="0">
                <a:solidFill>
                  <a:srgbClr val="FF0000"/>
                </a:solidFill>
              </a:rPr>
              <a:t>Make fake symbolization files , All C’s, No C’s, One at Front, One at Back, Random Production, Etc…</a:t>
            </a:r>
          </a:p>
          <a:p>
            <a:pPr lvl="2"/>
            <a:r>
              <a:rPr lang="en-AU" dirty="0" smtClean="0">
                <a:solidFill>
                  <a:srgbClr val="FF0000"/>
                </a:solidFill>
              </a:rPr>
              <a:t>Small window size, large window size</a:t>
            </a:r>
          </a:p>
          <a:p>
            <a:pPr lvl="2"/>
            <a:r>
              <a:rPr lang="en-AU" dirty="0" smtClean="0">
                <a:solidFill>
                  <a:srgbClr val="FF0000"/>
                </a:solidFill>
              </a:rPr>
              <a:t>Large window overlap, no overlap, negative window overlap</a:t>
            </a:r>
          </a:p>
          <a:p>
            <a:pPr lvl="2"/>
            <a:r>
              <a:rPr lang="en-AU" dirty="0" smtClean="0">
                <a:solidFill>
                  <a:srgbClr val="FF0000"/>
                </a:solidFill>
              </a:rPr>
              <a:t>Test all parameters to see where they break down</a:t>
            </a:r>
          </a:p>
          <a:p>
            <a:pPr lvl="2"/>
            <a:endParaRPr lang="en-AU" dirty="0" smtClean="0">
              <a:solidFill>
                <a:srgbClr val="FF0000"/>
              </a:solidFill>
            </a:endParaRPr>
          </a:p>
          <a:p>
            <a:pPr lvl="2"/>
            <a:endParaRPr lang="en-AU" dirty="0" smtClean="0">
              <a:solidFill>
                <a:srgbClr val="FF0000"/>
              </a:solidFill>
            </a:endParaRPr>
          </a:p>
          <a:p>
            <a:pPr lvl="1"/>
            <a:endParaRPr lang="en-AU" dirty="0" smtClean="0">
              <a:solidFill>
                <a:srgbClr val="FF0000"/>
              </a:solidFill>
            </a:endParaRPr>
          </a:p>
          <a:p>
            <a:pPr lvl="1"/>
            <a:endParaRPr lang="en-AU" dirty="0">
              <a:solidFill>
                <a:srgbClr val="FF0000"/>
              </a:solidFill>
            </a:endParaRPr>
          </a:p>
        </p:txBody>
      </p:sp>
    </p:spTree>
    <p:extLst>
      <p:ext uri="{BB962C8B-B14F-4D97-AF65-F5344CB8AC3E}">
        <p14:creationId xmlns:p14="http://schemas.microsoft.com/office/powerpoint/2010/main" val="1828903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Next - Symbolization</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Symbolization currently implemented</a:t>
            </a:r>
          </a:p>
          <a:p>
            <a:r>
              <a:rPr lang="en-AU" dirty="0" smtClean="0">
                <a:solidFill>
                  <a:srgbClr val="FF0000"/>
                </a:solidFill>
              </a:rPr>
              <a:t>HOWEVER:</a:t>
            </a:r>
          </a:p>
          <a:p>
            <a:pPr lvl="1"/>
            <a:r>
              <a:rPr lang="en-AU" dirty="0" smtClean="0">
                <a:solidFill>
                  <a:srgbClr val="FF0000"/>
                </a:solidFill>
              </a:rPr>
              <a:t>Correctness</a:t>
            </a:r>
          </a:p>
          <a:p>
            <a:pPr lvl="2"/>
            <a:r>
              <a:rPr lang="en-AU" dirty="0" smtClean="0">
                <a:solidFill>
                  <a:srgbClr val="FF0000"/>
                </a:solidFill>
              </a:rPr>
              <a:t>Pause symbolization might be incorrect (or not working at all)</a:t>
            </a:r>
          </a:p>
          <a:p>
            <a:pPr lvl="3"/>
            <a:r>
              <a:rPr lang="en-AU" dirty="0" smtClean="0">
                <a:solidFill>
                  <a:srgbClr val="FF0000"/>
                </a:solidFill>
              </a:rPr>
              <a:t>Implement tests to show symbolization is correct?</a:t>
            </a:r>
          </a:p>
          <a:p>
            <a:pPr lvl="1"/>
            <a:r>
              <a:rPr lang="en-AU" dirty="0" smtClean="0">
                <a:solidFill>
                  <a:srgbClr val="FF0000"/>
                </a:solidFill>
              </a:rPr>
              <a:t>Sanity Checks</a:t>
            </a:r>
          </a:p>
          <a:p>
            <a:pPr lvl="2"/>
            <a:r>
              <a:rPr lang="en-AU" dirty="0" smtClean="0">
                <a:solidFill>
                  <a:srgbClr val="FF0000"/>
                </a:solidFill>
              </a:rPr>
              <a:t>Need someway to quickly analyse results produced from speech analysis are correct</a:t>
            </a:r>
          </a:p>
          <a:p>
            <a:pPr lvl="2"/>
            <a:r>
              <a:rPr lang="en-AU" dirty="0" smtClean="0">
                <a:solidFill>
                  <a:srgbClr val="FF0000"/>
                </a:solidFill>
              </a:rPr>
              <a:t>Same with the symbolization</a:t>
            </a:r>
          </a:p>
          <a:p>
            <a:endParaRPr lang="en-AU" dirty="0">
              <a:solidFill>
                <a:srgbClr val="FF0000"/>
              </a:solidFill>
            </a:endParaRPr>
          </a:p>
        </p:txBody>
      </p:sp>
    </p:spTree>
    <p:extLst>
      <p:ext uri="{BB962C8B-B14F-4D97-AF65-F5344CB8AC3E}">
        <p14:creationId xmlns:p14="http://schemas.microsoft.com/office/powerpoint/2010/main" val="51676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Next - Symbolization</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Machine Learning aspects for symbolization</a:t>
            </a:r>
          </a:p>
          <a:p>
            <a:pPr lvl="1"/>
            <a:r>
              <a:rPr lang="en-AU" dirty="0" smtClean="0">
                <a:solidFill>
                  <a:srgbClr val="FF0000"/>
                </a:solidFill>
              </a:rPr>
              <a:t>An unsupervised approach to building more accurate symbol sets</a:t>
            </a:r>
          </a:p>
          <a:p>
            <a:pPr lvl="1"/>
            <a:r>
              <a:rPr lang="en-AU" dirty="0" smtClean="0">
                <a:solidFill>
                  <a:srgbClr val="FF0000"/>
                </a:solidFill>
              </a:rPr>
              <a:t>Currently we have to build a model for our symbols from conversation analysis, but to analyse conversations we need models to do that</a:t>
            </a:r>
          </a:p>
          <a:p>
            <a:pPr lvl="1"/>
            <a:r>
              <a:rPr lang="en-AU" dirty="0" smtClean="0">
                <a:solidFill>
                  <a:srgbClr val="FF0000"/>
                </a:solidFill>
              </a:rPr>
              <a:t>So we need to constantly enforce a recursive approach to improving our model</a:t>
            </a:r>
          </a:p>
          <a:p>
            <a:pPr lvl="1"/>
            <a:r>
              <a:rPr lang="en-AU" dirty="0" smtClean="0">
                <a:solidFill>
                  <a:srgbClr val="FF0000"/>
                </a:solidFill>
              </a:rPr>
              <a:t>Employing unsupervised machine learning aspects could radically improve the accuracy of our process</a:t>
            </a:r>
            <a:endParaRPr lang="en-AU" dirty="0" smtClean="0">
              <a:solidFill>
                <a:srgbClr val="FF0000"/>
              </a:solidFill>
            </a:endParaRPr>
          </a:p>
          <a:p>
            <a:endParaRPr lang="en-AU" dirty="0">
              <a:solidFill>
                <a:srgbClr val="FF0000"/>
              </a:solidFill>
            </a:endParaRPr>
          </a:p>
        </p:txBody>
      </p:sp>
    </p:spTree>
    <p:extLst>
      <p:ext uri="{BB962C8B-B14F-4D97-AF65-F5344CB8AC3E}">
        <p14:creationId xmlns:p14="http://schemas.microsoft.com/office/powerpoint/2010/main" val="3125750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oAutofit/>
          </a:bodyPr>
          <a:lstStyle/>
          <a:p>
            <a:r>
              <a:rPr lang="en-AU" sz="11500" dirty="0" smtClean="0"/>
              <a:t>End of Summary</a:t>
            </a:r>
            <a:br>
              <a:rPr lang="en-AU" sz="11500" dirty="0" smtClean="0"/>
            </a:br>
            <a:r>
              <a:rPr lang="en-AU" sz="11500" dirty="0" smtClean="0"/>
              <a:t>15 minutes</a:t>
            </a:r>
            <a:endParaRPr lang="en-AU" sz="11500" dirty="0"/>
          </a:p>
        </p:txBody>
      </p:sp>
    </p:spTree>
    <p:extLst>
      <p:ext uri="{BB962C8B-B14F-4D97-AF65-F5344CB8AC3E}">
        <p14:creationId xmlns:p14="http://schemas.microsoft.com/office/powerpoint/2010/main" val="1465501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 Marking</a:t>
            </a:r>
            <a:endParaRPr lang="en-AU" dirty="0"/>
          </a:p>
        </p:txBody>
      </p:sp>
      <p:sp>
        <p:nvSpPr>
          <p:cNvPr id="3" name="Content Placeholder 2"/>
          <p:cNvSpPr>
            <a:spLocks noGrp="1"/>
          </p:cNvSpPr>
          <p:nvPr>
            <p:ph idx="1"/>
          </p:nvPr>
        </p:nvSpPr>
        <p:spPr/>
        <p:txBody>
          <a:bodyPr>
            <a:normAutofit/>
          </a:bodyPr>
          <a:lstStyle/>
          <a:p>
            <a:r>
              <a:rPr lang="en-AU" dirty="0" smtClean="0"/>
              <a:t>Progress: Demonstrate evidence of progress </a:t>
            </a:r>
          </a:p>
          <a:p>
            <a:pPr lvl="1"/>
            <a:r>
              <a:rPr lang="en-AU" dirty="0" smtClean="0"/>
              <a:t>30%</a:t>
            </a:r>
          </a:p>
          <a:p>
            <a:r>
              <a:rPr lang="en-AU" dirty="0" smtClean="0"/>
              <a:t>Content: Statement of thesis and importance</a:t>
            </a:r>
          </a:p>
          <a:p>
            <a:pPr lvl="1"/>
            <a:r>
              <a:rPr lang="en-AU" dirty="0" smtClean="0"/>
              <a:t>30%</a:t>
            </a:r>
          </a:p>
          <a:p>
            <a:r>
              <a:rPr lang="en-AU" dirty="0" smtClean="0"/>
              <a:t>Visual Aids: Flowcharts, Graphs</a:t>
            </a:r>
          </a:p>
          <a:p>
            <a:pPr lvl="1"/>
            <a:r>
              <a:rPr lang="en-AU" dirty="0" smtClean="0"/>
              <a:t>15%</a:t>
            </a:r>
          </a:p>
          <a:p>
            <a:r>
              <a:rPr lang="en-AU" dirty="0" smtClean="0"/>
              <a:t>15 minutes for seminar. Rest 5 mins for Q+A’s </a:t>
            </a:r>
          </a:p>
          <a:p>
            <a:pPr lvl="1"/>
            <a:r>
              <a:rPr lang="en-AU" dirty="0" smtClean="0"/>
              <a:t>10%</a:t>
            </a:r>
          </a:p>
        </p:txBody>
      </p:sp>
    </p:spTree>
    <p:extLst>
      <p:ext uri="{BB962C8B-B14F-4D97-AF65-F5344CB8AC3E}">
        <p14:creationId xmlns:p14="http://schemas.microsoft.com/office/powerpoint/2010/main" val="226754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Dementia </a:t>
            </a:r>
            <a:r>
              <a:rPr lang="en-AU" dirty="0" smtClean="0"/>
              <a:t>-</a:t>
            </a:r>
            <a:r>
              <a:rPr lang="en-AU" dirty="0" smtClean="0"/>
              <a:t> Information Loss</a:t>
            </a:r>
            <a:endParaRPr lang="en-AU" dirty="0"/>
          </a:p>
        </p:txBody>
      </p:sp>
      <p:sp>
        <p:nvSpPr>
          <p:cNvPr id="3" name="Content Placeholder 2"/>
          <p:cNvSpPr>
            <a:spLocks noGrp="1"/>
          </p:cNvSpPr>
          <p:nvPr>
            <p:ph idx="1"/>
          </p:nvPr>
        </p:nvSpPr>
        <p:spPr/>
        <p:txBody>
          <a:bodyPr>
            <a:normAutofit/>
          </a:bodyPr>
          <a:lstStyle/>
          <a:p>
            <a:r>
              <a:rPr lang="en-AU" dirty="0" smtClean="0"/>
              <a:t>Trouble </a:t>
            </a:r>
            <a:r>
              <a:rPr lang="en-AU" dirty="0" smtClean="0"/>
              <a:t>Indicating </a:t>
            </a:r>
            <a:r>
              <a:rPr lang="en-AU" dirty="0" smtClean="0"/>
              <a:t>Behaviours</a:t>
            </a:r>
          </a:p>
          <a:p>
            <a:pPr lvl="1"/>
            <a:r>
              <a:rPr lang="en-AU" dirty="0" smtClean="0"/>
              <a:t>E.g. Pauses </a:t>
            </a:r>
          </a:p>
          <a:p>
            <a:r>
              <a:rPr lang="en-AU" dirty="0" smtClean="0"/>
              <a:t>Misuse impedes information flow</a:t>
            </a:r>
          </a:p>
          <a:p>
            <a:r>
              <a:rPr lang="en-AU" dirty="0" smtClean="0"/>
              <a:t>No information leads to communication breakdown </a:t>
            </a:r>
            <a:endParaRPr lang="en-AU" dirty="0"/>
          </a:p>
          <a:p>
            <a:r>
              <a:rPr lang="en-AU" dirty="0" smtClean="0"/>
              <a:t>Generally, conversations for people with dementia are characterized by a </a:t>
            </a:r>
            <a:r>
              <a:rPr lang="en-AU" b="1" dirty="0" smtClean="0"/>
              <a:t>loss of information</a:t>
            </a:r>
          </a:p>
        </p:txBody>
      </p:sp>
    </p:spTree>
    <p:extLst>
      <p:ext uri="{BB962C8B-B14F-4D97-AF65-F5344CB8AC3E}">
        <p14:creationId xmlns:p14="http://schemas.microsoft.com/office/powerpoint/2010/main" val="1546396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a:t>
            </a:r>
            <a:endParaRPr lang="en-AU" dirty="0">
              <a:solidFill>
                <a:srgbClr val="FF0000"/>
              </a:solidFill>
            </a:endParaRPr>
          </a:p>
        </p:txBody>
      </p:sp>
      <p:sp>
        <p:nvSpPr>
          <p:cNvPr id="3" name="Content Placeholder 2"/>
          <p:cNvSpPr>
            <a:spLocks noGrp="1"/>
          </p:cNvSpPr>
          <p:nvPr>
            <p:ph idx="1"/>
          </p:nvPr>
        </p:nvSpPr>
        <p:spPr/>
        <p:txBody>
          <a:bodyPr>
            <a:normAutofit/>
          </a:bodyPr>
          <a:lstStyle/>
          <a:p>
            <a:r>
              <a:rPr lang="en-AU" dirty="0" smtClean="0">
                <a:solidFill>
                  <a:srgbClr val="FF0000"/>
                </a:solidFill>
              </a:rPr>
              <a:t>Visual Aids</a:t>
            </a:r>
          </a:p>
          <a:p>
            <a:pPr lvl="1"/>
            <a:r>
              <a:rPr lang="en-AU" dirty="0" smtClean="0">
                <a:solidFill>
                  <a:srgbClr val="FF0000"/>
                </a:solidFill>
              </a:rPr>
              <a:t>Flowchart of Florence, </a:t>
            </a:r>
            <a:r>
              <a:rPr lang="en-AU" dirty="0" err="1" smtClean="0">
                <a:solidFill>
                  <a:srgbClr val="FF0000"/>
                </a:solidFill>
              </a:rPr>
              <a:t>calpy</a:t>
            </a:r>
            <a:r>
              <a:rPr lang="en-AU" dirty="0" smtClean="0">
                <a:solidFill>
                  <a:srgbClr val="FF0000"/>
                </a:solidFill>
              </a:rPr>
              <a:t>, project, code</a:t>
            </a:r>
          </a:p>
          <a:p>
            <a:pPr lvl="2"/>
            <a:r>
              <a:rPr lang="en-AU" dirty="0" smtClean="0">
                <a:solidFill>
                  <a:srgbClr val="FF0000"/>
                </a:solidFill>
              </a:rPr>
              <a:t>Flowchart can be the visual cue on how we progress through the seminar, each slide being a box in the flowchart?</a:t>
            </a:r>
          </a:p>
          <a:p>
            <a:pPr lvl="2"/>
            <a:r>
              <a:rPr lang="en-AU" dirty="0" smtClean="0">
                <a:solidFill>
                  <a:srgbClr val="FF0000"/>
                </a:solidFill>
              </a:rPr>
              <a:t>This would provide Direction, Organization, Context, Overview</a:t>
            </a:r>
          </a:p>
          <a:p>
            <a:pPr lvl="2"/>
            <a:r>
              <a:rPr lang="en-AU" dirty="0" smtClean="0">
                <a:solidFill>
                  <a:srgbClr val="FF0000"/>
                </a:solidFill>
              </a:rPr>
              <a:t>Show where </a:t>
            </a:r>
            <a:r>
              <a:rPr lang="en-AU" dirty="0" err="1" smtClean="0">
                <a:solidFill>
                  <a:srgbClr val="FF0000"/>
                </a:solidFill>
              </a:rPr>
              <a:t>Im</a:t>
            </a:r>
            <a:r>
              <a:rPr lang="en-AU" dirty="0" smtClean="0">
                <a:solidFill>
                  <a:srgbClr val="FF0000"/>
                </a:solidFill>
              </a:rPr>
              <a:t> at, how it fits into the project</a:t>
            </a:r>
          </a:p>
          <a:p>
            <a:pPr lvl="2"/>
            <a:r>
              <a:rPr lang="en-AU" dirty="0" smtClean="0">
                <a:solidFill>
                  <a:srgbClr val="FF0000"/>
                </a:solidFill>
              </a:rPr>
              <a:t>It gently reminds viewers what were going over</a:t>
            </a:r>
          </a:p>
          <a:p>
            <a:pPr lvl="1"/>
            <a:r>
              <a:rPr lang="en-AU" dirty="0" smtClean="0">
                <a:solidFill>
                  <a:srgbClr val="FF0000"/>
                </a:solidFill>
              </a:rPr>
              <a:t>ZML dist.</a:t>
            </a:r>
          </a:p>
          <a:p>
            <a:pPr lvl="1"/>
            <a:r>
              <a:rPr lang="en-AU" dirty="0" smtClean="0">
                <a:solidFill>
                  <a:srgbClr val="FF0000"/>
                </a:solidFill>
              </a:rPr>
              <a:t>D(M), M(D)</a:t>
            </a:r>
            <a:endParaRPr lang="en-AU" dirty="0">
              <a:solidFill>
                <a:srgbClr val="FF0000"/>
              </a:solidFill>
            </a:endParaRPr>
          </a:p>
        </p:txBody>
      </p:sp>
    </p:spTree>
    <p:extLst>
      <p:ext uri="{BB962C8B-B14F-4D97-AF65-F5344CB8AC3E}">
        <p14:creationId xmlns:p14="http://schemas.microsoft.com/office/powerpoint/2010/main" val="2146506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 2 </a:t>
            </a:r>
            <a:endParaRPr lang="en-AU" dirty="0">
              <a:solidFill>
                <a:srgbClr val="FF0000"/>
              </a:solidFill>
            </a:endParaRPr>
          </a:p>
        </p:txBody>
      </p:sp>
      <p:sp>
        <p:nvSpPr>
          <p:cNvPr id="3" name="Content Placeholder 2"/>
          <p:cNvSpPr>
            <a:spLocks noGrp="1"/>
          </p:cNvSpPr>
          <p:nvPr>
            <p:ph idx="1"/>
          </p:nvPr>
        </p:nvSpPr>
        <p:spPr/>
        <p:txBody>
          <a:bodyPr/>
          <a:lstStyle/>
          <a:p>
            <a:r>
              <a:rPr lang="en-AU" dirty="0" smtClean="0">
                <a:solidFill>
                  <a:srgbClr val="FF0000"/>
                </a:solidFill>
              </a:rPr>
              <a:t>So just to make sure I got this right from like 2 days ago</a:t>
            </a:r>
          </a:p>
          <a:p>
            <a:r>
              <a:rPr lang="en-AU" dirty="0" smtClean="0">
                <a:solidFill>
                  <a:srgbClr val="FF0000"/>
                </a:solidFill>
              </a:rPr>
              <a:t>Ill be taking a block, but only doing ¼ the work or something like that essentially</a:t>
            </a:r>
          </a:p>
          <a:p>
            <a:r>
              <a:rPr lang="en-AU" dirty="0" smtClean="0">
                <a:solidFill>
                  <a:srgbClr val="FF0000"/>
                </a:solidFill>
              </a:rPr>
              <a:t>So for a window of 200 ill do a 50 sample and </a:t>
            </a:r>
            <a:r>
              <a:rPr lang="en-AU" dirty="0" err="1" smtClean="0">
                <a:solidFill>
                  <a:srgbClr val="FF0000"/>
                </a:solidFill>
              </a:rPr>
              <a:t>est</a:t>
            </a:r>
            <a:r>
              <a:rPr lang="en-AU" dirty="0" smtClean="0">
                <a:solidFill>
                  <a:srgbClr val="FF0000"/>
                </a:solidFill>
              </a:rPr>
              <a:t> the </a:t>
            </a:r>
            <a:r>
              <a:rPr lang="en-AU" dirty="0" err="1" smtClean="0">
                <a:solidFill>
                  <a:srgbClr val="FF0000"/>
                </a:solidFill>
              </a:rPr>
              <a:t>ent</a:t>
            </a:r>
            <a:r>
              <a:rPr lang="en-AU" dirty="0" smtClean="0">
                <a:solidFill>
                  <a:srgbClr val="FF0000"/>
                </a:solidFill>
              </a:rPr>
              <a:t> right?</a:t>
            </a:r>
            <a:endParaRPr lang="en-AU" dirty="0">
              <a:solidFill>
                <a:srgbClr val="FF0000"/>
              </a:solidFill>
            </a:endParaRPr>
          </a:p>
        </p:txBody>
      </p:sp>
    </p:spTree>
    <p:extLst>
      <p:ext uri="{BB962C8B-B14F-4D97-AF65-F5344CB8AC3E}">
        <p14:creationId xmlns:p14="http://schemas.microsoft.com/office/powerpoint/2010/main" val="584418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 3 </a:t>
            </a:r>
            <a:endParaRPr lang="en-AU" dirty="0">
              <a:solidFill>
                <a:srgbClr val="FF0000"/>
              </a:solidFill>
            </a:endParaRPr>
          </a:p>
        </p:txBody>
      </p:sp>
      <p:sp>
        <p:nvSpPr>
          <p:cNvPr id="3" name="Content Placeholder 2"/>
          <p:cNvSpPr>
            <a:spLocks noGrp="1"/>
          </p:cNvSpPr>
          <p:nvPr>
            <p:ph idx="1"/>
          </p:nvPr>
        </p:nvSpPr>
        <p:spPr/>
        <p:txBody>
          <a:bodyPr/>
          <a:lstStyle/>
          <a:p>
            <a:r>
              <a:rPr lang="en-AU" dirty="0" smtClean="0">
                <a:solidFill>
                  <a:srgbClr val="FF0000"/>
                </a:solidFill>
              </a:rPr>
              <a:t>As an example. Produce my own fake conversation and splice that into a conversation, then show </a:t>
            </a:r>
            <a:r>
              <a:rPr lang="en-AU" dirty="0" err="1" smtClean="0">
                <a:solidFill>
                  <a:srgbClr val="FF0000"/>
                </a:solidFill>
              </a:rPr>
              <a:t>calpy</a:t>
            </a:r>
            <a:r>
              <a:rPr lang="en-AU" dirty="0" smtClean="0">
                <a:solidFill>
                  <a:srgbClr val="FF0000"/>
                </a:solidFill>
              </a:rPr>
              <a:t> jumping in entropy values when it hits mine</a:t>
            </a:r>
          </a:p>
          <a:p>
            <a:r>
              <a:rPr lang="en-AU" dirty="0" smtClean="0">
                <a:solidFill>
                  <a:srgbClr val="FF0000"/>
                </a:solidFill>
              </a:rPr>
              <a:t>Or do it with the </a:t>
            </a:r>
            <a:r>
              <a:rPr lang="en-AU" dirty="0" err="1" smtClean="0">
                <a:solidFill>
                  <a:srgbClr val="FF0000"/>
                </a:solidFill>
              </a:rPr>
              <a:t>dr</a:t>
            </a:r>
            <a:r>
              <a:rPr lang="en-AU" dirty="0" smtClean="0">
                <a:solidFill>
                  <a:srgbClr val="FF0000"/>
                </a:solidFill>
              </a:rPr>
              <a:t> </a:t>
            </a:r>
            <a:r>
              <a:rPr lang="en-AU" dirty="0" err="1" smtClean="0">
                <a:solidFill>
                  <a:srgbClr val="FF0000"/>
                </a:solidFill>
              </a:rPr>
              <a:t>seuss</a:t>
            </a:r>
            <a:r>
              <a:rPr lang="en-AU" dirty="0" smtClean="0">
                <a:solidFill>
                  <a:srgbClr val="FF0000"/>
                </a:solidFill>
              </a:rPr>
              <a:t> and </a:t>
            </a:r>
            <a:r>
              <a:rPr lang="en-AU" dirty="0" err="1" smtClean="0">
                <a:solidFill>
                  <a:srgbClr val="FF0000"/>
                </a:solidFill>
              </a:rPr>
              <a:t>sherlock</a:t>
            </a:r>
            <a:r>
              <a:rPr lang="en-AU" dirty="0" smtClean="0">
                <a:solidFill>
                  <a:srgbClr val="FF0000"/>
                </a:solidFill>
              </a:rPr>
              <a:t> data like </a:t>
            </a:r>
            <a:r>
              <a:rPr lang="en-AU" dirty="0" err="1" smtClean="0">
                <a:solidFill>
                  <a:srgbClr val="FF0000"/>
                </a:solidFill>
              </a:rPr>
              <a:t>andrew</a:t>
            </a:r>
            <a:r>
              <a:rPr lang="en-AU" dirty="0" smtClean="0">
                <a:solidFill>
                  <a:srgbClr val="FF0000"/>
                </a:solidFill>
              </a:rPr>
              <a:t> had??</a:t>
            </a:r>
          </a:p>
          <a:p>
            <a:r>
              <a:rPr lang="en-AU" dirty="0" smtClean="0">
                <a:solidFill>
                  <a:srgbClr val="FF0000"/>
                </a:solidFill>
              </a:rPr>
              <a:t>That would be a good way of visually explaining what it is we are doing</a:t>
            </a:r>
            <a:endParaRPr lang="en-AU" dirty="0">
              <a:solidFill>
                <a:srgbClr val="FF0000"/>
              </a:solidFill>
            </a:endParaRPr>
          </a:p>
        </p:txBody>
      </p:sp>
    </p:spTree>
    <p:extLst>
      <p:ext uri="{BB962C8B-B14F-4D97-AF65-F5344CB8AC3E}">
        <p14:creationId xmlns:p14="http://schemas.microsoft.com/office/powerpoint/2010/main" val="9943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Summary of Model Building</a:t>
            </a:r>
            <a:endParaRPr lang="en-AU" dirty="0">
              <a:solidFill>
                <a:srgbClr val="FF0000"/>
              </a:solidFill>
            </a:endParaRPr>
          </a:p>
        </p:txBody>
      </p:sp>
      <p:sp>
        <p:nvSpPr>
          <p:cNvPr id="3" name="Content Placeholder 2"/>
          <p:cNvSpPr>
            <a:spLocks noGrp="1"/>
          </p:cNvSpPr>
          <p:nvPr>
            <p:ph idx="1"/>
          </p:nvPr>
        </p:nvSpPr>
        <p:spPr/>
        <p:txBody>
          <a:bodyPr>
            <a:noAutofit/>
          </a:bodyPr>
          <a:lstStyle/>
          <a:p>
            <a:r>
              <a:rPr lang="en-AU" sz="1600" dirty="0" smtClean="0">
                <a:solidFill>
                  <a:srgbClr val="FF0000"/>
                </a:solidFill>
              </a:rPr>
              <a:t>Disadvantage of the model building approach is it’s time cost</a:t>
            </a:r>
          </a:p>
          <a:p>
            <a:r>
              <a:rPr lang="en-AU" sz="1600" dirty="0" smtClean="0">
                <a:solidFill>
                  <a:srgbClr val="FF0000"/>
                </a:solidFill>
              </a:rPr>
              <a:t>It’s fairly simple</a:t>
            </a:r>
          </a:p>
          <a:p>
            <a:r>
              <a:rPr lang="en-AU" sz="1600" dirty="0" smtClean="0">
                <a:solidFill>
                  <a:srgbClr val="FF0000"/>
                </a:solidFill>
              </a:rPr>
              <a:t>It requires that the distribution of the symbols be determined prior to testing</a:t>
            </a:r>
          </a:p>
          <a:p>
            <a:r>
              <a:rPr lang="en-AU" sz="1600" dirty="0" smtClean="0">
                <a:solidFill>
                  <a:srgbClr val="FF0000"/>
                </a:solidFill>
              </a:rPr>
              <a:t>It requires each symbol’s rank also be known prior to testing</a:t>
            </a:r>
          </a:p>
          <a:p>
            <a:r>
              <a:rPr lang="en-AU" sz="1600" dirty="0" smtClean="0">
                <a:solidFill>
                  <a:srgbClr val="FF0000"/>
                </a:solidFill>
              </a:rPr>
              <a:t>Essentially this is establishing what our/a ‘normal’ model looks like then I believe (Well knowing symbol rank would right?, since we have to do this ourselves, this implies our assigning matters of symbol to rank, </a:t>
            </a:r>
            <a:r>
              <a:rPr lang="en-AU" sz="1600" dirty="0" err="1" smtClean="0">
                <a:solidFill>
                  <a:srgbClr val="FF0000"/>
                </a:solidFill>
              </a:rPr>
              <a:t>othewise</a:t>
            </a:r>
            <a:r>
              <a:rPr lang="en-AU" sz="1600" dirty="0" smtClean="0">
                <a:solidFill>
                  <a:srgbClr val="FF0000"/>
                </a:solidFill>
              </a:rPr>
              <a:t> why couldn’t we just assign any value rank to any symbol, </a:t>
            </a:r>
            <a:r>
              <a:rPr lang="en-AU" sz="1600" dirty="0" err="1" smtClean="0">
                <a:solidFill>
                  <a:srgbClr val="FF0000"/>
                </a:solidFill>
              </a:rPr>
              <a:t>theres</a:t>
            </a:r>
            <a:r>
              <a:rPr lang="en-AU" sz="1600" dirty="0" smtClean="0">
                <a:solidFill>
                  <a:srgbClr val="FF0000"/>
                </a:solidFill>
              </a:rPr>
              <a:t> a correctness there, and what is it correct to? I believe what is ‘normal’ essentially, so this would be our pause distribution!!!?</a:t>
            </a:r>
          </a:p>
          <a:p>
            <a:pPr lvl="1"/>
            <a:r>
              <a:rPr lang="en-AU" sz="1600" dirty="0" smtClean="0">
                <a:solidFill>
                  <a:srgbClr val="FF0000"/>
                </a:solidFill>
              </a:rPr>
              <a:t>If I was doing a non </a:t>
            </a:r>
            <a:r>
              <a:rPr lang="en-AU" sz="1600" dirty="0" err="1" smtClean="0">
                <a:solidFill>
                  <a:srgbClr val="FF0000"/>
                </a:solidFill>
              </a:rPr>
              <a:t>equiprobable</a:t>
            </a:r>
            <a:r>
              <a:rPr lang="en-AU" sz="1600" dirty="0" smtClean="0">
                <a:solidFill>
                  <a:srgbClr val="FF0000"/>
                </a:solidFill>
              </a:rPr>
              <a:t> pause dist. to symbol mapping</a:t>
            </a:r>
          </a:p>
          <a:p>
            <a:r>
              <a:rPr lang="en-AU" sz="1600" dirty="0" smtClean="0">
                <a:solidFill>
                  <a:srgbClr val="FF0000"/>
                </a:solidFill>
              </a:rPr>
              <a:t>Advantage of the model building approach is these are fairly small to hold in memory, so all of these could be pre computed before any analysis and referenced for parameters when needed.</a:t>
            </a:r>
          </a:p>
          <a:p>
            <a:endParaRPr lang="en-AU" sz="1600" dirty="0" smtClean="0">
              <a:solidFill>
                <a:srgbClr val="FF0000"/>
              </a:solidFill>
            </a:endParaRPr>
          </a:p>
          <a:p>
            <a:r>
              <a:rPr lang="en-AU" sz="1600" dirty="0" smtClean="0">
                <a:solidFill>
                  <a:srgbClr val="FF0000"/>
                </a:solidFill>
              </a:rPr>
              <a:t>So model takes M, Model, Mapping of M to rank (pause distribution) and produces parameters that are specific to the Number of symbols, the model we base Probability off of, and the way we know each symbol SHOULD be occurring in speech</a:t>
            </a:r>
            <a:endParaRPr lang="en-AU" sz="1600" dirty="0">
              <a:solidFill>
                <a:srgbClr val="FF0000"/>
              </a:solidFill>
            </a:endParaRPr>
          </a:p>
        </p:txBody>
      </p:sp>
    </p:spTree>
    <p:extLst>
      <p:ext uri="{BB962C8B-B14F-4D97-AF65-F5344CB8AC3E}">
        <p14:creationId xmlns:p14="http://schemas.microsoft.com/office/powerpoint/2010/main" val="33514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Why Estimate M</a:t>
            </a:r>
            <a:endParaRPr lang="en-AU" dirty="0">
              <a:solidFill>
                <a:srgbClr val="FF0000"/>
              </a:solidFill>
            </a:endParaRPr>
          </a:p>
        </p:txBody>
      </p:sp>
      <p:sp>
        <p:nvSpPr>
          <p:cNvPr id="3" name="Content Placeholder 2"/>
          <p:cNvSpPr>
            <a:spLocks noGrp="1"/>
          </p:cNvSpPr>
          <p:nvPr>
            <p:ph idx="1"/>
          </p:nvPr>
        </p:nvSpPr>
        <p:spPr/>
        <p:txBody>
          <a:bodyPr/>
          <a:lstStyle/>
          <a:p>
            <a:r>
              <a:rPr lang="en-AU" dirty="0" err="1" smtClean="0">
                <a:solidFill>
                  <a:srgbClr val="FF0000"/>
                </a:solidFill>
              </a:rPr>
              <a:t>Whats</a:t>
            </a:r>
            <a:r>
              <a:rPr lang="en-AU" dirty="0" smtClean="0">
                <a:solidFill>
                  <a:srgbClr val="FF0000"/>
                </a:solidFill>
              </a:rPr>
              <a:t> the point of Estimating M, won’t we know what it’s going to be going into the test?</a:t>
            </a:r>
          </a:p>
          <a:p>
            <a:r>
              <a:rPr lang="en-AU" dirty="0" smtClean="0">
                <a:solidFill>
                  <a:srgbClr val="FF0000"/>
                </a:solidFill>
              </a:rPr>
              <a:t>Why bother estimating it if we have to know it to set up D anyway? </a:t>
            </a:r>
            <a:endParaRPr lang="en-AU" dirty="0">
              <a:solidFill>
                <a:srgbClr val="FF0000"/>
              </a:solidFill>
            </a:endParaRPr>
          </a:p>
        </p:txBody>
      </p:sp>
    </p:spTree>
    <p:extLst>
      <p:ext uri="{BB962C8B-B14F-4D97-AF65-F5344CB8AC3E}">
        <p14:creationId xmlns:p14="http://schemas.microsoft.com/office/powerpoint/2010/main" val="3221336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What I will be doing</a:t>
            </a:r>
            <a:endParaRPr lang="en-AU" dirty="0">
              <a:solidFill>
                <a:srgbClr val="FF0000"/>
              </a:solidFill>
            </a:endParaRPr>
          </a:p>
        </p:txBody>
      </p:sp>
      <p:sp>
        <p:nvSpPr>
          <p:cNvPr id="3" name="Content Placeholder 2"/>
          <p:cNvSpPr>
            <a:spLocks noGrp="1"/>
          </p:cNvSpPr>
          <p:nvPr>
            <p:ph idx="1"/>
          </p:nvPr>
        </p:nvSpPr>
        <p:spPr/>
        <p:txBody>
          <a:bodyPr/>
          <a:lstStyle/>
          <a:p>
            <a:r>
              <a:rPr lang="en-AU" dirty="0" smtClean="0">
                <a:solidFill>
                  <a:srgbClr val="FF0000"/>
                </a:solidFill>
              </a:rPr>
              <a:t>Is this appropriate? </a:t>
            </a:r>
          </a:p>
          <a:p>
            <a:endParaRPr lang="en-AU" dirty="0">
              <a:solidFill>
                <a:srgbClr val="FF0000"/>
              </a:solidFill>
            </a:endParaRPr>
          </a:p>
          <a:p>
            <a:r>
              <a:rPr lang="en-AU" dirty="0" smtClean="0">
                <a:solidFill>
                  <a:srgbClr val="FF0000"/>
                </a:solidFill>
              </a:rPr>
              <a:t>Adding in more symbols to process (joint pauses specifically)</a:t>
            </a:r>
          </a:p>
          <a:p>
            <a:r>
              <a:rPr lang="en-AU" dirty="0" smtClean="0">
                <a:solidFill>
                  <a:srgbClr val="FF0000"/>
                </a:solidFill>
              </a:rPr>
              <a:t>Determining how to symbolize and analyse joint pauses effectively and correctly/accurately</a:t>
            </a:r>
          </a:p>
          <a:p>
            <a:endParaRPr lang="en-AU" dirty="0">
              <a:solidFill>
                <a:srgbClr val="FF0000"/>
              </a:solidFill>
            </a:endParaRPr>
          </a:p>
        </p:txBody>
      </p:sp>
    </p:spTree>
    <p:extLst>
      <p:ext uri="{BB962C8B-B14F-4D97-AF65-F5344CB8AC3E}">
        <p14:creationId xmlns:p14="http://schemas.microsoft.com/office/powerpoint/2010/main" val="13473548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FF0000"/>
                </a:solidFill>
              </a:rPr>
              <a:t>Notes 10</a:t>
            </a:r>
            <a:endParaRPr lang="en-AU" dirty="0">
              <a:solidFill>
                <a:srgbClr val="FF0000"/>
              </a:solidFill>
            </a:endParaRPr>
          </a:p>
        </p:txBody>
      </p:sp>
      <p:sp>
        <p:nvSpPr>
          <p:cNvPr id="3" name="Content Placeholder 2"/>
          <p:cNvSpPr>
            <a:spLocks noGrp="1"/>
          </p:cNvSpPr>
          <p:nvPr>
            <p:ph idx="1"/>
          </p:nvPr>
        </p:nvSpPr>
        <p:spPr/>
        <p:txBody>
          <a:bodyPr/>
          <a:lstStyle/>
          <a:p>
            <a:endParaRPr lang="en-AU" dirty="0">
              <a:solidFill>
                <a:srgbClr val="FF0000"/>
              </a:solidFill>
            </a:endParaRPr>
          </a:p>
        </p:txBody>
      </p:sp>
    </p:spTree>
    <p:extLst>
      <p:ext uri="{BB962C8B-B14F-4D97-AF65-F5344CB8AC3E}">
        <p14:creationId xmlns:p14="http://schemas.microsoft.com/office/powerpoint/2010/main" val="1801507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Entropy</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Entropy measures information content </a:t>
            </a:r>
          </a:p>
          <a:p>
            <a:r>
              <a:rPr lang="en-AU" dirty="0" smtClean="0"/>
              <a:t>Can be used to measure the change in information</a:t>
            </a:r>
          </a:p>
          <a:p>
            <a:r>
              <a:rPr lang="en-AU" dirty="0" smtClean="0"/>
              <a:t>Given a symbol set of some kind, and the probabilities they will occur, we can calculate the average amount of information produced from this data source</a:t>
            </a:r>
          </a:p>
          <a:p>
            <a:r>
              <a:rPr lang="en-AU" dirty="0" smtClean="0"/>
              <a:t>Allows the information change in a conversation to be measurable</a:t>
            </a:r>
          </a:p>
          <a:p>
            <a:r>
              <a:rPr lang="en-AU" dirty="0" smtClean="0"/>
              <a:t>Provides us an automated way to detect when someone might not be following along in conversation</a:t>
            </a:r>
          </a:p>
          <a:p>
            <a:r>
              <a:rPr lang="en-AU" dirty="0" smtClean="0"/>
              <a:t>Why </a:t>
            </a:r>
            <a:r>
              <a:rPr lang="en-AU" dirty="0" smtClean="0"/>
              <a:t>use Entropy</a:t>
            </a:r>
          </a:p>
          <a:p>
            <a:pPr lvl="1"/>
            <a:r>
              <a:rPr lang="en-AU" dirty="0" smtClean="0"/>
              <a:t>Quick summary, because Entropy measures change in information (which is essentially what were describing) </a:t>
            </a:r>
          </a:p>
          <a:p>
            <a:pPr lvl="1"/>
            <a:r>
              <a:rPr lang="en-AU" dirty="0" smtClean="0"/>
              <a:t>When the same behaviour is used, it tells us they could not be following along, might only have a few speech behaviours, or something else</a:t>
            </a:r>
          </a:p>
          <a:p>
            <a:pPr lvl="1"/>
            <a:r>
              <a:rPr lang="en-AU" dirty="0" smtClean="0"/>
              <a:t>And obviously not everyone that follows along has dementia, but its through these events that we can hopefully address the difference between normal absent mindedness, not caring from an indifferent party, or where one party simply cant keep up (e.g. a neurological disease  might be impeding them)</a:t>
            </a:r>
          </a:p>
          <a:p>
            <a:pPr lvl="1"/>
            <a:r>
              <a:rPr lang="en-AU" dirty="0" smtClean="0"/>
              <a:t>And of course not every neurological disease is dementia, this also requires further analysis to address what is and isn’t dementia in those contexts </a:t>
            </a:r>
          </a:p>
          <a:p>
            <a:pPr lvl="1"/>
            <a:r>
              <a:rPr lang="en-AU" b="1" dirty="0" smtClean="0"/>
              <a:t>Entropy measures information change, e.g. Loss of Information </a:t>
            </a:r>
          </a:p>
          <a:p>
            <a:endParaRPr lang="en-AU" dirty="0"/>
          </a:p>
        </p:txBody>
      </p:sp>
    </p:spTree>
    <p:extLst>
      <p:ext uri="{BB962C8B-B14F-4D97-AF65-F5344CB8AC3E}">
        <p14:creationId xmlns:p14="http://schemas.microsoft.com/office/powerpoint/2010/main" val="2301818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Entropy and Dementia</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Measured as uncertainty of the information that is being received </a:t>
            </a:r>
          </a:p>
          <a:p>
            <a:pPr lvl="1"/>
            <a:r>
              <a:rPr lang="en-AU" dirty="0" smtClean="0"/>
              <a:t>If we know what its going to be we don’t care, wouldn’t need to listen</a:t>
            </a:r>
          </a:p>
          <a:p>
            <a:r>
              <a:rPr lang="en-AU" dirty="0" smtClean="0"/>
              <a:t>We use entropy because it’s a very flexible and generalizable way to measure how much information is being presented in a range of different areas (especially speech)</a:t>
            </a:r>
          </a:p>
          <a:p>
            <a:r>
              <a:rPr lang="en-AU" dirty="0" smtClean="0"/>
              <a:t>Because conversation is based so much around how much information we present, too much or too little are signs of something not being right</a:t>
            </a:r>
          </a:p>
          <a:p>
            <a:r>
              <a:rPr lang="en-AU" dirty="0" smtClean="0"/>
              <a:t>Dementia often affects how much information is being presented, and that’s what we really care about</a:t>
            </a:r>
          </a:p>
          <a:p>
            <a:r>
              <a:rPr lang="en-AU" dirty="0" smtClean="0"/>
              <a:t>If something is being repeated constantly, there is less uncertainty with the information, thus lower average entropy</a:t>
            </a:r>
          </a:p>
          <a:p>
            <a:r>
              <a:rPr lang="en-AU" dirty="0" smtClean="0"/>
              <a:t>Before we can use Entropy we have to establish that it has the properties we want </a:t>
            </a:r>
            <a:endParaRPr lang="en-AU" dirty="0"/>
          </a:p>
          <a:p>
            <a:pPr lvl="1"/>
            <a:r>
              <a:rPr lang="en-AU" dirty="0" smtClean="0"/>
              <a:t>aka flexible, reliable, fast, lightweight, etc…. And it is!!! Except fast </a:t>
            </a:r>
            <a:r>
              <a:rPr lang="en-AU" dirty="0" err="1" smtClean="0"/>
              <a:t>lol</a:t>
            </a:r>
            <a:endParaRPr lang="en-AU" dirty="0" smtClean="0"/>
          </a:p>
          <a:p>
            <a:r>
              <a:rPr lang="en-AU" b="1" strike="sngStrike" dirty="0" smtClean="0"/>
              <a:t>Can we use Entropy in our system? Why? Does it meet our need? </a:t>
            </a:r>
            <a:endParaRPr lang="en-AU" b="1" strike="sngStrike" dirty="0"/>
          </a:p>
        </p:txBody>
      </p:sp>
    </p:spTree>
    <p:extLst>
      <p:ext uri="{BB962C8B-B14F-4D97-AF65-F5344CB8AC3E}">
        <p14:creationId xmlns:p14="http://schemas.microsoft.com/office/powerpoint/2010/main" val="923037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Current Problem – Classical Shannon Entropy</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Before we can provide in-depth, focussed, comprehensive, general aid, there are preliminary stages </a:t>
            </a:r>
          </a:p>
          <a:p>
            <a:pPr lvl="1"/>
            <a:r>
              <a:rPr lang="en-AU" dirty="0" smtClean="0"/>
              <a:t>Early stages of aid, we just want to classify when a conversation is significantly different from the norm</a:t>
            </a:r>
          </a:p>
          <a:p>
            <a:pPr lvl="1"/>
            <a:r>
              <a:rPr lang="en-AU" dirty="0" smtClean="0"/>
              <a:t>Then when that difference is significantly related to signs of dementia</a:t>
            </a:r>
          </a:p>
          <a:p>
            <a:pPr lvl="1"/>
            <a:r>
              <a:rPr lang="en-AU" dirty="0" smtClean="0"/>
              <a:t>Then further aid in if that conversation has a history we can draw back on</a:t>
            </a:r>
          </a:p>
          <a:p>
            <a:pPr lvl="1"/>
            <a:r>
              <a:rPr lang="en-AU" dirty="0" smtClean="0"/>
              <a:t>These being more Long term goals</a:t>
            </a:r>
          </a:p>
          <a:p>
            <a:r>
              <a:rPr lang="en-AU" dirty="0" smtClean="0"/>
              <a:t>To first classify conversation need an index</a:t>
            </a:r>
          </a:p>
          <a:p>
            <a:r>
              <a:rPr lang="en-AU" dirty="0" smtClean="0"/>
              <a:t>Index needs to lightweight, accurate, easy to compute/encode, not require complex data (can work with easily sourced,  non-invasive, abundant data like speech), flexible (i.e. can work with a range of potential speech behaviours, e.g. pause, repetition in micro and macro speech, prosodic speech choices, so that we can measure a range of different behaviours to maximize accuracy overall )</a:t>
            </a:r>
          </a:p>
          <a:p>
            <a:r>
              <a:rPr lang="en-AU" dirty="0" smtClean="0"/>
              <a:t>Entropy is good and cool and shit because it can do all those things</a:t>
            </a:r>
          </a:p>
          <a:p>
            <a:r>
              <a:rPr lang="en-AU" dirty="0" smtClean="0"/>
              <a:t>So Entropy seems like a  good fit so far, except</a:t>
            </a:r>
          </a:p>
          <a:p>
            <a:r>
              <a:rPr lang="en-AU" b="1" dirty="0" smtClean="0"/>
              <a:t>But it’s hell slow</a:t>
            </a:r>
          </a:p>
          <a:p>
            <a:pPr lvl="1"/>
            <a:r>
              <a:rPr lang="en-AU" b="1" dirty="0" smtClean="0"/>
              <a:t>Because it needs to provide a probability for every symbol based upon the current sample space, meaning a lot of repeated calculation</a:t>
            </a:r>
            <a:endParaRPr lang="en-AU" b="1" dirty="0"/>
          </a:p>
        </p:txBody>
      </p:sp>
    </p:spTree>
    <p:extLst>
      <p:ext uri="{BB962C8B-B14F-4D97-AF65-F5344CB8AC3E}">
        <p14:creationId xmlns:p14="http://schemas.microsoft.com/office/powerpoint/2010/main" val="2671620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Fast Entropy</a:t>
            </a:r>
            <a:endParaRPr lang="en-AU" dirty="0"/>
          </a:p>
        </p:txBody>
      </p:sp>
      <p:sp>
        <p:nvSpPr>
          <p:cNvPr id="3" name="Content Placeholder 2"/>
          <p:cNvSpPr>
            <a:spLocks noGrp="1"/>
          </p:cNvSpPr>
          <p:nvPr>
            <p:ph idx="1"/>
          </p:nvPr>
        </p:nvSpPr>
        <p:spPr>
          <a:xfrm>
            <a:off x="457200" y="1567333"/>
            <a:ext cx="8229600" cy="4525963"/>
          </a:xfrm>
        </p:spPr>
        <p:txBody>
          <a:bodyPr>
            <a:normAutofit fontScale="70000" lnSpcReduction="20000"/>
          </a:bodyPr>
          <a:lstStyle/>
          <a:p>
            <a:r>
              <a:rPr lang="en-AU" dirty="0" smtClean="0"/>
              <a:t>Why do we want to use it</a:t>
            </a:r>
          </a:p>
          <a:p>
            <a:pPr lvl="1"/>
            <a:r>
              <a:rPr lang="en-AU" dirty="0" smtClean="0"/>
              <a:t>Significantly reduces </a:t>
            </a:r>
            <a:r>
              <a:rPr lang="en-AU" dirty="0" smtClean="0"/>
              <a:t>samples required to produce estimations </a:t>
            </a:r>
          </a:p>
          <a:p>
            <a:pPr lvl="2"/>
            <a:r>
              <a:rPr lang="en-AU" dirty="0" smtClean="0"/>
              <a:t>In general </a:t>
            </a:r>
            <a:r>
              <a:rPr lang="en-AU" dirty="0" smtClean="0"/>
              <a:t>wait </a:t>
            </a:r>
            <a:r>
              <a:rPr lang="en-AU" dirty="0" smtClean="0"/>
              <a:t>time on </a:t>
            </a:r>
            <a:r>
              <a:rPr lang="en-AU" dirty="0" smtClean="0"/>
              <a:t>average is reduced</a:t>
            </a:r>
          </a:p>
          <a:p>
            <a:pPr lvl="1"/>
            <a:r>
              <a:rPr lang="en-AU" dirty="0" smtClean="0"/>
              <a:t>Allows </a:t>
            </a:r>
            <a:r>
              <a:rPr lang="en-AU" dirty="0" smtClean="0"/>
              <a:t>for estimates to be made for big sets with small data</a:t>
            </a:r>
          </a:p>
          <a:p>
            <a:pPr lvl="1"/>
            <a:r>
              <a:rPr lang="en-AU" dirty="0" smtClean="0"/>
              <a:t>Makes a small bandwidth application like an online tool more useful/practical</a:t>
            </a:r>
          </a:p>
          <a:p>
            <a:r>
              <a:rPr lang="en-AU" dirty="0" smtClean="0"/>
              <a:t>How does it </a:t>
            </a:r>
            <a:r>
              <a:rPr lang="en-AU" dirty="0" smtClean="0"/>
              <a:t>work</a:t>
            </a:r>
          </a:p>
          <a:p>
            <a:pPr lvl="1"/>
            <a:r>
              <a:rPr lang="en-AU" dirty="0" smtClean="0"/>
              <a:t>Similarly to how we as humans are able to detect anomalies in speech</a:t>
            </a:r>
          </a:p>
          <a:p>
            <a:pPr lvl="1"/>
            <a:r>
              <a:rPr lang="en-AU" dirty="0" smtClean="0"/>
              <a:t>Obviously we don’t want through 30 hours of someone talking for us to point out that statistically they are showing signs of abnormal behaviour</a:t>
            </a:r>
          </a:p>
          <a:p>
            <a:pPr lvl="1"/>
            <a:r>
              <a:rPr lang="en-AU" dirty="0" smtClean="0"/>
              <a:t>We have models in our heads that we use to come to evaluations </a:t>
            </a:r>
          </a:p>
          <a:p>
            <a:pPr lvl="1"/>
            <a:r>
              <a:rPr lang="en-AU" dirty="0" smtClean="0"/>
              <a:t>Obviously this approach isn’t going to be perfect, but also obviously we all use it and it’s shown itself to be an effective system of judgement</a:t>
            </a:r>
          </a:p>
          <a:p>
            <a:pPr lvl="1"/>
            <a:r>
              <a:rPr lang="en-AU" dirty="0" smtClean="0"/>
              <a:t>fast entropy mimics this idea and employs predefined models to estimate values using far less samples than classical</a:t>
            </a:r>
          </a:p>
          <a:p>
            <a:pPr lvl="1"/>
            <a:r>
              <a:rPr lang="en-AU" dirty="0" smtClean="0"/>
              <a:t>Helps us to arrive at values sooner, but of course we have to make assumptions first about what we roughly expect to hear</a:t>
            </a:r>
          </a:p>
          <a:p>
            <a:pPr lvl="1"/>
            <a:r>
              <a:rPr lang="en-AU" dirty="0" err="1" smtClean="0"/>
              <a:t>Vs</a:t>
            </a:r>
            <a:r>
              <a:rPr lang="en-AU" dirty="0" smtClean="0"/>
              <a:t> classic where no assumptions are made, but can wait orders of magnitude longer</a:t>
            </a:r>
          </a:p>
          <a:p>
            <a:pPr lvl="1"/>
            <a:r>
              <a:rPr lang="en-AU" dirty="0" smtClean="0"/>
              <a:t>Trade off occurs between sample size and accuracy produced</a:t>
            </a:r>
          </a:p>
          <a:p>
            <a:endParaRPr lang="en-AU" dirty="0" smtClean="0"/>
          </a:p>
          <a:p>
            <a:r>
              <a:rPr lang="en-AU" b="1" dirty="0" smtClean="0"/>
              <a:t>Consider briefly discussing the theoretical aspects of fast here or also in the symbolization section</a:t>
            </a:r>
            <a:endParaRPr lang="en-AU" b="1" dirty="0" smtClean="0"/>
          </a:p>
        </p:txBody>
      </p:sp>
    </p:spTree>
    <p:extLst>
      <p:ext uri="{BB962C8B-B14F-4D97-AF65-F5344CB8AC3E}">
        <p14:creationId xmlns:p14="http://schemas.microsoft.com/office/powerpoint/2010/main" val="148606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Fast Entropy vs. Classic Entropy</a:t>
            </a:r>
            <a:endParaRPr lang="en-AU" dirty="0"/>
          </a:p>
        </p:txBody>
      </p:sp>
      <p:sp>
        <p:nvSpPr>
          <p:cNvPr id="3" name="Content Placeholder 2"/>
          <p:cNvSpPr>
            <a:spLocks noGrp="1"/>
          </p:cNvSpPr>
          <p:nvPr>
            <p:ph idx="1"/>
          </p:nvPr>
        </p:nvSpPr>
        <p:spPr/>
        <p:txBody>
          <a:bodyPr>
            <a:normAutofit fontScale="62500" lnSpcReduction="20000"/>
          </a:bodyPr>
          <a:lstStyle/>
          <a:p>
            <a:r>
              <a:rPr lang="en-AU" dirty="0" smtClean="0"/>
              <a:t>Classic</a:t>
            </a:r>
          </a:p>
          <a:p>
            <a:pPr lvl="1"/>
            <a:r>
              <a:rPr lang="en-AU" dirty="0" smtClean="0"/>
              <a:t>Slow </a:t>
            </a:r>
            <a:r>
              <a:rPr lang="en-AU" dirty="0" smtClean="0"/>
              <a:t>needs to run continuously until it can put a P(x) for all </a:t>
            </a:r>
            <a:r>
              <a:rPr lang="en-AU" dirty="0" smtClean="0"/>
              <a:t>symbols of X</a:t>
            </a:r>
            <a:r>
              <a:rPr lang="en-AU" dirty="0" smtClean="0"/>
              <a:t>, this can take </a:t>
            </a:r>
            <a:r>
              <a:rPr lang="en-AU" dirty="0" smtClean="0"/>
              <a:t>hundreds of millions </a:t>
            </a:r>
            <a:r>
              <a:rPr lang="en-AU" dirty="0" smtClean="0"/>
              <a:t>of </a:t>
            </a:r>
            <a:r>
              <a:rPr lang="en-AU" dirty="0" smtClean="0"/>
              <a:t>samples to </a:t>
            </a:r>
            <a:r>
              <a:rPr lang="en-AU" dirty="0" smtClean="0"/>
              <a:t>determine if there are P(x) that are highly </a:t>
            </a:r>
            <a:r>
              <a:rPr lang="en-AU" dirty="0" smtClean="0"/>
              <a:t>unlikely</a:t>
            </a:r>
          </a:p>
          <a:p>
            <a:pPr lvl="1"/>
            <a:r>
              <a:rPr lang="en-AU" dirty="0" smtClean="0"/>
              <a:t>Implementation - Given </a:t>
            </a:r>
            <a:r>
              <a:rPr lang="en-AU" dirty="0"/>
              <a:t>a window of samples</a:t>
            </a:r>
          </a:p>
          <a:p>
            <a:pPr lvl="2"/>
            <a:r>
              <a:rPr lang="en-AU" dirty="0" smtClean="0"/>
              <a:t>Classic </a:t>
            </a:r>
            <a:r>
              <a:rPr lang="en-AU" dirty="0"/>
              <a:t>will run through all samples</a:t>
            </a:r>
            <a:endParaRPr lang="en-AU" dirty="0" smtClean="0"/>
          </a:p>
          <a:p>
            <a:r>
              <a:rPr lang="en-AU" dirty="0" smtClean="0"/>
              <a:t>Fast</a:t>
            </a:r>
            <a:endParaRPr lang="en-AU" dirty="0" smtClean="0"/>
          </a:p>
          <a:p>
            <a:pPr lvl="1"/>
            <a:r>
              <a:rPr lang="en-AU" dirty="0" smtClean="0"/>
              <a:t>Fast estimates the values based off of previous data. So we might only take 50 symbols in and not see every symbol occur, but we have built pre-defined models for what the P(x) will be given we know the P(x0) for some x0. </a:t>
            </a:r>
          </a:p>
          <a:p>
            <a:pPr lvl="1"/>
            <a:r>
              <a:rPr lang="en-AU" dirty="0" smtClean="0"/>
              <a:t>We can then extrapolate the rest of P(x) for </a:t>
            </a:r>
            <a:r>
              <a:rPr lang="en-AU" dirty="0" smtClean="0"/>
              <a:t>X</a:t>
            </a:r>
          </a:p>
          <a:p>
            <a:pPr lvl="1"/>
            <a:r>
              <a:rPr lang="en-AU" dirty="0" smtClean="0"/>
              <a:t>Implementation - Given </a:t>
            </a:r>
            <a:r>
              <a:rPr lang="en-AU" dirty="0"/>
              <a:t>a window of samples</a:t>
            </a:r>
          </a:p>
          <a:p>
            <a:pPr lvl="2"/>
            <a:r>
              <a:rPr lang="en-AU" dirty="0" smtClean="0"/>
              <a:t>Fast </a:t>
            </a:r>
            <a:r>
              <a:rPr lang="en-AU" dirty="0"/>
              <a:t>will run through some </a:t>
            </a:r>
            <a:r>
              <a:rPr lang="en-AU" dirty="0" smtClean="0"/>
              <a:t>small ratio of the samples sent</a:t>
            </a:r>
            <a:endParaRPr lang="en-AU" dirty="0"/>
          </a:p>
          <a:p>
            <a:pPr lvl="2"/>
            <a:r>
              <a:rPr lang="en-AU" dirty="0"/>
              <a:t>Most accurate </a:t>
            </a:r>
            <a:r>
              <a:rPr lang="en-AU" dirty="0" err="1"/>
              <a:t>vs</a:t>
            </a:r>
            <a:r>
              <a:rPr lang="en-AU" dirty="0"/>
              <a:t> efficient ratio is an open question</a:t>
            </a:r>
          </a:p>
          <a:p>
            <a:pPr lvl="2"/>
            <a:r>
              <a:rPr lang="en-AU" dirty="0"/>
              <a:t>Will require more testing to come to a rough </a:t>
            </a:r>
            <a:r>
              <a:rPr lang="en-AU" dirty="0" smtClean="0"/>
              <a:t>estimate</a:t>
            </a:r>
          </a:p>
          <a:p>
            <a:pPr lvl="1"/>
            <a:r>
              <a:rPr lang="en-AU" dirty="0"/>
              <a:t>Why cant we do the same with classic</a:t>
            </a:r>
            <a:r>
              <a:rPr lang="en-AU" dirty="0" smtClean="0"/>
              <a:t>? (just estimate from a smaller portion)</a:t>
            </a:r>
            <a:endParaRPr lang="en-AU" dirty="0"/>
          </a:p>
          <a:p>
            <a:pPr lvl="2"/>
            <a:r>
              <a:rPr lang="en-AU" dirty="0"/>
              <a:t>Much </a:t>
            </a:r>
            <a:r>
              <a:rPr lang="en-AU" dirty="0" err="1"/>
              <a:t>much</a:t>
            </a:r>
            <a:r>
              <a:rPr lang="en-AU" dirty="0"/>
              <a:t> higher degree of variance with classic</a:t>
            </a:r>
          </a:p>
          <a:p>
            <a:pPr lvl="2"/>
            <a:r>
              <a:rPr lang="en-AU" dirty="0"/>
              <a:t>To arrive at confidently close estimates of the ACTUAL entropy requires a huge sample space for classic</a:t>
            </a:r>
          </a:p>
          <a:p>
            <a:pPr lvl="2"/>
            <a:r>
              <a:rPr lang="en-AU" dirty="0"/>
              <a:t>Fast can arrive at confidently close estimates with far fewer samples</a:t>
            </a:r>
          </a:p>
          <a:p>
            <a:pPr lvl="1"/>
            <a:endParaRPr lang="en-AU" dirty="0" smtClean="0"/>
          </a:p>
          <a:p>
            <a:pPr lvl="1"/>
            <a:endParaRPr lang="en-AU" dirty="0" smtClean="0"/>
          </a:p>
          <a:p>
            <a:r>
              <a:rPr lang="en-AU" b="1" dirty="0" smtClean="0"/>
              <a:t>Fast Entropy provides what classic does as well on average produce estimations in a shorter time frame that are reliably </a:t>
            </a:r>
            <a:r>
              <a:rPr lang="en-AU" b="1" dirty="0" smtClean="0"/>
              <a:t>accurate</a:t>
            </a:r>
          </a:p>
          <a:p>
            <a:r>
              <a:rPr lang="en-AU" b="1" dirty="0" smtClean="0"/>
              <a:t>These are cumbersome calculations though, so we need to automate. We collect all automation tools into </a:t>
            </a:r>
            <a:r>
              <a:rPr lang="en-AU" b="1" dirty="0" err="1" smtClean="0"/>
              <a:t>Calpy</a:t>
            </a:r>
            <a:endParaRPr lang="en-AU" b="1" dirty="0"/>
          </a:p>
        </p:txBody>
      </p:sp>
    </p:spTree>
    <p:extLst>
      <p:ext uri="{BB962C8B-B14F-4D97-AF65-F5344CB8AC3E}">
        <p14:creationId xmlns:p14="http://schemas.microsoft.com/office/powerpoint/2010/main" val="521641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9501</TotalTime>
  <Words>3492</Words>
  <Application>Microsoft Office PowerPoint</Application>
  <PresentationFormat>On-screen Show (4:3)</PresentationFormat>
  <Paragraphs>380</Paragraphs>
  <Slides>46</Slides>
  <Notes>2</Notes>
  <HiddenSlides>3</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Adjacency</vt:lpstr>
      <vt:lpstr>Multimodal Language Models (?)</vt:lpstr>
      <vt:lpstr>Overview of Thesis</vt:lpstr>
      <vt:lpstr>Method</vt:lpstr>
      <vt:lpstr>Dementia - Information Loss</vt:lpstr>
      <vt:lpstr>Entropy</vt:lpstr>
      <vt:lpstr>Entropy and Dementia</vt:lpstr>
      <vt:lpstr>Current Problem – Classical Shannon Entropy</vt:lpstr>
      <vt:lpstr>Fast Entropy</vt:lpstr>
      <vt:lpstr>Fast Entropy vs. Classic Entropy</vt:lpstr>
      <vt:lpstr>Calpy</vt:lpstr>
      <vt:lpstr>Calpy - Black Box for outsiders</vt:lpstr>
      <vt:lpstr>Calpy – Technical Overview inside blackbox </vt:lpstr>
      <vt:lpstr>End of Intro  ~ 3-4 Minute Mark</vt:lpstr>
      <vt:lpstr>What I’ve Done </vt:lpstr>
      <vt:lpstr>What have I been doing</vt:lpstr>
      <vt:lpstr>Symbolization</vt:lpstr>
      <vt:lpstr>Symbolization Example</vt:lpstr>
      <vt:lpstr>Calpy Plots</vt:lpstr>
      <vt:lpstr>Quick Breakdown of Fast</vt:lpstr>
      <vt:lpstr>Chicken and Egg</vt:lpstr>
      <vt:lpstr>Pause Code – Visualising symbolisation </vt:lpstr>
      <vt:lpstr>Symbolization process</vt:lpstr>
      <vt:lpstr>Model Building</vt:lpstr>
      <vt:lpstr>End of Symbolization ~ 9-10 minute mark</vt:lpstr>
      <vt:lpstr>Visualized Classic vs Fast</vt:lpstr>
      <vt:lpstr>Entropy Profile</vt:lpstr>
      <vt:lpstr>Matlab vs Python</vt:lpstr>
      <vt:lpstr>Drop This?</vt:lpstr>
      <vt:lpstr>Drop this?</vt:lpstr>
      <vt:lpstr>PowerPoint Presentation</vt:lpstr>
      <vt:lpstr>What Have I Done (2/3 of talk)</vt:lpstr>
      <vt:lpstr>End of Implementation ~ 13 – 14 minute mark</vt:lpstr>
      <vt:lpstr>Milestones ?</vt:lpstr>
      <vt:lpstr>What Next – Actual Conversation Classification</vt:lpstr>
      <vt:lpstr>What next – Fast Entropy</vt:lpstr>
      <vt:lpstr>What Next - Symbolization</vt:lpstr>
      <vt:lpstr>What Next - Symbolization</vt:lpstr>
      <vt:lpstr>End of Summary 15 minutes</vt:lpstr>
      <vt:lpstr>Requirements - Marking</vt:lpstr>
      <vt:lpstr>Notes</vt:lpstr>
      <vt:lpstr>Notes 2 </vt:lpstr>
      <vt:lpstr>Notes 3 </vt:lpstr>
      <vt:lpstr>Summary of Model Building</vt:lpstr>
      <vt:lpstr>Why Estimate M</vt:lpstr>
      <vt:lpstr>What I will be doing</vt:lpstr>
      <vt:lpstr>Notes 10</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dc:title>
  <dc:creator>Computer</dc:creator>
  <cp:lastModifiedBy>Computer</cp:lastModifiedBy>
  <cp:revision>63</cp:revision>
  <dcterms:created xsi:type="dcterms:W3CDTF">2018-10-03T01:05:17Z</dcterms:created>
  <dcterms:modified xsi:type="dcterms:W3CDTF">2018-10-10T19:18:30Z</dcterms:modified>
</cp:coreProperties>
</file>