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1" r:id="rId2"/>
    <p:sldId id="279" r:id="rId3"/>
    <p:sldId id="280" r:id="rId4"/>
    <p:sldId id="281" r:id="rId5"/>
    <p:sldId id="282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Ref idx="min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25400" cap="flat">
              <a:solidFill>
                <a:srgbClr val="C4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Ref idx="min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E6A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7543797" y="7975599"/>
            <a:ext cx="5" cy="142253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Image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7874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446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7018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1590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1"/>
            <a:ext cx="11868106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2" y="9199778"/>
            <a:ext cx="312014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6" r:id="rId4"/>
    <p:sldLayoutId id="2147483658" r:id="rId5"/>
    <p:sldLayoutId id="2147483659" r:id="rId6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434198" y="241300"/>
            <a:ext cx="10136404" cy="7594601"/>
          </a:xfrm>
          <a:prstGeom prst="rect">
            <a:avLst/>
          </a:prstGeom>
        </p:spPr>
      </p:pic>
      <p:sp>
        <p:nvSpPr>
          <p:cNvPr id="150" name="A demand for WAB merchandise  availability both on and offline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3486"/>
            </a:lvl1pPr>
          </a:lstStyle>
          <a:p>
            <a:r>
              <a:t>A demand for WAB merchandise  availability both on and offline.</a:t>
            </a:r>
          </a:p>
        </p:txBody>
      </p:sp>
      <p:sp>
        <p:nvSpPr>
          <p:cNvPr id="151" name="Survey with 100 respondents who responded to a general call to answer 10 questions.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315468">
              <a:defRPr sz="1404"/>
            </a:lvl1pPr>
          </a:lstStyle>
          <a:p>
            <a:r>
              <a:t>Survey with 100 respondents who responded to a general call to answer 10 questions.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927B42-E2DA-4854-A1B0-E0451CFFBF4B}"/>
              </a:ext>
            </a:extLst>
          </p:cNvPr>
          <p:cNvSpPr/>
          <p:nvPr/>
        </p:nvSpPr>
        <p:spPr>
          <a:xfrm>
            <a:off x="6613240" y="218793"/>
            <a:ext cx="483061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1200" dirty="0"/>
              <a:t>Are you familiar with the products that are available for purchase from the Tiger Den?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3AE47-0CC5-4779-AA3A-427AFE6131A1}"/>
              </a:ext>
            </a:extLst>
          </p:cNvPr>
          <p:cNvSpPr/>
          <p:nvPr/>
        </p:nvSpPr>
        <p:spPr>
          <a:xfrm>
            <a:off x="6613240" y="4150926"/>
            <a:ext cx="483061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1200" dirty="0"/>
              <a:t>If the Tiger Den's products were available online with pictures and descriptions, would you visit the e-commerce site?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el 1"/>
          <p:cNvSpPr txBox="1">
            <a:spLocks noGrp="1"/>
          </p:cNvSpPr>
          <p:nvPr>
            <p:ph type="title"/>
          </p:nvPr>
        </p:nvSpPr>
        <p:spPr>
          <a:xfrm>
            <a:off x="889551" y="410323"/>
            <a:ext cx="11861801" cy="1397001"/>
          </a:xfrm>
          <a:prstGeom prst="rect">
            <a:avLst/>
          </a:prstGeom>
        </p:spPr>
        <p:txBody>
          <a:bodyPr/>
          <a:lstStyle/>
          <a:p>
            <a:r>
              <a:t>8.	Workflow</a:t>
            </a:r>
          </a:p>
        </p:txBody>
      </p:sp>
      <p:sp>
        <p:nvSpPr>
          <p:cNvPr id="214" name="Tijdelijke aanduiding voor teks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A)	Ordering</a:t>
            </a:r>
          </a:p>
        </p:txBody>
      </p:sp>
      <p:grpSp>
        <p:nvGrpSpPr>
          <p:cNvPr id="217" name="Stroomdiagram: Document 5"/>
          <p:cNvGrpSpPr/>
          <p:nvPr/>
        </p:nvGrpSpPr>
        <p:grpSpPr>
          <a:xfrm>
            <a:off x="1035065" y="3990447"/>
            <a:ext cx="1549369" cy="880413"/>
            <a:chOff x="0" y="0"/>
            <a:chExt cx="1549368" cy="880411"/>
          </a:xfrm>
        </p:grpSpPr>
        <p:sp>
          <p:nvSpPr>
            <p:cNvPr id="215" name="Shape"/>
            <p:cNvSpPr/>
            <p:nvPr/>
          </p:nvSpPr>
          <p:spPr>
            <a:xfrm>
              <a:off x="0" y="0"/>
              <a:ext cx="1549369" cy="880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55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41"/>
                  </a:lnTo>
                  <a:cubicBezTo>
                    <a:pt x="10800" y="15641"/>
                    <a:pt x="10800" y="21600"/>
                    <a:pt x="0" y="18214"/>
                  </a:cubicBezTo>
                  <a:close/>
                </a:path>
              </a:pathLst>
            </a:custGeom>
            <a:solidFill>
              <a:srgbClr val="FFFF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16" name="Order…"/>
            <p:cNvSpPr txBox="1"/>
            <p:nvPr/>
          </p:nvSpPr>
          <p:spPr>
            <a:xfrm>
              <a:off x="0" y="5534"/>
              <a:ext cx="1549369" cy="70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Order</a:t>
              </a:r>
            </a:p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in shop</a:t>
              </a:r>
            </a:p>
          </p:txBody>
        </p:sp>
      </p:grpSp>
      <p:grpSp>
        <p:nvGrpSpPr>
          <p:cNvPr id="220" name="Stroomdiagram: Voorbereiding 6"/>
          <p:cNvGrpSpPr/>
          <p:nvPr/>
        </p:nvGrpSpPr>
        <p:grpSpPr>
          <a:xfrm>
            <a:off x="889551" y="5386227"/>
            <a:ext cx="1840397" cy="1302921"/>
            <a:chOff x="0" y="0"/>
            <a:chExt cx="1840395" cy="1302920"/>
          </a:xfrm>
        </p:grpSpPr>
        <p:sp>
          <p:nvSpPr>
            <p:cNvPr id="218" name="Shape"/>
            <p:cNvSpPr/>
            <p:nvPr/>
          </p:nvSpPr>
          <p:spPr>
            <a:xfrm flipH="1">
              <a:off x="0" y="-1"/>
              <a:ext cx="1840397" cy="130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19" name="Checking online orders"/>
            <p:cNvSpPr txBox="1"/>
            <p:nvPr/>
          </p:nvSpPr>
          <p:spPr>
            <a:xfrm>
              <a:off x="368079" y="5894"/>
              <a:ext cx="1104239" cy="1291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Checking online orders</a:t>
              </a:r>
            </a:p>
          </p:txBody>
        </p:sp>
      </p:grpSp>
      <p:grpSp>
        <p:nvGrpSpPr>
          <p:cNvPr id="223" name="Stroomdiagram: Voorbereiding 8"/>
          <p:cNvGrpSpPr/>
          <p:nvPr/>
        </p:nvGrpSpPr>
        <p:grpSpPr>
          <a:xfrm>
            <a:off x="3805030" y="4496503"/>
            <a:ext cx="1722784" cy="1212800"/>
            <a:chOff x="0" y="0"/>
            <a:chExt cx="1722783" cy="1212799"/>
          </a:xfrm>
        </p:grpSpPr>
        <p:sp>
          <p:nvSpPr>
            <p:cNvPr id="221" name="Shape"/>
            <p:cNvSpPr/>
            <p:nvPr/>
          </p:nvSpPr>
          <p:spPr>
            <a:xfrm flipH="1">
              <a:off x="0" y="139605"/>
              <a:ext cx="1722784" cy="93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22" name="Check stock inventory"/>
            <p:cNvSpPr txBox="1"/>
            <p:nvPr/>
          </p:nvSpPr>
          <p:spPr>
            <a:xfrm>
              <a:off x="344557" y="0"/>
              <a:ext cx="1033670" cy="12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stock inventory</a:t>
              </a:r>
            </a:p>
          </p:txBody>
        </p:sp>
      </p:grpSp>
      <p:grpSp>
        <p:nvGrpSpPr>
          <p:cNvPr id="226" name="Stroomdiagram: Opgeslagen gegevens 9"/>
          <p:cNvGrpSpPr/>
          <p:nvPr/>
        </p:nvGrpSpPr>
        <p:grpSpPr>
          <a:xfrm>
            <a:off x="3805029" y="7983304"/>
            <a:ext cx="1441178" cy="810481"/>
            <a:chOff x="0" y="-1"/>
            <a:chExt cx="1441177" cy="810480"/>
          </a:xfrm>
        </p:grpSpPr>
        <p:sp>
          <p:nvSpPr>
            <p:cNvPr id="224" name="Shape"/>
            <p:cNvSpPr/>
            <p:nvPr/>
          </p:nvSpPr>
          <p:spPr>
            <a:xfrm flipH="1">
              <a:off x="0" y="-1"/>
              <a:ext cx="1441177" cy="81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21600" y="0"/>
                  </a:lnTo>
                  <a:cubicBezTo>
                    <a:pt x="19612" y="0"/>
                    <a:pt x="18000" y="4835"/>
                    <a:pt x="18000" y="10800"/>
                  </a:cubicBezTo>
                  <a:cubicBezTo>
                    <a:pt x="18000" y="16765"/>
                    <a:pt x="19612" y="21600"/>
                    <a:pt x="216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25" name="Stock…"/>
            <p:cNvSpPr txBox="1"/>
            <p:nvPr/>
          </p:nvSpPr>
          <p:spPr>
            <a:xfrm>
              <a:off x="240195" y="14028"/>
              <a:ext cx="960786" cy="782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Stock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dirty="0"/>
                <a:t>(shop and storage)</a:t>
              </a:r>
            </a:p>
          </p:txBody>
        </p:sp>
      </p:grpSp>
      <p:grpSp>
        <p:nvGrpSpPr>
          <p:cNvPr id="229" name="Stroomdiagram: Uitstel 10"/>
          <p:cNvGrpSpPr/>
          <p:nvPr/>
        </p:nvGrpSpPr>
        <p:grpSpPr>
          <a:xfrm>
            <a:off x="6526949" y="3949727"/>
            <a:ext cx="1586433" cy="923291"/>
            <a:chOff x="0" y="0"/>
            <a:chExt cx="1586432" cy="923290"/>
          </a:xfrm>
        </p:grpSpPr>
        <p:sp>
          <p:nvSpPr>
            <p:cNvPr id="227" name="Shape"/>
            <p:cNvSpPr/>
            <p:nvPr/>
          </p:nvSpPr>
          <p:spPr>
            <a:xfrm>
              <a:off x="-1" y="-1"/>
              <a:ext cx="1586434" cy="92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28" name="Product sold out"/>
            <p:cNvSpPr txBox="1"/>
            <p:nvPr/>
          </p:nvSpPr>
          <p:spPr>
            <a:xfrm>
              <a:off x="0" y="134644"/>
              <a:ext cx="1354104" cy="6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Product sold out</a:t>
              </a:r>
            </a:p>
          </p:txBody>
        </p:sp>
      </p:grpSp>
      <p:grpSp>
        <p:nvGrpSpPr>
          <p:cNvPr id="232" name="Stroomdiagram: Uitstel 11"/>
          <p:cNvGrpSpPr/>
          <p:nvPr/>
        </p:nvGrpSpPr>
        <p:grpSpPr>
          <a:xfrm>
            <a:off x="6502399" y="6157572"/>
            <a:ext cx="1586434" cy="923292"/>
            <a:chOff x="0" y="0"/>
            <a:chExt cx="1586432" cy="923290"/>
          </a:xfrm>
        </p:grpSpPr>
        <p:sp>
          <p:nvSpPr>
            <p:cNvPr id="230" name="Shape"/>
            <p:cNvSpPr/>
            <p:nvPr/>
          </p:nvSpPr>
          <p:spPr>
            <a:xfrm>
              <a:off x="-1" y="-1"/>
              <a:ext cx="1586434" cy="92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31" name="Product available"/>
            <p:cNvSpPr txBox="1"/>
            <p:nvPr/>
          </p:nvSpPr>
          <p:spPr>
            <a:xfrm>
              <a:off x="0" y="134644"/>
              <a:ext cx="1354104" cy="65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Product available </a:t>
              </a:r>
            </a:p>
          </p:txBody>
        </p:sp>
      </p:grpSp>
      <p:grpSp>
        <p:nvGrpSpPr>
          <p:cNvPr id="236" name="Stroomdiagram: Vooraf gedefinieerd proces 12"/>
          <p:cNvGrpSpPr/>
          <p:nvPr/>
        </p:nvGrpSpPr>
        <p:grpSpPr>
          <a:xfrm>
            <a:off x="9730684" y="3465497"/>
            <a:ext cx="2384565" cy="718148"/>
            <a:chOff x="0" y="-1"/>
            <a:chExt cx="2384563" cy="718147"/>
          </a:xfrm>
        </p:grpSpPr>
        <p:sp>
          <p:nvSpPr>
            <p:cNvPr id="233" name="Rectangle"/>
            <p:cNvSpPr/>
            <p:nvPr/>
          </p:nvSpPr>
          <p:spPr>
            <a:xfrm>
              <a:off x="0" y="-1"/>
              <a:ext cx="2384563" cy="7181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34" name="Shape"/>
            <p:cNvSpPr/>
            <p:nvPr/>
          </p:nvSpPr>
          <p:spPr>
            <a:xfrm>
              <a:off x="0" y="-1"/>
              <a:ext cx="2384563" cy="71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0"/>
                  </a:moveTo>
                  <a:lnTo>
                    <a:pt x="2700" y="21600"/>
                  </a:lnTo>
                  <a:moveTo>
                    <a:pt x="18900" y="0"/>
                  </a:moveTo>
                  <a:lnTo>
                    <a:pt x="18900" y="21600"/>
                  </a:lnTo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35" name="Purchage to refill stock"/>
            <p:cNvSpPr txBox="1"/>
            <p:nvPr/>
          </p:nvSpPr>
          <p:spPr>
            <a:xfrm>
              <a:off x="298069" y="1"/>
              <a:ext cx="1788424" cy="718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/>
                <a:t>Purcha</a:t>
              </a:r>
              <a:r>
                <a:rPr lang="en-US" dirty="0"/>
                <a:t>s</a:t>
              </a:r>
              <a:r>
                <a:rPr dirty="0"/>
                <a:t>e to refill stock</a:t>
              </a:r>
            </a:p>
          </p:txBody>
        </p:sp>
      </p:grpSp>
      <p:grpSp>
        <p:nvGrpSpPr>
          <p:cNvPr id="240" name="Stroomdiagram: Vooraf gedefinieerd proces 13"/>
          <p:cNvGrpSpPr/>
          <p:nvPr/>
        </p:nvGrpSpPr>
        <p:grpSpPr>
          <a:xfrm>
            <a:off x="9730685" y="6482474"/>
            <a:ext cx="2384565" cy="718146"/>
            <a:chOff x="0" y="0"/>
            <a:chExt cx="2384563" cy="718145"/>
          </a:xfrm>
        </p:grpSpPr>
        <p:sp>
          <p:nvSpPr>
            <p:cNvPr id="237" name="Rectangle"/>
            <p:cNvSpPr/>
            <p:nvPr/>
          </p:nvSpPr>
          <p:spPr>
            <a:xfrm>
              <a:off x="0" y="-1"/>
              <a:ext cx="2384564" cy="7181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38" name="Shape"/>
            <p:cNvSpPr/>
            <p:nvPr/>
          </p:nvSpPr>
          <p:spPr>
            <a:xfrm>
              <a:off x="0" y="-1"/>
              <a:ext cx="2384564" cy="71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0"/>
                  </a:moveTo>
                  <a:lnTo>
                    <a:pt x="2700" y="21600"/>
                  </a:lnTo>
                  <a:moveTo>
                    <a:pt x="18900" y="0"/>
                  </a:moveTo>
                  <a:lnTo>
                    <a:pt x="18900" y="21600"/>
                  </a:lnTo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39" name="Delivery to client"/>
            <p:cNvSpPr txBox="1"/>
            <p:nvPr/>
          </p:nvSpPr>
          <p:spPr>
            <a:xfrm>
              <a:off x="298071" y="7028"/>
              <a:ext cx="1788424" cy="704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Delivery to client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7F91EB-299A-4735-B789-432BFBBEFCE8}"/>
              </a:ext>
            </a:extLst>
          </p:cNvPr>
          <p:cNvCxnSpPr>
            <a:cxnSpLocks/>
            <a:endCxn id="219" idx="0"/>
          </p:cNvCxnSpPr>
          <p:nvPr/>
        </p:nvCxnSpPr>
        <p:spPr>
          <a:xfrm>
            <a:off x="1809750" y="4882740"/>
            <a:ext cx="0" cy="5093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29843FA-D909-4CBD-8F0E-B5264D9CDF32}"/>
              </a:ext>
            </a:extLst>
          </p:cNvPr>
          <p:cNvCxnSpPr>
            <a:cxnSpLocks/>
            <a:stCxn id="216" idx="3"/>
          </p:cNvCxnSpPr>
          <p:nvPr/>
        </p:nvCxnSpPr>
        <p:spPr>
          <a:xfrm>
            <a:off x="2584435" y="4348027"/>
            <a:ext cx="1220594" cy="705502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734F09-2C2F-4E51-A9D8-B481B3404D8D}"/>
              </a:ext>
            </a:extLst>
          </p:cNvPr>
          <p:cNvCxnSpPr>
            <a:endCxn id="225" idx="0"/>
          </p:cNvCxnSpPr>
          <p:nvPr/>
        </p:nvCxnSpPr>
        <p:spPr>
          <a:xfrm>
            <a:off x="4516582" y="5569699"/>
            <a:ext cx="9036" cy="242763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3AC86C-9A14-4FD4-A262-4282C47A6B8E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5527815" y="4411372"/>
            <a:ext cx="999134" cy="715522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7A8CAE6-13E8-489F-88C9-3F0599D30D08}"/>
              </a:ext>
            </a:extLst>
          </p:cNvPr>
          <p:cNvCxnSpPr>
            <a:cxnSpLocks/>
            <a:endCxn id="231" idx="1"/>
          </p:cNvCxnSpPr>
          <p:nvPr/>
        </p:nvCxnSpPr>
        <p:spPr>
          <a:xfrm rot="16200000" flipH="1">
            <a:off x="5274213" y="5391031"/>
            <a:ext cx="1481788" cy="974584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9280C44E-ABC7-4F5B-A963-0FA008096738}"/>
              </a:ext>
            </a:extLst>
          </p:cNvPr>
          <p:cNvCxnSpPr/>
          <p:nvPr/>
        </p:nvCxnSpPr>
        <p:spPr>
          <a:xfrm flipV="1">
            <a:off x="8113383" y="3824571"/>
            <a:ext cx="1617301" cy="606083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C399B520-2542-4473-94B4-EADDC7C436E3}"/>
              </a:ext>
            </a:extLst>
          </p:cNvPr>
          <p:cNvCxnSpPr/>
          <p:nvPr/>
        </p:nvCxnSpPr>
        <p:spPr>
          <a:xfrm>
            <a:off x="8113383" y="6619217"/>
            <a:ext cx="1617300" cy="222330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el 1"/>
          <p:cNvSpPr txBox="1">
            <a:spLocks noGrp="1"/>
          </p:cNvSpPr>
          <p:nvPr>
            <p:ph type="title"/>
          </p:nvPr>
        </p:nvSpPr>
        <p:spPr>
          <a:xfrm>
            <a:off x="889551" y="410323"/>
            <a:ext cx="11861801" cy="1397001"/>
          </a:xfrm>
          <a:prstGeom prst="rect">
            <a:avLst/>
          </a:prstGeom>
        </p:spPr>
        <p:txBody>
          <a:bodyPr/>
          <a:lstStyle/>
          <a:p>
            <a:r>
              <a:t>8.	Workflow</a:t>
            </a:r>
          </a:p>
        </p:txBody>
      </p:sp>
      <p:sp>
        <p:nvSpPr>
          <p:cNvPr id="243" name="Tijdelijke aanduiding voor teks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B1)	Suppliers (shop delivery)</a:t>
            </a:r>
          </a:p>
        </p:txBody>
      </p:sp>
      <p:grpSp>
        <p:nvGrpSpPr>
          <p:cNvPr id="246" name="Stroomdiagram: Voorbereiding 8"/>
          <p:cNvGrpSpPr/>
          <p:nvPr/>
        </p:nvGrpSpPr>
        <p:grpSpPr>
          <a:xfrm>
            <a:off x="1499151" y="4044038"/>
            <a:ext cx="1722784" cy="1212801"/>
            <a:chOff x="0" y="0"/>
            <a:chExt cx="1722783" cy="1212799"/>
          </a:xfrm>
        </p:grpSpPr>
        <p:sp>
          <p:nvSpPr>
            <p:cNvPr id="244" name="Shape"/>
            <p:cNvSpPr/>
            <p:nvPr/>
          </p:nvSpPr>
          <p:spPr>
            <a:xfrm flipH="1">
              <a:off x="0" y="139605"/>
              <a:ext cx="1722784" cy="93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45" name="Check stock inventory"/>
            <p:cNvSpPr txBox="1"/>
            <p:nvPr/>
          </p:nvSpPr>
          <p:spPr>
            <a:xfrm>
              <a:off x="344557" y="0"/>
              <a:ext cx="1033670" cy="12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stock inventory</a:t>
              </a:r>
            </a:p>
          </p:txBody>
        </p:sp>
      </p:grpSp>
      <p:grpSp>
        <p:nvGrpSpPr>
          <p:cNvPr id="249" name="Stroomdiagram: Opgeslagen gegevens 9"/>
          <p:cNvGrpSpPr/>
          <p:nvPr/>
        </p:nvGrpSpPr>
        <p:grpSpPr>
          <a:xfrm>
            <a:off x="1499149" y="6651220"/>
            <a:ext cx="1441178" cy="810479"/>
            <a:chOff x="0" y="0"/>
            <a:chExt cx="1441176" cy="810478"/>
          </a:xfrm>
        </p:grpSpPr>
        <p:sp>
          <p:nvSpPr>
            <p:cNvPr id="247" name="Shape"/>
            <p:cNvSpPr/>
            <p:nvPr/>
          </p:nvSpPr>
          <p:spPr>
            <a:xfrm flipH="1">
              <a:off x="0" y="-1"/>
              <a:ext cx="1441177" cy="81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21600" y="0"/>
                  </a:lnTo>
                  <a:cubicBezTo>
                    <a:pt x="19612" y="0"/>
                    <a:pt x="18000" y="4835"/>
                    <a:pt x="18000" y="10800"/>
                  </a:cubicBezTo>
                  <a:cubicBezTo>
                    <a:pt x="18000" y="16765"/>
                    <a:pt x="19612" y="21600"/>
                    <a:pt x="216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48" name="Stock…"/>
            <p:cNvSpPr txBox="1"/>
            <p:nvPr/>
          </p:nvSpPr>
          <p:spPr>
            <a:xfrm>
              <a:off x="240195" y="14028"/>
              <a:ext cx="960786" cy="7824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Stock</a:t>
              </a:r>
            </a:p>
            <a:p>
              <a:pPr>
                <a:defRPr sz="1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(shop and storage)</a:t>
              </a:r>
            </a:p>
          </p:txBody>
        </p:sp>
      </p:grpSp>
      <p:grpSp>
        <p:nvGrpSpPr>
          <p:cNvPr id="252" name="Stroomdiagram: Voorbereiding 14"/>
          <p:cNvGrpSpPr/>
          <p:nvPr/>
        </p:nvGrpSpPr>
        <p:grpSpPr>
          <a:xfrm>
            <a:off x="3659108" y="3904339"/>
            <a:ext cx="1959813" cy="1492201"/>
            <a:chOff x="0" y="0"/>
            <a:chExt cx="1959811" cy="1492199"/>
          </a:xfrm>
        </p:grpSpPr>
        <p:sp>
          <p:nvSpPr>
            <p:cNvPr id="250" name="Shape"/>
            <p:cNvSpPr/>
            <p:nvPr/>
          </p:nvSpPr>
          <p:spPr>
            <a:xfrm flipH="1">
              <a:off x="0" y="2306"/>
              <a:ext cx="1959813" cy="14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51" name="Determine deficit item(s) and amounts"/>
            <p:cNvSpPr txBox="1"/>
            <p:nvPr/>
          </p:nvSpPr>
          <p:spPr>
            <a:xfrm>
              <a:off x="391962" y="-1"/>
              <a:ext cx="1175889" cy="14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Determine deficit item(s) and amounts</a:t>
              </a:r>
            </a:p>
          </p:txBody>
        </p:sp>
      </p:grpSp>
      <p:grpSp>
        <p:nvGrpSpPr>
          <p:cNvPr id="255" name="Stroomdiagram: Voorbereiding 15"/>
          <p:cNvGrpSpPr/>
          <p:nvPr/>
        </p:nvGrpSpPr>
        <p:grpSpPr>
          <a:xfrm>
            <a:off x="6353790" y="3904337"/>
            <a:ext cx="1959813" cy="1492200"/>
            <a:chOff x="0" y="0"/>
            <a:chExt cx="1959811" cy="1492199"/>
          </a:xfrm>
        </p:grpSpPr>
        <p:sp>
          <p:nvSpPr>
            <p:cNvPr id="253" name="Shape"/>
            <p:cNvSpPr/>
            <p:nvPr/>
          </p:nvSpPr>
          <p:spPr>
            <a:xfrm flipH="1">
              <a:off x="0" y="140805"/>
              <a:ext cx="1959813" cy="121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54" name="Order the items from supplier, i.e. WABX"/>
            <p:cNvSpPr txBox="1"/>
            <p:nvPr/>
          </p:nvSpPr>
          <p:spPr>
            <a:xfrm>
              <a:off x="391962" y="0"/>
              <a:ext cx="1175889" cy="1492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Order the items from supplier, i.e. WABX</a:t>
              </a:r>
            </a:p>
          </p:txBody>
        </p:sp>
      </p:grpSp>
      <p:grpSp>
        <p:nvGrpSpPr>
          <p:cNvPr id="258" name="Stroomdiagram: Voorbereiding 16"/>
          <p:cNvGrpSpPr/>
          <p:nvPr/>
        </p:nvGrpSpPr>
        <p:grpSpPr>
          <a:xfrm>
            <a:off x="8721915" y="4183643"/>
            <a:ext cx="1959813" cy="933590"/>
            <a:chOff x="0" y="0"/>
            <a:chExt cx="1959811" cy="933589"/>
          </a:xfrm>
        </p:grpSpPr>
        <p:sp>
          <p:nvSpPr>
            <p:cNvPr id="256" name="Shape"/>
            <p:cNvSpPr/>
            <p:nvPr/>
          </p:nvSpPr>
          <p:spPr>
            <a:xfrm flipH="1">
              <a:off x="0" y="-1"/>
              <a:ext cx="1959813" cy="93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57" name="Check correct delivery"/>
            <p:cNvSpPr txBox="1"/>
            <p:nvPr/>
          </p:nvSpPr>
          <p:spPr>
            <a:xfrm>
              <a:off x="391962" y="94"/>
              <a:ext cx="1175889" cy="9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correct delivery 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FE4BB-6801-4203-B103-75B57A365463}"/>
              </a:ext>
            </a:extLst>
          </p:cNvPr>
          <p:cNvCxnSpPr/>
          <p:nvPr/>
        </p:nvCxnSpPr>
        <p:spPr>
          <a:xfrm>
            <a:off x="3221936" y="4655127"/>
            <a:ext cx="4371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E4CC3D-E000-4992-B5B8-1950E10484BA}"/>
              </a:ext>
            </a:extLst>
          </p:cNvPr>
          <p:cNvCxnSpPr/>
          <p:nvPr/>
        </p:nvCxnSpPr>
        <p:spPr>
          <a:xfrm>
            <a:off x="5618923" y="4641273"/>
            <a:ext cx="73486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526A30-5C36-4C8B-8F79-05443E852F91}"/>
              </a:ext>
            </a:extLst>
          </p:cNvPr>
          <p:cNvCxnSpPr/>
          <p:nvPr/>
        </p:nvCxnSpPr>
        <p:spPr>
          <a:xfrm>
            <a:off x="8313605" y="4655127"/>
            <a:ext cx="40831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886AD6-8F8D-442E-B52B-8B326468B4C4}"/>
              </a:ext>
            </a:extLst>
          </p:cNvPr>
          <p:cNvCxnSpPr/>
          <p:nvPr/>
        </p:nvCxnSpPr>
        <p:spPr>
          <a:xfrm>
            <a:off x="2313709" y="5117139"/>
            <a:ext cx="0" cy="153408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el 1"/>
          <p:cNvSpPr txBox="1">
            <a:spLocks noGrp="1"/>
          </p:cNvSpPr>
          <p:nvPr>
            <p:ph type="title"/>
          </p:nvPr>
        </p:nvSpPr>
        <p:spPr>
          <a:xfrm>
            <a:off x="889551" y="410323"/>
            <a:ext cx="11861801" cy="1397001"/>
          </a:xfrm>
          <a:prstGeom prst="rect">
            <a:avLst/>
          </a:prstGeom>
        </p:spPr>
        <p:txBody>
          <a:bodyPr/>
          <a:lstStyle/>
          <a:p>
            <a:r>
              <a:t>8.	Workflow</a:t>
            </a:r>
          </a:p>
        </p:txBody>
      </p:sp>
      <p:sp>
        <p:nvSpPr>
          <p:cNvPr id="261" name="Tijdelijke aanduiding voor teks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B2)	 Suppliers (direct shipment)</a:t>
            </a:r>
          </a:p>
        </p:txBody>
      </p:sp>
      <p:grpSp>
        <p:nvGrpSpPr>
          <p:cNvPr id="264" name="Stroomdiagram: Voorbereiding 8"/>
          <p:cNvGrpSpPr/>
          <p:nvPr/>
        </p:nvGrpSpPr>
        <p:grpSpPr>
          <a:xfrm>
            <a:off x="1499151" y="4322143"/>
            <a:ext cx="1722784" cy="656591"/>
            <a:chOff x="0" y="0"/>
            <a:chExt cx="1722783" cy="656590"/>
          </a:xfrm>
        </p:grpSpPr>
        <p:sp>
          <p:nvSpPr>
            <p:cNvPr id="262" name="Shape"/>
            <p:cNvSpPr/>
            <p:nvPr/>
          </p:nvSpPr>
          <p:spPr>
            <a:xfrm flipH="1">
              <a:off x="0" y="-1"/>
              <a:ext cx="1722784" cy="65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63" name="Check order"/>
            <p:cNvSpPr txBox="1"/>
            <p:nvPr/>
          </p:nvSpPr>
          <p:spPr>
            <a:xfrm>
              <a:off x="344557" y="1295"/>
              <a:ext cx="1033670" cy="6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order</a:t>
              </a:r>
            </a:p>
          </p:txBody>
        </p:sp>
      </p:grpSp>
      <p:grpSp>
        <p:nvGrpSpPr>
          <p:cNvPr id="267" name="Stroomdiagram: Voorbereiding 14"/>
          <p:cNvGrpSpPr/>
          <p:nvPr/>
        </p:nvGrpSpPr>
        <p:grpSpPr>
          <a:xfrm>
            <a:off x="4494371" y="3983589"/>
            <a:ext cx="1959813" cy="1333698"/>
            <a:chOff x="0" y="0"/>
            <a:chExt cx="1959811" cy="1333697"/>
          </a:xfrm>
        </p:grpSpPr>
        <p:sp>
          <p:nvSpPr>
            <p:cNvPr id="265" name="Shape"/>
            <p:cNvSpPr/>
            <p:nvPr/>
          </p:nvSpPr>
          <p:spPr>
            <a:xfrm flipH="1">
              <a:off x="0" y="-1"/>
              <a:ext cx="1959813" cy="133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66" name="Give supplier detailed order information"/>
            <p:cNvSpPr txBox="1"/>
            <p:nvPr/>
          </p:nvSpPr>
          <p:spPr>
            <a:xfrm>
              <a:off x="391962" y="47393"/>
              <a:ext cx="1175889" cy="12389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6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Give supplier detailed order information</a:t>
              </a:r>
            </a:p>
          </p:txBody>
        </p:sp>
      </p:grpSp>
      <p:grpSp>
        <p:nvGrpSpPr>
          <p:cNvPr id="270" name="Stroomdiagram: Voorbereiding 16"/>
          <p:cNvGrpSpPr/>
          <p:nvPr/>
        </p:nvGrpSpPr>
        <p:grpSpPr>
          <a:xfrm>
            <a:off x="7726621" y="3904338"/>
            <a:ext cx="1959813" cy="1492200"/>
            <a:chOff x="0" y="0"/>
            <a:chExt cx="1959811" cy="1492199"/>
          </a:xfrm>
        </p:grpSpPr>
        <p:sp>
          <p:nvSpPr>
            <p:cNvPr id="268" name="Shape"/>
            <p:cNvSpPr/>
            <p:nvPr/>
          </p:nvSpPr>
          <p:spPr>
            <a:xfrm flipH="1">
              <a:off x="0" y="2306"/>
              <a:ext cx="1959813" cy="14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69" name="Check correct delivery via track &amp;trace"/>
            <p:cNvSpPr txBox="1"/>
            <p:nvPr/>
          </p:nvSpPr>
          <p:spPr>
            <a:xfrm>
              <a:off x="391962" y="-1"/>
              <a:ext cx="1175889" cy="14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correct delivery via track &amp;trace 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35F7B-19E3-48F0-8998-BBAB686B27A8}"/>
              </a:ext>
            </a:extLst>
          </p:cNvPr>
          <p:cNvCxnSpPr/>
          <p:nvPr/>
        </p:nvCxnSpPr>
        <p:spPr>
          <a:xfrm>
            <a:off x="3208081" y="4668979"/>
            <a:ext cx="127243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DC3CE-4728-42F3-BE6A-29E8F7F4B44A}"/>
              </a:ext>
            </a:extLst>
          </p:cNvPr>
          <p:cNvCxnSpPr/>
          <p:nvPr/>
        </p:nvCxnSpPr>
        <p:spPr>
          <a:xfrm>
            <a:off x="6502400" y="4655127"/>
            <a:ext cx="122422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el 1"/>
          <p:cNvSpPr txBox="1">
            <a:spLocks noGrp="1"/>
          </p:cNvSpPr>
          <p:nvPr>
            <p:ph type="title"/>
          </p:nvPr>
        </p:nvSpPr>
        <p:spPr>
          <a:xfrm>
            <a:off x="889551" y="410323"/>
            <a:ext cx="11861801" cy="1397001"/>
          </a:xfrm>
          <a:prstGeom prst="rect">
            <a:avLst/>
          </a:prstGeom>
        </p:spPr>
        <p:txBody>
          <a:bodyPr/>
          <a:lstStyle/>
          <a:p>
            <a:r>
              <a:t>8.	Workflow</a:t>
            </a:r>
          </a:p>
        </p:txBody>
      </p:sp>
      <p:sp>
        <p:nvSpPr>
          <p:cNvPr id="273" name="Tijdelijke aanduiding voor teks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C)	Fulfillment (actions for Tiger Den volunteers)</a:t>
            </a:r>
          </a:p>
        </p:txBody>
      </p:sp>
      <p:grpSp>
        <p:nvGrpSpPr>
          <p:cNvPr id="276" name="Stroomdiagram: Voorbereiding 8"/>
          <p:cNvGrpSpPr/>
          <p:nvPr/>
        </p:nvGrpSpPr>
        <p:grpSpPr>
          <a:xfrm>
            <a:off x="1499151" y="4322143"/>
            <a:ext cx="1722784" cy="656591"/>
            <a:chOff x="0" y="0"/>
            <a:chExt cx="1722783" cy="656590"/>
          </a:xfrm>
        </p:grpSpPr>
        <p:sp>
          <p:nvSpPr>
            <p:cNvPr id="274" name="Shape"/>
            <p:cNvSpPr/>
            <p:nvPr/>
          </p:nvSpPr>
          <p:spPr>
            <a:xfrm flipH="1">
              <a:off x="0" y="-1"/>
              <a:ext cx="1722784" cy="65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75" name="Take the order"/>
            <p:cNvSpPr txBox="1"/>
            <p:nvPr/>
          </p:nvSpPr>
          <p:spPr>
            <a:xfrm>
              <a:off x="344557" y="1295"/>
              <a:ext cx="1033670" cy="6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Take the order</a:t>
              </a:r>
            </a:p>
          </p:txBody>
        </p:sp>
      </p:grpSp>
      <p:grpSp>
        <p:nvGrpSpPr>
          <p:cNvPr id="279" name="Stroomdiagram: Voorbereiding 14"/>
          <p:cNvGrpSpPr/>
          <p:nvPr/>
        </p:nvGrpSpPr>
        <p:grpSpPr>
          <a:xfrm>
            <a:off x="3659108" y="3764640"/>
            <a:ext cx="1959813" cy="1771600"/>
            <a:chOff x="0" y="0"/>
            <a:chExt cx="1959811" cy="1771599"/>
          </a:xfrm>
        </p:grpSpPr>
        <p:sp>
          <p:nvSpPr>
            <p:cNvPr id="277" name="Shape"/>
            <p:cNvSpPr/>
            <p:nvPr/>
          </p:nvSpPr>
          <p:spPr>
            <a:xfrm flipH="1">
              <a:off x="0" y="3506"/>
              <a:ext cx="1959813" cy="1764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78" name="Take the items out of the shop or the storage"/>
            <p:cNvSpPr txBox="1"/>
            <p:nvPr/>
          </p:nvSpPr>
          <p:spPr>
            <a:xfrm>
              <a:off x="391962" y="-1"/>
              <a:ext cx="1175889" cy="17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Take the items out of the shop or the storage</a:t>
              </a:r>
            </a:p>
          </p:txBody>
        </p:sp>
      </p:grpSp>
      <p:grpSp>
        <p:nvGrpSpPr>
          <p:cNvPr id="282" name="Stroomdiagram: Voorbereiding 15"/>
          <p:cNvGrpSpPr/>
          <p:nvPr/>
        </p:nvGrpSpPr>
        <p:grpSpPr>
          <a:xfrm>
            <a:off x="6353790" y="4322140"/>
            <a:ext cx="1959813" cy="656591"/>
            <a:chOff x="0" y="0"/>
            <a:chExt cx="1959811" cy="656590"/>
          </a:xfrm>
        </p:grpSpPr>
        <p:sp>
          <p:nvSpPr>
            <p:cNvPr id="280" name="Shape"/>
            <p:cNvSpPr/>
            <p:nvPr/>
          </p:nvSpPr>
          <p:spPr>
            <a:xfrm flipH="1">
              <a:off x="0" y="-1"/>
              <a:ext cx="1959813" cy="65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81" name="Collect all items"/>
            <p:cNvSpPr txBox="1"/>
            <p:nvPr/>
          </p:nvSpPr>
          <p:spPr>
            <a:xfrm>
              <a:off x="391962" y="1295"/>
              <a:ext cx="1175889" cy="6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Collect all items</a:t>
              </a:r>
            </a:p>
          </p:txBody>
        </p:sp>
      </p:grpSp>
      <p:grpSp>
        <p:nvGrpSpPr>
          <p:cNvPr id="285" name="Stroomdiagram: Voorbereiding 7"/>
          <p:cNvGrpSpPr/>
          <p:nvPr/>
        </p:nvGrpSpPr>
        <p:grpSpPr>
          <a:xfrm>
            <a:off x="8891582" y="4044036"/>
            <a:ext cx="1959813" cy="1212801"/>
            <a:chOff x="0" y="0"/>
            <a:chExt cx="1959811" cy="1212799"/>
          </a:xfrm>
        </p:grpSpPr>
        <p:sp>
          <p:nvSpPr>
            <p:cNvPr id="283" name="Shape"/>
            <p:cNvSpPr/>
            <p:nvPr/>
          </p:nvSpPr>
          <p:spPr>
            <a:xfrm flipH="1">
              <a:off x="0" y="139605"/>
              <a:ext cx="1959813" cy="933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84" name="Print out address of customer"/>
            <p:cNvSpPr txBox="1"/>
            <p:nvPr/>
          </p:nvSpPr>
          <p:spPr>
            <a:xfrm>
              <a:off x="391962" y="0"/>
              <a:ext cx="1175889" cy="12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Print out address of customer</a:t>
              </a:r>
            </a:p>
          </p:txBody>
        </p:sp>
      </p:grpSp>
      <p:grpSp>
        <p:nvGrpSpPr>
          <p:cNvPr id="288" name="Stroomdiagram: Voorbereiding 10"/>
          <p:cNvGrpSpPr/>
          <p:nvPr/>
        </p:nvGrpSpPr>
        <p:grpSpPr>
          <a:xfrm>
            <a:off x="1499150" y="7076069"/>
            <a:ext cx="1959813" cy="1492200"/>
            <a:chOff x="0" y="0"/>
            <a:chExt cx="1959811" cy="1492199"/>
          </a:xfrm>
        </p:grpSpPr>
        <p:sp>
          <p:nvSpPr>
            <p:cNvPr id="286" name="Shape"/>
            <p:cNvSpPr/>
            <p:nvPr/>
          </p:nvSpPr>
          <p:spPr>
            <a:xfrm flipH="1">
              <a:off x="0" y="2306"/>
              <a:ext cx="1959813" cy="148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87" name="Package the items and send to express firm"/>
            <p:cNvSpPr txBox="1"/>
            <p:nvPr/>
          </p:nvSpPr>
          <p:spPr>
            <a:xfrm>
              <a:off x="391962" y="-1"/>
              <a:ext cx="1175889" cy="1492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Package the items and send to express firm</a:t>
              </a:r>
            </a:p>
          </p:txBody>
        </p:sp>
      </p:grpSp>
      <p:grpSp>
        <p:nvGrpSpPr>
          <p:cNvPr id="291" name="Stroomdiagram: Voorbereiding 11"/>
          <p:cNvGrpSpPr/>
          <p:nvPr/>
        </p:nvGrpSpPr>
        <p:grpSpPr>
          <a:xfrm>
            <a:off x="4386610" y="7078375"/>
            <a:ext cx="1967178" cy="1487588"/>
            <a:chOff x="0" y="0"/>
            <a:chExt cx="1967177" cy="1487587"/>
          </a:xfrm>
        </p:grpSpPr>
        <p:sp>
          <p:nvSpPr>
            <p:cNvPr id="289" name="Shape"/>
            <p:cNvSpPr/>
            <p:nvPr/>
          </p:nvSpPr>
          <p:spPr>
            <a:xfrm flipH="1">
              <a:off x="0" y="-1"/>
              <a:ext cx="1967178" cy="148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92D05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+mn-lt"/>
                  <a:ea typeface="+mn-ea"/>
                  <a:cs typeface="+mn-cs"/>
                  <a:sym typeface="Helvetica Neue"/>
                </a:defRPr>
              </a:pPr>
              <a:endParaRPr/>
            </a:p>
          </p:txBody>
        </p:sp>
        <p:sp>
          <p:nvSpPr>
            <p:cNvPr id="290" name="Check delivery via Track and Trace."/>
            <p:cNvSpPr txBox="1"/>
            <p:nvPr/>
          </p:nvSpPr>
          <p:spPr>
            <a:xfrm>
              <a:off x="393434" y="137393"/>
              <a:ext cx="1180309" cy="12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18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t>Check delivery via Track and Trace. 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C2C694-A112-4F4D-98EC-F53F12CECB06}"/>
              </a:ext>
            </a:extLst>
          </p:cNvPr>
          <p:cNvCxnSpPr/>
          <p:nvPr/>
        </p:nvCxnSpPr>
        <p:spPr>
          <a:xfrm>
            <a:off x="3221936" y="4655127"/>
            <a:ext cx="43717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9539BA-78DB-446D-B09F-1D2FF8E10E2A}"/>
              </a:ext>
            </a:extLst>
          </p:cNvPr>
          <p:cNvCxnSpPr/>
          <p:nvPr/>
        </p:nvCxnSpPr>
        <p:spPr>
          <a:xfrm>
            <a:off x="5618923" y="4641273"/>
            <a:ext cx="73486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14DBB5-FDB3-49FD-AA7A-CCABEAA36738}"/>
              </a:ext>
            </a:extLst>
          </p:cNvPr>
          <p:cNvCxnSpPr/>
          <p:nvPr/>
        </p:nvCxnSpPr>
        <p:spPr>
          <a:xfrm>
            <a:off x="8313605" y="4655127"/>
            <a:ext cx="57797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5F57782-6FA5-4B53-9819-713DD833A50E}"/>
              </a:ext>
            </a:extLst>
          </p:cNvPr>
          <p:cNvCxnSpPr>
            <a:cxnSpLocks/>
            <a:endCxn id="287" idx="0"/>
          </p:cNvCxnSpPr>
          <p:nvPr/>
        </p:nvCxnSpPr>
        <p:spPr>
          <a:xfrm rot="10800000" flipV="1">
            <a:off x="2479057" y="6111732"/>
            <a:ext cx="7392432" cy="964336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52C922-1D31-47F4-93D4-ED8393C0DF84}"/>
              </a:ext>
            </a:extLst>
          </p:cNvPr>
          <p:cNvCxnSpPr/>
          <p:nvPr/>
        </p:nvCxnSpPr>
        <p:spPr>
          <a:xfrm flipV="1">
            <a:off x="9871489" y="5112327"/>
            <a:ext cx="0" cy="98690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6A368E-D4A4-4466-BABD-542208B78B60}"/>
              </a:ext>
            </a:extLst>
          </p:cNvPr>
          <p:cNvCxnSpPr/>
          <p:nvPr/>
        </p:nvCxnSpPr>
        <p:spPr>
          <a:xfrm>
            <a:off x="3458965" y="7822169"/>
            <a:ext cx="9276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Neue</vt:lpstr>
      <vt:lpstr>Helvetica Neue Light</vt:lpstr>
      <vt:lpstr>Helvetica Neue Medium</vt:lpstr>
      <vt:lpstr>Helvetica</vt:lpstr>
      <vt:lpstr>ModernPortfolio</vt:lpstr>
      <vt:lpstr>A demand for WAB merchandise  availability both on and offline.</vt:lpstr>
      <vt:lpstr>8. Workflow</vt:lpstr>
      <vt:lpstr>8. Workflow</vt:lpstr>
      <vt:lpstr>8. Workflow</vt:lpstr>
      <vt:lpstr>8.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WAB Tiger Commerce </dc:title>
  <dc:creator>Rob Hackett</dc:creator>
  <cp:lastModifiedBy>Hackett Rob</cp:lastModifiedBy>
  <cp:revision>3</cp:revision>
  <dcterms:modified xsi:type="dcterms:W3CDTF">2018-09-12T13:02:54Z</dcterms:modified>
</cp:coreProperties>
</file>