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70"/>
  </p:notesMasterIdLst>
  <p:sldIdLst>
    <p:sldId id="256" r:id="rId2"/>
    <p:sldId id="257" r:id="rId3"/>
    <p:sldId id="436" r:id="rId4"/>
    <p:sldId id="474" r:id="rId5"/>
    <p:sldId id="475" r:id="rId6"/>
    <p:sldId id="439" r:id="rId7"/>
    <p:sldId id="479" r:id="rId8"/>
    <p:sldId id="480" r:id="rId9"/>
    <p:sldId id="483" r:id="rId10"/>
    <p:sldId id="549" r:id="rId11"/>
    <p:sldId id="482" r:id="rId12"/>
    <p:sldId id="441" r:id="rId13"/>
    <p:sldId id="539" r:id="rId14"/>
    <p:sldId id="485" r:id="rId15"/>
    <p:sldId id="490" r:id="rId16"/>
    <p:sldId id="491" r:id="rId17"/>
    <p:sldId id="493" r:id="rId18"/>
    <p:sldId id="492" r:id="rId19"/>
    <p:sldId id="540" r:id="rId20"/>
    <p:sldId id="541" r:id="rId21"/>
    <p:sldId id="484" r:id="rId22"/>
    <p:sldId id="495" r:id="rId23"/>
    <p:sldId id="496" r:id="rId24"/>
    <p:sldId id="544" r:id="rId25"/>
    <p:sldId id="498" r:id="rId26"/>
    <p:sldId id="499" r:id="rId27"/>
    <p:sldId id="545" r:id="rId28"/>
    <p:sldId id="501" r:id="rId29"/>
    <p:sldId id="502" r:id="rId30"/>
    <p:sldId id="546" r:id="rId31"/>
    <p:sldId id="503" r:id="rId32"/>
    <p:sldId id="504" r:id="rId33"/>
    <p:sldId id="547" r:id="rId34"/>
    <p:sldId id="470" r:id="rId35"/>
    <p:sldId id="476" r:id="rId36"/>
    <p:sldId id="548" r:id="rId37"/>
    <p:sldId id="473" r:id="rId38"/>
    <p:sldId id="542" r:id="rId39"/>
    <p:sldId id="505" r:id="rId40"/>
    <p:sldId id="543" r:id="rId41"/>
    <p:sldId id="507" r:id="rId42"/>
    <p:sldId id="471" r:id="rId43"/>
    <p:sldId id="510" r:id="rId44"/>
    <p:sldId id="517" r:id="rId45"/>
    <p:sldId id="516" r:id="rId46"/>
    <p:sldId id="521" r:id="rId47"/>
    <p:sldId id="524" r:id="rId48"/>
    <p:sldId id="522" r:id="rId49"/>
    <p:sldId id="523" r:id="rId50"/>
    <p:sldId id="529" r:id="rId51"/>
    <p:sldId id="532" r:id="rId52"/>
    <p:sldId id="519" r:id="rId53"/>
    <p:sldId id="259" r:id="rId54"/>
    <p:sldId id="520" r:id="rId55"/>
    <p:sldId id="260" r:id="rId56"/>
    <p:sldId id="530" r:id="rId57"/>
    <p:sldId id="533" r:id="rId58"/>
    <p:sldId id="535" r:id="rId59"/>
    <p:sldId id="534" r:id="rId60"/>
    <p:sldId id="536" r:id="rId61"/>
    <p:sldId id="537" r:id="rId62"/>
    <p:sldId id="538" r:id="rId63"/>
    <p:sldId id="472" r:id="rId64"/>
    <p:sldId id="511" r:id="rId65"/>
    <p:sldId id="512" r:id="rId66"/>
    <p:sldId id="513" r:id="rId67"/>
    <p:sldId id="515" r:id="rId68"/>
    <p:sldId id="518"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47" autoAdjust="0"/>
    <p:restoredTop sz="96323" autoAdjust="0"/>
  </p:normalViewPr>
  <p:slideViewPr>
    <p:cSldViewPr snapToGrid="0" snapToObjects="1">
      <p:cViewPr varScale="1">
        <p:scale>
          <a:sx n="71" d="100"/>
          <a:sy n="71" d="100"/>
        </p:scale>
        <p:origin x="3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FD524A77-AD46-499B-84A9-BB6EF2E9DA02}"/>
    <pc:docChg chg="undo custSel addSld modSld">
      <pc:chgData name="张 智" userId="36bdf691fd3510be" providerId="LiveId" clId="{FD524A77-AD46-499B-84A9-BB6EF2E9DA02}" dt="2023-04-02T15:14:56.320" v="6327" actId="20577"/>
      <pc:docMkLst>
        <pc:docMk/>
      </pc:docMkLst>
      <pc:sldChg chg="modNotesTx">
        <pc:chgData name="张 智" userId="36bdf691fd3510be" providerId="LiveId" clId="{FD524A77-AD46-499B-84A9-BB6EF2E9DA02}" dt="2023-04-02T14:10:32.678" v="1324" actId="20577"/>
        <pc:sldMkLst>
          <pc:docMk/>
          <pc:sldMk cId="1077586671" sldId="256"/>
        </pc:sldMkLst>
      </pc:sldChg>
      <pc:sldChg chg="modNotesTx">
        <pc:chgData name="张 智" userId="36bdf691fd3510be" providerId="LiveId" clId="{FD524A77-AD46-499B-84A9-BB6EF2E9DA02}" dt="2023-04-02T14:12:04.656" v="1384" actId="20577"/>
        <pc:sldMkLst>
          <pc:docMk/>
          <pc:sldMk cId="2564448380" sldId="257"/>
        </pc:sldMkLst>
      </pc:sldChg>
      <pc:sldChg chg="modSp mod">
        <pc:chgData name="张 智" userId="36bdf691fd3510be" providerId="LiveId" clId="{FD524A77-AD46-499B-84A9-BB6EF2E9DA02}" dt="2023-04-02T14:17:07.126" v="1672" actId="207"/>
        <pc:sldMkLst>
          <pc:docMk/>
          <pc:sldMk cId="3653602189" sldId="436"/>
        </pc:sldMkLst>
        <pc:spChg chg="mod">
          <ac:chgData name="张 智" userId="36bdf691fd3510be" providerId="LiveId" clId="{FD524A77-AD46-499B-84A9-BB6EF2E9DA02}" dt="2023-04-02T14:17:07.126" v="1672" actId="207"/>
          <ac:spMkLst>
            <pc:docMk/>
            <pc:sldMk cId="3653602189" sldId="436"/>
            <ac:spMk id="2" creationId="{00000000-0000-0000-0000-000000000000}"/>
          </ac:spMkLst>
        </pc:spChg>
      </pc:sldChg>
      <pc:sldChg chg="delSp mod modNotesTx">
        <pc:chgData name="张 智" userId="36bdf691fd3510be" providerId="LiveId" clId="{FD524A77-AD46-499B-84A9-BB6EF2E9DA02}" dt="2023-04-02T14:21:02.326" v="1741" actId="20577"/>
        <pc:sldMkLst>
          <pc:docMk/>
          <pc:sldMk cId="3252396026" sldId="441"/>
        </pc:sldMkLst>
        <pc:cxnChg chg="del">
          <ac:chgData name="张 智" userId="36bdf691fd3510be" providerId="LiveId" clId="{FD524A77-AD46-499B-84A9-BB6EF2E9DA02}" dt="2023-04-02T14:20:36.153" v="1697" actId="478"/>
          <ac:cxnSpMkLst>
            <pc:docMk/>
            <pc:sldMk cId="3252396026" sldId="441"/>
            <ac:cxnSpMk id="5" creationId="{9AFA49DD-3423-40BF-AE24-1775F9A00881}"/>
          </ac:cxnSpMkLst>
        </pc:cxnChg>
        <pc:cxnChg chg="del">
          <ac:chgData name="张 智" userId="36bdf691fd3510be" providerId="LiveId" clId="{FD524A77-AD46-499B-84A9-BB6EF2E9DA02}" dt="2023-04-02T14:20:35.451" v="1696" actId="478"/>
          <ac:cxnSpMkLst>
            <pc:docMk/>
            <pc:sldMk cId="3252396026" sldId="441"/>
            <ac:cxnSpMk id="8" creationId="{B083DECA-807C-40EF-862A-72F03C22BFF6}"/>
          </ac:cxnSpMkLst>
        </pc:cxnChg>
        <pc:cxnChg chg="del">
          <ac:chgData name="张 智" userId="36bdf691fd3510be" providerId="LiveId" clId="{FD524A77-AD46-499B-84A9-BB6EF2E9DA02}" dt="2023-04-02T14:20:36.756" v="1698" actId="478"/>
          <ac:cxnSpMkLst>
            <pc:docMk/>
            <pc:sldMk cId="3252396026" sldId="441"/>
            <ac:cxnSpMk id="10" creationId="{96AC2B41-31CB-48CB-ACB3-2D80D9DBD671}"/>
          </ac:cxnSpMkLst>
        </pc:cxnChg>
      </pc:sldChg>
      <pc:sldChg chg="modNotesTx">
        <pc:chgData name="张 智" userId="36bdf691fd3510be" providerId="LiveId" clId="{FD524A77-AD46-499B-84A9-BB6EF2E9DA02}" dt="2023-04-02T14:57:46.862" v="4447" actId="20577"/>
        <pc:sldMkLst>
          <pc:docMk/>
          <pc:sldMk cId="2767411519" sldId="470"/>
        </pc:sldMkLst>
      </pc:sldChg>
      <pc:sldChg chg="modNotesTx">
        <pc:chgData name="张 智" userId="36bdf691fd3510be" providerId="LiveId" clId="{FD524A77-AD46-499B-84A9-BB6EF2E9DA02}" dt="2023-04-02T15:03:36.771" v="5050" actId="20577"/>
        <pc:sldMkLst>
          <pc:docMk/>
          <pc:sldMk cId="3220855240" sldId="473"/>
        </pc:sldMkLst>
      </pc:sldChg>
      <pc:sldChg chg="modNotesTx">
        <pc:chgData name="张 智" userId="36bdf691fd3510be" providerId="LiveId" clId="{FD524A77-AD46-499B-84A9-BB6EF2E9DA02}" dt="2023-04-02T14:16:41.343" v="1670" actId="20577"/>
        <pc:sldMkLst>
          <pc:docMk/>
          <pc:sldMk cId="3118675659" sldId="474"/>
        </pc:sldMkLst>
      </pc:sldChg>
      <pc:sldChg chg="modSp mod">
        <pc:chgData name="张 智" userId="36bdf691fd3510be" providerId="LiveId" clId="{FD524A77-AD46-499B-84A9-BB6EF2E9DA02}" dt="2023-04-02T14:17:40.341" v="1673" actId="207"/>
        <pc:sldMkLst>
          <pc:docMk/>
          <pc:sldMk cId="1197411453" sldId="475"/>
        </pc:sldMkLst>
        <pc:spChg chg="mod">
          <ac:chgData name="张 智" userId="36bdf691fd3510be" providerId="LiveId" clId="{FD524A77-AD46-499B-84A9-BB6EF2E9DA02}" dt="2023-04-02T14:17:40.341" v="1673" actId="207"/>
          <ac:spMkLst>
            <pc:docMk/>
            <pc:sldMk cId="1197411453" sldId="475"/>
            <ac:spMk id="5" creationId="{7B5CCB9A-CAAC-4278-82F3-30F13CAC3E88}"/>
          </ac:spMkLst>
        </pc:spChg>
      </pc:sldChg>
      <pc:sldChg chg="addSp modSp mod modNotesTx">
        <pc:chgData name="张 智" userId="36bdf691fd3510be" providerId="LiveId" clId="{FD524A77-AD46-499B-84A9-BB6EF2E9DA02}" dt="2023-04-02T15:02:52.613" v="4982" actId="692"/>
        <pc:sldMkLst>
          <pc:docMk/>
          <pc:sldMk cId="3891815737" sldId="476"/>
        </pc:sldMkLst>
        <pc:spChg chg="mod">
          <ac:chgData name="张 智" userId="36bdf691fd3510be" providerId="LiveId" clId="{FD524A77-AD46-499B-84A9-BB6EF2E9DA02}" dt="2023-04-02T15:02:38.438" v="4976" actId="115"/>
          <ac:spMkLst>
            <pc:docMk/>
            <pc:sldMk cId="3891815737" sldId="476"/>
            <ac:spMk id="5" creationId="{00000000-0000-0000-0000-000000000000}"/>
          </ac:spMkLst>
        </pc:spChg>
        <pc:cxnChg chg="add mod">
          <ac:chgData name="张 智" userId="36bdf691fd3510be" providerId="LiveId" clId="{FD524A77-AD46-499B-84A9-BB6EF2E9DA02}" dt="2023-04-02T15:02:52.613" v="4982" actId="692"/>
          <ac:cxnSpMkLst>
            <pc:docMk/>
            <pc:sldMk cId="3891815737" sldId="476"/>
            <ac:cxnSpMk id="7" creationId="{223DA902-3837-4FAA-8392-526D1DAE8146}"/>
          </ac:cxnSpMkLst>
        </pc:cxnChg>
      </pc:sldChg>
      <pc:sldChg chg="modNotesTx">
        <pc:chgData name="张 智" userId="36bdf691fd3510be" providerId="LiveId" clId="{FD524A77-AD46-499B-84A9-BB6EF2E9DA02}" dt="2023-04-02T14:30:36.272" v="2901" actId="20577"/>
        <pc:sldMkLst>
          <pc:docMk/>
          <pc:sldMk cId="2709828072" sldId="485"/>
        </pc:sldMkLst>
      </pc:sldChg>
      <pc:sldChg chg="modNotesTx">
        <pc:chgData name="张 智" userId="36bdf691fd3510be" providerId="LiveId" clId="{FD524A77-AD46-499B-84A9-BB6EF2E9DA02}" dt="2023-04-02T14:27:09.934" v="2439" actId="20577"/>
        <pc:sldMkLst>
          <pc:docMk/>
          <pc:sldMk cId="1423166072" sldId="490"/>
        </pc:sldMkLst>
      </pc:sldChg>
      <pc:sldChg chg="modNotesTx">
        <pc:chgData name="张 智" userId="36bdf691fd3510be" providerId="LiveId" clId="{FD524A77-AD46-499B-84A9-BB6EF2E9DA02}" dt="2023-04-02T14:35:41.251" v="3519" actId="20577"/>
        <pc:sldMkLst>
          <pc:docMk/>
          <pc:sldMk cId="249893664" sldId="491"/>
        </pc:sldMkLst>
      </pc:sldChg>
      <pc:sldChg chg="modNotesTx">
        <pc:chgData name="张 智" userId="36bdf691fd3510be" providerId="LiveId" clId="{FD524A77-AD46-499B-84A9-BB6EF2E9DA02}" dt="2023-04-02T14:41:14.955" v="4066" actId="20577"/>
        <pc:sldMkLst>
          <pc:docMk/>
          <pc:sldMk cId="901253716" sldId="492"/>
        </pc:sldMkLst>
      </pc:sldChg>
      <pc:sldChg chg="modNotesTx">
        <pc:chgData name="张 智" userId="36bdf691fd3510be" providerId="LiveId" clId="{FD524A77-AD46-499B-84A9-BB6EF2E9DA02}" dt="2023-04-02T14:38:29.500" v="3902" actId="20577"/>
        <pc:sldMkLst>
          <pc:docMk/>
          <pc:sldMk cId="2974817936" sldId="493"/>
        </pc:sldMkLst>
      </pc:sldChg>
      <pc:sldChg chg="modNotesTx">
        <pc:chgData name="张 智" userId="36bdf691fd3510be" providerId="LiveId" clId="{FD524A77-AD46-499B-84A9-BB6EF2E9DA02}" dt="2023-04-02T14:57:00.834" v="4439" actId="20577"/>
        <pc:sldMkLst>
          <pc:docMk/>
          <pc:sldMk cId="3613314250" sldId="496"/>
        </pc:sldMkLst>
      </pc:sldChg>
      <pc:sldChg chg="modNotesTx">
        <pc:chgData name="张 智" userId="36bdf691fd3510be" providerId="LiveId" clId="{FD524A77-AD46-499B-84A9-BB6EF2E9DA02}" dt="2023-04-02T14:57:14.140" v="4440" actId="20577"/>
        <pc:sldMkLst>
          <pc:docMk/>
          <pc:sldMk cId="2381912527" sldId="498"/>
        </pc:sldMkLst>
      </pc:sldChg>
      <pc:sldChg chg="modNotesTx">
        <pc:chgData name="张 智" userId="36bdf691fd3510be" providerId="LiveId" clId="{FD524A77-AD46-499B-84A9-BB6EF2E9DA02}" dt="2023-04-02T14:57:17.798" v="4441" actId="20577"/>
        <pc:sldMkLst>
          <pc:docMk/>
          <pc:sldMk cId="418734450" sldId="499"/>
        </pc:sldMkLst>
      </pc:sldChg>
      <pc:sldChg chg="modNotesTx">
        <pc:chgData name="张 智" userId="36bdf691fd3510be" providerId="LiveId" clId="{FD524A77-AD46-499B-84A9-BB6EF2E9DA02}" dt="2023-04-02T15:08:37.235" v="5478" actId="20577"/>
        <pc:sldMkLst>
          <pc:docMk/>
          <pc:sldMk cId="2744936900" sldId="505"/>
        </pc:sldMkLst>
      </pc:sldChg>
      <pc:sldChg chg="modSp mod modNotesTx">
        <pc:chgData name="张 智" userId="36bdf691fd3510be" providerId="LiveId" clId="{FD524A77-AD46-499B-84A9-BB6EF2E9DA02}" dt="2023-04-02T15:14:56.320" v="6327" actId="20577"/>
        <pc:sldMkLst>
          <pc:docMk/>
          <pc:sldMk cId="1865645769" sldId="507"/>
        </pc:sldMkLst>
        <pc:spChg chg="mod">
          <ac:chgData name="张 智" userId="36bdf691fd3510be" providerId="LiveId" clId="{FD524A77-AD46-499B-84A9-BB6EF2E9DA02}" dt="2023-04-02T15:13:39.073" v="6195" actId="14100"/>
          <ac:spMkLst>
            <pc:docMk/>
            <pc:sldMk cId="1865645769" sldId="507"/>
            <ac:spMk id="27" creationId="{00000000-0000-0000-0000-000000000000}"/>
          </ac:spMkLst>
        </pc:spChg>
        <pc:cxnChg chg="mod">
          <ac:chgData name="张 智" userId="36bdf691fd3510be" providerId="LiveId" clId="{FD524A77-AD46-499B-84A9-BB6EF2E9DA02}" dt="2023-04-02T15:13:39.073" v="6195" actId="14100"/>
          <ac:cxnSpMkLst>
            <pc:docMk/>
            <pc:sldMk cId="1865645769" sldId="507"/>
            <ac:cxnSpMk id="29" creationId="{00000000-0000-0000-0000-000000000000}"/>
          </ac:cxnSpMkLst>
        </pc:cxnChg>
      </pc:sldChg>
      <pc:sldChg chg="add modNotesTx">
        <pc:chgData name="张 智" userId="36bdf691fd3510be" providerId="LiveId" clId="{FD524A77-AD46-499B-84A9-BB6EF2E9DA02}" dt="2023-04-02T14:21:40.592" v="1767" actId="20577"/>
        <pc:sldMkLst>
          <pc:docMk/>
          <pc:sldMk cId="3480051705" sldId="539"/>
        </pc:sldMkLst>
      </pc:sldChg>
      <pc:sldChg chg="addSp delSp modSp add mod modNotesTx">
        <pc:chgData name="张 智" userId="36bdf691fd3510be" providerId="LiveId" clId="{FD524A77-AD46-499B-84A9-BB6EF2E9DA02}" dt="2023-04-02T14:45:26.125" v="4305" actId="20577"/>
        <pc:sldMkLst>
          <pc:docMk/>
          <pc:sldMk cId="981054511" sldId="540"/>
        </pc:sldMkLst>
        <pc:spChg chg="add mod">
          <ac:chgData name="张 智" userId="36bdf691fd3510be" providerId="LiveId" clId="{FD524A77-AD46-499B-84A9-BB6EF2E9DA02}" dt="2023-04-02T14:42:26.276" v="4182" actId="1076"/>
          <ac:spMkLst>
            <pc:docMk/>
            <pc:sldMk cId="981054511" sldId="540"/>
            <ac:spMk id="30" creationId="{209E61C4-83E0-4D91-B824-E3248B7A9EE5}"/>
          </ac:spMkLst>
        </pc:spChg>
        <pc:spChg chg="add del mod">
          <ac:chgData name="张 智" userId="36bdf691fd3510be" providerId="LiveId" clId="{FD524A77-AD46-499B-84A9-BB6EF2E9DA02}" dt="2023-04-02T14:45:06.801" v="4228" actId="478"/>
          <ac:spMkLst>
            <pc:docMk/>
            <pc:sldMk cId="981054511" sldId="540"/>
            <ac:spMk id="31" creationId="{D2D3D7ED-2358-4AC3-A2D5-FE828D806B66}"/>
          </ac:spMkLst>
        </pc:spChg>
        <pc:spChg chg="add del mod">
          <ac:chgData name="张 智" userId="36bdf691fd3510be" providerId="LiveId" clId="{FD524A77-AD46-499B-84A9-BB6EF2E9DA02}" dt="2023-04-02T14:45:06.801" v="4228" actId="478"/>
          <ac:spMkLst>
            <pc:docMk/>
            <pc:sldMk cId="981054511" sldId="540"/>
            <ac:spMk id="34" creationId="{532DCEAC-F351-406B-9B93-736F1EE528DE}"/>
          </ac:spMkLst>
        </pc:spChg>
        <pc:cxnChg chg="add mod">
          <ac:chgData name="张 智" userId="36bdf691fd3510be" providerId="LiveId" clId="{FD524A77-AD46-499B-84A9-BB6EF2E9DA02}" dt="2023-04-02T14:43:51.220" v="4207" actId="692"/>
          <ac:cxnSpMkLst>
            <pc:docMk/>
            <pc:sldMk cId="981054511" sldId="540"/>
            <ac:cxnSpMk id="4" creationId="{6D17A6D9-75CB-4C9B-A139-7214C3A0FF70}"/>
          </ac:cxnSpMkLst>
        </pc:cxnChg>
        <pc:cxnChg chg="add del mod">
          <ac:chgData name="张 智" userId="36bdf691fd3510be" providerId="LiveId" clId="{FD524A77-AD46-499B-84A9-BB6EF2E9DA02}" dt="2023-04-02T14:45:06.801" v="4228" actId="478"/>
          <ac:cxnSpMkLst>
            <pc:docMk/>
            <pc:sldMk cId="981054511" sldId="540"/>
            <ac:cxnSpMk id="32" creationId="{B75EAA5A-DD37-4899-9275-B4AA15D428C6}"/>
          </ac:cxnSpMkLst>
        </pc:cxnChg>
        <pc:cxnChg chg="add del mod">
          <ac:chgData name="张 智" userId="36bdf691fd3510be" providerId="LiveId" clId="{FD524A77-AD46-499B-84A9-BB6EF2E9DA02}" dt="2023-04-02T14:45:06.801" v="4228" actId="478"/>
          <ac:cxnSpMkLst>
            <pc:docMk/>
            <pc:sldMk cId="981054511" sldId="540"/>
            <ac:cxnSpMk id="33" creationId="{6012E8D4-F4F0-40BF-BB2E-8394D45E7962}"/>
          </ac:cxnSpMkLst>
        </pc:cxnChg>
        <pc:cxnChg chg="add del mod">
          <ac:chgData name="张 智" userId="36bdf691fd3510be" providerId="LiveId" clId="{FD524A77-AD46-499B-84A9-BB6EF2E9DA02}" dt="2023-04-02T14:45:06.801" v="4228" actId="478"/>
          <ac:cxnSpMkLst>
            <pc:docMk/>
            <pc:sldMk cId="981054511" sldId="540"/>
            <ac:cxnSpMk id="35" creationId="{831CF0A8-C135-4870-99CA-684F1F9ABE6D}"/>
          </ac:cxnSpMkLst>
        </pc:cxnChg>
        <pc:cxnChg chg="add del mod">
          <ac:chgData name="张 智" userId="36bdf691fd3510be" providerId="LiveId" clId="{FD524A77-AD46-499B-84A9-BB6EF2E9DA02}" dt="2023-04-02T14:45:06.801" v="4228" actId="478"/>
          <ac:cxnSpMkLst>
            <pc:docMk/>
            <pc:sldMk cId="981054511" sldId="540"/>
            <ac:cxnSpMk id="38" creationId="{B8E37089-F267-4C7B-B424-B3DD933CB620}"/>
          </ac:cxnSpMkLst>
        </pc:cxnChg>
        <pc:cxnChg chg="add del mod">
          <ac:chgData name="张 智" userId="36bdf691fd3510be" providerId="LiveId" clId="{FD524A77-AD46-499B-84A9-BB6EF2E9DA02}" dt="2023-04-02T14:45:06.801" v="4228" actId="478"/>
          <ac:cxnSpMkLst>
            <pc:docMk/>
            <pc:sldMk cId="981054511" sldId="540"/>
            <ac:cxnSpMk id="44" creationId="{AD1C1DAB-0EC6-4084-A687-D1DC66F7DCB3}"/>
          </ac:cxnSpMkLst>
        </pc:cxnChg>
      </pc:sldChg>
      <pc:sldChg chg="add modNotesTx">
        <pc:chgData name="张 智" userId="36bdf691fd3510be" providerId="LiveId" clId="{FD524A77-AD46-499B-84A9-BB6EF2E9DA02}" dt="2023-04-02T14:46:28.798" v="4438" actId="20577"/>
        <pc:sldMkLst>
          <pc:docMk/>
          <pc:sldMk cId="3964631284" sldId="541"/>
        </pc:sldMkLst>
      </pc:sldChg>
      <pc:sldChg chg="addSp modSp add mod modNotesTx">
        <pc:chgData name="张 智" userId="36bdf691fd3510be" providerId="LiveId" clId="{FD524A77-AD46-499B-84A9-BB6EF2E9DA02}" dt="2023-04-02T15:07:24.219" v="5292" actId="20577"/>
        <pc:sldMkLst>
          <pc:docMk/>
          <pc:sldMk cId="174302599" sldId="542"/>
        </pc:sldMkLst>
        <pc:cxnChg chg="add mod">
          <ac:chgData name="张 智" userId="36bdf691fd3510be" providerId="LiveId" clId="{FD524A77-AD46-499B-84A9-BB6EF2E9DA02}" dt="2023-04-02T15:04:36.594" v="5062" actId="14100"/>
          <ac:cxnSpMkLst>
            <pc:docMk/>
            <pc:sldMk cId="174302599" sldId="542"/>
            <ac:cxnSpMk id="8" creationId="{6956B416-8B6C-4A4C-B09A-10DC8D4ACE15}"/>
          </ac:cxnSpMkLst>
        </pc:cxnChg>
        <pc:cxnChg chg="add mod">
          <ac:chgData name="张 智" userId="36bdf691fd3510be" providerId="LiveId" clId="{FD524A77-AD46-499B-84A9-BB6EF2E9DA02}" dt="2023-04-02T15:04:44.938" v="5065" actId="14100"/>
          <ac:cxnSpMkLst>
            <pc:docMk/>
            <pc:sldMk cId="174302599" sldId="542"/>
            <ac:cxnSpMk id="11" creationId="{A9B5F184-FF01-4B53-8812-29F05317205A}"/>
          </ac:cxnSpMkLst>
        </pc:cxnChg>
        <pc:cxnChg chg="add mod">
          <ac:chgData name="张 智" userId="36bdf691fd3510be" providerId="LiveId" clId="{FD524A77-AD46-499B-84A9-BB6EF2E9DA02}" dt="2023-04-02T15:05:12.482" v="5069" actId="14100"/>
          <ac:cxnSpMkLst>
            <pc:docMk/>
            <pc:sldMk cId="174302599" sldId="542"/>
            <ac:cxnSpMk id="13" creationId="{66460C83-4EAA-45B8-9C01-74CA806D5730}"/>
          </ac:cxnSpMkLst>
        </pc:cxnChg>
        <pc:cxnChg chg="add mod">
          <ac:chgData name="张 智" userId="36bdf691fd3510be" providerId="LiveId" clId="{FD524A77-AD46-499B-84A9-BB6EF2E9DA02}" dt="2023-04-02T15:05:19.746" v="5072" actId="14100"/>
          <ac:cxnSpMkLst>
            <pc:docMk/>
            <pc:sldMk cId="174302599" sldId="542"/>
            <ac:cxnSpMk id="15" creationId="{017C12F2-3296-4155-A0B4-E54D78EF8C59}"/>
          </ac:cxnSpMkLst>
        </pc:cxnChg>
      </pc:sldChg>
      <pc:sldChg chg="addSp modSp add mod modNotesTx">
        <pc:chgData name="张 智" userId="36bdf691fd3510be" providerId="LiveId" clId="{FD524A77-AD46-499B-84A9-BB6EF2E9DA02}" dt="2023-04-02T15:10:38.743" v="5726" actId="20577"/>
        <pc:sldMkLst>
          <pc:docMk/>
          <pc:sldMk cId="2929790181" sldId="543"/>
        </pc:sldMkLst>
        <pc:cxnChg chg="add mod">
          <ac:chgData name="张 智" userId="36bdf691fd3510be" providerId="LiveId" clId="{FD524A77-AD46-499B-84A9-BB6EF2E9DA02}" dt="2023-04-02T15:08:48.907" v="5481" actId="14100"/>
          <ac:cxnSpMkLst>
            <pc:docMk/>
            <pc:sldMk cId="2929790181" sldId="543"/>
            <ac:cxnSpMk id="12" creationId="{161FB10B-3444-4239-9BAF-A42C204938DA}"/>
          </ac:cxnSpMkLst>
        </pc:cxnChg>
        <pc:cxnChg chg="add mod">
          <ac:chgData name="张 智" userId="36bdf691fd3510be" providerId="LiveId" clId="{FD524A77-AD46-499B-84A9-BB6EF2E9DA02}" dt="2023-04-02T15:08:56.002" v="5484" actId="14100"/>
          <ac:cxnSpMkLst>
            <pc:docMk/>
            <pc:sldMk cId="2929790181" sldId="543"/>
            <ac:cxnSpMk id="14" creationId="{DD8372CF-65D0-4490-A77F-17FEA07CBE2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3/04/2023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1394681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238203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3383547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1457674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4158531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383248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482453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2734426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053443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2340639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177964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1891821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1303551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2164419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3511089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2898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3026284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1094807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4077645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3750850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2048357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91354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10407330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6278885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24964662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32</a:t>
            </a:fld>
            <a:endParaRPr lang="en-AU"/>
          </a:p>
        </p:txBody>
      </p:sp>
    </p:spTree>
    <p:extLst>
      <p:ext uri="{BB962C8B-B14F-4D97-AF65-F5344CB8AC3E}">
        <p14:creationId xmlns:p14="http://schemas.microsoft.com/office/powerpoint/2010/main" val="37637303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33</a:t>
            </a:fld>
            <a:endParaRPr lang="en-AU"/>
          </a:p>
        </p:txBody>
      </p:sp>
    </p:spTree>
    <p:extLst>
      <p:ext uri="{BB962C8B-B14F-4D97-AF65-F5344CB8AC3E}">
        <p14:creationId xmlns:p14="http://schemas.microsoft.com/office/powerpoint/2010/main" val="677940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34</a:t>
            </a:fld>
            <a:endParaRPr lang="en-AU"/>
          </a:p>
        </p:txBody>
      </p:sp>
    </p:spTree>
    <p:extLst>
      <p:ext uri="{BB962C8B-B14F-4D97-AF65-F5344CB8AC3E}">
        <p14:creationId xmlns:p14="http://schemas.microsoft.com/office/powerpoint/2010/main" val="614839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35</a:t>
            </a:fld>
            <a:endParaRPr lang="en-AU"/>
          </a:p>
        </p:txBody>
      </p:sp>
    </p:spTree>
    <p:extLst>
      <p:ext uri="{BB962C8B-B14F-4D97-AF65-F5344CB8AC3E}">
        <p14:creationId xmlns:p14="http://schemas.microsoft.com/office/powerpoint/2010/main" val="3876821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36</a:t>
            </a:fld>
            <a:endParaRPr lang="en-AU"/>
          </a:p>
        </p:txBody>
      </p:sp>
    </p:spTree>
    <p:extLst>
      <p:ext uri="{BB962C8B-B14F-4D97-AF65-F5344CB8AC3E}">
        <p14:creationId xmlns:p14="http://schemas.microsoft.com/office/powerpoint/2010/main" val="19900454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37</a:t>
            </a:fld>
            <a:endParaRPr lang="en-AU"/>
          </a:p>
        </p:txBody>
      </p:sp>
    </p:spTree>
    <p:extLst>
      <p:ext uri="{BB962C8B-B14F-4D97-AF65-F5344CB8AC3E}">
        <p14:creationId xmlns:p14="http://schemas.microsoft.com/office/powerpoint/2010/main" val="558230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38</a:t>
            </a:fld>
            <a:endParaRPr lang="en-AU"/>
          </a:p>
        </p:txBody>
      </p:sp>
    </p:spTree>
    <p:extLst>
      <p:ext uri="{BB962C8B-B14F-4D97-AF65-F5344CB8AC3E}">
        <p14:creationId xmlns:p14="http://schemas.microsoft.com/office/powerpoint/2010/main" val="2571735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39</a:t>
            </a:fld>
            <a:endParaRPr lang="en-AU"/>
          </a:p>
        </p:txBody>
      </p:sp>
    </p:spTree>
    <p:extLst>
      <p:ext uri="{BB962C8B-B14F-4D97-AF65-F5344CB8AC3E}">
        <p14:creationId xmlns:p14="http://schemas.microsoft.com/office/powerpoint/2010/main" val="3028189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2668401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40</a:t>
            </a:fld>
            <a:endParaRPr lang="en-AU"/>
          </a:p>
        </p:txBody>
      </p:sp>
    </p:spTree>
    <p:extLst>
      <p:ext uri="{BB962C8B-B14F-4D97-AF65-F5344CB8AC3E}">
        <p14:creationId xmlns:p14="http://schemas.microsoft.com/office/powerpoint/2010/main" val="14277392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41</a:t>
            </a:fld>
            <a:endParaRPr lang="en-AU"/>
          </a:p>
        </p:txBody>
      </p:sp>
    </p:spTree>
    <p:extLst>
      <p:ext uri="{BB962C8B-B14F-4D97-AF65-F5344CB8AC3E}">
        <p14:creationId xmlns:p14="http://schemas.microsoft.com/office/powerpoint/2010/main" val="36805793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42</a:t>
            </a:fld>
            <a:endParaRPr lang="en-AU"/>
          </a:p>
        </p:txBody>
      </p:sp>
    </p:spTree>
    <p:extLst>
      <p:ext uri="{BB962C8B-B14F-4D97-AF65-F5344CB8AC3E}">
        <p14:creationId xmlns:p14="http://schemas.microsoft.com/office/powerpoint/2010/main" val="243351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43</a:t>
            </a:fld>
            <a:endParaRPr lang="en-AU"/>
          </a:p>
        </p:txBody>
      </p:sp>
    </p:spTree>
    <p:extLst>
      <p:ext uri="{BB962C8B-B14F-4D97-AF65-F5344CB8AC3E}">
        <p14:creationId xmlns:p14="http://schemas.microsoft.com/office/powerpoint/2010/main" val="32271520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44</a:t>
            </a:fld>
            <a:endParaRPr lang="en-AU"/>
          </a:p>
        </p:txBody>
      </p:sp>
    </p:spTree>
    <p:extLst>
      <p:ext uri="{BB962C8B-B14F-4D97-AF65-F5344CB8AC3E}">
        <p14:creationId xmlns:p14="http://schemas.microsoft.com/office/powerpoint/2010/main" val="12098427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45</a:t>
            </a:fld>
            <a:endParaRPr lang="en-AU"/>
          </a:p>
        </p:txBody>
      </p:sp>
    </p:spTree>
    <p:extLst>
      <p:ext uri="{BB962C8B-B14F-4D97-AF65-F5344CB8AC3E}">
        <p14:creationId xmlns:p14="http://schemas.microsoft.com/office/powerpoint/2010/main" val="742136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46</a:t>
            </a:fld>
            <a:endParaRPr lang="en-AU"/>
          </a:p>
        </p:txBody>
      </p:sp>
    </p:spTree>
    <p:extLst>
      <p:ext uri="{BB962C8B-B14F-4D97-AF65-F5344CB8AC3E}">
        <p14:creationId xmlns:p14="http://schemas.microsoft.com/office/powerpoint/2010/main" val="1255649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47</a:t>
            </a:fld>
            <a:endParaRPr lang="en-AU"/>
          </a:p>
        </p:txBody>
      </p:sp>
    </p:spTree>
    <p:extLst>
      <p:ext uri="{BB962C8B-B14F-4D97-AF65-F5344CB8AC3E}">
        <p14:creationId xmlns:p14="http://schemas.microsoft.com/office/powerpoint/2010/main" val="26452379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t" latinLnBrk="0" hangingPunct="1">
              <a:spcBef>
                <a:spcPts val="0"/>
              </a:spcBef>
              <a:spcAft>
                <a:spcPts val="0"/>
              </a:spcAft>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48</a:t>
            </a:fld>
            <a:endParaRPr lang="en-AU"/>
          </a:p>
        </p:txBody>
      </p:sp>
    </p:spTree>
    <p:extLst>
      <p:ext uri="{BB962C8B-B14F-4D97-AF65-F5344CB8AC3E}">
        <p14:creationId xmlns:p14="http://schemas.microsoft.com/office/powerpoint/2010/main" val="40903835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49</a:t>
            </a:fld>
            <a:endParaRPr lang="en-AU"/>
          </a:p>
        </p:txBody>
      </p:sp>
    </p:spTree>
    <p:extLst>
      <p:ext uri="{BB962C8B-B14F-4D97-AF65-F5344CB8AC3E}">
        <p14:creationId xmlns:p14="http://schemas.microsoft.com/office/powerpoint/2010/main" val="1330894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6128268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50</a:t>
            </a:fld>
            <a:endParaRPr lang="en-AU"/>
          </a:p>
        </p:txBody>
      </p:sp>
    </p:spTree>
    <p:extLst>
      <p:ext uri="{BB962C8B-B14F-4D97-AF65-F5344CB8AC3E}">
        <p14:creationId xmlns:p14="http://schemas.microsoft.com/office/powerpoint/2010/main" val="2808108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51</a:t>
            </a:fld>
            <a:endParaRPr lang="en-AU"/>
          </a:p>
        </p:txBody>
      </p:sp>
    </p:spTree>
    <p:extLst>
      <p:ext uri="{BB962C8B-B14F-4D97-AF65-F5344CB8AC3E}">
        <p14:creationId xmlns:p14="http://schemas.microsoft.com/office/powerpoint/2010/main" val="298761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52</a:t>
            </a:fld>
            <a:endParaRPr lang="en-AU"/>
          </a:p>
        </p:txBody>
      </p:sp>
    </p:spTree>
    <p:extLst>
      <p:ext uri="{BB962C8B-B14F-4D97-AF65-F5344CB8AC3E}">
        <p14:creationId xmlns:p14="http://schemas.microsoft.com/office/powerpoint/2010/main" val="12244448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53</a:t>
            </a:fld>
            <a:endParaRPr lang="en-AU"/>
          </a:p>
        </p:txBody>
      </p:sp>
    </p:spTree>
    <p:extLst>
      <p:ext uri="{BB962C8B-B14F-4D97-AF65-F5344CB8AC3E}">
        <p14:creationId xmlns:p14="http://schemas.microsoft.com/office/powerpoint/2010/main" val="21127802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54</a:t>
            </a:fld>
            <a:endParaRPr lang="en-AU"/>
          </a:p>
        </p:txBody>
      </p:sp>
    </p:spTree>
    <p:extLst>
      <p:ext uri="{BB962C8B-B14F-4D97-AF65-F5344CB8AC3E}">
        <p14:creationId xmlns:p14="http://schemas.microsoft.com/office/powerpoint/2010/main" val="20338709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55</a:t>
            </a:fld>
            <a:endParaRPr lang="en-AU"/>
          </a:p>
        </p:txBody>
      </p:sp>
    </p:spTree>
    <p:extLst>
      <p:ext uri="{BB962C8B-B14F-4D97-AF65-F5344CB8AC3E}">
        <p14:creationId xmlns:p14="http://schemas.microsoft.com/office/powerpoint/2010/main" val="29198689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56</a:t>
            </a:fld>
            <a:endParaRPr lang="en-AU"/>
          </a:p>
        </p:txBody>
      </p:sp>
    </p:spTree>
    <p:extLst>
      <p:ext uri="{BB962C8B-B14F-4D97-AF65-F5344CB8AC3E}">
        <p14:creationId xmlns:p14="http://schemas.microsoft.com/office/powerpoint/2010/main" val="30561914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57</a:t>
            </a:fld>
            <a:endParaRPr lang="en-AU"/>
          </a:p>
        </p:txBody>
      </p:sp>
    </p:spTree>
    <p:extLst>
      <p:ext uri="{BB962C8B-B14F-4D97-AF65-F5344CB8AC3E}">
        <p14:creationId xmlns:p14="http://schemas.microsoft.com/office/powerpoint/2010/main" val="19789404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58</a:t>
            </a:fld>
            <a:endParaRPr lang="en-AU"/>
          </a:p>
        </p:txBody>
      </p:sp>
    </p:spTree>
    <p:extLst>
      <p:ext uri="{BB962C8B-B14F-4D97-AF65-F5344CB8AC3E}">
        <p14:creationId xmlns:p14="http://schemas.microsoft.com/office/powerpoint/2010/main" val="11013322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59</a:t>
            </a:fld>
            <a:endParaRPr lang="en-AU"/>
          </a:p>
        </p:txBody>
      </p:sp>
    </p:spTree>
    <p:extLst>
      <p:ext uri="{BB962C8B-B14F-4D97-AF65-F5344CB8AC3E}">
        <p14:creationId xmlns:p14="http://schemas.microsoft.com/office/powerpoint/2010/main" val="1676683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13828754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60</a:t>
            </a:fld>
            <a:endParaRPr lang="en-AU"/>
          </a:p>
        </p:txBody>
      </p:sp>
    </p:spTree>
    <p:extLst>
      <p:ext uri="{BB962C8B-B14F-4D97-AF65-F5344CB8AC3E}">
        <p14:creationId xmlns:p14="http://schemas.microsoft.com/office/powerpoint/2010/main" val="35423357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40931860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24328372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63</a:t>
            </a:fld>
            <a:endParaRPr lang="en-AU"/>
          </a:p>
        </p:txBody>
      </p:sp>
    </p:spTree>
    <p:extLst>
      <p:ext uri="{BB962C8B-B14F-4D97-AF65-F5344CB8AC3E}">
        <p14:creationId xmlns:p14="http://schemas.microsoft.com/office/powerpoint/2010/main" val="29353490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64</a:t>
            </a:fld>
            <a:endParaRPr lang="en-AU"/>
          </a:p>
        </p:txBody>
      </p:sp>
    </p:spTree>
    <p:extLst>
      <p:ext uri="{BB962C8B-B14F-4D97-AF65-F5344CB8AC3E}">
        <p14:creationId xmlns:p14="http://schemas.microsoft.com/office/powerpoint/2010/main" val="41228448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65</a:t>
            </a:fld>
            <a:endParaRPr lang="en-AU"/>
          </a:p>
        </p:txBody>
      </p:sp>
    </p:spTree>
    <p:extLst>
      <p:ext uri="{BB962C8B-B14F-4D97-AF65-F5344CB8AC3E}">
        <p14:creationId xmlns:p14="http://schemas.microsoft.com/office/powerpoint/2010/main" val="28597514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67</a:t>
            </a:fld>
            <a:endParaRPr lang="en-AU"/>
          </a:p>
        </p:txBody>
      </p:sp>
    </p:spTree>
    <p:extLst>
      <p:ext uri="{BB962C8B-B14F-4D97-AF65-F5344CB8AC3E}">
        <p14:creationId xmlns:p14="http://schemas.microsoft.com/office/powerpoint/2010/main" val="1620269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68</a:t>
            </a:fld>
            <a:endParaRPr lang="en-AU"/>
          </a:p>
        </p:txBody>
      </p:sp>
    </p:spTree>
    <p:extLst>
      <p:ext uri="{BB962C8B-B14F-4D97-AF65-F5344CB8AC3E}">
        <p14:creationId xmlns:p14="http://schemas.microsoft.com/office/powerpoint/2010/main" val="1451249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3511442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1648178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3507213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4/3/2023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560114"/>
            <a:ext cx="7219954" cy="1828801"/>
          </a:xfrm>
        </p:spPr>
        <p:txBody>
          <a:bodyPr>
            <a:normAutofit fontScale="90000"/>
          </a:bodyPr>
          <a:lstStyle/>
          <a:p>
            <a:r>
              <a:rPr lang="en-US" sz="4800" dirty="0"/>
              <a:t>CITS1003 Introduction to Cybersecurity</a:t>
            </a:r>
            <a:br>
              <a:rPr lang="en-US" sz="4800" dirty="0"/>
            </a:br>
            <a:r>
              <a:rPr lang="en-US" sz="4800" dirty="0"/>
              <a:t>[6] Security Management exercises</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4388913"/>
            <a:ext cx="7219954" cy="1049867"/>
          </a:xfrm>
        </p:spPr>
        <p:txBody>
          <a:bodyPr>
            <a:normAutofit/>
          </a:bodyPr>
          <a:lstStyle/>
          <a:p>
            <a:r>
              <a:rPr lang="en-US" dirty="0">
                <a:solidFill>
                  <a:srgbClr val="20D1FF"/>
                </a:solidFill>
              </a:rPr>
              <a:t>Dr </a:t>
            </a:r>
            <a:r>
              <a:rPr lang="en-US" dirty="0" err="1">
                <a:solidFill>
                  <a:srgbClr val="20D1FF"/>
                </a:solidFill>
              </a:rPr>
              <a:t>Z</a:t>
            </a:r>
            <a:r>
              <a:rPr lang="en-US" altLang="zh-CN" dirty="0" err="1">
                <a:solidFill>
                  <a:srgbClr val="20D1FF"/>
                </a:solidFill>
              </a:rPr>
              <a:t>hi</a:t>
            </a:r>
            <a:r>
              <a:rPr lang="en-US" altLang="zh-CN" dirty="0">
                <a:solidFill>
                  <a:srgbClr val="20D1FF"/>
                </a:solidFill>
              </a:rPr>
              <a:t> Zhang</a:t>
            </a:r>
            <a:endParaRPr lang="en-US" dirty="0">
              <a:solidFill>
                <a:srgbClr val="20D1FF"/>
              </a:solidFill>
            </a:endParaRP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9890" y="1085537"/>
            <a:ext cx="10658546" cy="4924656"/>
          </a:xfrm>
        </p:spPr>
        <p:txBody>
          <a:bodyPr>
            <a:normAutofit fontScale="92500" lnSpcReduction="10000"/>
          </a:bodyPr>
          <a:lstStyle/>
          <a:p>
            <a:r>
              <a:rPr lang="en-AU" sz="2800" dirty="0"/>
              <a:t>What is the structure of an attack tree?</a:t>
            </a:r>
          </a:p>
          <a:p>
            <a:pPr lvl="1"/>
            <a:r>
              <a:rPr lang="en-AU" sz="2800" dirty="0">
                <a:solidFill>
                  <a:srgbClr val="FF0000"/>
                </a:solidFill>
              </a:rPr>
              <a:t>root node </a:t>
            </a:r>
            <a:r>
              <a:rPr lang="en-AU" sz="2800" dirty="0"/>
              <a:t>is the overall goal of the attack</a:t>
            </a:r>
          </a:p>
          <a:p>
            <a:pPr lvl="1"/>
            <a:r>
              <a:rPr lang="en-AU" sz="2800" dirty="0">
                <a:solidFill>
                  <a:srgbClr val="FF0000"/>
                </a:solidFill>
              </a:rPr>
              <a:t>child node </a:t>
            </a:r>
            <a:r>
              <a:rPr lang="en-AU" sz="2800" dirty="0"/>
              <a:t>represents a sub-goal or an attack step for the overall goal </a:t>
            </a:r>
          </a:p>
          <a:p>
            <a:pPr lvl="1"/>
            <a:r>
              <a:rPr lang="en-AU" sz="2800" dirty="0">
                <a:solidFill>
                  <a:srgbClr val="FF0000"/>
                </a:solidFill>
              </a:rPr>
              <a:t>leaf node </a:t>
            </a:r>
            <a:r>
              <a:rPr lang="en-AU" sz="2800" dirty="0"/>
              <a:t>refers to an attack step and has no child node</a:t>
            </a:r>
          </a:p>
          <a:p>
            <a:pPr lvl="1"/>
            <a:endParaRPr lang="en-AU" sz="2800" dirty="0"/>
          </a:p>
          <a:p>
            <a:pPr lvl="1"/>
            <a:r>
              <a:rPr lang="en-AU" sz="2800" dirty="0">
                <a:solidFill>
                  <a:srgbClr val="FF0000"/>
                </a:solidFill>
              </a:rPr>
              <a:t>logical gate </a:t>
            </a:r>
            <a:r>
              <a:rPr lang="en-AU" sz="2800" dirty="0"/>
              <a:t>denotes the relationship among different nodes</a:t>
            </a:r>
          </a:p>
          <a:p>
            <a:pPr lvl="2"/>
            <a:r>
              <a:rPr lang="en-AU" sz="2800" dirty="0">
                <a:solidFill>
                  <a:srgbClr val="FF0000"/>
                </a:solidFill>
              </a:rPr>
              <a:t>OR gates: </a:t>
            </a:r>
            <a:r>
              <a:rPr lang="en-AU" sz="2800" dirty="0"/>
              <a:t>completing </a:t>
            </a:r>
            <a:r>
              <a:rPr lang="en-US" sz="2800" dirty="0"/>
              <a:t>only one child node can lead to the completion of a parent node</a:t>
            </a:r>
            <a:endParaRPr lang="en-AU" sz="2800" dirty="0"/>
          </a:p>
          <a:p>
            <a:pPr lvl="2"/>
            <a:r>
              <a:rPr lang="en-AU" sz="2800" dirty="0">
                <a:solidFill>
                  <a:srgbClr val="FF0000"/>
                </a:solidFill>
              </a:rPr>
              <a:t>AND gates: </a:t>
            </a:r>
            <a:r>
              <a:rPr lang="en-AU" sz="2800" dirty="0"/>
              <a:t>completing all</a:t>
            </a:r>
            <a:r>
              <a:rPr lang="en-US" sz="2800" dirty="0"/>
              <a:t> child nodes so that a parent node can succeed</a:t>
            </a:r>
            <a:endParaRPr lang="en-AU" sz="2800"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10</a:t>
            </a:fld>
            <a:endParaRPr lang="en-AU" dirty="0">
              <a:solidFill>
                <a:prstClr val="black">
                  <a:tint val="75000"/>
                </a:prstClr>
              </a:solidFill>
            </a:endParaRPr>
          </a:p>
        </p:txBody>
      </p:sp>
      <p:sp>
        <p:nvSpPr>
          <p:cNvPr id="4" name="Title 3"/>
          <p:cNvSpPr>
            <a:spLocks noGrp="1"/>
          </p:cNvSpPr>
          <p:nvPr>
            <p:ph type="title"/>
          </p:nvPr>
        </p:nvSpPr>
        <p:spPr>
          <a:xfrm>
            <a:off x="2457450" y="0"/>
            <a:ext cx="7505700" cy="1257300"/>
          </a:xfrm>
        </p:spPr>
        <p:txBody>
          <a:bodyPr/>
          <a:lstStyle/>
          <a:p>
            <a:r>
              <a:rPr lang="en-AU" dirty="0"/>
              <a:t>Attack Tree</a:t>
            </a:r>
          </a:p>
        </p:txBody>
      </p:sp>
    </p:spTree>
    <p:extLst>
      <p:ext uri="{BB962C8B-B14F-4D97-AF65-F5344CB8AC3E}">
        <p14:creationId xmlns:p14="http://schemas.microsoft.com/office/powerpoint/2010/main" val="153563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11</a:t>
            </a:fld>
            <a:endParaRPr lang="en-AU" dirty="0">
              <a:solidFill>
                <a:schemeClr val="tx1"/>
              </a:solidFill>
            </a:endParaRPr>
          </a:p>
        </p:txBody>
      </p:sp>
      <p:sp>
        <p:nvSpPr>
          <p:cNvPr id="4" name="Title 3"/>
          <p:cNvSpPr>
            <a:spLocks noGrp="1"/>
          </p:cNvSpPr>
          <p:nvPr>
            <p:ph type="title"/>
          </p:nvPr>
        </p:nvSpPr>
        <p:spPr>
          <a:xfrm>
            <a:off x="996192" y="131497"/>
            <a:ext cx="10353762" cy="768084"/>
          </a:xfrm>
        </p:spPr>
        <p:txBody>
          <a:bodyPr/>
          <a:lstStyle/>
          <a:p>
            <a:r>
              <a:rPr lang="en-AU" dirty="0"/>
              <a:t>Attack Tree</a:t>
            </a:r>
          </a:p>
        </p:txBody>
      </p:sp>
      <p:sp>
        <p:nvSpPr>
          <p:cNvPr id="5" name="Rectangle 4"/>
          <p:cNvSpPr/>
          <p:nvPr/>
        </p:nvSpPr>
        <p:spPr>
          <a:xfrm>
            <a:off x="3338091" y="1104405"/>
            <a:ext cx="4984815" cy="151695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 </a:t>
            </a:r>
            <a:r>
              <a:rPr lang="en-US" sz="2800" dirty="0">
                <a:solidFill>
                  <a:schemeClr val="tx1"/>
                </a:solidFill>
              </a:rPr>
              <a:t>gain an unauthorized access to a secure building</a:t>
            </a:r>
            <a:endParaRPr lang="en-NZ" sz="2800" dirty="0">
              <a:solidFill>
                <a:schemeClr val="tx1"/>
              </a:solidFill>
            </a:endParaRPr>
          </a:p>
        </p:txBody>
      </p:sp>
      <p:sp>
        <p:nvSpPr>
          <p:cNvPr id="8" name="Rounded Rectangle 7"/>
          <p:cNvSpPr/>
          <p:nvPr/>
        </p:nvSpPr>
        <p:spPr>
          <a:xfrm>
            <a:off x="1113255" y="3761922"/>
            <a:ext cx="3645557" cy="14258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1.1 </a:t>
            </a:r>
            <a:r>
              <a:rPr lang="en-US" sz="2800" dirty="0">
                <a:solidFill>
                  <a:schemeClr val="tx1"/>
                </a:solidFill>
              </a:rPr>
              <a:t>obtain a valid access card</a:t>
            </a:r>
            <a:endParaRPr lang="en-NZ" sz="2800" dirty="0">
              <a:solidFill>
                <a:schemeClr val="tx1"/>
              </a:solidFill>
            </a:endParaRPr>
          </a:p>
        </p:txBody>
      </p:sp>
      <p:sp>
        <p:nvSpPr>
          <p:cNvPr id="9" name="Rounded Rectangle 8"/>
          <p:cNvSpPr/>
          <p:nvPr/>
        </p:nvSpPr>
        <p:spPr>
          <a:xfrm>
            <a:off x="6581590" y="3743260"/>
            <a:ext cx="4685965" cy="142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1.2 </a:t>
            </a:r>
            <a:r>
              <a:rPr lang="en-US" sz="2800" dirty="0">
                <a:solidFill>
                  <a:schemeClr val="tx1"/>
                </a:solidFill>
              </a:rPr>
              <a:t>steal the door passcode</a:t>
            </a:r>
            <a:endParaRPr lang="en-NZ" sz="2800" dirty="0">
              <a:solidFill>
                <a:schemeClr val="tx1"/>
              </a:solidFill>
            </a:endParaRPr>
          </a:p>
        </p:txBody>
      </p:sp>
      <p:cxnSp>
        <p:nvCxnSpPr>
          <p:cNvPr id="17" name="Straight Connector 16"/>
          <p:cNvCxnSpPr>
            <a:cxnSpLocks/>
            <a:stCxn id="5" idx="2"/>
            <a:endCxn id="8" idx="0"/>
          </p:cNvCxnSpPr>
          <p:nvPr/>
        </p:nvCxnSpPr>
        <p:spPr>
          <a:xfrm flipH="1">
            <a:off x="2936034" y="2621362"/>
            <a:ext cx="2894465" cy="1140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830499" y="2621362"/>
            <a:ext cx="3094074" cy="1121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Freeform 30">
            <a:extLst>
              <a:ext uri="{FF2B5EF4-FFF2-40B4-BE49-F238E27FC236}">
                <a16:creationId xmlns:a16="http://schemas.microsoft.com/office/drawing/2014/main" id="{86BA0FFC-FA9E-448C-9A58-D706FAC2A265}"/>
              </a:ext>
            </a:extLst>
          </p:cNvPr>
          <p:cNvSpPr/>
          <p:nvPr/>
        </p:nvSpPr>
        <p:spPr>
          <a:xfrm>
            <a:off x="5322692" y="2826186"/>
            <a:ext cx="1015612" cy="269892"/>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Tree>
    <p:extLst>
      <p:ext uri="{BB962C8B-B14F-4D97-AF65-F5344CB8AC3E}">
        <p14:creationId xmlns:p14="http://schemas.microsoft.com/office/powerpoint/2010/main" val="153592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12</a:t>
            </a:fld>
            <a:endParaRPr lang="en-AU" dirty="0">
              <a:solidFill>
                <a:prstClr val="black">
                  <a:tint val="75000"/>
                </a:prstClr>
              </a:solidFill>
            </a:endParaRPr>
          </a:p>
        </p:txBody>
      </p:sp>
      <p:sp>
        <p:nvSpPr>
          <p:cNvPr id="4" name="Title 3"/>
          <p:cNvSpPr>
            <a:spLocks noGrp="1"/>
          </p:cNvSpPr>
          <p:nvPr>
            <p:ph type="title"/>
          </p:nvPr>
        </p:nvSpPr>
        <p:spPr>
          <a:xfrm>
            <a:off x="781999" y="15960"/>
            <a:ext cx="10353762" cy="1101640"/>
          </a:xfrm>
        </p:spPr>
        <p:txBody>
          <a:bodyPr/>
          <a:lstStyle/>
          <a:p>
            <a:r>
              <a:rPr lang="en-AU" dirty="0"/>
              <a:t>Exercise</a:t>
            </a:r>
          </a:p>
        </p:txBody>
      </p:sp>
      <p:sp>
        <p:nvSpPr>
          <p:cNvPr id="2" name="Rectangle 1"/>
          <p:cNvSpPr/>
          <p:nvPr/>
        </p:nvSpPr>
        <p:spPr>
          <a:xfrm>
            <a:off x="727892" y="1117600"/>
            <a:ext cx="11247040" cy="4801314"/>
          </a:xfrm>
          <a:prstGeom prst="rect">
            <a:avLst/>
          </a:prstGeom>
        </p:spPr>
        <p:txBody>
          <a:bodyPr wrap="square">
            <a:spAutoFit/>
          </a:bodyPr>
          <a:lstStyle/>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a:t>
            </a:r>
            <a:r>
              <a:rPr lang="en-NZ" sz="2800" dirty="0">
                <a:ln>
                  <a:solidFill>
                    <a:schemeClr val="bg1">
                      <a:lumMod val="75000"/>
                      <a:lumOff val="25000"/>
                      <a:alpha val="10000"/>
                    </a:schemeClr>
                  </a:solidFill>
                </a:ln>
                <a:solidFill>
                  <a:schemeClr val="tx2"/>
                </a:solidFill>
              </a:rPr>
              <a:t>gain an access to a target user’s private information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 gain an access to a target user database</a:t>
            </a:r>
          </a:p>
          <a:p>
            <a:pPr marL="1219170" lvl="2"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1.1.1 exploit a software vulnerability in the system</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 log in as a target user</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 brute-force login</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1.2.1.1 search a target username</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1.2.1.2 search a target user password</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1.2.2 steal user private credentials</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 hijack user session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1.3.1 steal user session cookie</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600" dirty="0">
                <a:ln>
                  <a:solidFill>
                    <a:schemeClr val="bg1">
                      <a:lumMod val="75000"/>
                      <a:lumOff val="25000"/>
                      <a:alpha val="10000"/>
                    </a:schemeClr>
                  </a:solidFill>
                </a:ln>
                <a:solidFill>
                  <a:schemeClr val="tx2"/>
                </a:solidFill>
              </a:rPr>
              <a:t>	</a:t>
            </a:r>
          </a:p>
        </p:txBody>
      </p:sp>
      <p:sp>
        <p:nvSpPr>
          <p:cNvPr id="9" name="Rectangle 8">
            <a:extLst>
              <a:ext uri="{FF2B5EF4-FFF2-40B4-BE49-F238E27FC236}">
                <a16:creationId xmlns:a16="http://schemas.microsoft.com/office/drawing/2014/main" id="{92BF3EED-D3B4-49D2-A6C8-D7907D6E686F}"/>
              </a:ext>
            </a:extLst>
          </p:cNvPr>
          <p:cNvSpPr/>
          <p:nvPr/>
        </p:nvSpPr>
        <p:spPr>
          <a:xfrm>
            <a:off x="660401"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sp>
        <p:nvSpPr>
          <p:cNvPr id="17" name="Rectangle 16">
            <a:extLst>
              <a:ext uri="{FF2B5EF4-FFF2-40B4-BE49-F238E27FC236}">
                <a16:creationId xmlns:a16="http://schemas.microsoft.com/office/drawing/2014/main" id="{1C4CBA98-41AF-41BF-87EC-E666818F45F8}"/>
              </a:ext>
            </a:extLst>
          </p:cNvPr>
          <p:cNvSpPr/>
          <p:nvPr/>
        </p:nvSpPr>
        <p:spPr>
          <a:xfrm>
            <a:off x="1405467"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sp>
        <p:nvSpPr>
          <p:cNvPr id="33" name="Rectangle 32">
            <a:extLst>
              <a:ext uri="{FF2B5EF4-FFF2-40B4-BE49-F238E27FC236}">
                <a16:creationId xmlns:a16="http://schemas.microsoft.com/office/drawing/2014/main" id="{F1A78012-7420-4BFE-9810-477A4BA43464}"/>
              </a:ext>
            </a:extLst>
          </p:cNvPr>
          <p:cNvSpPr/>
          <p:nvPr/>
        </p:nvSpPr>
        <p:spPr>
          <a:xfrm>
            <a:off x="2606144" y="3429000"/>
            <a:ext cx="949855"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AND</a:t>
            </a:r>
          </a:p>
        </p:txBody>
      </p:sp>
    </p:spTree>
    <p:extLst>
      <p:ext uri="{BB962C8B-B14F-4D97-AF65-F5344CB8AC3E}">
        <p14:creationId xmlns:p14="http://schemas.microsoft.com/office/powerpoint/2010/main" val="3252396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13</a:t>
            </a:fld>
            <a:endParaRPr lang="en-AU" dirty="0">
              <a:solidFill>
                <a:prstClr val="black">
                  <a:tint val="75000"/>
                </a:prstClr>
              </a:solidFill>
            </a:endParaRPr>
          </a:p>
        </p:txBody>
      </p:sp>
      <p:sp>
        <p:nvSpPr>
          <p:cNvPr id="4" name="Title 3"/>
          <p:cNvSpPr>
            <a:spLocks noGrp="1"/>
          </p:cNvSpPr>
          <p:nvPr>
            <p:ph type="title"/>
          </p:nvPr>
        </p:nvSpPr>
        <p:spPr>
          <a:xfrm>
            <a:off x="781999" y="15960"/>
            <a:ext cx="10353762" cy="1101640"/>
          </a:xfrm>
        </p:spPr>
        <p:txBody>
          <a:bodyPr/>
          <a:lstStyle/>
          <a:p>
            <a:r>
              <a:rPr lang="en-AU" dirty="0"/>
              <a:t>Exercise</a:t>
            </a:r>
          </a:p>
        </p:txBody>
      </p:sp>
      <p:sp>
        <p:nvSpPr>
          <p:cNvPr id="2" name="Rectangle 1"/>
          <p:cNvSpPr/>
          <p:nvPr/>
        </p:nvSpPr>
        <p:spPr>
          <a:xfrm>
            <a:off x="727892" y="1117600"/>
            <a:ext cx="11247040" cy="4801314"/>
          </a:xfrm>
          <a:prstGeom prst="rect">
            <a:avLst/>
          </a:prstGeom>
        </p:spPr>
        <p:txBody>
          <a:bodyPr wrap="square">
            <a:spAutoFit/>
          </a:bodyPr>
          <a:lstStyle/>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a:t>
            </a:r>
            <a:r>
              <a:rPr lang="en-NZ" sz="2800" dirty="0">
                <a:ln>
                  <a:solidFill>
                    <a:schemeClr val="bg1">
                      <a:lumMod val="75000"/>
                      <a:lumOff val="25000"/>
                      <a:alpha val="10000"/>
                    </a:schemeClr>
                  </a:solidFill>
                </a:ln>
                <a:solidFill>
                  <a:schemeClr val="tx2"/>
                </a:solidFill>
              </a:rPr>
              <a:t>gain an access to a target user’s private information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 gain an access to a target user database</a:t>
            </a:r>
          </a:p>
          <a:p>
            <a:pPr marL="1219170" lvl="2"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1.1.1 exploit a software vulnerability in the system</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 log in as a target user</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 brute-force login</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1.2.1.1 search a target username</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1.2.1.2 search a target user password</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1.2.2 steal user private credentials</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 hijack user session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1.3.1 steal user session cookie</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600" dirty="0">
                <a:ln>
                  <a:solidFill>
                    <a:schemeClr val="bg1">
                      <a:lumMod val="75000"/>
                      <a:lumOff val="25000"/>
                      <a:alpha val="10000"/>
                    </a:schemeClr>
                  </a:solidFill>
                </a:ln>
                <a:solidFill>
                  <a:schemeClr val="tx2"/>
                </a:solidFill>
              </a:rPr>
              <a:t>	</a:t>
            </a:r>
          </a:p>
        </p:txBody>
      </p:sp>
      <p:cxnSp>
        <p:nvCxnSpPr>
          <p:cNvPr id="5" name="Straight Connector 4">
            <a:extLst>
              <a:ext uri="{FF2B5EF4-FFF2-40B4-BE49-F238E27FC236}">
                <a16:creationId xmlns:a16="http://schemas.microsoft.com/office/drawing/2014/main" id="{9AFA49DD-3423-40BF-AE24-1775F9A00881}"/>
              </a:ext>
            </a:extLst>
          </p:cNvPr>
          <p:cNvCxnSpPr>
            <a:cxnSpLocks/>
          </p:cNvCxnSpPr>
          <p:nvPr/>
        </p:nvCxnSpPr>
        <p:spPr>
          <a:xfrm flipH="1">
            <a:off x="1269938" y="2794000"/>
            <a:ext cx="474077" cy="950212"/>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083DECA-807C-40EF-862A-72F03C22BFF6}"/>
              </a:ext>
            </a:extLst>
          </p:cNvPr>
          <p:cNvCxnSpPr>
            <a:cxnSpLocks/>
          </p:cNvCxnSpPr>
          <p:nvPr/>
        </p:nvCxnSpPr>
        <p:spPr>
          <a:xfrm flipH="1">
            <a:off x="1269938" y="1794933"/>
            <a:ext cx="287930" cy="1949279"/>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2BF3EED-D3B4-49D2-A6C8-D7907D6E686F}"/>
              </a:ext>
            </a:extLst>
          </p:cNvPr>
          <p:cNvSpPr/>
          <p:nvPr/>
        </p:nvSpPr>
        <p:spPr>
          <a:xfrm>
            <a:off x="660401"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cxnSp>
        <p:nvCxnSpPr>
          <p:cNvPr id="10" name="Straight Connector 9">
            <a:extLst>
              <a:ext uri="{FF2B5EF4-FFF2-40B4-BE49-F238E27FC236}">
                <a16:creationId xmlns:a16="http://schemas.microsoft.com/office/drawing/2014/main" id="{96AC2B41-31CB-48CB-ACB3-2D80D9DBD671}"/>
              </a:ext>
            </a:extLst>
          </p:cNvPr>
          <p:cNvCxnSpPr>
            <a:cxnSpLocks/>
          </p:cNvCxnSpPr>
          <p:nvPr/>
        </p:nvCxnSpPr>
        <p:spPr>
          <a:xfrm flipH="1" flipV="1">
            <a:off x="1269938" y="3781684"/>
            <a:ext cx="440572" cy="858049"/>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C4CBA98-41AF-41BF-87EC-E666818F45F8}"/>
              </a:ext>
            </a:extLst>
          </p:cNvPr>
          <p:cNvSpPr/>
          <p:nvPr/>
        </p:nvSpPr>
        <p:spPr>
          <a:xfrm>
            <a:off x="1405467"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sp>
        <p:nvSpPr>
          <p:cNvPr id="33" name="Rectangle 32">
            <a:extLst>
              <a:ext uri="{FF2B5EF4-FFF2-40B4-BE49-F238E27FC236}">
                <a16:creationId xmlns:a16="http://schemas.microsoft.com/office/drawing/2014/main" id="{F1A78012-7420-4BFE-9810-477A4BA43464}"/>
              </a:ext>
            </a:extLst>
          </p:cNvPr>
          <p:cNvSpPr/>
          <p:nvPr/>
        </p:nvSpPr>
        <p:spPr>
          <a:xfrm>
            <a:off x="2606144" y="3429000"/>
            <a:ext cx="949855"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AND</a:t>
            </a:r>
          </a:p>
        </p:txBody>
      </p:sp>
    </p:spTree>
    <p:extLst>
      <p:ext uri="{BB962C8B-B14F-4D97-AF65-F5344CB8AC3E}">
        <p14:creationId xmlns:p14="http://schemas.microsoft.com/office/powerpoint/2010/main" val="3480051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14</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212116"/>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212117"/>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212117"/>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82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82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828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15</a:t>
            </a:fld>
            <a:endParaRPr lang="en-AU" dirty="0">
              <a:solidFill>
                <a:prstClr val="black">
                  <a:tint val="75000"/>
                </a:prstClr>
              </a:solidFill>
            </a:endParaRPr>
          </a:p>
        </p:txBody>
      </p:sp>
      <p:sp>
        <p:nvSpPr>
          <p:cNvPr id="4" name="Title 3"/>
          <p:cNvSpPr>
            <a:spLocks noGrp="1"/>
          </p:cNvSpPr>
          <p:nvPr>
            <p:ph type="title"/>
          </p:nvPr>
        </p:nvSpPr>
        <p:spPr>
          <a:xfrm>
            <a:off x="781999" y="15960"/>
            <a:ext cx="10353762" cy="1101640"/>
          </a:xfrm>
        </p:spPr>
        <p:txBody>
          <a:bodyPr/>
          <a:lstStyle/>
          <a:p>
            <a:r>
              <a:rPr lang="en-AU" dirty="0"/>
              <a:t>Exercise</a:t>
            </a:r>
          </a:p>
        </p:txBody>
      </p:sp>
      <p:sp>
        <p:nvSpPr>
          <p:cNvPr id="2" name="Rectangle 1"/>
          <p:cNvSpPr/>
          <p:nvPr/>
        </p:nvSpPr>
        <p:spPr>
          <a:xfrm>
            <a:off x="727892" y="1117600"/>
            <a:ext cx="11247040" cy="4801314"/>
          </a:xfrm>
          <a:prstGeom prst="rect">
            <a:avLst/>
          </a:prstGeom>
        </p:spPr>
        <p:txBody>
          <a:bodyPr wrap="square">
            <a:spAutoFit/>
          </a:bodyPr>
          <a:lstStyle/>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a:t>
            </a:r>
            <a:r>
              <a:rPr lang="en-NZ" sz="2800" dirty="0">
                <a:ln>
                  <a:solidFill>
                    <a:schemeClr val="bg1">
                      <a:lumMod val="75000"/>
                      <a:lumOff val="25000"/>
                      <a:alpha val="10000"/>
                    </a:schemeClr>
                  </a:solidFill>
                </a:ln>
                <a:solidFill>
                  <a:schemeClr val="tx2"/>
                </a:solidFill>
              </a:rPr>
              <a:t>gain an access to a target user’s private information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 gain an access to a target user database</a:t>
            </a:r>
          </a:p>
          <a:p>
            <a:pPr marL="1219170" lvl="2"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1.1.1 exploit a software vulnerability in the system</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 log in as a target user</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 brute-force login</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1.2.1.1 identify a target username</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1.2.1.2 identify a target user password</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1.2.2 steal user private credentials</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 hijack user session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1.3.1 steal user session cookie</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600" dirty="0">
                <a:ln>
                  <a:solidFill>
                    <a:schemeClr val="bg1">
                      <a:lumMod val="75000"/>
                      <a:lumOff val="25000"/>
                      <a:alpha val="10000"/>
                    </a:schemeClr>
                  </a:solidFill>
                </a:ln>
                <a:solidFill>
                  <a:schemeClr val="tx2"/>
                </a:solidFill>
              </a:rPr>
              <a:t>	</a:t>
            </a:r>
          </a:p>
        </p:txBody>
      </p:sp>
      <p:cxnSp>
        <p:nvCxnSpPr>
          <p:cNvPr id="5" name="Straight Connector 4">
            <a:extLst>
              <a:ext uri="{FF2B5EF4-FFF2-40B4-BE49-F238E27FC236}">
                <a16:creationId xmlns:a16="http://schemas.microsoft.com/office/drawing/2014/main" id="{9AFA49DD-3423-40BF-AE24-1775F9A00881}"/>
              </a:ext>
            </a:extLst>
          </p:cNvPr>
          <p:cNvCxnSpPr>
            <a:cxnSpLocks/>
          </p:cNvCxnSpPr>
          <p:nvPr/>
        </p:nvCxnSpPr>
        <p:spPr>
          <a:xfrm flipH="1">
            <a:off x="2047345" y="3043151"/>
            <a:ext cx="780764" cy="633235"/>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2BF3EED-D3B4-49D2-A6C8-D7907D6E686F}"/>
              </a:ext>
            </a:extLst>
          </p:cNvPr>
          <p:cNvSpPr/>
          <p:nvPr/>
        </p:nvSpPr>
        <p:spPr>
          <a:xfrm>
            <a:off x="660401"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cxnSp>
        <p:nvCxnSpPr>
          <p:cNvPr id="10" name="Straight Connector 9">
            <a:extLst>
              <a:ext uri="{FF2B5EF4-FFF2-40B4-BE49-F238E27FC236}">
                <a16:creationId xmlns:a16="http://schemas.microsoft.com/office/drawing/2014/main" id="{96AC2B41-31CB-48CB-ACB3-2D80D9DBD671}"/>
              </a:ext>
            </a:extLst>
          </p:cNvPr>
          <p:cNvCxnSpPr>
            <a:cxnSpLocks/>
          </p:cNvCxnSpPr>
          <p:nvPr/>
        </p:nvCxnSpPr>
        <p:spPr>
          <a:xfrm flipH="1" flipV="1">
            <a:off x="2047345" y="3676386"/>
            <a:ext cx="780763" cy="639590"/>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C4CBA98-41AF-41BF-87EC-E666818F45F8}"/>
              </a:ext>
            </a:extLst>
          </p:cNvPr>
          <p:cNvSpPr/>
          <p:nvPr/>
        </p:nvSpPr>
        <p:spPr>
          <a:xfrm>
            <a:off x="1405467"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sp>
        <p:nvSpPr>
          <p:cNvPr id="33" name="Rectangle 32">
            <a:extLst>
              <a:ext uri="{FF2B5EF4-FFF2-40B4-BE49-F238E27FC236}">
                <a16:creationId xmlns:a16="http://schemas.microsoft.com/office/drawing/2014/main" id="{F1A78012-7420-4BFE-9810-477A4BA43464}"/>
              </a:ext>
            </a:extLst>
          </p:cNvPr>
          <p:cNvSpPr/>
          <p:nvPr/>
        </p:nvSpPr>
        <p:spPr>
          <a:xfrm>
            <a:off x="2606144" y="3429000"/>
            <a:ext cx="949855"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AND</a:t>
            </a:r>
          </a:p>
        </p:txBody>
      </p:sp>
    </p:spTree>
    <p:extLst>
      <p:ext uri="{BB962C8B-B14F-4D97-AF65-F5344CB8AC3E}">
        <p14:creationId xmlns:p14="http://schemas.microsoft.com/office/powerpoint/2010/main" val="1423166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16</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212116"/>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212117"/>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212117"/>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82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829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4040190"/>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211183"/>
            <a:ext cx="827878"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4040190"/>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endCxn id="19" idx="0"/>
          </p:cNvCxnSpPr>
          <p:nvPr/>
        </p:nvCxnSpPr>
        <p:spPr>
          <a:xfrm>
            <a:off x="9350632" y="3211183"/>
            <a:ext cx="1163379"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4040190"/>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4040190"/>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211183"/>
            <a:ext cx="805390"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211183"/>
            <a:ext cx="1894504" cy="829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9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17</a:t>
            </a:fld>
            <a:endParaRPr lang="en-AU" dirty="0">
              <a:solidFill>
                <a:prstClr val="black">
                  <a:tint val="75000"/>
                </a:prstClr>
              </a:solidFill>
            </a:endParaRPr>
          </a:p>
        </p:txBody>
      </p:sp>
      <p:sp>
        <p:nvSpPr>
          <p:cNvPr id="4" name="Title 3"/>
          <p:cNvSpPr>
            <a:spLocks noGrp="1"/>
          </p:cNvSpPr>
          <p:nvPr>
            <p:ph type="title"/>
          </p:nvPr>
        </p:nvSpPr>
        <p:spPr>
          <a:xfrm>
            <a:off x="781999" y="15960"/>
            <a:ext cx="10353762" cy="1101640"/>
          </a:xfrm>
        </p:spPr>
        <p:txBody>
          <a:bodyPr/>
          <a:lstStyle/>
          <a:p>
            <a:r>
              <a:rPr lang="en-AU" dirty="0"/>
              <a:t>Exercise</a:t>
            </a:r>
          </a:p>
        </p:txBody>
      </p:sp>
      <p:sp>
        <p:nvSpPr>
          <p:cNvPr id="2" name="Rectangle 1"/>
          <p:cNvSpPr/>
          <p:nvPr/>
        </p:nvSpPr>
        <p:spPr>
          <a:xfrm>
            <a:off x="727892" y="1117600"/>
            <a:ext cx="11247040" cy="4801314"/>
          </a:xfrm>
          <a:prstGeom prst="rect">
            <a:avLst/>
          </a:prstGeom>
        </p:spPr>
        <p:txBody>
          <a:bodyPr wrap="square">
            <a:spAutoFit/>
          </a:bodyPr>
          <a:lstStyle/>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a:t>
            </a:r>
            <a:r>
              <a:rPr lang="en-NZ" sz="2800" dirty="0">
                <a:ln>
                  <a:solidFill>
                    <a:schemeClr val="bg1">
                      <a:lumMod val="75000"/>
                      <a:lumOff val="25000"/>
                      <a:alpha val="10000"/>
                    </a:schemeClr>
                  </a:solidFill>
                </a:ln>
                <a:solidFill>
                  <a:schemeClr val="tx2"/>
                </a:solidFill>
              </a:rPr>
              <a:t>gain an access to a target user’s private information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 gain an access to a target user database</a:t>
            </a:r>
          </a:p>
          <a:p>
            <a:pPr marL="1219170" lvl="2"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1.1.1 exploit a software vulnerability in the system</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 log in as a target user</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 brute-force login</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1.2.1.1 identify a target username</a:t>
            </a:r>
          </a:p>
          <a:p>
            <a:pPr marL="609585" lvl="1"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1.2.1.2 identify a target user password</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1.2.2 steal user private credentials</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 hijack user session</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800" dirty="0">
                <a:ln>
                  <a:solidFill>
                    <a:schemeClr val="bg1">
                      <a:lumMod val="75000"/>
                      <a:lumOff val="25000"/>
                      <a:alpha val="10000"/>
                    </a:schemeClr>
                  </a:solidFill>
                </a:ln>
                <a:solidFill>
                  <a:schemeClr val="tx2"/>
                </a:solidFill>
              </a:rPr>
              <a:t>		1.3.1 steal user session cookie</a:t>
            </a:r>
          </a:p>
          <a:p>
            <a:pPr hangingPunct="0">
              <a:tabLst>
                <a:tab pos="731976" algn="l"/>
                <a:tab pos="1951146" algn="l"/>
                <a:tab pos="3170315" algn="l"/>
                <a:tab pos="4389485" algn="l"/>
                <a:tab pos="5608654" algn="l"/>
                <a:tab pos="6827824" algn="l"/>
                <a:tab pos="8046993" algn="l"/>
                <a:tab pos="9266163" algn="l"/>
                <a:tab pos="10485333" algn="l"/>
                <a:tab pos="11704502" algn="l"/>
                <a:tab pos="12923672" algn="l"/>
              </a:tabLst>
            </a:pPr>
            <a:r>
              <a:rPr lang="en-NZ" sz="2600" dirty="0">
                <a:ln>
                  <a:solidFill>
                    <a:schemeClr val="bg1">
                      <a:lumMod val="75000"/>
                      <a:lumOff val="25000"/>
                      <a:alpha val="10000"/>
                    </a:schemeClr>
                  </a:solidFill>
                </a:ln>
                <a:solidFill>
                  <a:schemeClr val="tx2"/>
                </a:solidFill>
              </a:rPr>
              <a:t>	</a:t>
            </a:r>
          </a:p>
        </p:txBody>
      </p:sp>
      <p:cxnSp>
        <p:nvCxnSpPr>
          <p:cNvPr id="5" name="Straight Connector 4">
            <a:extLst>
              <a:ext uri="{FF2B5EF4-FFF2-40B4-BE49-F238E27FC236}">
                <a16:creationId xmlns:a16="http://schemas.microsoft.com/office/drawing/2014/main" id="{9AFA49DD-3423-40BF-AE24-1775F9A00881}"/>
              </a:ext>
            </a:extLst>
          </p:cNvPr>
          <p:cNvCxnSpPr>
            <a:cxnSpLocks/>
          </p:cNvCxnSpPr>
          <p:nvPr/>
        </p:nvCxnSpPr>
        <p:spPr>
          <a:xfrm flipH="1">
            <a:off x="3386907" y="3518257"/>
            <a:ext cx="624704" cy="225955"/>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2BF3EED-D3B4-49D2-A6C8-D7907D6E686F}"/>
              </a:ext>
            </a:extLst>
          </p:cNvPr>
          <p:cNvSpPr/>
          <p:nvPr/>
        </p:nvSpPr>
        <p:spPr>
          <a:xfrm>
            <a:off x="660401"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cxnSp>
        <p:nvCxnSpPr>
          <p:cNvPr id="10" name="Straight Connector 9">
            <a:extLst>
              <a:ext uri="{FF2B5EF4-FFF2-40B4-BE49-F238E27FC236}">
                <a16:creationId xmlns:a16="http://schemas.microsoft.com/office/drawing/2014/main" id="{96AC2B41-31CB-48CB-ACB3-2D80D9DBD671}"/>
              </a:ext>
            </a:extLst>
          </p:cNvPr>
          <p:cNvCxnSpPr>
            <a:cxnSpLocks/>
          </p:cNvCxnSpPr>
          <p:nvPr/>
        </p:nvCxnSpPr>
        <p:spPr>
          <a:xfrm flipH="1" flipV="1">
            <a:off x="3386907" y="3750734"/>
            <a:ext cx="624703" cy="203239"/>
          </a:xfrm>
          <a:prstGeom prst="line">
            <a:avLst/>
          </a:prstGeom>
          <a:ln w="190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C4CBA98-41AF-41BF-87EC-E666818F45F8}"/>
              </a:ext>
            </a:extLst>
          </p:cNvPr>
          <p:cNvSpPr/>
          <p:nvPr/>
        </p:nvSpPr>
        <p:spPr>
          <a:xfrm>
            <a:off x="1405467" y="3422479"/>
            <a:ext cx="745066"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OR</a:t>
            </a:r>
          </a:p>
        </p:txBody>
      </p:sp>
      <p:sp>
        <p:nvSpPr>
          <p:cNvPr id="33" name="Rectangle 32">
            <a:extLst>
              <a:ext uri="{FF2B5EF4-FFF2-40B4-BE49-F238E27FC236}">
                <a16:creationId xmlns:a16="http://schemas.microsoft.com/office/drawing/2014/main" id="{F1A78012-7420-4BFE-9810-477A4BA43464}"/>
              </a:ext>
            </a:extLst>
          </p:cNvPr>
          <p:cNvSpPr/>
          <p:nvPr/>
        </p:nvSpPr>
        <p:spPr>
          <a:xfrm>
            <a:off x="2606144" y="3429000"/>
            <a:ext cx="949855" cy="64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600" dirty="0"/>
              <a:t>AND</a:t>
            </a:r>
          </a:p>
        </p:txBody>
      </p:sp>
    </p:spTree>
    <p:extLst>
      <p:ext uri="{BB962C8B-B14F-4D97-AF65-F5344CB8AC3E}">
        <p14:creationId xmlns:p14="http://schemas.microsoft.com/office/powerpoint/2010/main" val="2974817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18</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Tree>
    <p:extLst>
      <p:ext uri="{BB962C8B-B14F-4D97-AF65-F5344CB8AC3E}">
        <p14:creationId xmlns:p14="http://schemas.microsoft.com/office/powerpoint/2010/main" val="90125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19</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Title 3">
            <a:extLst>
              <a:ext uri="{FF2B5EF4-FFF2-40B4-BE49-F238E27FC236}">
                <a16:creationId xmlns:a16="http://schemas.microsoft.com/office/drawing/2014/main" id="{209E61C4-83E0-4D91-B824-E3248B7A9EE5}"/>
              </a:ext>
            </a:extLst>
          </p:cNvPr>
          <p:cNvSpPr>
            <a:spLocks noGrp="1"/>
          </p:cNvSpPr>
          <p:nvPr>
            <p:ph type="title"/>
          </p:nvPr>
        </p:nvSpPr>
        <p:spPr>
          <a:xfrm>
            <a:off x="1139241" y="519871"/>
            <a:ext cx="2101949" cy="727410"/>
          </a:xfrm>
        </p:spPr>
        <p:txBody>
          <a:bodyPr>
            <a:normAutofit/>
          </a:bodyPr>
          <a:lstStyle/>
          <a:p>
            <a:r>
              <a:rPr lang="en-AU" sz="2800" dirty="0">
                <a:solidFill>
                  <a:srgbClr val="FF0000"/>
                </a:solidFill>
                <a:latin typeface="+mn-lt"/>
                <a:ea typeface="+mn-ea"/>
                <a:cs typeface="+mn-cs"/>
              </a:rPr>
              <a:t>root node</a:t>
            </a:r>
          </a:p>
        </p:txBody>
      </p:sp>
      <p:cxnSp>
        <p:nvCxnSpPr>
          <p:cNvPr id="4" name="Straight Arrow Connector 3">
            <a:extLst>
              <a:ext uri="{FF2B5EF4-FFF2-40B4-BE49-F238E27FC236}">
                <a16:creationId xmlns:a16="http://schemas.microsoft.com/office/drawing/2014/main" id="{6D17A6D9-75CB-4C9B-A139-7214C3A0FF70}"/>
              </a:ext>
            </a:extLst>
          </p:cNvPr>
          <p:cNvCxnSpPr>
            <a:stCxn id="30" idx="3"/>
            <a:endCxn id="5" idx="1"/>
          </p:cNvCxnSpPr>
          <p:nvPr/>
        </p:nvCxnSpPr>
        <p:spPr>
          <a:xfrm>
            <a:off x="3241190" y="883576"/>
            <a:ext cx="522966"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05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3E239-0295-4B17-842D-061C49A8336C}"/>
              </a:ext>
            </a:extLst>
          </p:cNvPr>
          <p:cNvSpPr>
            <a:spLocks noGrp="1"/>
          </p:cNvSpPr>
          <p:nvPr>
            <p:ph idx="1"/>
          </p:nvPr>
        </p:nvSpPr>
        <p:spPr>
          <a:xfrm>
            <a:off x="913795" y="1020160"/>
            <a:ext cx="10353762" cy="3714749"/>
          </a:xfrm>
        </p:spPr>
        <p:txBody>
          <a:bodyPr>
            <a:normAutofit/>
          </a:bodyPr>
          <a:lstStyle/>
          <a:p>
            <a:r>
              <a:rPr lang="en-AU" sz="2800" dirty="0">
                <a:effectLst/>
              </a:rPr>
              <a:t>Security Assessment</a:t>
            </a:r>
          </a:p>
          <a:p>
            <a:r>
              <a:rPr lang="en-AU" sz="2800" dirty="0">
                <a:effectLst/>
              </a:rPr>
              <a:t>Attack Tree</a:t>
            </a:r>
          </a:p>
          <a:p>
            <a:r>
              <a:rPr lang="en-AU" sz="2800" dirty="0">
                <a:effectLst/>
              </a:rPr>
              <a:t>Threat Modelling</a:t>
            </a:r>
          </a:p>
        </p:txBody>
      </p:sp>
    </p:spTree>
    <p:extLst>
      <p:ext uri="{BB962C8B-B14F-4D97-AF65-F5344CB8AC3E}">
        <p14:creationId xmlns:p14="http://schemas.microsoft.com/office/powerpoint/2010/main" val="2564448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20</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Title 3">
            <a:extLst>
              <a:ext uri="{FF2B5EF4-FFF2-40B4-BE49-F238E27FC236}">
                <a16:creationId xmlns:a16="http://schemas.microsoft.com/office/drawing/2014/main" id="{209E61C4-83E0-4D91-B824-E3248B7A9EE5}"/>
              </a:ext>
            </a:extLst>
          </p:cNvPr>
          <p:cNvSpPr>
            <a:spLocks noGrp="1"/>
          </p:cNvSpPr>
          <p:nvPr>
            <p:ph type="title"/>
          </p:nvPr>
        </p:nvSpPr>
        <p:spPr>
          <a:xfrm>
            <a:off x="1139241" y="519871"/>
            <a:ext cx="2101949" cy="727410"/>
          </a:xfrm>
        </p:spPr>
        <p:txBody>
          <a:bodyPr>
            <a:normAutofit/>
          </a:bodyPr>
          <a:lstStyle/>
          <a:p>
            <a:r>
              <a:rPr lang="en-AU" sz="2800" dirty="0">
                <a:solidFill>
                  <a:srgbClr val="FF0000"/>
                </a:solidFill>
                <a:latin typeface="+mn-lt"/>
                <a:ea typeface="+mn-ea"/>
                <a:cs typeface="+mn-cs"/>
              </a:rPr>
              <a:t>root node</a:t>
            </a:r>
          </a:p>
        </p:txBody>
      </p:sp>
      <p:cxnSp>
        <p:nvCxnSpPr>
          <p:cNvPr id="4" name="Straight Arrow Connector 3">
            <a:extLst>
              <a:ext uri="{FF2B5EF4-FFF2-40B4-BE49-F238E27FC236}">
                <a16:creationId xmlns:a16="http://schemas.microsoft.com/office/drawing/2014/main" id="{6D17A6D9-75CB-4C9B-A139-7214C3A0FF70}"/>
              </a:ext>
            </a:extLst>
          </p:cNvPr>
          <p:cNvCxnSpPr>
            <a:stCxn id="30" idx="3"/>
            <a:endCxn id="5" idx="1"/>
          </p:cNvCxnSpPr>
          <p:nvPr/>
        </p:nvCxnSpPr>
        <p:spPr>
          <a:xfrm>
            <a:off x="3241190" y="883576"/>
            <a:ext cx="522966"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1" name="Title 3">
            <a:extLst>
              <a:ext uri="{FF2B5EF4-FFF2-40B4-BE49-F238E27FC236}">
                <a16:creationId xmlns:a16="http://schemas.microsoft.com/office/drawing/2014/main" id="{D2D3D7ED-2358-4AC3-A2D5-FE828D806B66}"/>
              </a:ext>
            </a:extLst>
          </p:cNvPr>
          <p:cNvSpPr txBox="1">
            <a:spLocks/>
          </p:cNvSpPr>
          <p:nvPr/>
        </p:nvSpPr>
        <p:spPr>
          <a:xfrm>
            <a:off x="-92809" y="5834375"/>
            <a:ext cx="2101949" cy="72741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leaf node</a:t>
            </a:r>
          </a:p>
        </p:txBody>
      </p:sp>
      <p:cxnSp>
        <p:nvCxnSpPr>
          <p:cNvPr id="32" name="Straight Arrow Connector 31">
            <a:extLst>
              <a:ext uri="{FF2B5EF4-FFF2-40B4-BE49-F238E27FC236}">
                <a16:creationId xmlns:a16="http://schemas.microsoft.com/office/drawing/2014/main" id="{B75EAA5A-DD37-4899-9275-B4AA15D428C6}"/>
              </a:ext>
            </a:extLst>
          </p:cNvPr>
          <p:cNvCxnSpPr>
            <a:cxnSpLocks/>
            <a:stCxn id="31" idx="0"/>
          </p:cNvCxnSpPr>
          <p:nvPr/>
        </p:nvCxnSpPr>
        <p:spPr>
          <a:xfrm flipV="1">
            <a:off x="958166" y="5005627"/>
            <a:ext cx="0" cy="82874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12E8D4-F4F0-40BF-BB2E-8394D45E7962}"/>
              </a:ext>
            </a:extLst>
          </p:cNvPr>
          <p:cNvCxnSpPr>
            <a:cxnSpLocks/>
            <a:endCxn id="21" idx="1"/>
          </p:cNvCxnSpPr>
          <p:nvPr/>
        </p:nvCxnSpPr>
        <p:spPr>
          <a:xfrm>
            <a:off x="1695450" y="6118326"/>
            <a:ext cx="521423"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itle 3">
            <a:extLst>
              <a:ext uri="{FF2B5EF4-FFF2-40B4-BE49-F238E27FC236}">
                <a16:creationId xmlns:a16="http://schemas.microsoft.com/office/drawing/2014/main" id="{532DCEAC-F351-406B-9B93-736F1EE528DE}"/>
              </a:ext>
            </a:extLst>
          </p:cNvPr>
          <p:cNvSpPr txBox="1">
            <a:spLocks/>
          </p:cNvSpPr>
          <p:nvPr/>
        </p:nvSpPr>
        <p:spPr>
          <a:xfrm>
            <a:off x="8587332" y="5754622"/>
            <a:ext cx="2101949" cy="72741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leaf node</a:t>
            </a:r>
          </a:p>
        </p:txBody>
      </p:sp>
      <p:cxnSp>
        <p:nvCxnSpPr>
          <p:cNvPr id="35" name="Straight Arrow Connector 34">
            <a:extLst>
              <a:ext uri="{FF2B5EF4-FFF2-40B4-BE49-F238E27FC236}">
                <a16:creationId xmlns:a16="http://schemas.microsoft.com/office/drawing/2014/main" id="{831CF0A8-C135-4870-99CA-684F1F9ABE6D}"/>
              </a:ext>
            </a:extLst>
          </p:cNvPr>
          <p:cNvCxnSpPr>
            <a:cxnSpLocks/>
          </p:cNvCxnSpPr>
          <p:nvPr/>
        </p:nvCxnSpPr>
        <p:spPr>
          <a:xfrm flipH="1" flipV="1">
            <a:off x="8122660" y="5005625"/>
            <a:ext cx="832730" cy="7489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8E37089-F267-4C7B-B424-B3DD933CB620}"/>
              </a:ext>
            </a:extLst>
          </p:cNvPr>
          <p:cNvCxnSpPr>
            <a:cxnSpLocks/>
            <a:stCxn id="34" idx="1"/>
            <a:endCxn id="25" idx="3"/>
          </p:cNvCxnSpPr>
          <p:nvPr/>
        </p:nvCxnSpPr>
        <p:spPr>
          <a:xfrm flipH="1">
            <a:off x="8122659" y="6118327"/>
            <a:ext cx="464673"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D1C1DAB-0EC6-4084-A687-D1DC66F7DCB3}"/>
              </a:ext>
            </a:extLst>
          </p:cNvPr>
          <p:cNvCxnSpPr>
            <a:cxnSpLocks/>
          </p:cNvCxnSpPr>
          <p:nvPr/>
        </p:nvCxnSpPr>
        <p:spPr>
          <a:xfrm flipV="1">
            <a:off x="9965944" y="5005627"/>
            <a:ext cx="0" cy="74899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631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5453" y="811741"/>
            <a:ext cx="11941093" cy="5588000"/>
          </a:xfrm>
        </p:spPr>
        <p:txBody>
          <a:bodyPr>
            <a:normAutofit/>
          </a:bodyPr>
          <a:lstStyle/>
          <a:p>
            <a:r>
              <a:rPr lang="en-AU" sz="2800" dirty="0"/>
              <a:t>How to evaluate the impact of an attack goal?</a:t>
            </a:r>
          </a:p>
          <a:p>
            <a:pPr lvl="1"/>
            <a:r>
              <a:rPr lang="en-AU" sz="2800" dirty="0"/>
              <a:t>assign each leaf node a value</a:t>
            </a:r>
            <a:r>
              <a:rPr lang="en-US" sz="2800" dirty="0"/>
              <a:t> and calculate the value for the root node </a:t>
            </a:r>
            <a:endParaRPr lang="en-AU" sz="2800" dirty="0"/>
          </a:p>
          <a:p>
            <a:pPr lvl="1"/>
            <a:r>
              <a:rPr lang="en-AU" sz="2800" dirty="0"/>
              <a:t>common practices for the assignment</a:t>
            </a:r>
          </a:p>
          <a:p>
            <a:pPr lvl="2"/>
            <a:r>
              <a:rPr lang="en-US" sz="2800" dirty="0">
                <a:solidFill>
                  <a:srgbClr val="FF0000"/>
                </a:solidFill>
              </a:rPr>
              <a:t>probability of success </a:t>
            </a:r>
            <a:r>
              <a:rPr lang="en-US" sz="2800" dirty="0"/>
              <a:t>represents the likelihood that a leaf node can be completed (e.g., 0 or 100%)</a:t>
            </a:r>
          </a:p>
          <a:p>
            <a:pPr lvl="2"/>
            <a:endParaRPr lang="en-US" sz="2800" dirty="0"/>
          </a:p>
          <a:p>
            <a:pPr lvl="2"/>
            <a:r>
              <a:rPr lang="en-US" sz="2800" dirty="0">
                <a:solidFill>
                  <a:srgbClr val="FF0000"/>
                </a:solidFill>
              </a:rPr>
              <a:t>cost</a:t>
            </a:r>
            <a:r>
              <a:rPr lang="en-US" sz="2800" dirty="0"/>
              <a:t> represents the resources required to complete a leaf node (e.g., low, medium and high)</a:t>
            </a:r>
          </a:p>
          <a:p>
            <a:pPr lvl="1"/>
            <a:endParaRPr lang="en-AU" sz="2800" dirty="0"/>
          </a:p>
          <a:p>
            <a:pPr lvl="2"/>
            <a:endParaRPr lang="en-AU" sz="2600"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21</a:t>
            </a:fld>
            <a:endParaRPr lang="en-AU" dirty="0">
              <a:solidFill>
                <a:prstClr val="black">
                  <a:tint val="75000"/>
                </a:prstClr>
              </a:solidFill>
            </a:endParaRPr>
          </a:p>
        </p:txBody>
      </p:sp>
      <p:sp>
        <p:nvSpPr>
          <p:cNvPr id="4" name="Title 3"/>
          <p:cNvSpPr>
            <a:spLocks noGrp="1"/>
          </p:cNvSpPr>
          <p:nvPr>
            <p:ph type="title"/>
          </p:nvPr>
        </p:nvSpPr>
        <p:spPr>
          <a:xfrm>
            <a:off x="2457450" y="0"/>
            <a:ext cx="7505700" cy="999067"/>
          </a:xfrm>
        </p:spPr>
        <p:txBody>
          <a:bodyPr/>
          <a:lstStyle/>
          <a:p>
            <a:r>
              <a:rPr lang="en-AU" dirty="0"/>
              <a:t>Attack Tree</a:t>
            </a:r>
          </a:p>
        </p:txBody>
      </p:sp>
    </p:spTree>
    <p:extLst>
      <p:ext uri="{BB962C8B-B14F-4D97-AF65-F5344CB8AC3E}">
        <p14:creationId xmlns:p14="http://schemas.microsoft.com/office/powerpoint/2010/main" val="397726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22</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40" name="Title 3">
            <a:extLst>
              <a:ext uri="{FF2B5EF4-FFF2-40B4-BE49-F238E27FC236}">
                <a16:creationId xmlns:a16="http://schemas.microsoft.com/office/drawing/2014/main" id="{33FCC00C-36A6-4FFB-B820-5901CA4FA54C}"/>
              </a:ext>
            </a:extLst>
          </p:cNvPr>
          <p:cNvSpPr>
            <a:spLocks noGrp="1"/>
          </p:cNvSpPr>
          <p:nvPr>
            <p:ph type="title"/>
          </p:nvPr>
        </p:nvSpPr>
        <p:spPr>
          <a:xfrm>
            <a:off x="83046" y="738786"/>
            <a:ext cx="3651000" cy="669940"/>
          </a:xfrm>
        </p:spPr>
        <p:txBody>
          <a:bodyPr>
            <a:normAutofit/>
          </a:bodyPr>
          <a:lstStyle/>
          <a:p>
            <a:r>
              <a:rPr lang="en-AU" sz="2800" dirty="0">
                <a:solidFill>
                  <a:srgbClr val="FFC000"/>
                </a:solidFill>
                <a:latin typeface="+mn-lt"/>
                <a:ea typeface="+mn-ea"/>
                <a:cs typeface="+mn-cs"/>
              </a:rPr>
              <a:t>Possible or Impossible?</a:t>
            </a:r>
          </a:p>
        </p:txBody>
      </p:sp>
      <p:sp>
        <p:nvSpPr>
          <p:cNvPr id="41" name="Title 3">
            <a:extLst>
              <a:ext uri="{FF2B5EF4-FFF2-40B4-BE49-F238E27FC236}">
                <a16:creationId xmlns:a16="http://schemas.microsoft.com/office/drawing/2014/main" id="{57BCE5C5-19A9-4D07-895E-B26680C5CFFA}"/>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2" name="Title 3">
            <a:extLst>
              <a:ext uri="{FF2B5EF4-FFF2-40B4-BE49-F238E27FC236}">
                <a16:creationId xmlns:a16="http://schemas.microsoft.com/office/drawing/2014/main" id="{8C35B9C1-21D9-47D8-B970-E68A9B8BE878}"/>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3" name="Title 3">
            <a:extLst>
              <a:ext uri="{FF2B5EF4-FFF2-40B4-BE49-F238E27FC236}">
                <a16:creationId xmlns:a16="http://schemas.microsoft.com/office/drawing/2014/main" id="{DC4AA6E9-B0E9-4901-80B5-92AAEFB98120}"/>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4" name="Title 3">
            <a:extLst>
              <a:ext uri="{FF2B5EF4-FFF2-40B4-BE49-F238E27FC236}">
                <a16:creationId xmlns:a16="http://schemas.microsoft.com/office/drawing/2014/main" id="{C230EF38-AE9F-41F5-9BF0-62D5FCD13CE4}"/>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2879308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23</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40" name="Title 3">
            <a:extLst>
              <a:ext uri="{FF2B5EF4-FFF2-40B4-BE49-F238E27FC236}">
                <a16:creationId xmlns:a16="http://schemas.microsoft.com/office/drawing/2014/main" id="{6ABCE66C-DB10-464B-BCB3-AE2373FAC936}"/>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1" name="Title 3">
            <a:extLst>
              <a:ext uri="{FF2B5EF4-FFF2-40B4-BE49-F238E27FC236}">
                <a16:creationId xmlns:a16="http://schemas.microsoft.com/office/drawing/2014/main" id="{36C1837F-8C4B-4121-896E-0E577309D463}"/>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2" name="Title 3">
            <a:extLst>
              <a:ext uri="{FF2B5EF4-FFF2-40B4-BE49-F238E27FC236}">
                <a16:creationId xmlns:a16="http://schemas.microsoft.com/office/drawing/2014/main" id="{D80C1DAD-4B77-4E71-A7AC-70B9E2AD79BC}"/>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3" name="Title 3">
            <a:extLst>
              <a:ext uri="{FF2B5EF4-FFF2-40B4-BE49-F238E27FC236}">
                <a16:creationId xmlns:a16="http://schemas.microsoft.com/office/drawing/2014/main" id="{EAD3052B-A344-4E6E-A793-CD5A20A406E3}"/>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3613314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24</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40" name="Title 3">
            <a:extLst>
              <a:ext uri="{FF2B5EF4-FFF2-40B4-BE49-F238E27FC236}">
                <a16:creationId xmlns:a16="http://schemas.microsoft.com/office/drawing/2014/main" id="{6ABCE66C-DB10-464B-BCB3-AE2373FAC936}"/>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1" name="Title 3">
            <a:extLst>
              <a:ext uri="{FF2B5EF4-FFF2-40B4-BE49-F238E27FC236}">
                <a16:creationId xmlns:a16="http://schemas.microsoft.com/office/drawing/2014/main" id="{36C1837F-8C4B-4121-896E-0E577309D463}"/>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2" name="Title 3">
            <a:extLst>
              <a:ext uri="{FF2B5EF4-FFF2-40B4-BE49-F238E27FC236}">
                <a16:creationId xmlns:a16="http://schemas.microsoft.com/office/drawing/2014/main" id="{D80C1DAD-4B77-4E71-A7AC-70B9E2AD79BC}"/>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3" name="Title 3">
            <a:extLst>
              <a:ext uri="{FF2B5EF4-FFF2-40B4-BE49-F238E27FC236}">
                <a16:creationId xmlns:a16="http://schemas.microsoft.com/office/drawing/2014/main" id="{EAD3052B-A344-4E6E-A793-CD5A20A406E3}"/>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4075044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25</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40" name="Title 3">
            <a:extLst>
              <a:ext uri="{FF2B5EF4-FFF2-40B4-BE49-F238E27FC236}">
                <a16:creationId xmlns:a16="http://schemas.microsoft.com/office/drawing/2014/main" id="{6A9DC8DD-1D24-4502-8374-C1EDB6C54B47}"/>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1" name="Title 3">
            <a:extLst>
              <a:ext uri="{FF2B5EF4-FFF2-40B4-BE49-F238E27FC236}">
                <a16:creationId xmlns:a16="http://schemas.microsoft.com/office/drawing/2014/main" id="{62966496-3A33-48D4-889C-7C3C580C7E94}"/>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2" name="Title 3">
            <a:extLst>
              <a:ext uri="{FF2B5EF4-FFF2-40B4-BE49-F238E27FC236}">
                <a16:creationId xmlns:a16="http://schemas.microsoft.com/office/drawing/2014/main" id="{4002737B-0601-417C-B66B-EA011E72F132}"/>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3" name="Title 3">
            <a:extLst>
              <a:ext uri="{FF2B5EF4-FFF2-40B4-BE49-F238E27FC236}">
                <a16:creationId xmlns:a16="http://schemas.microsoft.com/office/drawing/2014/main" id="{42CF56F2-B507-490A-9AB4-ACB19CBBF610}"/>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2381912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26</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a:t>
            </a:r>
          </a:p>
        </p:txBody>
      </p:sp>
      <p:sp>
        <p:nvSpPr>
          <p:cNvPr id="40" name="Title 3">
            <a:extLst>
              <a:ext uri="{FF2B5EF4-FFF2-40B4-BE49-F238E27FC236}">
                <a16:creationId xmlns:a16="http://schemas.microsoft.com/office/drawing/2014/main" id="{D748E559-9774-4B9D-BB11-DA4DB6A74DE0}"/>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1" name="Title 3">
            <a:extLst>
              <a:ext uri="{FF2B5EF4-FFF2-40B4-BE49-F238E27FC236}">
                <a16:creationId xmlns:a16="http://schemas.microsoft.com/office/drawing/2014/main" id="{22FF269C-F1BF-4735-AA8C-1A0648D8050C}"/>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2" name="Title 3">
            <a:extLst>
              <a:ext uri="{FF2B5EF4-FFF2-40B4-BE49-F238E27FC236}">
                <a16:creationId xmlns:a16="http://schemas.microsoft.com/office/drawing/2014/main" id="{7C8E4D1E-BAC2-4519-8B6D-1928A218D5C1}"/>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3" name="Title 3">
            <a:extLst>
              <a:ext uri="{FF2B5EF4-FFF2-40B4-BE49-F238E27FC236}">
                <a16:creationId xmlns:a16="http://schemas.microsoft.com/office/drawing/2014/main" id="{AE0C92A4-C20C-441F-A264-0FE65A675588}"/>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418734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27</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Oval 29">
            <a:extLst>
              <a:ext uri="{FF2B5EF4-FFF2-40B4-BE49-F238E27FC236}">
                <a16:creationId xmlns:a16="http://schemas.microsoft.com/office/drawing/2014/main" id="{AB4598D5-F164-4547-BBAB-3C8393AF0598}"/>
              </a:ext>
            </a:extLst>
          </p:cNvPr>
          <p:cNvSpPr/>
          <p:nvPr/>
        </p:nvSpPr>
        <p:spPr>
          <a:xfrm>
            <a:off x="1915019" y="540228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1" name="Oval 30">
            <a:extLst>
              <a:ext uri="{FF2B5EF4-FFF2-40B4-BE49-F238E27FC236}">
                <a16:creationId xmlns:a16="http://schemas.microsoft.com/office/drawing/2014/main" id="{508C91C8-10D4-44EF-BBF4-7ADAA0445AB9}"/>
              </a:ext>
            </a:extLst>
          </p:cNvPr>
          <p:cNvSpPr/>
          <p:nvPr/>
        </p:nvSpPr>
        <p:spPr>
          <a:xfrm>
            <a:off x="5005219" y="5441163"/>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2" name="Oval 31">
            <a:extLst>
              <a:ext uri="{FF2B5EF4-FFF2-40B4-BE49-F238E27FC236}">
                <a16:creationId xmlns:a16="http://schemas.microsoft.com/office/drawing/2014/main" id="{54A25A00-115A-492C-BA33-4B607B747252}"/>
              </a:ext>
            </a:extLst>
          </p:cNvPr>
          <p:cNvSpPr/>
          <p:nvPr/>
        </p:nvSpPr>
        <p:spPr>
          <a:xfrm>
            <a:off x="83046"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3" name="Oval 32">
            <a:extLst>
              <a:ext uri="{FF2B5EF4-FFF2-40B4-BE49-F238E27FC236}">
                <a16:creationId xmlns:a16="http://schemas.microsoft.com/office/drawing/2014/main" id="{FA824842-60D5-4E37-9453-8F6F3B01DA78}"/>
              </a:ext>
            </a:extLst>
          </p:cNvPr>
          <p:cNvSpPr/>
          <p:nvPr/>
        </p:nvSpPr>
        <p:spPr>
          <a:xfrm>
            <a:off x="6070476" y="3479741"/>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4" name="Oval 33">
            <a:extLst>
              <a:ext uri="{FF2B5EF4-FFF2-40B4-BE49-F238E27FC236}">
                <a16:creationId xmlns:a16="http://schemas.microsoft.com/office/drawing/2014/main" id="{2C239F9B-A794-4B58-A171-FCF382BCF3A7}"/>
              </a:ext>
            </a:extLst>
          </p:cNvPr>
          <p:cNvSpPr/>
          <p:nvPr/>
        </p:nvSpPr>
        <p:spPr>
          <a:xfrm>
            <a:off x="9122700" y="3479742"/>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5" name="Oval 34">
            <a:extLst>
              <a:ext uri="{FF2B5EF4-FFF2-40B4-BE49-F238E27FC236}">
                <a16:creationId xmlns:a16="http://schemas.microsoft.com/office/drawing/2014/main" id="{D3F166B9-56B3-4CFA-81C0-7F8301DF6A79}"/>
              </a:ext>
            </a:extLst>
          </p:cNvPr>
          <p:cNvSpPr/>
          <p:nvPr/>
        </p:nvSpPr>
        <p:spPr>
          <a:xfrm>
            <a:off x="3734046" y="3496760"/>
            <a:ext cx="616416" cy="54517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6" name="Oval 35">
            <a:extLst>
              <a:ext uri="{FF2B5EF4-FFF2-40B4-BE49-F238E27FC236}">
                <a16:creationId xmlns:a16="http://schemas.microsoft.com/office/drawing/2014/main" id="{D7052A90-879E-4394-93C6-AFA769801788}"/>
              </a:ext>
            </a:extLst>
          </p:cNvPr>
          <p:cNvSpPr/>
          <p:nvPr/>
        </p:nvSpPr>
        <p:spPr>
          <a:xfrm>
            <a:off x="4136534"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37" name="Oval 36">
            <a:extLst>
              <a:ext uri="{FF2B5EF4-FFF2-40B4-BE49-F238E27FC236}">
                <a16:creationId xmlns:a16="http://schemas.microsoft.com/office/drawing/2014/main" id="{E7ABCA21-1287-47D6-8C40-454F344C4320}"/>
              </a:ext>
            </a:extLst>
          </p:cNvPr>
          <p:cNvSpPr/>
          <p:nvPr/>
        </p:nvSpPr>
        <p:spPr>
          <a:xfrm>
            <a:off x="905730"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8" name="Oval 37">
            <a:extLst>
              <a:ext uri="{FF2B5EF4-FFF2-40B4-BE49-F238E27FC236}">
                <a16:creationId xmlns:a16="http://schemas.microsoft.com/office/drawing/2014/main" id="{83FBF910-8FE1-4FE7-9762-62E47DECE712}"/>
              </a:ext>
            </a:extLst>
          </p:cNvPr>
          <p:cNvSpPr/>
          <p:nvPr/>
        </p:nvSpPr>
        <p:spPr>
          <a:xfrm>
            <a:off x="7088832" y="1684751"/>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I</a:t>
            </a:r>
          </a:p>
        </p:txBody>
      </p:sp>
      <p:sp>
        <p:nvSpPr>
          <p:cNvPr id="39" name="Oval 38">
            <a:extLst>
              <a:ext uri="{FF2B5EF4-FFF2-40B4-BE49-F238E27FC236}">
                <a16:creationId xmlns:a16="http://schemas.microsoft.com/office/drawing/2014/main" id="{2180132B-9FC1-46FF-9613-93DB0E9BFAD7}"/>
              </a:ext>
            </a:extLst>
          </p:cNvPr>
          <p:cNvSpPr/>
          <p:nvPr/>
        </p:nvSpPr>
        <p:spPr>
          <a:xfrm>
            <a:off x="3256009" y="39903"/>
            <a:ext cx="786245" cy="61883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AU" sz="4267" b="1" dirty="0">
                <a:solidFill>
                  <a:schemeClr val="tx1"/>
                </a:solidFill>
              </a:rPr>
              <a:t>P</a:t>
            </a:r>
          </a:p>
        </p:txBody>
      </p:sp>
      <p:sp>
        <p:nvSpPr>
          <p:cNvPr id="40" name="Title 3">
            <a:extLst>
              <a:ext uri="{FF2B5EF4-FFF2-40B4-BE49-F238E27FC236}">
                <a16:creationId xmlns:a16="http://schemas.microsoft.com/office/drawing/2014/main" id="{D748E559-9774-4B9D-BB11-DA4DB6A74DE0}"/>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1" name="Title 3">
            <a:extLst>
              <a:ext uri="{FF2B5EF4-FFF2-40B4-BE49-F238E27FC236}">
                <a16:creationId xmlns:a16="http://schemas.microsoft.com/office/drawing/2014/main" id="{22FF269C-F1BF-4735-AA8C-1A0648D8050C}"/>
              </a:ext>
            </a:extLst>
          </p:cNvPr>
          <p:cNvSpPr txBox="1">
            <a:spLocks/>
          </p:cNvSpPr>
          <p:nvPr/>
        </p:nvSpPr>
        <p:spPr>
          <a:xfrm>
            <a:off x="10227263" y="3224173"/>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2" name="Title 3">
            <a:extLst>
              <a:ext uri="{FF2B5EF4-FFF2-40B4-BE49-F238E27FC236}">
                <a16:creationId xmlns:a16="http://schemas.microsoft.com/office/drawing/2014/main" id="{7C8E4D1E-BAC2-4519-8B6D-1928A218D5C1}"/>
              </a:ext>
            </a:extLst>
          </p:cNvPr>
          <p:cNvSpPr txBox="1">
            <a:spLocks/>
          </p:cNvSpPr>
          <p:nvPr/>
        </p:nvSpPr>
        <p:spPr>
          <a:xfrm>
            <a:off x="8358287" y="1583475"/>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3" name="Title 3">
            <a:extLst>
              <a:ext uri="{FF2B5EF4-FFF2-40B4-BE49-F238E27FC236}">
                <a16:creationId xmlns:a16="http://schemas.microsoft.com/office/drawing/2014/main" id="{AE0C92A4-C20C-441F-A264-0FE65A675588}"/>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3112697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28</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40" name="Title 3">
            <a:extLst>
              <a:ext uri="{FF2B5EF4-FFF2-40B4-BE49-F238E27FC236}">
                <a16:creationId xmlns:a16="http://schemas.microsoft.com/office/drawing/2014/main" id="{2C78D3C9-B165-4666-85F0-BCBD18BD8417}"/>
              </a:ext>
            </a:extLst>
          </p:cNvPr>
          <p:cNvSpPr>
            <a:spLocks noGrp="1"/>
          </p:cNvSpPr>
          <p:nvPr>
            <p:ph type="title"/>
          </p:nvPr>
        </p:nvSpPr>
        <p:spPr>
          <a:xfrm>
            <a:off x="55586" y="871543"/>
            <a:ext cx="3795020" cy="606549"/>
          </a:xfrm>
        </p:spPr>
        <p:txBody>
          <a:bodyPr>
            <a:normAutofit/>
          </a:bodyPr>
          <a:lstStyle/>
          <a:p>
            <a:r>
              <a:rPr lang="en-AU" sz="2800" dirty="0">
                <a:solidFill>
                  <a:srgbClr val="FFC000"/>
                </a:solidFill>
                <a:latin typeface="+mn-lt"/>
                <a:ea typeface="+mn-ea"/>
                <a:cs typeface="+mn-cs"/>
              </a:rPr>
              <a:t>Calculate attack cost?</a:t>
            </a:r>
          </a:p>
        </p:txBody>
      </p:sp>
      <p:sp>
        <p:nvSpPr>
          <p:cNvPr id="41" name="Title 3">
            <a:extLst>
              <a:ext uri="{FF2B5EF4-FFF2-40B4-BE49-F238E27FC236}">
                <a16:creationId xmlns:a16="http://schemas.microsoft.com/office/drawing/2014/main" id="{FE4A92F9-E550-442B-8912-D2678F8278F8}"/>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2" name="Title 3">
            <a:extLst>
              <a:ext uri="{FF2B5EF4-FFF2-40B4-BE49-F238E27FC236}">
                <a16:creationId xmlns:a16="http://schemas.microsoft.com/office/drawing/2014/main" id="{4EC7469D-5123-418F-805A-6CBCEC213319}"/>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3" name="Title 3">
            <a:extLst>
              <a:ext uri="{FF2B5EF4-FFF2-40B4-BE49-F238E27FC236}">
                <a16:creationId xmlns:a16="http://schemas.microsoft.com/office/drawing/2014/main" id="{973DDB44-C3CF-4DFD-A0DF-800D8762DEB6}"/>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
        <p:nvSpPr>
          <p:cNvPr id="44" name="Title 3">
            <a:extLst>
              <a:ext uri="{FF2B5EF4-FFF2-40B4-BE49-F238E27FC236}">
                <a16:creationId xmlns:a16="http://schemas.microsoft.com/office/drawing/2014/main" id="{F9E82DF7-34DB-4AFE-AAC8-42B2DEE67712}"/>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Tree>
    <p:extLst>
      <p:ext uri="{BB962C8B-B14F-4D97-AF65-F5344CB8AC3E}">
        <p14:creationId xmlns:p14="http://schemas.microsoft.com/office/powerpoint/2010/main" val="135200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29</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40" name="Title 3">
            <a:extLst>
              <a:ext uri="{FF2B5EF4-FFF2-40B4-BE49-F238E27FC236}">
                <a16:creationId xmlns:a16="http://schemas.microsoft.com/office/drawing/2014/main" id="{181F2B7E-3147-4736-BC14-9D61C6281204}"/>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3" name="Title 3">
            <a:extLst>
              <a:ext uri="{FF2B5EF4-FFF2-40B4-BE49-F238E27FC236}">
                <a16:creationId xmlns:a16="http://schemas.microsoft.com/office/drawing/2014/main" id="{5D63C3E0-42F9-4588-88B0-7C5423CECA6F}"/>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
        <p:nvSpPr>
          <p:cNvPr id="44" name="Title 3">
            <a:extLst>
              <a:ext uri="{FF2B5EF4-FFF2-40B4-BE49-F238E27FC236}">
                <a16:creationId xmlns:a16="http://schemas.microsoft.com/office/drawing/2014/main" id="{EE68D5F4-F09B-45CF-9807-82F53D339836}"/>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5" name="Title 3">
            <a:extLst>
              <a:ext uri="{FF2B5EF4-FFF2-40B4-BE49-F238E27FC236}">
                <a16:creationId xmlns:a16="http://schemas.microsoft.com/office/drawing/2014/main" id="{1EF962D0-7935-4A0B-8AF0-0F6EC3D4BF93}"/>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Tree>
    <p:extLst>
      <p:ext uri="{BB962C8B-B14F-4D97-AF65-F5344CB8AC3E}">
        <p14:creationId xmlns:p14="http://schemas.microsoft.com/office/powerpoint/2010/main" val="146844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2479" y="599294"/>
            <a:ext cx="11497847" cy="4704521"/>
          </a:xfrm>
        </p:spPr>
        <p:txBody>
          <a:bodyPr>
            <a:normAutofit/>
          </a:bodyPr>
          <a:lstStyle/>
          <a:p>
            <a:r>
              <a:rPr lang="en-AU" sz="3200" dirty="0">
                <a:effectLst/>
              </a:rPr>
              <a:t>What is security assessment:</a:t>
            </a:r>
          </a:p>
          <a:p>
            <a:pPr lvl="1"/>
            <a:r>
              <a:rPr lang="en-US" sz="3000" dirty="0">
                <a:effectLst/>
              </a:rPr>
              <a:t>It is a process of evaluating the </a:t>
            </a:r>
            <a:r>
              <a:rPr lang="en-US" sz="3000" dirty="0">
                <a:solidFill>
                  <a:srgbClr val="FF0000"/>
                </a:solidFill>
                <a:effectLst/>
              </a:rPr>
              <a:t>information-security posture </a:t>
            </a:r>
            <a:r>
              <a:rPr lang="en-US" sz="3000" dirty="0">
                <a:effectLst/>
              </a:rPr>
              <a:t>of an organization’s information systems</a:t>
            </a:r>
            <a:endParaRPr lang="en-US" sz="3000" dirty="0">
              <a:solidFill>
                <a:srgbClr val="FF0000"/>
              </a:solidFill>
              <a:effectLst/>
            </a:endParaRPr>
          </a:p>
          <a:p>
            <a:pPr lvl="1"/>
            <a:r>
              <a:rPr lang="en-US" sz="3000" dirty="0">
                <a:effectLst/>
              </a:rPr>
              <a:t>Its objective is to </a:t>
            </a:r>
            <a:r>
              <a:rPr lang="en-US" sz="3000" dirty="0">
                <a:solidFill>
                  <a:srgbClr val="FF0000"/>
                </a:solidFill>
                <a:effectLst/>
              </a:rPr>
              <a:t>identify weaknesses </a:t>
            </a:r>
            <a:r>
              <a:rPr lang="en-US" sz="3000" dirty="0">
                <a:effectLst/>
              </a:rPr>
              <a:t>that can be addressed and thus enhance the overall security</a:t>
            </a:r>
          </a:p>
          <a:p>
            <a:pPr lvl="1"/>
            <a:r>
              <a:rPr lang="en-US" sz="3000" dirty="0">
                <a:effectLst/>
              </a:rPr>
              <a:t>e.g., </a:t>
            </a:r>
            <a:r>
              <a:rPr lang="en-AU" sz="3000" dirty="0">
                <a:effectLst/>
              </a:rPr>
              <a:t>Network Security Assessment including firewall configuration, email channels, intrusion detection deployment </a:t>
            </a:r>
          </a:p>
          <a:p>
            <a:pPr lvl="1"/>
            <a:endParaRPr lang="en-AU" sz="3000" dirty="0">
              <a:effectLst/>
            </a:endParaRPr>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3</a:t>
            </a:fld>
            <a:endParaRPr lang="en-AU" dirty="0">
              <a:solidFill>
                <a:prstClr val="black">
                  <a:tint val="75000"/>
                </a:prstClr>
              </a:solidFill>
            </a:endParaRPr>
          </a:p>
        </p:txBody>
      </p:sp>
    </p:spTree>
    <p:extLst>
      <p:ext uri="{BB962C8B-B14F-4D97-AF65-F5344CB8AC3E}">
        <p14:creationId xmlns:p14="http://schemas.microsoft.com/office/powerpoint/2010/main" val="3653602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30</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40" name="Title 3">
            <a:extLst>
              <a:ext uri="{FF2B5EF4-FFF2-40B4-BE49-F238E27FC236}">
                <a16:creationId xmlns:a16="http://schemas.microsoft.com/office/drawing/2014/main" id="{181F2B7E-3147-4736-BC14-9D61C6281204}"/>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3" name="Title 3">
            <a:extLst>
              <a:ext uri="{FF2B5EF4-FFF2-40B4-BE49-F238E27FC236}">
                <a16:creationId xmlns:a16="http://schemas.microsoft.com/office/drawing/2014/main" id="{5D63C3E0-42F9-4588-88B0-7C5423CECA6F}"/>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
        <p:nvSpPr>
          <p:cNvPr id="44" name="Title 3">
            <a:extLst>
              <a:ext uri="{FF2B5EF4-FFF2-40B4-BE49-F238E27FC236}">
                <a16:creationId xmlns:a16="http://schemas.microsoft.com/office/drawing/2014/main" id="{EE68D5F4-F09B-45CF-9807-82F53D339836}"/>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5" name="Title 3">
            <a:extLst>
              <a:ext uri="{FF2B5EF4-FFF2-40B4-BE49-F238E27FC236}">
                <a16:creationId xmlns:a16="http://schemas.microsoft.com/office/drawing/2014/main" id="{1EF962D0-7935-4A0B-8AF0-0F6EC3D4BF93}"/>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Tree>
    <p:extLst>
      <p:ext uri="{BB962C8B-B14F-4D97-AF65-F5344CB8AC3E}">
        <p14:creationId xmlns:p14="http://schemas.microsoft.com/office/powerpoint/2010/main" val="1931951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31</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40" name="Title 3">
            <a:extLst>
              <a:ext uri="{FF2B5EF4-FFF2-40B4-BE49-F238E27FC236}">
                <a16:creationId xmlns:a16="http://schemas.microsoft.com/office/drawing/2014/main" id="{77E56294-71E3-4679-A567-5295B71143D4}"/>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3" name="Title 3">
            <a:extLst>
              <a:ext uri="{FF2B5EF4-FFF2-40B4-BE49-F238E27FC236}">
                <a16:creationId xmlns:a16="http://schemas.microsoft.com/office/drawing/2014/main" id="{44980104-93A5-43A1-AF31-68C53C305EF0}"/>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
        <p:nvSpPr>
          <p:cNvPr id="44" name="Title 3">
            <a:extLst>
              <a:ext uri="{FF2B5EF4-FFF2-40B4-BE49-F238E27FC236}">
                <a16:creationId xmlns:a16="http://schemas.microsoft.com/office/drawing/2014/main" id="{E1EF9C46-70DA-4180-84B7-43643C737E09}"/>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5" name="Title 3">
            <a:extLst>
              <a:ext uri="{FF2B5EF4-FFF2-40B4-BE49-F238E27FC236}">
                <a16:creationId xmlns:a16="http://schemas.microsoft.com/office/drawing/2014/main" id="{34594912-E1D0-4387-9848-394B6119B50E}"/>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Tree>
    <p:extLst>
      <p:ext uri="{BB962C8B-B14F-4D97-AF65-F5344CB8AC3E}">
        <p14:creationId xmlns:p14="http://schemas.microsoft.com/office/powerpoint/2010/main" val="1658819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32</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a:t>
            </a:r>
          </a:p>
        </p:txBody>
      </p:sp>
      <p:sp>
        <p:nvSpPr>
          <p:cNvPr id="40" name="Title 3">
            <a:extLst>
              <a:ext uri="{FF2B5EF4-FFF2-40B4-BE49-F238E27FC236}">
                <a16:creationId xmlns:a16="http://schemas.microsoft.com/office/drawing/2014/main" id="{619A3148-F7D7-470D-BDE5-6329928323E2}"/>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3" name="Title 3">
            <a:extLst>
              <a:ext uri="{FF2B5EF4-FFF2-40B4-BE49-F238E27FC236}">
                <a16:creationId xmlns:a16="http://schemas.microsoft.com/office/drawing/2014/main" id="{3DBE7274-9C39-44FE-BA45-71C7F6B8B4C6}"/>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
        <p:nvSpPr>
          <p:cNvPr id="44" name="Title 3">
            <a:extLst>
              <a:ext uri="{FF2B5EF4-FFF2-40B4-BE49-F238E27FC236}">
                <a16:creationId xmlns:a16="http://schemas.microsoft.com/office/drawing/2014/main" id="{7CEB93BF-CA63-45FC-A164-92D835E34303}"/>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5" name="Title 3">
            <a:extLst>
              <a:ext uri="{FF2B5EF4-FFF2-40B4-BE49-F238E27FC236}">
                <a16:creationId xmlns:a16="http://schemas.microsoft.com/office/drawing/2014/main" id="{9A08FCA8-AE35-4E9F-B191-AE3F69C2E763}"/>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Tree>
    <p:extLst>
      <p:ext uri="{BB962C8B-B14F-4D97-AF65-F5344CB8AC3E}">
        <p14:creationId xmlns:p14="http://schemas.microsoft.com/office/powerpoint/2010/main" val="2712936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33</a:t>
            </a:fld>
            <a:endParaRPr lang="en-AU" dirty="0">
              <a:solidFill>
                <a:schemeClr val="tx1"/>
              </a:solidFill>
            </a:endParaRPr>
          </a:p>
        </p:txBody>
      </p:sp>
      <p:sp>
        <p:nvSpPr>
          <p:cNvPr id="5" name="Rectangle 4"/>
          <p:cNvSpPr/>
          <p:nvPr/>
        </p:nvSpPr>
        <p:spPr>
          <a:xfrm>
            <a:off x="3764156" y="384043"/>
            <a:ext cx="3928041" cy="99906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 gain an access to a user’s private information</a:t>
            </a:r>
          </a:p>
        </p:txBody>
      </p:sp>
      <p:cxnSp>
        <p:nvCxnSpPr>
          <p:cNvPr id="6" name="Straight Connector 5"/>
          <p:cNvCxnSpPr>
            <a:cxnSpLocks/>
            <a:stCxn id="5" idx="2"/>
            <a:endCxn id="7" idx="0"/>
          </p:cNvCxnSpPr>
          <p:nvPr/>
        </p:nvCxnSpPr>
        <p:spPr>
          <a:xfrm flipH="1">
            <a:off x="2718224" y="1383109"/>
            <a:ext cx="3009953" cy="727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278791" y="2110518"/>
            <a:ext cx="2878865" cy="9990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 gain direct access to the database</a:t>
            </a:r>
          </a:p>
        </p:txBody>
      </p:sp>
      <p:sp>
        <p:nvSpPr>
          <p:cNvPr id="8" name="Rounded Rectangle 7"/>
          <p:cNvSpPr/>
          <p:nvPr/>
        </p:nvSpPr>
        <p:spPr>
          <a:xfrm>
            <a:off x="4394553"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 Login as target user</a:t>
            </a:r>
          </a:p>
        </p:txBody>
      </p:sp>
      <p:sp>
        <p:nvSpPr>
          <p:cNvPr id="9" name="Rounded Rectangle 8"/>
          <p:cNvSpPr/>
          <p:nvPr/>
        </p:nvSpPr>
        <p:spPr>
          <a:xfrm>
            <a:off x="7298697" y="2110519"/>
            <a:ext cx="2667247" cy="9990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 Hijack user session</a:t>
            </a:r>
          </a:p>
        </p:txBody>
      </p:sp>
      <p:cxnSp>
        <p:nvCxnSpPr>
          <p:cNvPr id="17" name="Straight Connector 16"/>
          <p:cNvCxnSpPr>
            <a:cxnSpLocks/>
            <a:stCxn id="5" idx="2"/>
            <a:endCxn id="8" idx="0"/>
          </p:cNvCxnSpPr>
          <p:nvPr/>
        </p:nvCxnSpPr>
        <p:spPr>
          <a:xfrm>
            <a:off x="5728177" y="1383109"/>
            <a:ext cx="0"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728177" y="1383109"/>
            <a:ext cx="2904144" cy="72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ounded Rectangle 10">
            <a:extLst>
              <a:ext uri="{FF2B5EF4-FFF2-40B4-BE49-F238E27FC236}">
                <a16:creationId xmlns:a16="http://schemas.microsoft.com/office/drawing/2014/main" id="{2C036C30-C5EA-4F19-8978-832C0165CF1B}"/>
              </a:ext>
            </a:extLst>
          </p:cNvPr>
          <p:cNvSpPr/>
          <p:nvPr/>
        </p:nvSpPr>
        <p:spPr>
          <a:xfrm>
            <a:off x="190824" y="3752329"/>
            <a:ext cx="3399043"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1.1.1. exploit a software vulnerability in the system</a:t>
            </a:r>
          </a:p>
        </p:txBody>
      </p:sp>
      <p:cxnSp>
        <p:nvCxnSpPr>
          <p:cNvPr id="11" name="Straight Connector 10">
            <a:extLst>
              <a:ext uri="{FF2B5EF4-FFF2-40B4-BE49-F238E27FC236}">
                <a16:creationId xmlns:a16="http://schemas.microsoft.com/office/drawing/2014/main" id="{8BB23C53-39B3-45A0-932F-7C70A20FC24F}"/>
              </a:ext>
            </a:extLst>
          </p:cNvPr>
          <p:cNvCxnSpPr>
            <a:cxnSpLocks/>
            <a:stCxn id="7" idx="2"/>
            <a:endCxn id="10" idx="0"/>
          </p:cNvCxnSpPr>
          <p:nvPr/>
        </p:nvCxnSpPr>
        <p:spPr>
          <a:xfrm flipH="1">
            <a:off x="1890346" y="3109585"/>
            <a:ext cx="827878"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ounded Rectangle 13">
            <a:extLst>
              <a:ext uri="{FF2B5EF4-FFF2-40B4-BE49-F238E27FC236}">
                <a16:creationId xmlns:a16="http://schemas.microsoft.com/office/drawing/2014/main" id="{D94C59C5-226B-48FA-AC32-E5D4ED75A4C7}"/>
              </a:ext>
            </a:extLst>
          </p:cNvPr>
          <p:cNvSpPr/>
          <p:nvPr/>
        </p:nvSpPr>
        <p:spPr>
          <a:xfrm>
            <a:off x="9181301" y="3752329"/>
            <a:ext cx="2665420"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1.3.1. Steal user session cookie</a:t>
            </a:r>
          </a:p>
        </p:txBody>
      </p:sp>
      <p:cxnSp>
        <p:nvCxnSpPr>
          <p:cNvPr id="20" name="Straight Connector 19">
            <a:extLst>
              <a:ext uri="{FF2B5EF4-FFF2-40B4-BE49-F238E27FC236}">
                <a16:creationId xmlns:a16="http://schemas.microsoft.com/office/drawing/2014/main" id="{34275EBC-EB06-463D-9768-3136A45B2A8E}"/>
              </a:ext>
            </a:extLst>
          </p:cNvPr>
          <p:cNvCxnSpPr>
            <a:cxnSpLocks/>
            <a:stCxn id="9" idx="2"/>
            <a:endCxn id="19" idx="0"/>
          </p:cNvCxnSpPr>
          <p:nvPr/>
        </p:nvCxnSpPr>
        <p:spPr>
          <a:xfrm>
            <a:off x="8632321" y="3109585"/>
            <a:ext cx="18816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F15A1BFD-0CE5-42D3-973C-87E746E01E64}"/>
              </a:ext>
            </a:extLst>
          </p:cNvPr>
          <p:cNvSpPr/>
          <p:nvPr/>
        </p:nvSpPr>
        <p:spPr>
          <a:xfrm>
            <a:off x="3943543" y="3752329"/>
            <a:ext cx="1958488"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 brute-force login</a:t>
            </a:r>
          </a:p>
        </p:txBody>
      </p:sp>
      <p:sp>
        <p:nvSpPr>
          <p:cNvPr id="23" name="Rounded Rectangle 12">
            <a:extLst>
              <a:ext uri="{FF2B5EF4-FFF2-40B4-BE49-F238E27FC236}">
                <a16:creationId xmlns:a16="http://schemas.microsoft.com/office/drawing/2014/main" id="{6691EEBD-2317-42B5-B2B1-017891B1A73B}"/>
              </a:ext>
            </a:extLst>
          </p:cNvPr>
          <p:cNvSpPr/>
          <p:nvPr/>
        </p:nvSpPr>
        <p:spPr>
          <a:xfrm>
            <a:off x="6289971" y="3752329"/>
            <a:ext cx="2665419" cy="12532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1.2.2. steal user private credentials</a:t>
            </a:r>
          </a:p>
        </p:txBody>
      </p:sp>
      <p:cxnSp>
        <p:nvCxnSpPr>
          <p:cNvPr id="24" name="Straight Connector 23">
            <a:extLst>
              <a:ext uri="{FF2B5EF4-FFF2-40B4-BE49-F238E27FC236}">
                <a16:creationId xmlns:a16="http://schemas.microsoft.com/office/drawing/2014/main" id="{34CA2EB8-00D2-431F-B330-F60CC068FC65}"/>
              </a:ext>
            </a:extLst>
          </p:cNvPr>
          <p:cNvCxnSpPr>
            <a:cxnSpLocks/>
            <a:stCxn id="8" idx="2"/>
            <a:endCxn id="22" idx="0"/>
          </p:cNvCxnSpPr>
          <p:nvPr/>
        </p:nvCxnSpPr>
        <p:spPr>
          <a:xfrm flipH="1">
            <a:off x="4922787" y="3109585"/>
            <a:ext cx="805390"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CD34379-1273-40FC-BA3D-3A72F6C11760}"/>
              </a:ext>
            </a:extLst>
          </p:cNvPr>
          <p:cNvCxnSpPr>
            <a:cxnSpLocks/>
            <a:stCxn id="8" idx="2"/>
            <a:endCxn id="23" idx="0"/>
          </p:cNvCxnSpPr>
          <p:nvPr/>
        </p:nvCxnSpPr>
        <p:spPr>
          <a:xfrm>
            <a:off x="5728177" y="3109585"/>
            <a:ext cx="1894504" cy="642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6">
            <a:extLst>
              <a:ext uri="{FF2B5EF4-FFF2-40B4-BE49-F238E27FC236}">
                <a16:creationId xmlns:a16="http://schemas.microsoft.com/office/drawing/2014/main" id="{48AEA7A6-8293-4E2E-A8F3-8B354ACD9109}"/>
              </a:ext>
            </a:extLst>
          </p:cNvPr>
          <p:cNvSpPr/>
          <p:nvPr/>
        </p:nvSpPr>
        <p:spPr>
          <a:xfrm>
            <a:off x="2216873" y="5674868"/>
            <a:ext cx="2347646"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1.2.1.1. identify a target username</a:t>
            </a:r>
          </a:p>
        </p:txBody>
      </p:sp>
      <p:sp>
        <p:nvSpPr>
          <p:cNvPr id="25" name="Rounded Rectangle 27">
            <a:extLst>
              <a:ext uri="{FF2B5EF4-FFF2-40B4-BE49-F238E27FC236}">
                <a16:creationId xmlns:a16="http://schemas.microsoft.com/office/drawing/2014/main" id="{EDA5D8E8-4AF7-4C72-99BE-F499FEC9E682}"/>
              </a:ext>
            </a:extLst>
          </p:cNvPr>
          <p:cNvSpPr/>
          <p:nvPr/>
        </p:nvSpPr>
        <p:spPr>
          <a:xfrm>
            <a:off x="5297561" y="5674868"/>
            <a:ext cx="2825098" cy="8869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200" dirty="0">
                <a:solidFill>
                  <a:schemeClr val="tx1"/>
                </a:solidFill>
              </a:rPr>
              <a:t>1.2.1.2. identify a target user password</a:t>
            </a:r>
          </a:p>
        </p:txBody>
      </p:sp>
      <p:cxnSp>
        <p:nvCxnSpPr>
          <p:cNvPr id="26" name="Straight Connector 25">
            <a:extLst>
              <a:ext uri="{FF2B5EF4-FFF2-40B4-BE49-F238E27FC236}">
                <a16:creationId xmlns:a16="http://schemas.microsoft.com/office/drawing/2014/main" id="{C6CCF372-A0D7-4F6A-ACFB-261A163BFD95}"/>
              </a:ext>
            </a:extLst>
          </p:cNvPr>
          <p:cNvCxnSpPr>
            <a:cxnSpLocks/>
            <a:stCxn id="22" idx="2"/>
            <a:endCxn id="21" idx="0"/>
          </p:cNvCxnSpPr>
          <p:nvPr/>
        </p:nvCxnSpPr>
        <p:spPr>
          <a:xfrm flipH="1">
            <a:off x="3390696" y="5005625"/>
            <a:ext cx="1532091"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1396790-B262-44A9-A46E-3C3965A45178}"/>
              </a:ext>
            </a:extLst>
          </p:cNvPr>
          <p:cNvCxnSpPr>
            <a:cxnSpLocks/>
            <a:stCxn id="22" idx="2"/>
            <a:endCxn id="25" idx="0"/>
          </p:cNvCxnSpPr>
          <p:nvPr/>
        </p:nvCxnSpPr>
        <p:spPr>
          <a:xfrm>
            <a:off x="4922787" y="5005625"/>
            <a:ext cx="1787323" cy="669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30">
            <a:extLst>
              <a:ext uri="{FF2B5EF4-FFF2-40B4-BE49-F238E27FC236}">
                <a16:creationId xmlns:a16="http://schemas.microsoft.com/office/drawing/2014/main" id="{5B0A19D0-C4AD-46C3-BE93-66A81168DC00}"/>
              </a:ext>
            </a:extLst>
          </p:cNvPr>
          <p:cNvSpPr/>
          <p:nvPr/>
        </p:nvSpPr>
        <p:spPr>
          <a:xfrm>
            <a:off x="4677793" y="5110687"/>
            <a:ext cx="489987" cy="162181"/>
          </a:xfrm>
          <a:custGeom>
            <a:avLst/>
            <a:gdLst>
              <a:gd name="connsiteX0" fmla="*/ 0 w 476250"/>
              <a:gd name="connsiteY0" fmla="*/ 0 h 142944"/>
              <a:gd name="connsiteX1" fmla="*/ 228600 w 476250"/>
              <a:gd name="connsiteY1" fmla="*/ 142875 h 142944"/>
              <a:gd name="connsiteX2" fmla="*/ 476250 w 476250"/>
              <a:gd name="connsiteY2" fmla="*/ 19050 h 142944"/>
              <a:gd name="connsiteX0" fmla="*/ 0 w 476250"/>
              <a:gd name="connsiteY0" fmla="*/ 0 h 142978"/>
              <a:gd name="connsiteX1" fmla="*/ 228600 w 476250"/>
              <a:gd name="connsiteY1" fmla="*/ 142875 h 142978"/>
              <a:gd name="connsiteX2" fmla="*/ 476250 w 476250"/>
              <a:gd name="connsiteY2" fmla="*/ 19050 h 142978"/>
              <a:gd name="connsiteX0" fmla="*/ 0 w 476250"/>
              <a:gd name="connsiteY0" fmla="*/ 0 h 147735"/>
              <a:gd name="connsiteX1" fmla="*/ 247650 w 476250"/>
              <a:gd name="connsiteY1" fmla="*/ 147638 h 147735"/>
              <a:gd name="connsiteX2" fmla="*/ 476250 w 476250"/>
              <a:gd name="connsiteY2" fmla="*/ 19050 h 147735"/>
              <a:gd name="connsiteX0" fmla="*/ 0 w 476250"/>
              <a:gd name="connsiteY0" fmla="*/ 0 h 147661"/>
              <a:gd name="connsiteX1" fmla="*/ 247650 w 476250"/>
              <a:gd name="connsiteY1" fmla="*/ 147638 h 147661"/>
              <a:gd name="connsiteX2" fmla="*/ 476250 w 476250"/>
              <a:gd name="connsiteY2" fmla="*/ 19050 h 147661"/>
              <a:gd name="connsiteX0" fmla="*/ 0 w 464344"/>
              <a:gd name="connsiteY0" fmla="*/ 0 h 147690"/>
              <a:gd name="connsiteX1" fmla="*/ 247650 w 464344"/>
              <a:gd name="connsiteY1" fmla="*/ 147638 h 147690"/>
              <a:gd name="connsiteX2" fmla="*/ 464344 w 464344"/>
              <a:gd name="connsiteY2" fmla="*/ 14288 h 147690"/>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47701"/>
              <a:gd name="connsiteX1" fmla="*/ 247650 w 464344"/>
              <a:gd name="connsiteY1" fmla="*/ 147638 h 147701"/>
              <a:gd name="connsiteX2" fmla="*/ 464344 w 464344"/>
              <a:gd name="connsiteY2" fmla="*/ 14288 h 147701"/>
              <a:gd name="connsiteX0" fmla="*/ 0 w 464344"/>
              <a:gd name="connsiteY0" fmla="*/ 0 h 150080"/>
              <a:gd name="connsiteX1" fmla="*/ 204788 w 464344"/>
              <a:gd name="connsiteY1" fmla="*/ 150019 h 150080"/>
              <a:gd name="connsiteX2" fmla="*/ 464344 w 464344"/>
              <a:gd name="connsiteY2" fmla="*/ 14288 h 150080"/>
            </a:gdLst>
            <a:ahLst/>
            <a:cxnLst>
              <a:cxn ang="0">
                <a:pos x="connsiteX0" y="connsiteY0"/>
              </a:cxn>
              <a:cxn ang="0">
                <a:pos x="connsiteX1" y="connsiteY1"/>
              </a:cxn>
              <a:cxn ang="0">
                <a:pos x="connsiteX2" y="connsiteY2"/>
              </a:cxn>
            </a:cxnLst>
            <a:rect l="l" t="t" r="r" b="b"/>
            <a:pathLst>
              <a:path w="464344" h="150080">
                <a:moveTo>
                  <a:pt x="0" y="0"/>
                </a:moveTo>
                <a:cubicBezTo>
                  <a:pt x="67468" y="100806"/>
                  <a:pt x="127397" y="147638"/>
                  <a:pt x="204788" y="150019"/>
                </a:cubicBezTo>
                <a:cubicBezTo>
                  <a:pt x="282179" y="152400"/>
                  <a:pt x="407989" y="84932"/>
                  <a:pt x="464344" y="1428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67">
              <a:solidFill>
                <a:schemeClr val="tx1"/>
              </a:solidFill>
            </a:endParaRPr>
          </a:p>
        </p:txBody>
      </p:sp>
      <p:sp>
        <p:nvSpPr>
          <p:cNvPr id="30" name="Rectangle 29">
            <a:extLst>
              <a:ext uri="{FF2B5EF4-FFF2-40B4-BE49-F238E27FC236}">
                <a16:creationId xmlns:a16="http://schemas.microsoft.com/office/drawing/2014/main" id="{20EF3B05-885E-498F-A8E4-6AC25C376F9F}"/>
              </a:ext>
            </a:extLst>
          </p:cNvPr>
          <p:cNvSpPr/>
          <p:nvPr/>
        </p:nvSpPr>
        <p:spPr>
          <a:xfrm>
            <a:off x="1603373" y="5478962"/>
            <a:ext cx="761892"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a:t>
            </a:r>
          </a:p>
        </p:txBody>
      </p:sp>
      <p:sp>
        <p:nvSpPr>
          <p:cNvPr id="32" name="Rectangle 31">
            <a:extLst>
              <a:ext uri="{FF2B5EF4-FFF2-40B4-BE49-F238E27FC236}">
                <a16:creationId xmlns:a16="http://schemas.microsoft.com/office/drawing/2014/main" id="{B0CCAB7D-1A6A-4B49-ADF4-74E9DEE9B106}"/>
              </a:ext>
            </a:extLst>
          </p:cNvPr>
          <p:cNvSpPr/>
          <p:nvPr/>
        </p:nvSpPr>
        <p:spPr>
          <a:xfrm>
            <a:off x="4809513" y="547896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3" name="Rectangle 32">
            <a:extLst>
              <a:ext uri="{FF2B5EF4-FFF2-40B4-BE49-F238E27FC236}">
                <a16:creationId xmlns:a16="http://schemas.microsoft.com/office/drawing/2014/main" id="{E8DB1E72-A239-4700-8EE3-FA9A660DF2E1}"/>
              </a:ext>
            </a:extLst>
          </p:cNvPr>
          <p:cNvSpPr/>
          <p:nvPr/>
        </p:nvSpPr>
        <p:spPr>
          <a:xfrm>
            <a:off x="11103637" y="3556423"/>
            <a:ext cx="860213" cy="418310"/>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4" name="Rectangle 33">
            <a:extLst>
              <a:ext uri="{FF2B5EF4-FFF2-40B4-BE49-F238E27FC236}">
                <a16:creationId xmlns:a16="http://schemas.microsoft.com/office/drawing/2014/main" id="{8AC90A8D-D30A-4E3D-8D34-53D2955D945B}"/>
              </a:ext>
            </a:extLst>
          </p:cNvPr>
          <p:cNvSpPr/>
          <p:nvPr/>
        </p:nvSpPr>
        <p:spPr>
          <a:xfrm>
            <a:off x="41810" y="3556422"/>
            <a:ext cx="976893" cy="418311"/>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5" name="Rectangle 34">
            <a:extLst>
              <a:ext uri="{FF2B5EF4-FFF2-40B4-BE49-F238E27FC236}">
                <a16:creationId xmlns:a16="http://schemas.microsoft.com/office/drawing/2014/main" id="{A798A2C8-FC4E-4826-9700-32E66ABF5DA8}"/>
              </a:ext>
            </a:extLst>
          </p:cNvPr>
          <p:cNvSpPr/>
          <p:nvPr/>
        </p:nvSpPr>
        <p:spPr>
          <a:xfrm>
            <a:off x="8042695" y="3582922"/>
            <a:ext cx="992793"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$400</a:t>
            </a:r>
          </a:p>
        </p:txBody>
      </p:sp>
      <p:sp>
        <p:nvSpPr>
          <p:cNvPr id="31" name="Rectangle 30">
            <a:extLst>
              <a:ext uri="{FF2B5EF4-FFF2-40B4-BE49-F238E27FC236}">
                <a16:creationId xmlns:a16="http://schemas.microsoft.com/office/drawing/2014/main" id="{295701D9-F539-48C9-A46F-BBEACA5C26A6}"/>
              </a:ext>
            </a:extLst>
          </p:cNvPr>
          <p:cNvSpPr/>
          <p:nvPr/>
        </p:nvSpPr>
        <p:spPr>
          <a:xfrm>
            <a:off x="3745370" y="35564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6" name="Rectangle 35">
            <a:extLst>
              <a:ext uri="{FF2B5EF4-FFF2-40B4-BE49-F238E27FC236}">
                <a16:creationId xmlns:a16="http://schemas.microsoft.com/office/drawing/2014/main" id="{DAE14CF3-B82E-4FAF-ADA8-60C372CFF61F}"/>
              </a:ext>
            </a:extLst>
          </p:cNvPr>
          <p:cNvSpPr/>
          <p:nvPr/>
        </p:nvSpPr>
        <p:spPr>
          <a:xfrm>
            <a:off x="706401" y="1831275"/>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$200</a:t>
            </a:r>
          </a:p>
        </p:txBody>
      </p:sp>
      <p:sp>
        <p:nvSpPr>
          <p:cNvPr id="37" name="Rectangle 36">
            <a:extLst>
              <a:ext uri="{FF2B5EF4-FFF2-40B4-BE49-F238E27FC236}">
                <a16:creationId xmlns:a16="http://schemas.microsoft.com/office/drawing/2014/main" id="{F83990CD-2B16-4C88-BF70-2AF40779D113}"/>
              </a:ext>
            </a:extLst>
          </p:cNvPr>
          <p:cNvSpPr/>
          <p:nvPr/>
        </p:nvSpPr>
        <p:spPr>
          <a:xfrm>
            <a:off x="4297506" y="184417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$55</a:t>
            </a:r>
          </a:p>
        </p:txBody>
      </p:sp>
      <p:sp>
        <p:nvSpPr>
          <p:cNvPr id="38" name="Rectangle 37">
            <a:extLst>
              <a:ext uri="{FF2B5EF4-FFF2-40B4-BE49-F238E27FC236}">
                <a16:creationId xmlns:a16="http://schemas.microsoft.com/office/drawing/2014/main" id="{3D0CE1A7-5CDC-4D41-8A41-F10C56E3D496}"/>
              </a:ext>
            </a:extLst>
          </p:cNvPr>
          <p:cNvSpPr/>
          <p:nvPr/>
        </p:nvSpPr>
        <p:spPr>
          <a:xfrm>
            <a:off x="9131864" y="1816660"/>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39" name="Rectangle 38">
            <a:extLst>
              <a:ext uri="{FF2B5EF4-FFF2-40B4-BE49-F238E27FC236}">
                <a16:creationId xmlns:a16="http://schemas.microsoft.com/office/drawing/2014/main" id="{490FC93E-35E9-4D36-8A6D-A694C53F9EF7}"/>
              </a:ext>
            </a:extLst>
          </p:cNvPr>
          <p:cNvSpPr/>
          <p:nvPr/>
        </p:nvSpPr>
        <p:spPr>
          <a:xfrm>
            <a:off x="3148565" y="168222"/>
            <a:ext cx="882604" cy="39181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olidFill>
                  <a:schemeClr val="tx1"/>
                </a:solidFill>
              </a:rPr>
              <a:t>$50</a:t>
            </a:r>
          </a:p>
        </p:txBody>
      </p:sp>
      <p:sp>
        <p:nvSpPr>
          <p:cNvPr id="40" name="Title 3">
            <a:extLst>
              <a:ext uri="{FF2B5EF4-FFF2-40B4-BE49-F238E27FC236}">
                <a16:creationId xmlns:a16="http://schemas.microsoft.com/office/drawing/2014/main" id="{619A3148-F7D7-470D-BDE5-6329928323E2}"/>
              </a:ext>
            </a:extLst>
          </p:cNvPr>
          <p:cNvSpPr txBox="1">
            <a:spLocks/>
          </p:cNvSpPr>
          <p:nvPr/>
        </p:nvSpPr>
        <p:spPr>
          <a:xfrm>
            <a:off x="7944642" y="581861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level-4</a:t>
            </a:r>
          </a:p>
        </p:txBody>
      </p:sp>
      <p:sp>
        <p:nvSpPr>
          <p:cNvPr id="43" name="Title 3">
            <a:extLst>
              <a:ext uri="{FF2B5EF4-FFF2-40B4-BE49-F238E27FC236}">
                <a16:creationId xmlns:a16="http://schemas.microsoft.com/office/drawing/2014/main" id="{3DBE7274-9C39-44FE-BA45-71C7F6B8B4C6}"/>
              </a:ext>
            </a:extLst>
          </p:cNvPr>
          <p:cNvSpPr txBox="1">
            <a:spLocks/>
          </p:cNvSpPr>
          <p:nvPr/>
        </p:nvSpPr>
        <p:spPr>
          <a:xfrm>
            <a:off x="7549217" y="557597"/>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level-1</a:t>
            </a:r>
          </a:p>
        </p:txBody>
      </p:sp>
      <p:sp>
        <p:nvSpPr>
          <p:cNvPr id="44" name="Title 3">
            <a:extLst>
              <a:ext uri="{FF2B5EF4-FFF2-40B4-BE49-F238E27FC236}">
                <a16:creationId xmlns:a16="http://schemas.microsoft.com/office/drawing/2014/main" id="{7CEB93BF-CA63-45FC-A164-92D835E34303}"/>
              </a:ext>
            </a:extLst>
          </p:cNvPr>
          <p:cNvSpPr txBox="1">
            <a:spLocks/>
          </p:cNvSpPr>
          <p:nvPr/>
        </p:nvSpPr>
        <p:spPr>
          <a:xfrm>
            <a:off x="9652052" y="4987690"/>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level-3</a:t>
            </a:r>
          </a:p>
        </p:txBody>
      </p:sp>
      <p:sp>
        <p:nvSpPr>
          <p:cNvPr id="45" name="Title 3">
            <a:extLst>
              <a:ext uri="{FF2B5EF4-FFF2-40B4-BE49-F238E27FC236}">
                <a16:creationId xmlns:a16="http://schemas.microsoft.com/office/drawing/2014/main" id="{9A08FCA8-AE35-4E9F-B191-AE3F69C2E763}"/>
              </a:ext>
            </a:extLst>
          </p:cNvPr>
          <p:cNvSpPr txBox="1">
            <a:spLocks/>
          </p:cNvSpPr>
          <p:nvPr/>
        </p:nvSpPr>
        <p:spPr>
          <a:xfrm>
            <a:off x="9652052" y="2390709"/>
            <a:ext cx="1881691" cy="54517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solidFill>
                  <a:srgbClr val="FF0000"/>
                </a:solidFill>
                <a:latin typeface="+mn-lt"/>
                <a:ea typeface="+mn-ea"/>
                <a:cs typeface="+mn-cs"/>
              </a:rPr>
              <a:t>level-2</a:t>
            </a:r>
          </a:p>
        </p:txBody>
      </p:sp>
    </p:spTree>
    <p:extLst>
      <p:ext uri="{BB962C8B-B14F-4D97-AF65-F5344CB8AC3E}">
        <p14:creationId xmlns:p14="http://schemas.microsoft.com/office/powerpoint/2010/main" val="1258172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691959"/>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34</a:t>
            </a:fld>
            <a:endParaRPr lang="en-AU" dirty="0">
              <a:solidFill>
                <a:prstClr val="black">
                  <a:tint val="75000"/>
                </a:prstClr>
              </a:solidFill>
            </a:endParaRPr>
          </a:p>
        </p:txBody>
      </p:sp>
      <p:sp>
        <p:nvSpPr>
          <p:cNvPr id="4" name="Title 3"/>
          <p:cNvSpPr>
            <a:spLocks noGrp="1"/>
          </p:cNvSpPr>
          <p:nvPr>
            <p:ph type="title"/>
          </p:nvPr>
        </p:nvSpPr>
        <p:spPr>
          <a:xfrm>
            <a:off x="2143038" y="0"/>
            <a:ext cx="7839162" cy="1009413"/>
          </a:xfrm>
        </p:spPr>
        <p:txBody>
          <a:bodyPr/>
          <a:lstStyle/>
          <a:p>
            <a:r>
              <a:rPr lang="en-AU" dirty="0"/>
              <a:t>Exercise</a:t>
            </a:r>
          </a:p>
        </p:txBody>
      </p:sp>
      <p:sp>
        <p:nvSpPr>
          <p:cNvPr id="5" name="Rectangle 4"/>
          <p:cNvSpPr/>
          <p:nvPr/>
        </p:nvSpPr>
        <p:spPr>
          <a:xfrm>
            <a:off x="1228638" y="1179135"/>
            <a:ext cx="9667962" cy="3970318"/>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 malicious student wants to tamper the final grade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There is only one database storing all data for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which includes student ids, student names, grades etc.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grades are automatically pulled from LMS at midnight everyday, and thus a teaching staff only uploads student marks onto LMS. Also, the staff can override the marks by editing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directly. To login to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or LMS, the staff uses the PHEME password. </a:t>
            </a:r>
          </a:p>
        </p:txBody>
      </p:sp>
      <p:sp>
        <p:nvSpPr>
          <p:cNvPr id="6" name="Content Placeholder 1">
            <a:extLst>
              <a:ext uri="{FF2B5EF4-FFF2-40B4-BE49-F238E27FC236}">
                <a16:creationId xmlns:a16="http://schemas.microsoft.com/office/drawing/2014/main" id="{845BA57E-A25D-414A-BF10-A1DB5E2A43E7}"/>
              </a:ext>
            </a:extLst>
          </p:cNvPr>
          <p:cNvSpPr txBox="1">
            <a:spLocks/>
          </p:cNvSpPr>
          <p:nvPr/>
        </p:nvSpPr>
        <p:spPr>
          <a:xfrm>
            <a:off x="571499" y="5319174"/>
            <a:ext cx="10696057" cy="1214975"/>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Identify the overall attack goal </a:t>
            </a:r>
          </a:p>
          <a:p>
            <a:r>
              <a:rPr lang="en-AU" sz="3000" dirty="0"/>
              <a:t>Draw an attack tree of at most 6 nodes to achieve the goal</a:t>
            </a:r>
          </a:p>
          <a:p>
            <a:endParaRPr lang="en-AU" dirty="0"/>
          </a:p>
          <a:p>
            <a:endParaRPr lang="en-AU" dirty="0"/>
          </a:p>
          <a:p>
            <a:endParaRPr lang="en-AU" dirty="0"/>
          </a:p>
          <a:p>
            <a:endParaRPr lang="en-AU" sz="2667" dirty="0"/>
          </a:p>
          <a:p>
            <a:endParaRPr lang="en-AU" sz="2667" dirty="0"/>
          </a:p>
          <a:p>
            <a:endParaRPr lang="en-AU" dirty="0"/>
          </a:p>
        </p:txBody>
      </p:sp>
    </p:spTree>
    <p:extLst>
      <p:ext uri="{BB962C8B-B14F-4D97-AF65-F5344CB8AC3E}">
        <p14:creationId xmlns:p14="http://schemas.microsoft.com/office/powerpoint/2010/main" val="2767411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48624"/>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35</a:t>
            </a:fld>
            <a:endParaRPr lang="en-AU" dirty="0">
              <a:solidFill>
                <a:prstClr val="black">
                  <a:tint val="75000"/>
                </a:prstClr>
              </a:solidFill>
            </a:endParaRPr>
          </a:p>
        </p:txBody>
      </p:sp>
      <p:sp>
        <p:nvSpPr>
          <p:cNvPr id="5" name="Rectangle 4"/>
          <p:cNvSpPr/>
          <p:nvPr/>
        </p:nvSpPr>
        <p:spPr>
          <a:xfrm>
            <a:off x="1262019" y="975345"/>
            <a:ext cx="9667962" cy="3970318"/>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 malicious student wants to tamper the final grade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There is only one database storing all data for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which includes student ids, student names, grades etc.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grades are automatically pulled from LMS at midnight everyday, and thus a teaching staff only uploads student marks onto LMS. Also, the staff can override the marks by editing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directly. To login to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or LMS, the staff uses the PHEME password. </a:t>
            </a:r>
          </a:p>
        </p:txBody>
      </p:sp>
      <p:sp>
        <p:nvSpPr>
          <p:cNvPr id="8" name="Content Placeholder 1">
            <a:extLst>
              <a:ext uri="{FF2B5EF4-FFF2-40B4-BE49-F238E27FC236}">
                <a16:creationId xmlns:a16="http://schemas.microsoft.com/office/drawing/2014/main" id="{5AB2414F-4717-4B4F-AB25-09BA5954E718}"/>
              </a:ext>
            </a:extLst>
          </p:cNvPr>
          <p:cNvSpPr txBox="1">
            <a:spLocks/>
          </p:cNvSpPr>
          <p:nvPr/>
        </p:nvSpPr>
        <p:spPr>
          <a:xfrm>
            <a:off x="571499" y="5201392"/>
            <a:ext cx="10696057" cy="1332758"/>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Identify the overall attack goal </a:t>
            </a:r>
          </a:p>
          <a:p>
            <a:r>
              <a:rPr lang="en-AU" sz="3000" dirty="0"/>
              <a:t>Draw an attack tree of at most 6 nodes to achieve the goal</a:t>
            </a:r>
          </a:p>
          <a:p>
            <a:endParaRPr lang="en-AU" dirty="0"/>
          </a:p>
          <a:p>
            <a:endParaRPr lang="en-AU" dirty="0"/>
          </a:p>
          <a:p>
            <a:endParaRPr lang="en-AU" dirty="0"/>
          </a:p>
          <a:p>
            <a:endParaRPr lang="en-AU" sz="2667" dirty="0"/>
          </a:p>
          <a:p>
            <a:endParaRPr lang="en-AU" sz="2667" dirty="0"/>
          </a:p>
          <a:p>
            <a:endParaRPr lang="en-AU" dirty="0"/>
          </a:p>
        </p:txBody>
      </p:sp>
    </p:spTree>
    <p:extLst>
      <p:ext uri="{BB962C8B-B14F-4D97-AF65-F5344CB8AC3E}">
        <p14:creationId xmlns:p14="http://schemas.microsoft.com/office/powerpoint/2010/main" val="3891815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48624"/>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36</a:t>
            </a:fld>
            <a:endParaRPr lang="en-AU" dirty="0">
              <a:solidFill>
                <a:prstClr val="black">
                  <a:tint val="75000"/>
                </a:prstClr>
              </a:solidFill>
            </a:endParaRPr>
          </a:p>
        </p:txBody>
      </p:sp>
      <p:sp>
        <p:nvSpPr>
          <p:cNvPr id="5" name="Rectangle 4"/>
          <p:cNvSpPr/>
          <p:nvPr/>
        </p:nvSpPr>
        <p:spPr>
          <a:xfrm>
            <a:off x="1262019" y="725964"/>
            <a:ext cx="9667962" cy="3970318"/>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 malicious student wants to tamper the final grade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There is only one database storing all data for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which includes student ids, student names, grades etc.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grades are automatically pulled from LMS at midnight everyday, and thus a teaching staff only uploads student marks onto LMS. Also, the staff can override the marks by editing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directly. To login to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or LMS, the staff uses the PHEME password. </a:t>
            </a:r>
          </a:p>
        </p:txBody>
      </p:sp>
      <p:sp>
        <p:nvSpPr>
          <p:cNvPr id="6" name="Content Placeholder 1">
            <a:extLst>
              <a:ext uri="{FF2B5EF4-FFF2-40B4-BE49-F238E27FC236}">
                <a16:creationId xmlns:a16="http://schemas.microsoft.com/office/drawing/2014/main" id="{571876A4-0AFB-4A7B-9B15-0C27B99B9E8D}"/>
              </a:ext>
            </a:extLst>
          </p:cNvPr>
          <p:cNvSpPr txBox="1">
            <a:spLocks/>
          </p:cNvSpPr>
          <p:nvPr/>
        </p:nvSpPr>
        <p:spPr>
          <a:xfrm>
            <a:off x="571499" y="5273622"/>
            <a:ext cx="10696057" cy="1260528"/>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Identify the overall attack goal </a:t>
            </a:r>
          </a:p>
          <a:p>
            <a:r>
              <a:rPr lang="en-AU" sz="3000" dirty="0"/>
              <a:t>Draw an attack tree of at most 6 nodes to achieve the goal</a:t>
            </a:r>
          </a:p>
          <a:p>
            <a:endParaRPr lang="en-AU" dirty="0"/>
          </a:p>
          <a:p>
            <a:endParaRPr lang="en-AU" dirty="0"/>
          </a:p>
          <a:p>
            <a:endParaRPr lang="en-AU" dirty="0"/>
          </a:p>
          <a:p>
            <a:endParaRPr lang="en-AU" sz="2667" dirty="0"/>
          </a:p>
          <a:p>
            <a:endParaRPr lang="en-AU" sz="2667" dirty="0"/>
          </a:p>
          <a:p>
            <a:endParaRPr lang="en-AU" dirty="0"/>
          </a:p>
        </p:txBody>
      </p:sp>
      <p:cxnSp>
        <p:nvCxnSpPr>
          <p:cNvPr id="7" name="Straight Connector 6">
            <a:extLst>
              <a:ext uri="{FF2B5EF4-FFF2-40B4-BE49-F238E27FC236}">
                <a16:creationId xmlns:a16="http://schemas.microsoft.com/office/drawing/2014/main" id="{223DA902-3837-4FAA-8392-526D1DAE8146}"/>
              </a:ext>
            </a:extLst>
          </p:cNvPr>
          <p:cNvCxnSpPr/>
          <p:nvPr/>
        </p:nvCxnSpPr>
        <p:spPr>
          <a:xfrm>
            <a:off x="1262019" y="1200150"/>
            <a:ext cx="966796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337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37</a:t>
            </a:fld>
            <a:endParaRPr lang="en-AU" dirty="0">
              <a:solidFill>
                <a:schemeClr val="tx1"/>
              </a:solidFill>
            </a:endParaRPr>
          </a:p>
        </p:txBody>
      </p:sp>
      <p:sp>
        <p:nvSpPr>
          <p:cNvPr id="5" name="Rectangle 4"/>
          <p:cNvSpPr/>
          <p:nvPr/>
        </p:nvSpPr>
        <p:spPr>
          <a:xfrm>
            <a:off x="3722574" y="425817"/>
            <a:ext cx="4784952" cy="127490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 an adversary gains an edit-access to final grades</a:t>
            </a:r>
          </a:p>
        </p:txBody>
      </p:sp>
    </p:spTree>
    <p:extLst>
      <p:ext uri="{BB962C8B-B14F-4D97-AF65-F5344CB8AC3E}">
        <p14:creationId xmlns:p14="http://schemas.microsoft.com/office/powerpoint/2010/main" val="3220855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48624"/>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38</a:t>
            </a:fld>
            <a:endParaRPr lang="en-AU" dirty="0">
              <a:solidFill>
                <a:prstClr val="black">
                  <a:tint val="75000"/>
                </a:prstClr>
              </a:solidFill>
            </a:endParaRPr>
          </a:p>
        </p:txBody>
      </p:sp>
      <p:sp>
        <p:nvSpPr>
          <p:cNvPr id="5" name="Rectangle 4"/>
          <p:cNvSpPr/>
          <p:nvPr/>
        </p:nvSpPr>
        <p:spPr>
          <a:xfrm>
            <a:off x="1262019" y="725964"/>
            <a:ext cx="9667962" cy="3970318"/>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 malicious student wants to tamper the final grade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There is only one database storing all data for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which includes student ids, student names, grades etc.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grades are automatically pulled from LMS at midnight everyday, and thus a teaching staff only uploads student marks onto LMS. Also, the staff can override the marks by editing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directly. To login to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or LMS, the staff uses the PHEME password. </a:t>
            </a:r>
          </a:p>
        </p:txBody>
      </p:sp>
      <p:sp>
        <p:nvSpPr>
          <p:cNvPr id="6" name="Content Placeholder 1">
            <a:extLst>
              <a:ext uri="{FF2B5EF4-FFF2-40B4-BE49-F238E27FC236}">
                <a16:creationId xmlns:a16="http://schemas.microsoft.com/office/drawing/2014/main" id="{571876A4-0AFB-4A7B-9B15-0C27B99B9E8D}"/>
              </a:ext>
            </a:extLst>
          </p:cNvPr>
          <p:cNvSpPr txBox="1">
            <a:spLocks/>
          </p:cNvSpPr>
          <p:nvPr/>
        </p:nvSpPr>
        <p:spPr>
          <a:xfrm>
            <a:off x="571499" y="4916122"/>
            <a:ext cx="10696057" cy="161802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Identify the overall attack goal </a:t>
            </a:r>
          </a:p>
          <a:p>
            <a:r>
              <a:rPr lang="en-AU" sz="3000" dirty="0"/>
              <a:t>Draw an attack tree of at most 6 nodes to achieve the goal</a:t>
            </a:r>
          </a:p>
          <a:p>
            <a:endParaRPr lang="en-AU" dirty="0"/>
          </a:p>
          <a:p>
            <a:endParaRPr lang="en-AU" dirty="0"/>
          </a:p>
          <a:p>
            <a:endParaRPr lang="en-AU" dirty="0"/>
          </a:p>
          <a:p>
            <a:endParaRPr lang="en-AU" sz="2667" dirty="0"/>
          </a:p>
          <a:p>
            <a:endParaRPr lang="en-AU" sz="2667" dirty="0"/>
          </a:p>
          <a:p>
            <a:endParaRPr lang="en-AU" dirty="0"/>
          </a:p>
        </p:txBody>
      </p:sp>
      <p:cxnSp>
        <p:nvCxnSpPr>
          <p:cNvPr id="7" name="Straight Connector 6">
            <a:extLst>
              <a:ext uri="{FF2B5EF4-FFF2-40B4-BE49-F238E27FC236}">
                <a16:creationId xmlns:a16="http://schemas.microsoft.com/office/drawing/2014/main" id="{223DA902-3837-4FAA-8392-526D1DAE8146}"/>
              </a:ext>
            </a:extLst>
          </p:cNvPr>
          <p:cNvCxnSpPr/>
          <p:nvPr/>
        </p:nvCxnSpPr>
        <p:spPr>
          <a:xfrm>
            <a:off x="1262019" y="1200150"/>
            <a:ext cx="96679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956B416-8B6C-4A4C-B09A-10DC8D4ACE15}"/>
              </a:ext>
            </a:extLst>
          </p:cNvPr>
          <p:cNvCxnSpPr>
            <a:cxnSpLocks/>
          </p:cNvCxnSpPr>
          <p:nvPr/>
        </p:nvCxnSpPr>
        <p:spPr>
          <a:xfrm>
            <a:off x="4362450" y="3314700"/>
            <a:ext cx="656753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B5F184-FF01-4B53-8812-29F05317205A}"/>
              </a:ext>
            </a:extLst>
          </p:cNvPr>
          <p:cNvCxnSpPr>
            <a:cxnSpLocks/>
          </p:cNvCxnSpPr>
          <p:nvPr/>
        </p:nvCxnSpPr>
        <p:spPr>
          <a:xfrm>
            <a:off x="1166769" y="3790950"/>
            <a:ext cx="170978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460C83-4EAA-45B8-9C01-74CA806D5730}"/>
              </a:ext>
            </a:extLst>
          </p:cNvPr>
          <p:cNvCxnSpPr>
            <a:cxnSpLocks/>
          </p:cNvCxnSpPr>
          <p:nvPr/>
        </p:nvCxnSpPr>
        <p:spPr>
          <a:xfrm>
            <a:off x="4552950" y="3790950"/>
            <a:ext cx="637703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17C12F2-3296-4155-A0B4-E54D78EF8C59}"/>
              </a:ext>
            </a:extLst>
          </p:cNvPr>
          <p:cNvCxnSpPr>
            <a:cxnSpLocks/>
          </p:cNvCxnSpPr>
          <p:nvPr/>
        </p:nvCxnSpPr>
        <p:spPr>
          <a:xfrm>
            <a:off x="1078684" y="4191000"/>
            <a:ext cx="2521766"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02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39</a:t>
            </a:fld>
            <a:endParaRPr lang="en-AU" dirty="0">
              <a:solidFill>
                <a:schemeClr val="tx1"/>
              </a:solidFill>
            </a:endParaRPr>
          </a:p>
        </p:txBody>
      </p:sp>
      <p:sp>
        <p:nvSpPr>
          <p:cNvPr id="5" name="Rectangle 4"/>
          <p:cNvSpPr/>
          <p:nvPr/>
        </p:nvSpPr>
        <p:spPr>
          <a:xfrm>
            <a:off x="3703524" y="796571"/>
            <a:ext cx="4784952" cy="127490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 an adversary gains an edit-access to final grades</a:t>
            </a:r>
          </a:p>
        </p:txBody>
      </p:sp>
      <p:sp>
        <p:nvSpPr>
          <p:cNvPr id="8" name="Rounded Rectangle 7"/>
          <p:cNvSpPr/>
          <p:nvPr/>
        </p:nvSpPr>
        <p:spPr>
          <a:xfrm>
            <a:off x="1941977" y="2745804"/>
            <a:ext cx="4043633" cy="10158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1.1 login to </a:t>
            </a:r>
            <a:r>
              <a:rPr lang="en-NZ" sz="2600" dirty="0" err="1">
                <a:solidFill>
                  <a:schemeClr val="tx1"/>
                </a:solidFill>
              </a:rPr>
              <a:t>csmarks</a:t>
            </a:r>
            <a:r>
              <a:rPr lang="en-NZ" sz="2600" dirty="0">
                <a:solidFill>
                  <a:schemeClr val="tx1"/>
                </a:solidFill>
              </a:rPr>
              <a:t> as target staff</a:t>
            </a:r>
          </a:p>
        </p:txBody>
      </p:sp>
      <p:sp>
        <p:nvSpPr>
          <p:cNvPr id="9" name="Rounded Rectangle 8"/>
          <p:cNvSpPr/>
          <p:nvPr/>
        </p:nvSpPr>
        <p:spPr>
          <a:xfrm>
            <a:off x="6650609" y="2741901"/>
            <a:ext cx="4043633" cy="10197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1.2 login to LMS as </a:t>
            </a:r>
          </a:p>
          <a:p>
            <a:pPr algn="ctr"/>
            <a:r>
              <a:rPr lang="en-NZ" sz="2600" dirty="0">
                <a:solidFill>
                  <a:schemeClr val="tx1"/>
                </a:solidFill>
              </a:rPr>
              <a:t>target staff</a:t>
            </a:r>
          </a:p>
        </p:txBody>
      </p:sp>
      <p:cxnSp>
        <p:nvCxnSpPr>
          <p:cNvPr id="17" name="Straight Connector 16"/>
          <p:cNvCxnSpPr>
            <a:cxnSpLocks/>
            <a:stCxn id="5" idx="2"/>
            <a:endCxn id="8" idx="0"/>
          </p:cNvCxnSpPr>
          <p:nvPr/>
        </p:nvCxnSpPr>
        <p:spPr>
          <a:xfrm flipH="1">
            <a:off x="3963794" y="2071480"/>
            <a:ext cx="2132206" cy="6743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6096000" y="2071480"/>
            <a:ext cx="2576426" cy="670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93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94592"/>
            <a:ext cx="10353762" cy="935421"/>
          </a:xfrm>
        </p:spPr>
        <p:txBody>
          <a:bodyPr/>
          <a:lstStyle/>
          <a:p>
            <a:r>
              <a:rPr lang="en-AU" dirty="0"/>
              <a:t>Attack Tree</a:t>
            </a:r>
          </a:p>
        </p:txBody>
      </p:sp>
      <p:pic>
        <p:nvPicPr>
          <p:cNvPr id="7" name="Picture 2" descr="TREES ATTACK YOU When You CHOP THEM! (Minecraft) - YouTube">
            <a:extLst>
              <a:ext uri="{FF2B5EF4-FFF2-40B4-BE49-F238E27FC236}">
                <a16:creationId xmlns:a16="http://schemas.microsoft.com/office/drawing/2014/main" id="{4401F1AC-0A8A-4052-865F-656655C9A44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3594" t="12639" r="33828" b="3334"/>
          <a:stretch/>
        </p:blipFill>
        <p:spPr bwMode="auto">
          <a:xfrm>
            <a:off x="3475258" y="1250732"/>
            <a:ext cx="5241483" cy="501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675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48624"/>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40</a:t>
            </a:fld>
            <a:endParaRPr lang="en-AU" dirty="0">
              <a:solidFill>
                <a:prstClr val="black">
                  <a:tint val="75000"/>
                </a:prstClr>
              </a:solidFill>
            </a:endParaRPr>
          </a:p>
        </p:txBody>
      </p:sp>
      <p:sp>
        <p:nvSpPr>
          <p:cNvPr id="5" name="Rectangle 4"/>
          <p:cNvSpPr/>
          <p:nvPr/>
        </p:nvSpPr>
        <p:spPr>
          <a:xfrm>
            <a:off x="1262019" y="725964"/>
            <a:ext cx="9667962" cy="3970318"/>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 malicious student wants to tamper the final grade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There is only one database storing all data for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which includes student ids, student names, grades etc.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grades are automatically pulled from LMS at midnight everyday, and thus a teaching staff only uploads student marks onto LMS. Also, the staff can override the marks by editing on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directly. To login to </a:t>
            </a:r>
            <a:r>
              <a:rPr lang="en-AU" sz="2800" dirty="0" err="1">
                <a:ln>
                  <a:solidFill>
                    <a:schemeClr val="bg1">
                      <a:lumMod val="75000"/>
                      <a:lumOff val="25000"/>
                      <a:alpha val="10000"/>
                    </a:schemeClr>
                  </a:solidFill>
                </a:ln>
                <a:solidFill>
                  <a:schemeClr val="tx2"/>
                </a:solidFill>
              </a:rPr>
              <a:t>csmarks</a:t>
            </a:r>
            <a:r>
              <a:rPr lang="en-AU" sz="2800" dirty="0">
                <a:ln>
                  <a:solidFill>
                    <a:schemeClr val="bg1">
                      <a:lumMod val="75000"/>
                      <a:lumOff val="25000"/>
                      <a:alpha val="10000"/>
                    </a:schemeClr>
                  </a:solidFill>
                </a:ln>
                <a:solidFill>
                  <a:schemeClr val="tx2"/>
                </a:solidFill>
              </a:rPr>
              <a:t> or LMS, the staff uses the PHEME password. </a:t>
            </a:r>
          </a:p>
        </p:txBody>
      </p:sp>
      <p:sp>
        <p:nvSpPr>
          <p:cNvPr id="6" name="Content Placeholder 1">
            <a:extLst>
              <a:ext uri="{FF2B5EF4-FFF2-40B4-BE49-F238E27FC236}">
                <a16:creationId xmlns:a16="http://schemas.microsoft.com/office/drawing/2014/main" id="{571876A4-0AFB-4A7B-9B15-0C27B99B9E8D}"/>
              </a:ext>
            </a:extLst>
          </p:cNvPr>
          <p:cNvSpPr txBox="1">
            <a:spLocks/>
          </p:cNvSpPr>
          <p:nvPr/>
        </p:nvSpPr>
        <p:spPr>
          <a:xfrm>
            <a:off x="571499" y="5170468"/>
            <a:ext cx="10696057" cy="136368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Identify the overall attack goal </a:t>
            </a:r>
          </a:p>
          <a:p>
            <a:r>
              <a:rPr lang="en-AU" sz="3000" dirty="0"/>
              <a:t>Draw an attack tree of at most 6 nodes to achieve the goal</a:t>
            </a:r>
          </a:p>
          <a:p>
            <a:endParaRPr lang="en-AU" dirty="0"/>
          </a:p>
          <a:p>
            <a:endParaRPr lang="en-AU" dirty="0"/>
          </a:p>
          <a:p>
            <a:endParaRPr lang="en-AU" dirty="0"/>
          </a:p>
          <a:p>
            <a:endParaRPr lang="en-AU" sz="2667" dirty="0"/>
          </a:p>
          <a:p>
            <a:endParaRPr lang="en-AU" sz="2667" dirty="0"/>
          </a:p>
          <a:p>
            <a:endParaRPr lang="en-AU" dirty="0"/>
          </a:p>
        </p:txBody>
      </p:sp>
      <p:cxnSp>
        <p:nvCxnSpPr>
          <p:cNvPr id="7" name="Straight Connector 6">
            <a:extLst>
              <a:ext uri="{FF2B5EF4-FFF2-40B4-BE49-F238E27FC236}">
                <a16:creationId xmlns:a16="http://schemas.microsoft.com/office/drawing/2014/main" id="{223DA902-3837-4FAA-8392-526D1DAE8146}"/>
              </a:ext>
            </a:extLst>
          </p:cNvPr>
          <p:cNvCxnSpPr/>
          <p:nvPr/>
        </p:nvCxnSpPr>
        <p:spPr>
          <a:xfrm>
            <a:off x="1262019" y="1200150"/>
            <a:ext cx="966796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956B416-8B6C-4A4C-B09A-10DC8D4ACE15}"/>
              </a:ext>
            </a:extLst>
          </p:cNvPr>
          <p:cNvCxnSpPr>
            <a:cxnSpLocks/>
          </p:cNvCxnSpPr>
          <p:nvPr/>
        </p:nvCxnSpPr>
        <p:spPr>
          <a:xfrm>
            <a:off x="4362450" y="3314700"/>
            <a:ext cx="656753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B5F184-FF01-4B53-8812-29F05317205A}"/>
              </a:ext>
            </a:extLst>
          </p:cNvPr>
          <p:cNvCxnSpPr>
            <a:cxnSpLocks/>
          </p:cNvCxnSpPr>
          <p:nvPr/>
        </p:nvCxnSpPr>
        <p:spPr>
          <a:xfrm>
            <a:off x="1166769" y="3790950"/>
            <a:ext cx="170978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460C83-4EAA-45B8-9C01-74CA806D5730}"/>
              </a:ext>
            </a:extLst>
          </p:cNvPr>
          <p:cNvCxnSpPr>
            <a:cxnSpLocks/>
          </p:cNvCxnSpPr>
          <p:nvPr/>
        </p:nvCxnSpPr>
        <p:spPr>
          <a:xfrm>
            <a:off x="4552950" y="3790950"/>
            <a:ext cx="637703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17C12F2-3296-4155-A0B4-E54D78EF8C59}"/>
              </a:ext>
            </a:extLst>
          </p:cNvPr>
          <p:cNvCxnSpPr>
            <a:cxnSpLocks/>
          </p:cNvCxnSpPr>
          <p:nvPr/>
        </p:nvCxnSpPr>
        <p:spPr>
          <a:xfrm>
            <a:off x="1078684" y="4191000"/>
            <a:ext cx="25217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61FB10B-3444-4239-9BAF-A42C204938DA}"/>
              </a:ext>
            </a:extLst>
          </p:cNvPr>
          <p:cNvCxnSpPr>
            <a:cxnSpLocks/>
          </p:cNvCxnSpPr>
          <p:nvPr/>
        </p:nvCxnSpPr>
        <p:spPr>
          <a:xfrm>
            <a:off x="3936184" y="4191000"/>
            <a:ext cx="699379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8372CF-65D0-4490-A77F-17FEA07CBE22}"/>
              </a:ext>
            </a:extLst>
          </p:cNvPr>
          <p:cNvCxnSpPr>
            <a:cxnSpLocks/>
          </p:cNvCxnSpPr>
          <p:nvPr/>
        </p:nvCxnSpPr>
        <p:spPr>
          <a:xfrm>
            <a:off x="1262019" y="4658182"/>
            <a:ext cx="2674165"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790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41</a:t>
            </a:fld>
            <a:endParaRPr lang="en-AU" dirty="0">
              <a:solidFill>
                <a:schemeClr val="tx1"/>
              </a:solidFill>
            </a:endParaRPr>
          </a:p>
        </p:txBody>
      </p:sp>
      <p:sp>
        <p:nvSpPr>
          <p:cNvPr id="5" name="Rectangle 4"/>
          <p:cNvSpPr/>
          <p:nvPr/>
        </p:nvSpPr>
        <p:spPr>
          <a:xfrm>
            <a:off x="3703524" y="425817"/>
            <a:ext cx="4784952" cy="127490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 an adversary gains an edit-access to final grades</a:t>
            </a:r>
          </a:p>
        </p:txBody>
      </p:sp>
      <p:sp>
        <p:nvSpPr>
          <p:cNvPr id="8" name="Rounded Rectangle 7"/>
          <p:cNvSpPr/>
          <p:nvPr/>
        </p:nvSpPr>
        <p:spPr>
          <a:xfrm>
            <a:off x="1941977" y="2375050"/>
            <a:ext cx="4043633" cy="10158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1.1. login to </a:t>
            </a:r>
            <a:r>
              <a:rPr lang="en-NZ" sz="2600" dirty="0" err="1">
                <a:solidFill>
                  <a:schemeClr val="tx1"/>
                </a:solidFill>
              </a:rPr>
              <a:t>csmarks</a:t>
            </a:r>
            <a:r>
              <a:rPr lang="en-NZ" sz="2600" dirty="0">
                <a:solidFill>
                  <a:schemeClr val="tx1"/>
                </a:solidFill>
              </a:rPr>
              <a:t> as target staff</a:t>
            </a:r>
          </a:p>
        </p:txBody>
      </p:sp>
      <p:sp>
        <p:nvSpPr>
          <p:cNvPr id="9" name="Rounded Rectangle 8"/>
          <p:cNvSpPr/>
          <p:nvPr/>
        </p:nvSpPr>
        <p:spPr>
          <a:xfrm>
            <a:off x="6650609" y="2371147"/>
            <a:ext cx="4043633" cy="10197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1.2. login to LMS as </a:t>
            </a:r>
          </a:p>
          <a:p>
            <a:pPr algn="ctr"/>
            <a:r>
              <a:rPr lang="en-NZ" sz="2600" dirty="0">
                <a:solidFill>
                  <a:schemeClr val="tx1"/>
                </a:solidFill>
              </a:rPr>
              <a:t>target staff</a:t>
            </a:r>
          </a:p>
        </p:txBody>
      </p:sp>
      <p:sp>
        <p:nvSpPr>
          <p:cNvPr id="14" name="Rounded Rectangle 13"/>
          <p:cNvSpPr/>
          <p:nvPr/>
        </p:nvSpPr>
        <p:spPr>
          <a:xfrm>
            <a:off x="6879209" y="4065222"/>
            <a:ext cx="4616947" cy="134497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1.2.1. steal user session cookie</a:t>
            </a:r>
          </a:p>
        </p:txBody>
      </p:sp>
      <p:cxnSp>
        <p:nvCxnSpPr>
          <p:cNvPr id="17" name="Straight Connector 16"/>
          <p:cNvCxnSpPr>
            <a:cxnSpLocks/>
            <a:stCxn id="5" idx="2"/>
            <a:endCxn id="8" idx="0"/>
          </p:cNvCxnSpPr>
          <p:nvPr/>
        </p:nvCxnSpPr>
        <p:spPr>
          <a:xfrm flipH="1">
            <a:off x="3963794" y="1700726"/>
            <a:ext cx="2132206" cy="6743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6096000" y="1700726"/>
            <a:ext cx="2576426" cy="670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9" idx="2"/>
            <a:endCxn id="14" idx="0"/>
          </p:cNvCxnSpPr>
          <p:nvPr/>
        </p:nvCxnSpPr>
        <p:spPr>
          <a:xfrm>
            <a:off x="8672426" y="3390899"/>
            <a:ext cx="515257" cy="6743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1238250" y="4065222"/>
            <a:ext cx="4616947" cy="134497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600" dirty="0">
                <a:solidFill>
                  <a:schemeClr val="tx1"/>
                </a:solidFill>
              </a:rPr>
              <a:t>1.1.1. steal </a:t>
            </a:r>
            <a:r>
              <a:rPr lang="en-AU" sz="2600" dirty="0">
                <a:solidFill>
                  <a:schemeClr val="tx1"/>
                </a:solidFill>
              </a:rPr>
              <a:t>PHEME password and username</a:t>
            </a:r>
            <a:endParaRPr lang="en-NZ" sz="2600" dirty="0">
              <a:solidFill>
                <a:schemeClr val="tx1"/>
              </a:solidFill>
            </a:endParaRPr>
          </a:p>
        </p:txBody>
      </p:sp>
      <p:cxnSp>
        <p:nvCxnSpPr>
          <p:cNvPr id="29" name="Straight Connector 28"/>
          <p:cNvCxnSpPr>
            <a:cxnSpLocks/>
            <a:stCxn id="8" idx="2"/>
            <a:endCxn id="27" idx="0"/>
          </p:cNvCxnSpPr>
          <p:nvPr/>
        </p:nvCxnSpPr>
        <p:spPr>
          <a:xfrm flipH="1">
            <a:off x="3546724" y="3390899"/>
            <a:ext cx="417070" cy="6743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645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DA36-BDF1-4087-8A16-4CC6CB02506D}"/>
              </a:ext>
            </a:extLst>
          </p:cNvPr>
          <p:cNvSpPr>
            <a:spLocks noGrp="1"/>
          </p:cNvSpPr>
          <p:nvPr>
            <p:ph type="title"/>
          </p:nvPr>
        </p:nvSpPr>
        <p:spPr>
          <a:xfrm>
            <a:off x="913795" y="0"/>
            <a:ext cx="10353762" cy="1257300"/>
          </a:xfrm>
        </p:spPr>
        <p:txBody>
          <a:bodyPr/>
          <a:lstStyle/>
          <a:p>
            <a:r>
              <a:rPr lang="en-AU" dirty="0"/>
              <a:t>Threat Modelling</a:t>
            </a:r>
          </a:p>
        </p:txBody>
      </p:sp>
      <p:sp>
        <p:nvSpPr>
          <p:cNvPr id="4" name="Content Placeholder 2">
            <a:extLst>
              <a:ext uri="{FF2B5EF4-FFF2-40B4-BE49-F238E27FC236}">
                <a16:creationId xmlns:a16="http://schemas.microsoft.com/office/drawing/2014/main" id="{B5AA40AF-42A6-4463-90D6-9967B54A557A}"/>
              </a:ext>
            </a:extLst>
          </p:cNvPr>
          <p:cNvSpPr>
            <a:spLocks noGrp="1"/>
          </p:cNvSpPr>
          <p:nvPr>
            <p:ph idx="1"/>
          </p:nvPr>
        </p:nvSpPr>
        <p:spPr>
          <a:xfrm>
            <a:off x="297194" y="1062269"/>
            <a:ext cx="11710776" cy="5334828"/>
          </a:xfrm>
        </p:spPr>
        <p:txBody>
          <a:bodyPr>
            <a:normAutofit/>
          </a:bodyPr>
          <a:lstStyle/>
          <a:p>
            <a:r>
              <a:rPr lang="en-US" sz="2800" dirty="0"/>
              <a:t>What is threat modelling:</a:t>
            </a:r>
          </a:p>
          <a:p>
            <a:pPr lvl="1"/>
            <a:r>
              <a:rPr lang="en-US" sz="2800" dirty="0"/>
              <a:t>It is a structured approach to create a security model of a given system</a:t>
            </a:r>
          </a:p>
          <a:p>
            <a:pPr lvl="1"/>
            <a:r>
              <a:rPr lang="en-US" sz="2800" dirty="0"/>
              <a:t>It is used to identify, assess, and prioritize potential threats to an organization’s information systems</a:t>
            </a:r>
          </a:p>
        </p:txBody>
      </p:sp>
    </p:spTree>
    <p:extLst>
      <p:ext uri="{BB962C8B-B14F-4D97-AF65-F5344CB8AC3E}">
        <p14:creationId xmlns:p14="http://schemas.microsoft.com/office/powerpoint/2010/main" val="2700010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7B76A-2B9A-4665-BB75-DA2D8B119969}"/>
              </a:ext>
            </a:extLst>
          </p:cNvPr>
          <p:cNvSpPr>
            <a:spLocks noGrp="1"/>
          </p:cNvSpPr>
          <p:nvPr>
            <p:ph idx="1"/>
          </p:nvPr>
        </p:nvSpPr>
        <p:spPr>
          <a:xfrm>
            <a:off x="275841" y="1212161"/>
            <a:ext cx="11278205" cy="5188226"/>
          </a:xfrm>
        </p:spPr>
        <p:txBody>
          <a:bodyPr>
            <a:normAutofit/>
          </a:bodyPr>
          <a:lstStyle/>
          <a:p>
            <a:r>
              <a:rPr lang="en-US" sz="2800" dirty="0"/>
              <a:t>Compare threat modelling with attack tree?</a:t>
            </a:r>
            <a:endParaRPr lang="en-AU" sz="2800" dirty="0"/>
          </a:p>
          <a:p>
            <a:pPr lvl="1"/>
            <a:endParaRPr lang="en-AU" sz="2800" dirty="0"/>
          </a:p>
        </p:txBody>
      </p:sp>
      <p:sp>
        <p:nvSpPr>
          <p:cNvPr id="5" name="Title 1">
            <a:extLst>
              <a:ext uri="{FF2B5EF4-FFF2-40B4-BE49-F238E27FC236}">
                <a16:creationId xmlns:a16="http://schemas.microsoft.com/office/drawing/2014/main" id="{301008ED-0293-4DED-A127-92D29262F708}"/>
              </a:ext>
            </a:extLst>
          </p:cNvPr>
          <p:cNvSpPr>
            <a:spLocks noGrp="1"/>
          </p:cNvSpPr>
          <p:nvPr>
            <p:ph type="title"/>
          </p:nvPr>
        </p:nvSpPr>
        <p:spPr>
          <a:xfrm>
            <a:off x="1729409" y="69850"/>
            <a:ext cx="8150087" cy="1082675"/>
          </a:xfrm>
        </p:spPr>
        <p:txBody>
          <a:bodyPr/>
          <a:lstStyle/>
          <a:p>
            <a:r>
              <a:rPr lang="en-AU" dirty="0"/>
              <a:t>Threat Modelling</a:t>
            </a:r>
          </a:p>
        </p:txBody>
      </p:sp>
    </p:spTree>
    <p:extLst>
      <p:ext uri="{BB962C8B-B14F-4D97-AF65-F5344CB8AC3E}">
        <p14:creationId xmlns:p14="http://schemas.microsoft.com/office/powerpoint/2010/main" val="361545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7B76A-2B9A-4665-BB75-DA2D8B119969}"/>
              </a:ext>
            </a:extLst>
          </p:cNvPr>
          <p:cNvSpPr>
            <a:spLocks noGrp="1"/>
          </p:cNvSpPr>
          <p:nvPr>
            <p:ph idx="1"/>
          </p:nvPr>
        </p:nvSpPr>
        <p:spPr>
          <a:xfrm>
            <a:off x="275841" y="1212161"/>
            <a:ext cx="11278205" cy="5188226"/>
          </a:xfrm>
        </p:spPr>
        <p:txBody>
          <a:bodyPr>
            <a:normAutofit/>
          </a:bodyPr>
          <a:lstStyle/>
          <a:p>
            <a:r>
              <a:rPr lang="en-US" sz="2800" dirty="0"/>
              <a:t>Compare threat modelling with attack tree?</a:t>
            </a:r>
            <a:endParaRPr lang="en-AU" sz="2800" dirty="0"/>
          </a:p>
          <a:p>
            <a:pPr lvl="1"/>
            <a:r>
              <a:rPr lang="en-AU" sz="2800" dirty="0"/>
              <a:t>e.g., </a:t>
            </a:r>
            <a:r>
              <a:rPr lang="en-AU" sz="2800" dirty="0">
                <a:solidFill>
                  <a:srgbClr val="FF0000"/>
                </a:solidFill>
              </a:rPr>
              <a:t>similarity: </a:t>
            </a:r>
            <a:r>
              <a:rPr lang="en-US" sz="2600" dirty="0"/>
              <a:t>both are valuable for security assessment and can be used in combination to provide a comprehensive understanding of potential security threats to an information system.</a:t>
            </a:r>
            <a:endParaRPr lang="en-AU" sz="2600" dirty="0"/>
          </a:p>
        </p:txBody>
      </p:sp>
      <p:sp>
        <p:nvSpPr>
          <p:cNvPr id="5" name="Title 1">
            <a:extLst>
              <a:ext uri="{FF2B5EF4-FFF2-40B4-BE49-F238E27FC236}">
                <a16:creationId xmlns:a16="http://schemas.microsoft.com/office/drawing/2014/main" id="{301008ED-0293-4DED-A127-92D29262F708}"/>
              </a:ext>
            </a:extLst>
          </p:cNvPr>
          <p:cNvSpPr>
            <a:spLocks noGrp="1"/>
          </p:cNvSpPr>
          <p:nvPr>
            <p:ph type="title"/>
          </p:nvPr>
        </p:nvSpPr>
        <p:spPr>
          <a:xfrm>
            <a:off x="1729409" y="69850"/>
            <a:ext cx="8150087" cy="1082675"/>
          </a:xfrm>
        </p:spPr>
        <p:txBody>
          <a:bodyPr/>
          <a:lstStyle/>
          <a:p>
            <a:r>
              <a:rPr lang="en-AU" dirty="0"/>
              <a:t>Threat Modelling</a:t>
            </a:r>
          </a:p>
        </p:txBody>
      </p:sp>
    </p:spTree>
    <p:extLst>
      <p:ext uri="{BB962C8B-B14F-4D97-AF65-F5344CB8AC3E}">
        <p14:creationId xmlns:p14="http://schemas.microsoft.com/office/powerpoint/2010/main" val="3608237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7B76A-2B9A-4665-BB75-DA2D8B119969}"/>
              </a:ext>
            </a:extLst>
          </p:cNvPr>
          <p:cNvSpPr>
            <a:spLocks noGrp="1"/>
          </p:cNvSpPr>
          <p:nvPr>
            <p:ph idx="1"/>
          </p:nvPr>
        </p:nvSpPr>
        <p:spPr>
          <a:xfrm>
            <a:off x="275841" y="1212161"/>
            <a:ext cx="11278205" cy="5188226"/>
          </a:xfrm>
        </p:spPr>
        <p:txBody>
          <a:bodyPr>
            <a:normAutofit/>
          </a:bodyPr>
          <a:lstStyle/>
          <a:p>
            <a:r>
              <a:rPr lang="en-US" sz="2800" dirty="0"/>
              <a:t>Compare threat modelling with attack tree?</a:t>
            </a:r>
            <a:endParaRPr lang="en-AU" sz="2800" dirty="0"/>
          </a:p>
          <a:p>
            <a:pPr lvl="1"/>
            <a:r>
              <a:rPr lang="en-AU" sz="2800" dirty="0"/>
              <a:t>e.g., </a:t>
            </a:r>
            <a:r>
              <a:rPr lang="en-AU" sz="2800" dirty="0">
                <a:solidFill>
                  <a:srgbClr val="FF0000"/>
                </a:solidFill>
              </a:rPr>
              <a:t>similarity: </a:t>
            </a:r>
            <a:r>
              <a:rPr lang="en-US" sz="2600" dirty="0"/>
              <a:t>both are valuable for security assessment and can be used in combination to provide a comprehensive understanding of potential security threats to an information system.</a:t>
            </a:r>
            <a:endParaRPr lang="en-AU" sz="2600" dirty="0"/>
          </a:p>
          <a:p>
            <a:pPr lvl="1"/>
            <a:r>
              <a:rPr lang="en-AU" sz="2800" dirty="0">
                <a:solidFill>
                  <a:srgbClr val="FF0000"/>
                </a:solidFill>
              </a:rPr>
              <a:t>difference: </a:t>
            </a:r>
            <a:r>
              <a:rPr lang="en-US" sz="2800" dirty="0"/>
              <a:t>threat modeling is a broader approach that evaluates potential weaknesses to </a:t>
            </a:r>
            <a:r>
              <a:rPr lang="en-US" sz="2800" dirty="0">
                <a:solidFill>
                  <a:srgbClr val="FF0000"/>
                </a:solidFill>
              </a:rPr>
              <a:t>an information system as a whole</a:t>
            </a:r>
            <a:r>
              <a:rPr lang="en-US" sz="2800" dirty="0"/>
              <a:t>. </a:t>
            </a:r>
          </a:p>
          <a:p>
            <a:pPr marL="450000" lvl="1" indent="0">
              <a:buNone/>
            </a:pPr>
            <a:r>
              <a:rPr lang="en-US" sz="2800" dirty="0"/>
              <a:t>  attack tree is a more focused approach that analyzes a specific attack scenario and the possible attack steps to achieve </a:t>
            </a:r>
            <a:r>
              <a:rPr lang="en-US" sz="2800" dirty="0">
                <a:solidFill>
                  <a:srgbClr val="FF0000"/>
                </a:solidFill>
              </a:rPr>
              <a:t>a specific attack goal</a:t>
            </a:r>
            <a:r>
              <a:rPr lang="en-US" sz="2800" dirty="0"/>
              <a:t>.</a:t>
            </a:r>
            <a:endParaRPr lang="en-AU" sz="2800" dirty="0"/>
          </a:p>
        </p:txBody>
      </p:sp>
      <p:sp>
        <p:nvSpPr>
          <p:cNvPr id="5" name="Title 1">
            <a:extLst>
              <a:ext uri="{FF2B5EF4-FFF2-40B4-BE49-F238E27FC236}">
                <a16:creationId xmlns:a16="http://schemas.microsoft.com/office/drawing/2014/main" id="{301008ED-0293-4DED-A127-92D29262F708}"/>
              </a:ext>
            </a:extLst>
          </p:cNvPr>
          <p:cNvSpPr>
            <a:spLocks noGrp="1"/>
          </p:cNvSpPr>
          <p:nvPr>
            <p:ph type="title"/>
          </p:nvPr>
        </p:nvSpPr>
        <p:spPr>
          <a:xfrm>
            <a:off x="1729409" y="69850"/>
            <a:ext cx="8150087" cy="1082675"/>
          </a:xfrm>
        </p:spPr>
        <p:txBody>
          <a:bodyPr/>
          <a:lstStyle/>
          <a:p>
            <a:r>
              <a:rPr lang="en-AU" dirty="0"/>
              <a:t>Threat Modelling</a:t>
            </a:r>
          </a:p>
        </p:txBody>
      </p:sp>
    </p:spTree>
    <p:extLst>
      <p:ext uri="{BB962C8B-B14F-4D97-AF65-F5344CB8AC3E}">
        <p14:creationId xmlns:p14="http://schemas.microsoft.com/office/powerpoint/2010/main" val="3506645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DA36-BDF1-4087-8A16-4CC6CB02506D}"/>
              </a:ext>
            </a:extLst>
          </p:cNvPr>
          <p:cNvSpPr>
            <a:spLocks noGrp="1"/>
          </p:cNvSpPr>
          <p:nvPr>
            <p:ph type="title"/>
          </p:nvPr>
        </p:nvSpPr>
        <p:spPr>
          <a:xfrm>
            <a:off x="913795" y="0"/>
            <a:ext cx="10353762" cy="1257300"/>
          </a:xfrm>
        </p:spPr>
        <p:txBody>
          <a:bodyPr/>
          <a:lstStyle/>
          <a:p>
            <a:r>
              <a:rPr lang="en-AU" dirty="0"/>
              <a:t>Threat Modelling</a:t>
            </a:r>
          </a:p>
        </p:txBody>
      </p:sp>
      <p:sp>
        <p:nvSpPr>
          <p:cNvPr id="4" name="Content Placeholder 2">
            <a:extLst>
              <a:ext uri="{FF2B5EF4-FFF2-40B4-BE49-F238E27FC236}">
                <a16:creationId xmlns:a16="http://schemas.microsoft.com/office/drawing/2014/main" id="{B5AA40AF-42A6-4463-90D6-9967B54A557A}"/>
              </a:ext>
            </a:extLst>
          </p:cNvPr>
          <p:cNvSpPr>
            <a:spLocks noGrp="1"/>
          </p:cNvSpPr>
          <p:nvPr>
            <p:ph idx="1"/>
          </p:nvPr>
        </p:nvSpPr>
        <p:spPr>
          <a:xfrm>
            <a:off x="297194" y="1062269"/>
            <a:ext cx="11710776" cy="5334828"/>
          </a:xfrm>
        </p:spPr>
        <p:txBody>
          <a:bodyPr>
            <a:normAutofit/>
          </a:bodyPr>
          <a:lstStyle/>
          <a:p>
            <a:r>
              <a:rPr lang="en-US" sz="2800" dirty="0"/>
              <a:t>What is threat modelling:</a:t>
            </a:r>
          </a:p>
          <a:p>
            <a:pPr lvl="1"/>
            <a:r>
              <a:rPr lang="en-US" sz="2800" dirty="0"/>
              <a:t>It is a structured approach to create a security model of a given system</a:t>
            </a:r>
          </a:p>
          <a:p>
            <a:pPr marL="450000" lvl="1" indent="0">
              <a:buNone/>
            </a:pPr>
            <a:endParaRPr lang="en-US" sz="2800" dirty="0"/>
          </a:p>
          <a:p>
            <a:r>
              <a:rPr lang="en-US" sz="2800" dirty="0"/>
              <a:t>Two representative methodologies: </a:t>
            </a:r>
          </a:p>
          <a:p>
            <a:pPr lvl="1"/>
            <a:r>
              <a:rPr lang="en-US" sz="2800" dirty="0"/>
              <a:t>DREAD</a:t>
            </a:r>
          </a:p>
          <a:p>
            <a:pPr lvl="1"/>
            <a:r>
              <a:rPr lang="en-US" sz="2800" dirty="0"/>
              <a:t>STRIDE</a:t>
            </a:r>
          </a:p>
          <a:p>
            <a:pPr marL="450000" lvl="1" indent="0">
              <a:buNone/>
            </a:pPr>
            <a:endParaRPr lang="en-US" sz="2800" dirty="0"/>
          </a:p>
          <a:p>
            <a:r>
              <a:rPr lang="en-AU" sz="2800" dirty="0"/>
              <a:t>Demo: MS Threat Modelling Tool (based on STRIDE)</a:t>
            </a:r>
            <a:endParaRPr lang="en-US" sz="2800" dirty="0"/>
          </a:p>
        </p:txBody>
      </p:sp>
    </p:spTree>
    <p:extLst>
      <p:ext uri="{BB962C8B-B14F-4D97-AF65-F5344CB8AC3E}">
        <p14:creationId xmlns:p14="http://schemas.microsoft.com/office/powerpoint/2010/main" val="2575269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8395-9ABB-4056-81AE-13406C98A42F}"/>
              </a:ext>
            </a:extLst>
          </p:cNvPr>
          <p:cNvSpPr>
            <a:spLocks noGrp="1"/>
          </p:cNvSpPr>
          <p:nvPr>
            <p:ph type="title"/>
          </p:nvPr>
        </p:nvSpPr>
        <p:spPr>
          <a:xfrm>
            <a:off x="913795" y="133131"/>
            <a:ext cx="10353762" cy="583033"/>
          </a:xfrm>
        </p:spPr>
        <p:txBody>
          <a:bodyPr>
            <a:normAutofit fontScale="90000"/>
          </a:bodyPr>
          <a:lstStyle/>
          <a:p>
            <a:r>
              <a:rPr lang="en-AU" dirty="0"/>
              <a:t>DREAD</a:t>
            </a:r>
          </a:p>
        </p:txBody>
      </p:sp>
      <p:sp>
        <p:nvSpPr>
          <p:cNvPr id="6" name="Content Placeholder 2">
            <a:extLst>
              <a:ext uri="{FF2B5EF4-FFF2-40B4-BE49-F238E27FC236}">
                <a16:creationId xmlns:a16="http://schemas.microsoft.com/office/drawing/2014/main" id="{2B6534C2-D8D5-4114-B7B1-2ED1630DD00D}"/>
              </a:ext>
            </a:extLst>
          </p:cNvPr>
          <p:cNvSpPr>
            <a:spLocks noGrp="1"/>
          </p:cNvSpPr>
          <p:nvPr>
            <p:ph idx="1"/>
          </p:nvPr>
        </p:nvSpPr>
        <p:spPr>
          <a:xfrm>
            <a:off x="527428" y="959238"/>
            <a:ext cx="10353763" cy="4510395"/>
          </a:xfrm>
        </p:spPr>
        <p:txBody>
          <a:bodyPr>
            <a:normAutofit/>
          </a:bodyPr>
          <a:lstStyle/>
          <a:p>
            <a:r>
              <a:rPr lang="en-US" sz="2800" dirty="0"/>
              <a:t>What is DREAD?</a:t>
            </a:r>
          </a:p>
          <a:p>
            <a:pPr lvl="1"/>
            <a:r>
              <a:rPr lang="en-US" sz="2800" dirty="0"/>
              <a:t>It is a threat modelling methodology used to assess potential impact for </a:t>
            </a:r>
            <a:r>
              <a:rPr lang="en-US" sz="2800" dirty="0">
                <a:solidFill>
                  <a:srgbClr val="FF0000"/>
                </a:solidFill>
              </a:rPr>
              <a:t>a specific threat</a:t>
            </a:r>
            <a:r>
              <a:rPr lang="en-US" sz="2800" dirty="0"/>
              <a:t>.</a:t>
            </a:r>
          </a:p>
          <a:p>
            <a:pPr marL="450000" lvl="1" indent="0">
              <a:buNone/>
            </a:pPr>
            <a:endParaRPr lang="en-US" sz="2800" dirty="0"/>
          </a:p>
          <a:p>
            <a:pPr lvl="1"/>
            <a:r>
              <a:rPr lang="en-US" sz="2800" dirty="0"/>
              <a:t>DREAD stands for Damage potential, Reproducibility, Exploitability, Affected users, and Discoverability.</a:t>
            </a:r>
          </a:p>
        </p:txBody>
      </p:sp>
    </p:spTree>
    <p:extLst>
      <p:ext uri="{BB962C8B-B14F-4D97-AF65-F5344CB8AC3E}">
        <p14:creationId xmlns:p14="http://schemas.microsoft.com/office/powerpoint/2010/main" val="3349493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8395-9ABB-4056-81AE-13406C98A42F}"/>
              </a:ext>
            </a:extLst>
          </p:cNvPr>
          <p:cNvSpPr>
            <a:spLocks noGrp="1"/>
          </p:cNvSpPr>
          <p:nvPr>
            <p:ph type="title"/>
          </p:nvPr>
        </p:nvSpPr>
        <p:spPr>
          <a:xfrm>
            <a:off x="913795" y="133131"/>
            <a:ext cx="10353762" cy="583033"/>
          </a:xfrm>
        </p:spPr>
        <p:txBody>
          <a:bodyPr>
            <a:normAutofit fontScale="90000"/>
          </a:bodyPr>
          <a:lstStyle/>
          <a:p>
            <a:r>
              <a:rPr lang="en-AU" dirty="0"/>
              <a:t>DREAD</a:t>
            </a:r>
          </a:p>
        </p:txBody>
      </p:sp>
      <p:graphicFrame>
        <p:nvGraphicFramePr>
          <p:cNvPr id="5" name="Table 5">
            <a:extLst>
              <a:ext uri="{FF2B5EF4-FFF2-40B4-BE49-F238E27FC236}">
                <a16:creationId xmlns:a16="http://schemas.microsoft.com/office/drawing/2014/main" id="{3FEE2090-2AB0-4A5A-BDF0-88C822AD944B}"/>
              </a:ext>
            </a:extLst>
          </p:cNvPr>
          <p:cNvGraphicFramePr>
            <a:graphicFrameLocks noGrp="1"/>
          </p:cNvGraphicFramePr>
          <p:nvPr>
            <p:ph idx="1"/>
            <p:extLst>
              <p:ext uri="{D42A27DB-BD31-4B8C-83A1-F6EECF244321}">
                <p14:modId xmlns:p14="http://schemas.microsoft.com/office/powerpoint/2010/main" val="3691126010"/>
              </p:ext>
            </p:extLst>
          </p:nvPr>
        </p:nvGraphicFramePr>
        <p:xfrm>
          <a:off x="660520" y="923199"/>
          <a:ext cx="10860311" cy="2551831"/>
        </p:xfrm>
        <a:graphic>
          <a:graphicData uri="http://schemas.openxmlformats.org/drawingml/2006/table">
            <a:tbl>
              <a:tblPr firstRow="1" bandRow="1">
                <a:effectLst/>
                <a:tableStyleId>{5C22544A-7EE6-4342-B048-85BDC9FD1C3A}</a:tableStyleId>
              </a:tblPr>
              <a:tblGrid>
                <a:gridCol w="1784242">
                  <a:extLst>
                    <a:ext uri="{9D8B030D-6E8A-4147-A177-3AD203B41FA5}">
                      <a16:colId xmlns:a16="http://schemas.microsoft.com/office/drawing/2014/main" val="277762477"/>
                    </a:ext>
                  </a:extLst>
                </a:gridCol>
                <a:gridCol w="9076069">
                  <a:extLst>
                    <a:ext uri="{9D8B030D-6E8A-4147-A177-3AD203B41FA5}">
                      <a16:colId xmlns:a16="http://schemas.microsoft.com/office/drawing/2014/main" val="3468371891"/>
                    </a:ext>
                  </a:extLst>
                </a:gridCol>
              </a:tblGrid>
              <a:tr h="494383">
                <a:tc>
                  <a:txBody>
                    <a:bodyPr/>
                    <a:lstStyle/>
                    <a:p>
                      <a:r>
                        <a:rPr lang="en-AU" sz="2000" b="1" kern="1200" dirty="0">
                          <a:solidFill>
                            <a:schemeClr val="lt1"/>
                          </a:solidFill>
                          <a:latin typeface="+mn-lt"/>
                          <a:ea typeface="+mn-ea"/>
                          <a:cs typeface="+mn-cs"/>
                        </a:rPr>
                        <a:t>Component </a:t>
                      </a:r>
                    </a:p>
                  </a:txBody>
                  <a:tcPr>
                    <a:noFill/>
                  </a:tcPr>
                </a:tc>
                <a:tc>
                  <a:txBody>
                    <a:bodyPr/>
                    <a:lstStyle/>
                    <a:p>
                      <a:r>
                        <a:rPr lang="en-AU" sz="2000" dirty="0"/>
                        <a:t>Description</a:t>
                      </a:r>
                    </a:p>
                  </a:txBody>
                  <a:tcPr>
                    <a:noFill/>
                  </a:tcPr>
                </a:tc>
                <a:extLst>
                  <a:ext uri="{0D108BD9-81ED-4DB2-BD59-A6C34878D82A}">
                    <a16:rowId xmlns:a16="http://schemas.microsoft.com/office/drawing/2014/main" val="2396182115"/>
                  </a:ext>
                </a:extLst>
              </a:tr>
              <a:tr h="655011">
                <a:tc>
                  <a:txBody>
                    <a:bodyPr/>
                    <a:lstStyle/>
                    <a:p>
                      <a:r>
                        <a:rPr lang="en-AU" sz="2000" b="1" kern="1200" dirty="0">
                          <a:solidFill>
                            <a:schemeClr val="lt1"/>
                          </a:solidFill>
                          <a:latin typeface="+mn-lt"/>
                          <a:ea typeface="+mn-ea"/>
                          <a:cs typeface="+mn-cs"/>
                        </a:rPr>
                        <a:t>Damage potential</a:t>
                      </a:r>
                    </a:p>
                  </a:txBody>
                  <a:tcPr>
                    <a:noFill/>
                  </a:tcPr>
                </a:tc>
                <a:tc>
                  <a:txBody>
                    <a:bodyPr/>
                    <a:lstStyle/>
                    <a:p>
                      <a:r>
                        <a:rPr lang="en-US" sz="2000" b="1" kern="1200" dirty="0">
                          <a:solidFill>
                            <a:schemeClr val="lt1"/>
                          </a:solidFill>
                          <a:latin typeface="+mn-lt"/>
                          <a:ea typeface="+mn-ea"/>
                          <a:cs typeface="+mn-cs"/>
                        </a:rPr>
                        <a:t>Assess how much damage could be caused if a given threat is exploited</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779017825"/>
                  </a:ext>
                </a:extLst>
              </a:tr>
              <a:tr h="637298">
                <a:tc>
                  <a:txBody>
                    <a:bodyPr/>
                    <a:lstStyle/>
                    <a:p>
                      <a:r>
                        <a:rPr lang="en-AU" sz="2000" b="1" kern="1200" dirty="0">
                          <a:solidFill>
                            <a:schemeClr val="lt1"/>
                          </a:solidFill>
                          <a:latin typeface="+mn-lt"/>
                          <a:ea typeface="+mn-ea"/>
                          <a:cs typeface="+mn-cs"/>
                        </a:rPr>
                        <a:t>Reproducibility</a:t>
                      </a:r>
                    </a:p>
                  </a:txBody>
                  <a:tcPr>
                    <a:noFill/>
                  </a:tcPr>
                </a:tc>
                <a:tc>
                  <a:txBody>
                    <a:bodyPr/>
                    <a:lstStyle/>
                    <a:p>
                      <a:r>
                        <a:rPr lang="en-US" sz="2000" b="1" kern="1200" dirty="0">
                          <a:solidFill>
                            <a:schemeClr val="lt1"/>
                          </a:solidFill>
                          <a:latin typeface="+mn-lt"/>
                          <a:ea typeface="+mn-ea"/>
                          <a:cs typeface="+mn-cs"/>
                        </a:rPr>
                        <a:t>Assess how easily can a given threat be reproduced or exploited</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2262459759"/>
                  </a:ext>
                </a:extLst>
              </a:tr>
              <a:tr h="719110">
                <a:tc>
                  <a:txBody>
                    <a:bodyPr/>
                    <a:lstStyle/>
                    <a:p>
                      <a:r>
                        <a:rPr lang="en-AU" sz="2000" b="1" kern="1200" dirty="0">
                          <a:solidFill>
                            <a:schemeClr val="lt1"/>
                          </a:solidFill>
                          <a:latin typeface="+mn-lt"/>
                          <a:ea typeface="+mn-ea"/>
                          <a:cs typeface="+mn-cs"/>
                        </a:rPr>
                        <a:t>Exploitability</a:t>
                      </a:r>
                    </a:p>
                  </a:txBody>
                  <a:tcPr>
                    <a:noFill/>
                  </a:tcPr>
                </a:tc>
                <a:tc>
                  <a:txBody>
                    <a:bodyPr/>
                    <a:lstStyle/>
                    <a:p>
                      <a:r>
                        <a:rPr lang="en-US" sz="2000" b="1" kern="1200" dirty="0">
                          <a:solidFill>
                            <a:schemeClr val="lt1"/>
                          </a:solidFill>
                          <a:latin typeface="+mn-lt"/>
                          <a:ea typeface="+mn-ea"/>
                          <a:cs typeface="+mn-cs"/>
                        </a:rPr>
                        <a:t>Assess how difficult is it to exploit a given threat</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488026173"/>
                  </a:ext>
                </a:extLst>
              </a:tr>
            </a:tbl>
          </a:graphicData>
        </a:graphic>
      </p:graphicFrame>
    </p:spTree>
    <p:extLst>
      <p:ext uri="{BB962C8B-B14F-4D97-AF65-F5344CB8AC3E}">
        <p14:creationId xmlns:p14="http://schemas.microsoft.com/office/powerpoint/2010/main" val="2366253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8395-9ABB-4056-81AE-13406C98A42F}"/>
              </a:ext>
            </a:extLst>
          </p:cNvPr>
          <p:cNvSpPr>
            <a:spLocks noGrp="1"/>
          </p:cNvSpPr>
          <p:nvPr>
            <p:ph type="title"/>
          </p:nvPr>
        </p:nvSpPr>
        <p:spPr>
          <a:xfrm>
            <a:off x="913795" y="133131"/>
            <a:ext cx="10353762" cy="583033"/>
          </a:xfrm>
        </p:spPr>
        <p:txBody>
          <a:bodyPr>
            <a:normAutofit fontScale="90000"/>
          </a:bodyPr>
          <a:lstStyle/>
          <a:p>
            <a:r>
              <a:rPr lang="en-AU" dirty="0"/>
              <a:t>DREAD</a:t>
            </a:r>
          </a:p>
        </p:txBody>
      </p:sp>
      <p:graphicFrame>
        <p:nvGraphicFramePr>
          <p:cNvPr id="5" name="Table 5">
            <a:extLst>
              <a:ext uri="{FF2B5EF4-FFF2-40B4-BE49-F238E27FC236}">
                <a16:creationId xmlns:a16="http://schemas.microsoft.com/office/drawing/2014/main" id="{3FEE2090-2AB0-4A5A-BDF0-88C822AD944B}"/>
              </a:ext>
            </a:extLst>
          </p:cNvPr>
          <p:cNvGraphicFramePr>
            <a:graphicFrameLocks noGrp="1"/>
          </p:cNvGraphicFramePr>
          <p:nvPr>
            <p:ph idx="1"/>
            <p:extLst>
              <p:ext uri="{D42A27DB-BD31-4B8C-83A1-F6EECF244321}">
                <p14:modId xmlns:p14="http://schemas.microsoft.com/office/powerpoint/2010/main" val="1573971479"/>
              </p:ext>
            </p:extLst>
          </p:nvPr>
        </p:nvGraphicFramePr>
        <p:xfrm>
          <a:off x="476518" y="923198"/>
          <a:ext cx="11044313" cy="3738678"/>
        </p:xfrm>
        <a:graphic>
          <a:graphicData uri="http://schemas.openxmlformats.org/drawingml/2006/table">
            <a:tbl>
              <a:tblPr firstRow="1" bandRow="1">
                <a:effectLst/>
                <a:tableStyleId>{5C22544A-7EE6-4342-B048-85BDC9FD1C3A}</a:tableStyleId>
              </a:tblPr>
              <a:tblGrid>
                <a:gridCol w="1814472">
                  <a:extLst>
                    <a:ext uri="{9D8B030D-6E8A-4147-A177-3AD203B41FA5}">
                      <a16:colId xmlns:a16="http://schemas.microsoft.com/office/drawing/2014/main" val="277762477"/>
                    </a:ext>
                  </a:extLst>
                </a:gridCol>
                <a:gridCol w="9229841">
                  <a:extLst>
                    <a:ext uri="{9D8B030D-6E8A-4147-A177-3AD203B41FA5}">
                      <a16:colId xmlns:a16="http://schemas.microsoft.com/office/drawing/2014/main" val="3468371891"/>
                    </a:ext>
                  </a:extLst>
                </a:gridCol>
              </a:tblGrid>
              <a:tr h="544994">
                <a:tc>
                  <a:txBody>
                    <a:bodyPr/>
                    <a:lstStyle/>
                    <a:p>
                      <a:r>
                        <a:rPr lang="en-AU" sz="2000" b="1" kern="1200" dirty="0">
                          <a:solidFill>
                            <a:schemeClr val="lt1"/>
                          </a:solidFill>
                          <a:latin typeface="+mn-lt"/>
                          <a:ea typeface="+mn-ea"/>
                          <a:cs typeface="+mn-cs"/>
                        </a:rPr>
                        <a:t>Component </a:t>
                      </a:r>
                    </a:p>
                  </a:txBody>
                  <a:tcPr>
                    <a:noFill/>
                  </a:tcPr>
                </a:tc>
                <a:tc>
                  <a:txBody>
                    <a:bodyPr/>
                    <a:lstStyle/>
                    <a:p>
                      <a:r>
                        <a:rPr lang="en-AU" sz="2000" dirty="0"/>
                        <a:t>Description</a:t>
                      </a:r>
                    </a:p>
                  </a:txBody>
                  <a:tcPr>
                    <a:noFill/>
                  </a:tcPr>
                </a:tc>
                <a:extLst>
                  <a:ext uri="{0D108BD9-81ED-4DB2-BD59-A6C34878D82A}">
                    <a16:rowId xmlns:a16="http://schemas.microsoft.com/office/drawing/2014/main" val="2396182115"/>
                  </a:ext>
                </a:extLst>
              </a:tr>
              <a:tr h="515035">
                <a:tc>
                  <a:txBody>
                    <a:bodyPr/>
                    <a:lstStyle/>
                    <a:p>
                      <a:r>
                        <a:rPr lang="en-AU" sz="2000" b="1" kern="1200" dirty="0">
                          <a:solidFill>
                            <a:schemeClr val="lt1"/>
                          </a:solidFill>
                          <a:latin typeface="+mn-lt"/>
                          <a:ea typeface="+mn-ea"/>
                          <a:cs typeface="+mn-cs"/>
                        </a:rPr>
                        <a:t>Damage potential</a:t>
                      </a:r>
                    </a:p>
                  </a:txBody>
                  <a:tcPr>
                    <a:noFill/>
                  </a:tcPr>
                </a:tc>
                <a:tc>
                  <a:txBody>
                    <a:bodyPr/>
                    <a:lstStyle/>
                    <a:p>
                      <a:r>
                        <a:rPr lang="en-US" sz="2000" b="1" kern="1200" dirty="0">
                          <a:solidFill>
                            <a:schemeClr val="lt1"/>
                          </a:solidFill>
                          <a:latin typeface="+mn-lt"/>
                          <a:ea typeface="+mn-ea"/>
                          <a:cs typeface="+mn-cs"/>
                        </a:rPr>
                        <a:t>Assess how much damage could be caused if a given threat is exploited</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779017825"/>
                  </a:ext>
                </a:extLst>
              </a:tr>
              <a:tr h="494009">
                <a:tc>
                  <a:txBody>
                    <a:bodyPr/>
                    <a:lstStyle/>
                    <a:p>
                      <a:r>
                        <a:rPr lang="en-AU" sz="2000" b="1" kern="1200" dirty="0">
                          <a:solidFill>
                            <a:schemeClr val="lt1"/>
                          </a:solidFill>
                          <a:latin typeface="+mn-lt"/>
                          <a:ea typeface="+mn-ea"/>
                          <a:cs typeface="+mn-cs"/>
                        </a:rPr>
                        <a:t>Reproducibility</a:t>
                      </a:r>
                    </a:p>
                  </a:txBody>
                  <a:tcPr>
                    <a:noFill/>
                  </a:tcPr>
                </a:tc>
                <a:tc>
                  <a:txBody>
                    <a:bodyPr/>
                    <a:lstStyle/>
                    <a:p>
                      <a:r>
                        <a:rPr lang="en-US" sz="2000" b="1" kern="1200" dirty="0">
                          <a:solidFill>
                            <a:schemeClr val="lt1"/>
                          </a:solidFill>
                          <a:latin typeface="+mn-lt"/>
                          <a:ea typeface="+mn-ea"/>
                          <a:cs typeface="+mn-cs"/>
                        </a:rPr>
                        <a:t>Assess how easily can a given threat be reproduced or exploited</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2262459759"/>
                  </a:ext>
                </a:extLst>
              </a:tr>
              <a:tr h="589065">
                <a:tc>
                  <a:txBody>
                    <a:bodyPr/>
                    <a:lstStyle/>
                    <a:p>
                      <a:r>
                        <a:rPr lang="en-AU" sz="2000" b="1" kern="1200" dirty="0">
                          <a:solidFill>
                            <a:schemeClr val="lt1"/>
                          </a:solidFill>
                          <a:latin typeface="+mn-lt"/>
                          <a:ea typeface="+mn-ea"/>
                          <a:cs typeface="+mn-cs"/>
                        </a:rPr>
                        <a:t>Exploitability</a:t>
                      </a:r>
                    </a:p>
                  </a:txBody>
                  <a:tcPr>
                    <a:noFill/>
                  </a:tcPr>
                </a:tc>
                <a:tc>
                  <a:txBody>
                    <a:bodyPr/>
                    <a:lstStyle/>
                    <a:p>
                      <a:r>
                        <a:rPr lang="en-US" sz="2000" b="1" kern="1200" dirty="0">
                          <a:solidFill>
                            <a:schemeClr val="lt1"/>
                          </a:solidFill>
                          <a:latin typeface="+mn-lt"/>
                          <a:ea typeface="+mn-ea"/>
                          <a:cs typeface="+mn-cs"/>
                        </a:rPr>
                        <a:t>Assess how difficult is it to exploit a given threat</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488026173"/>
                  </a:ext>
                </a:extLst>
              </a:tr>
              <a:tr h="729986">
                <a:tc>
                  <a:txBody>
                    <a:bodyPr/>
                    <a:lstStyle/>
                    <a:p>
                      <a:r>
                        <a:rPr lang="en-AU" sz="2000" b="1" kern="1200" dirty="0">
                          <a:solidFill>
                            <a:schemeClr val="lt1"/>
                          </a:solidFill>
                          <a:latin typeface="+mn-lt"/>
                          <a:ea typeface="+mn-ea"/>
                          <a:cs typeface="+mn-cs"/>
                        </a:rPr>
                        <a:t>Affected users</a:t>
                      </a:r>
                    </a:p>
                  </a:txBody>
                  <a:tcPr>
                    <a:noFill/>
                  </a:tcPr>
                </a:tc>
                <a:tc>
                  <a:txBody>
                    <a:bodyPr/>
                    <a:lstStyle/>
                    <a:p>
                      <a:r>
                        <a:rPr lang="en-US" sz="2000" b="1" kern="1200" dirty="0">
                          <a:solidFill>
                            <a:schemeClr val="lt1"/>
                          </a:solidFill>
                          <a:latin typeface="+mn-lt"/>
                          <a:ea typeface="+mn-ea"/>
                          <a:cs typeface="+mn-cs"/>
                        </a:rPr>
                        <a:t>Assess how many users would be affected if a given threat is successfully carried out</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3840267129"/>
                  </a:ext>
                </a:extLst>
              </a:tr>
              <a:tr h="679584">
                <a:tc>
                  <a:txBody>
                    <a:bodyPr/>
                    <a:lstStyle/>
                    <a:p>
                      <a:r>
                        <a:rPr lang="en-AU" sz="2000" b="1" kern="1200" dirty="0">
                          <a:solidFill>
                            <a:schemeClr val="lt1"/>
                          </a:solidFill>
                          <a:latin typeface="+mn-lt"/>
                          <a:ea typeface="+mn-ea"/>
                          <a:cs typeface="+mn-cs"/>
                        </a:rPr>
                        <a:t>Discoverability</a:t>
                      </a:r>
                    </a:p>
                  </a:txBody>
                  <a:tcPr>
                    <a:noFill/>
                  </a:tcPr>
                </a:tc>
                <a:tc>
                  <a:txBody>
                    <a:bodyPr/>
                    <a:lstStyle/>
                    <a:p>
                      <a:r>
                        <a:rPr lang="en-US" sz="2000" b="1" kern="1200" dirty="0">
                          <a:solidFill>
                            <a:schemeClr val="lt1"/>
                          </a:solidFill>
                          <a:latin typeface="+mn-lt"/>
                          <a:ea typeface="+mn-ea"/>
                          <a:cs typeface="+mn-cs"/>
                        </a:rPr>
                        <a:t>Assess how easy is it to discover/detect a given threat</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03775822"/>
                  </a:ext>
                </a:extLst>
              </a:tr>
            </a:tbl>
          </a:graphicData>
        </a:graphic>
      </p:graphicFrame>
    </p:spTree>
    <p:extLst>
      <p:ext uri="{BB962C8B-B14F-4D97-AF65-F5344CB8AC3E}">
        <p14:creationId xmlns:p14="http://schemas.microsoft.com/office/powerpoint/2010/main" val="279656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94592"/>
            <a:ext cx="10353762" cy="935421"/>
          </a:xfrm>
        </p:spPr>
        <p:txBody>
          <a:bodyPr/>
          <a:lstStyle/>
          <a:p>
            <a:r>
              <a:rPr lang="en-AU" dirty="0"/>
              <a:t>Attack Tree</a:t>
            </a:r>
          </a:p>
        </p:txBody>
      </p:sp>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635498" y="1306167"/>
            <a:ext cx="11411722" cy="3714749"/>
          </a:xfrm>
        </p:spPr>
        <p:txBody>
          <a:bodyPr>
            <a:normAutofit/>
          </a:bodyPr>
          <a:lstStyle/>
          <a:p>
            <a:r>
              <a:rPr lang="en-AU" sz="2800" dirty="0"/>
              <a:t>What is </a:t>
            </a:r>
            <a:r>
              <a:rPr lang="en-US" sz="2800" dirty="0"/>
              <a:t>an attack tree?</a:t>
            </a:r>
          </a:p>
          <a:p>
            <a:pPr lvl="1"/>
            <a:r>
              <a:rPr lang="en-US" sz="2800" dirty="0"/>
              <a:t>It is a </a:t>
            </a:r>
            <a:r>
              <a:rPr lang="en-US" sz="2800" dirty="0">
                <a:solidFill>
                  <a:srgbClr val="FF0000"/>
                </a:solidFill>
              </a:rPr>
              <a:t>graphical</a:t>
            </a:r>
            <a:r>
              <a:rPr lang="en-US" sz="2800" dirty="0"/>
              <a:t> representation of the different paths that an attacker might take to achieve </a:t>
            </a:r>
            <a:r>
              <a:rPr lang="en-US" sz="2800" dirty="0">
                <a:solidFill>
                  <a:srgbClr val="FF0000"/>
                </a:solidFill>
              </a:rPr>
              <a:t>a specific attack goal</a:t>
            </a:r>
            <a:r>
              <a:rPr lang="en-US" sz="2800" dirty="0"/>
              <a:t>. </a:t>
            </a:r>
          </a:p>
          <a:p>
            <a:pPr lvl="1"/>
            <a:r>
              <a:rPr lang="en-US" sz="2800" dirty="0"/>
              <a:t>It is used to identify potential weaknesses within a system and develop strategies to mitigate those weaknesses.</a:t>
            </a:r>
          </a:p>
          <a:p>
            <a:pPr marL="450000" lvl="1" indent="0">
              <a:buNone/>
            </a:pPr>
            <a:endParaRPr lang="en-US" sz="2800" dirty="0"/>
          </a:p>
          <a:p>
            <a:endParaRPr lang="en-AU" dirty="0"/>
          </a:p>
        </p:txBody>
      </p:sp>
    </p:spTree>
    <p:extLst>
      <p:ext uri="{BB962C8B-B14F-4D97-AF65-F5344CB8AC3E}">
        <p14:creationId xmlns:p14="http://schemas.microsoft.com/office/powerpoint/2010/main" val="11974114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009413"/>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50</a:t>
            </a:fld>
            <a:endParaRPr lang="en-AU" dirty="0">
              <a:solidFill>
                <a:prstClr val="black">
                  <a:tint val="75000"/>
                </a:prstClr>
              </a:solidFill>
            </a:endParaRPr>
          </a:p>
        </p:txBody>
      </p:sp>
      <p:sp>
        <p:nvSpPr>
          <p:cNvPr id="4" name="Title 3"/>
          <p:cNvSpPr>
            <a:spLocks noGrp="1"/>
          </p:cNvSpPr>
          <p:nvPr>
            <p:ph type="title"/>
          </p:nvPr>
        </p:nvSpPr>
        <p:spPr>
          <a:xfrm>
            <a:off x="2143038" y="0"/>
            <a:ext cx="7839162" cy="1009413"/>
          </a:xfrm>
        </p:spPr>
        <p:txBody>
          <a:bodyPr/>
          <a:lstStyle/>
          <a:p>
            <a:r>
              <a:rPr lang="en-AU" dirty="0"/>
              <a:t>Exercise</a:t>
            </a:r>
          </a:p>
        </p:txBody>
      </p:sp>
      <p:sp>
        <p:nvSpPr>
          <p:cNvPr id="5" name="Rectangle 4"/>
          <p:cNvSpPr/>
          <p:nvPr/>
        </p:nvSpPr>
        <p:spPr>
          <a:xfrm>
            <a:off x="1228638" y="1757727"/>
            <a:ext cx="9012642" cy="1384995"/>
          </a:xfrm>
          <a:prstGeom prst="rect">
            <a:avLst/>
          </a:prstGeom>
        </p:spPr>
        <p:txBody>
          <a:bodyPr wrap="square">
            <a:spAutoFit/>
          </a:bodyPr>
          <a:lstStyle/>
          <a:p>
            <a:pPr algn="just"/>
            <a:r>
              <a:rPr lang="en-US" sz="2800" dirty="0">
                <a:ln>
                  <a:solidFill>
                    <a:schemeClr val="bg1">
                      <a:lumMod val="75000"/>
                      <a:lumOff val="25000"/>
                      <a:alpha val="10000"/>
                    </a:schemeClr>
                  </a:solidFill>
                </a:ln>
                <a:solidFill>
                  <a:schemeClr val="tx2"/>
                </a:solidFill>
              </a:rPr>
              <a:t>A company wants to develop a new web-based banking application for their customers to access their account information and make transactions.</a:t>
            </a:r>
            <a:endParaRPr lang="en-AU" sz="2800" dirty="0">
              <a:ln>
                <a:solidFill>
                  <a:schemeClr val="bg1">
                    <a:lumMod val="75000"/>
                    <a:lumOff val="25000"/>
                    <a:alpha val="10000"/>
                  </a:schemeClr>
                </a:solidFill>
              </a:ln>
              <a:solidFill>
                <a:schemeClr val="tx2"/>
              </a:solidFill>
            </a:endParaRPr>
          </a:p>
        </p:txBody>
      </p:sp>
      <p:sp>
        <p:nvSpPr>
          <p:cNvPr id="6" name="Content Placeholder 1">
            <a:extLst>
              <a:ext uri="{FF2B5EF4-FFF2-40B4-BE49-F238E27FC236}">
                <a16:creationId xmlns:a16="http://schemas.microsoft.com/office/drawing/2014/main" id="{048A07FF-E259-4FBB-AB32-54FC222202C1}"/>
              </a:ext>
            </a:extLst>
          </p:cNvPr>
          <p:cNvSpPr txBox="1">
            <a:spLocks/>
          </p:cNvSpPr>
          <p:nvPr/>
        </p:nvSpPr>
        <p:spPr>
          <a:xfrm>
            <a:off x="571499" y="4958080"/>
            <a:ext cx="10696057" cy="97901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Apply DREAD to model this scenario</a:t>
            </a:r>
            <a:endParaRPr lang="en-AU" dirty="0"/>
          </a:p>
          <a:p>
            <a:endParaRPr lang="en-AU" dirty="0"/>
          </a:p>
          <a:p>
            <a:endParaRPr lang="en-AU" dirty="0"/>
          </a:p>
          <a:p>
            <a:endParaRPr lang="en-AU" sz="2667" dirty="0"/>
          </a:p>
          <a:p>
            <a:endParaRPr lang="en-AU" sz="2667" dirty="0"/>
          </a:p>
          <a:p>
            <a:endParaRPr lang="en-AU" dirty="0"/>
          </a:p>
        </p:txBody>
      </p:sp>
    </p:spTree>
    <p:extLst>
      <p:ext uri="{BB962C8B-B14F-4D97-AF65-F5344CB8AC3E}">
        <p14:creationId xmlns:p14="http://schemas.microsoft.com/office/powerpoint/2010/main" val="39422243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FEE2090-2AB0-4A5A-BDF0-88C822AD944B}"/>
              </a:ext>
            </a:extLst>
          </p:cNvPr>
          <p:cNvGraphicFramePr>
            <a:graphicFrameLocks noGrp="1"/>
          </p:cNvGraphicFramePr>
          <p:nvPr>
            <p:ph idx="1"/>
            <p:extLst>
              <p:ext uri="{D42A27DB-BD31-4B8C-83A1-F6EECF244321}">
                <p14:modId xmlns:p14="http://schemas.microsoft.com/office/powerpoint/2010/main" val="3055104480"/>
              </p:ext>
            </p:extLst>
          </p:nvPr>
        </p:nvGraphicFramePr>
        <p:xfrm>
          <a:off x="540462" y="1158240"/>
          <a:ext cx="11044313" cy="4461962"/>
        </p:xfrm>
        <a:graphic>
          <a:graphicData uri="http://schemas.openxmlformats.org/drawingml/2006/table">
            <a:tbl>
              <a:tblPr firstRow="1" bandRow="1">
                <a:effectLst/>
                <a:tableStyleId>{5C22544A-7EE6-4342-B048-85BDC9FD1C3A}</a:tableStyleId>
              </a:tblPr>
              <a:tblGrid>
                <a:gridCol w="1814472">
                  <a:extLst>
                    <a:ext uri="{9D8B030D-6E8A-4147-A177-3AD203B41FA5}">
                      <a16:colId xmlns:a16="http://schemas.microsoft.com/office/drawing/2014/main" val="277762477"/>
                    </a:ext>
                  </a:extLst>
                </a:gridCol>
                <a:gridCol w="9229841">
                  <a:extLst>
                    <a:ext uri="{9D8B030D-6E8A-4147-A177-3AD203B41FA5}">
                      <a16:colId xmlns:a16="http://schemas.microsoft.com/office/drawing/2014/main" val="3468371891"/>
                    </a:ext>
                  </a:extLst>
                </a:gridCol>
              </a:tblGrid>
              <a:tr h="627962">
                <a:tc>
                  <a:txBody>
                    <a:bodyPr/>
                    <a:lstStyle/>
                    <a:p>
                      <a:r>
                        <a:rPr lang="en-AU" sz="2000" b="1" kern="1200" dirty="0">
                          <a:solidFill>
                            <a:schemeClr val="lt1"/>
                          </a:solidFill>
                          <a:latin typeface="+mn-lt"/>
                          <a:ea typeface="+mn-ea"/>
                          <a:cs typeface="+mn-cs"/>
                        </a:rPr>
                        <a:t>Component </a:t>
                      </a:r>
                    </a:p>
                  </a:txBody>
                  <a:tcPr>
                    <a:noFill/>
                  </a:tcPr>
                </a:tc>
                <a:tc>
                  <a:txBody>
                    <a:bodyPr/>
                    <a:lstStyle/>
                    <a:p>
                      <a:r>
                        <a:rPr lang="en-AU" sz="2000" dirty="0"/>
                        <a:t>A possible threat scenario</a:t>
                      </a:r>
                    </a:p>
                  </a:txBody>
                  <a:tcPr>
                    <a:noFill/>
                  </a:tcPr>
                </a:tc>
                <a:extLst>
                  <a:ext uri="{0D108BD9-81ED-4DB2-BD59-A6C34878D82A}">
                    <a16:rowId xmlns:a16="http://schemas.microsoft.com/office/drawing/2014/main" val="2396182115"/>
                  </a:ext>
                </a:extLst>
              </a:tr>
              <a:tr h="807763">
                <a:tc>
                  <a:txBody>
                    <a:bodyPr/>
                    <a:lstStyle/>
                    <a:p>
                      <a:r>
                        <a:rPr lang="en-AU" sz="2000" b="1" kern="1200" dirty="0">
                          <a:solidFill>
                            <a:schemeClr val="lt1"/>
                          </a:solidFill>
                          <a:latin typeface="+mn-lt"/>
                          <a:ea typeface="+mn-ea"/>
                          <a:cs typeface="+mn-cs"/>
                        </a:rPr>
                        <a:t>Damage potential</a:t>
                      </a:r>
                    </a:p>
                  </a:txBody>
                  <a:tcPr>
                    <a:noFill/>
                  </a:tcPr>
                </a:tc>
                <a:tc>
                  <a:txBody>
                    <a:bodyPr/>
                    <a:lstStyle/>
                    <a:p>
                      <a:r>
                        <a:rPr lang="en-US" sz="2000" b="1" kern="1200" dirty="0">
                          <a:solidFill>
                            <a:schemeClr val="lt1"/>
                          </a:solidFill>
                          <a:latin typeface="+mn-lt"/>
                          <a:ea typeface="+mn-ea"/>
                          <a:cs typeface="+mn-cs"/>
                        </a:rPr>
                        <a:t>High if an attacker can gain unauthorized access to the web application.</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779017825"/>
                  </a:ext>
                </a:extLst>
              </a:tr>
              <a:tr h="569215">
                <a:tc>
                  <a:txBody>
                    <a:bodyPr/>
                    <a:lstStyle/>
                    <a:p>
                      <a:r>
                        <a:rPr lang="en-AU" sz="2000" b="1" kern="1200" dirty="0">
                          <a:solidFill>
                            <a:schemeClr val="lt1"/>
                          </a:solidFill>
                          <a:latin typeface="+mn-lt"/>
                          <a:ea typeface="+mn-ea"/>
                          <a:cs typeface="+mn-cs"/>
                        </a:rPr>
                        <a:t>Reproducibility</a:t>
                      </a:r>
                    </a:p>
                  </a:txBody>
                  <a:tcPr>
                    <a:noFill/>
                  </a:tcPr>
                </a:tc>
                <a:tc>
                  <a:txBody>
                    <a:bodyPr/>
                    <a:lstStyle/>
                    <a:p>
                      <a:r>
                        <a:rPr lang="en-AU" sz="2000" b="1" kern="1200" dirty="0">
                          <a:solidFill>
                            <a:schemeClr val="lt1"/>
                          </a:solidFill>
                          <a:latin typeface="+mn-lt"/>
                          <a:ea typeface="+mn-ea"/>
                          <a:cs typeface="+mn-cs"/>
                        </a:rPr>
                        <a:t>Highly reproducible if the </a:t>
                      </a:r>
                      <a:r>
                        <a:rPr lang="en-US" sz="2000" b="1" kern="1200" dirty="0">
                          <a:solidFill>
                            <a:schemeClr val="lt1"/>
                          </a:solidFill>
                          <a:latin typeface="+mn-lt"/>
                          <a:ea typeface="+mn-ea"/>
                          <a:cs typeface="+mn-cs"/>
                        </a:rPr>
                        <a:t>attacker can exploit known vulnerabilities in the application to cause the damage.</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2262459759"/>
                  </a:ext>
                </a:extLst>
              </a:tr>
              <a:tr h="678742">
                <a:tc>
                  <a:txBody>
                    <a:bodyPr/>
                    <a:lstStyle/>
                    <a:p>
                      <a:r>
                        <a:rPr lang="en-AU" sz="2000" b="1" kern="1200" dirty="0">
                          <a:solidFill>
                            <a:schemeClr val="lt1"/>
                          </a:solidFill>
                          <a:latin typeface="+mn-lt"/>
                          <a:ea typeface="+mn-ea"/>
                          <a:cs typeface="+mn-cs"/>
                        </a:rPr>
                        <a:t>Exploitability</a:t>
                      </a:r>
                    </a:p>
                  </a:txBody>
                  <a:tcPr>
                    <a:noFill/>
                  </a:tcPr>
                </a:tc>
                <a:tc>
                  <a:txBody>
                    <a:bodyPr/>
                    <a:lstStyle/>
                    <a:p>
                      <a:r>
                        <a:rPr lang="en-US" sz="2000" b="1" kern="1200" dirty="0">
                          <a:solidFill>
                            <a:schemeClr val="lt1"/>
                          </a:solidFill>
                          <a:latin typeface="+mn-lt"/>
                          <a:ea typeface="+mn-ea"/>
                          <a:cs typeface="+mn-cs"/>
                        </a:rPr>
                        <a:t>Highly exploitable if the known vulnerabilities can be exploited by automated tools without expertise in code analysis. </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488026173"/>
                  </a:ext>
                </a:extLst>
              </a:tr>
              <a:tr h="841116">
                <a:tc>
                  <a:txBody>
                    <a:bodyPr/>
                    <a:lstStyle/>
                    <a:p>
                      <a:r>
                        <a:rPr lang="en-AU" sz="2000" b="1" kern="1200" dirty="0">
                          <a:solidFill>
                            <a:schemeClr val="lt1"/>
                          </a:solidFill>
                          <a:latin typeface="+mn-lt"/>
                          <a:ea typeface="+mn-ea"/>
                          <a:cs typeface="+mn-cs"/>
                        </a:rPr>
                        <a:t>Affected users</a:t>
                      </a:r>
                    </a:p>
                  </a:txBody>
                  <a:tcPr>
                    <a:noFill/>
                  </a:tcPr>
                </a:tc>
                <a:tc>
                  <a:txBody>
                    <a:bodyPr/>
                    <a:lstStyle/>
                    <a:p>
                      <a:r>
                        <a:rPr lang="en-US" sz="2000" b="1" kern="1200" dirty="0">
                          <a:solidFill>
                            <a:schemeClr val="lt1"/>
                          </a:solidFill>
                          <a:latin typeface="+mn-lt"/>
                          <a:ea typeface="+mn-ea"/>
                          <a:cs typeface="+mn-cs"/>
                        </a:rPr>
                        <a:t>A significant number if the application is popular.</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3840267129"/>
                  </a:ext>
                </a:extLst>
              </a:tr>
              <a:tr h="783041">
                <a:tc>
                  <a:txBody>
                    <a:bodyPr/>
                    <a:lstStyle/>
                    <a:p>
                      <a:r>
                        <a:rPr lang="en-AU" sz="2000" b="1" kern="1200" dirty="0">
                          <a:solidFill>
                            <a:schemeClr val="lt1"/>
                          </a:solidFill>
                          <a:latin typeface="+mn-lt"/>
                          <a:ea typeface="+mn-ea"/>
                          <a:cs typeface="+mn-cs"/>
                        </a:rPr>
                        <a:t>Discoverability</a:t>
                      </a:r>
                    </a:p>
                  </a:txBody>
                  <a:tcPr>
                    <a:noFill/>
                  </a:tcPr>
                </a:tc>
                <a:tc>
                  <a:txBody>
                    <a:bodyPr/>
                    <a:lstStyle/>
                    <a:p>
                      <a:r>
                        <a:rPr lang="en-US" sz="2000" b="1" kern="1200" dirty="0">
                          <a:solidFill>
                            <a:schemeClr val="lt1"/>
                          </a:solidFill>
                          <a:latin typeface="+mn-lt"/>
                          <a:ea typeface="+mn-ea"/>
                          <a:cs typeface="+mn-cs"/>
                        </a:rPr>
                        <a:t>Stealthy if the potential damage can bypass routine security check or the vulnerabilities are not patched. </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03775822"/>
                  </a:ext>
                </a:extLst>
              </a:tr>
            </a:tbl>
          </a:graphicData>
        </a:graphic>
      </p:graphicFrame>
      <p:sp>
        <p:nvSpPr>
          <p:cNvPr id="6" name="Title 3">
            <a:extLst>
              <a:ext uri="{FF2B5EF4-FFF2-40B4-BE49-F238E27FC236}">
                <a16:creationId xmlns:a16="http://schemas.microsoft.com/office/drawing/2014/main" id="{A1654827-57E7-4702-9D72-55C1A33315EE}"/>
              </a:ext>
            </a:extLst>
          </p:cNvPr>
          <p:cNvSpPr>
            <a:spLocks noGrp="1"/>
          </p:cNvSpPr>
          <p:nvPr>
            <p:ph type="title"/>
          </p:nvPr>
        </p:nvSpPr>
        <p:spPr>
          <a:xfrm>
            <a:off x="2143038" y="0"/>
            <a:ext cx="7839162" cy="1009413"/>
          </a:xfrm>
        </p:spPr>
        <p:txBody>
          <a:bodyPr/>
          <a:lstStyle/>
          <a:p>
            <a:r>
              <a:rPr lang="en-AU" dirty="0"/>
              <a:t>Exercise</a:t>
            </a:r>
          </a:p>
        </p:txBody>
      </p:sp>
    </p:spTree>
    <p:extLst>
      <p:ext uri="{BB962C8B-B14F-4D97-AF65-F5344CB8AC3E}">
        <p14:creationId xmlns:p14="http://schemas.microsoft.com/office/powerpoint/2010/main" val="15380834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8395-9ABB-4056-81AE-13406C98A42F}"/>
              </a:ext>
            </a:extLst>
          </p:cNvPr>
          <p:cNvSpPr>
            <a:spLocks noGrp="1"/>
          </p:cNvSpPr>
          <p:nvPr>
            <p:ph type="title"/>
          </p:nvPr>
        </p:nvSpPr>
        <p:spPr>
          <a:xfrm>
            <a:off x="913795" y="133131"/>
            <a:ext cx="10353762" cy="583033"/>
          </a:xfrm>
        </p:spPr>
        <p:txBody>
          <a:bodyPr>
            <a:normAutofit fontScale="90000"/>
          </a:bodyPr>
          <a:lstStyle/>
          <a:p>
            <a:r>
              <a:rPr lang="en-AU" dirty="0"/>
              <a:t>STRIDE</a:t>
            </a:r>
          </a:p>
        </p:txBody>
      </p:sp>
      <p:sp>
        <p:nvSpPr>
          <p:cNvPr id="6" name="Content Placeholder 2">
            <a:extLst>
              <a:ext uri="{FF2B5EF4-FFF2-40B4-BE49-F238E27FC236}">
                <a16:creationId xmlns:a16="http://schemas.microsoft.com/office/drawing/2014/main" id="{2B6534C2-D8D5-4114-B7B1-2ED1630DD00D}"/>
              </a:ext>
            </a:extLst>
          </p:cNvPr>
          <p:cNvSpPr>
            <a:spLocks noGrp="1"/>
          </p:cNvSpPr>
          <p:nvPr>
            <p:ph idx="1"/>
          </p:nvPr>
        </p:nvSpPr>
        <p:spPr>
          <a:xfrm>
            <a:off x="913794" y="1062269"/>
            <a:ext cx="10627966" cy="4993091"/>
          </a:xfrm>
        </p:spPr>
        <p:txBody>
          <a:bodyPr>
            <a:normAutofit/>
          </a:bodyPr>
          <a:lstStyle/>
          <a:p>
            <a:r>
              <a:rPr lang="en-US" sz="2800" dirty="0"/>
              <a:t>What is STRIDE?</a:t>
            </a:r>
          </a:p>
          <a:p>
            <a:pPr lvl="1"/>
            <a:r>
              <a:rPr lang="en-US" sz="2800" dirty="0"/>
              <a:t>It is a threat modelling methodology used to identify and categorize </a:t>
            </a:r>
            <a:r>
              <a:rPr lang="en-US" sz="2800" dirty="0">
                <a:solidFill>
                  <a:srgbClr val="FF0000"/>
                </a:solidFill>
              </a:rPr>
              <a:t>all potential threats </a:t>
            </a:r>
            <a:r>
              <a:rPr lang="en-US" sz="2800" dirty="0"/>
              <a:t>to an information system. </a:t>
            </a:r>
          </a:p>
          <a:p>
            <a:pPr marL="450000" lvl="1" indent="0">
              <a:buNone/>
            </a:pPr>
            <a:endParaRPr lang="en-US" sz="2800" dirty="0"/>
          </a:p>
          <a:p>
            <a:pPr lvl="1"/>
            <a:r>
              <a:rPr lang="en-US" sz="2800" dirty="0"/>
              <a:t>Combine DREAD with STRIDE</a:t>
            </a:r>
          </a:p>
          <a:p>
            <a:pPr lvl="1"/>
            <a:endParaRPr lang="en-US" sz="2800" dirty="0"/>
          </a:p>
          <a:p>
            <a:pPr lvl="1"/>
            <a:r>
              <a:rPr lang="en-US" sz="2800" dirty="0"/>
              <a:t>STRIDE stands for Spoofing, Tampering, Repudiation, Information disclosure, Denial of service, and Elevation of privilege.</a:t>
            </a:r>
          </a:p>
        </p:txBody>
      </p:sp>
    </p:spTree>
    <p:extLst>
      <p:ext uri="{BB962C8B-B14F-4D97-AF65-F5344CB8AC3E}">
        <p14:creationId xmlns:p14="http://schemas.microsoft.com/office/powerpoint/2010/main" val="825441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8395-9ABB-4056-81AE-13406C98A42F}"/>
              </a:ext>
            </a:extLst>
          </p:cNvPr>
          <p:cNvSpPr>
            <a:spLocks noGrp="1"/>
          </p:cNvSpPr>
          <p:nvPr>
            <p:ph type="title"/>
          </p:nvPr>
        </p:nvSpPr>
        <p:spPr>
          <a:xfrm>
            <a:off x="913795" y="133131"/>
            <a:ext cx="10353762" cy="583033"/>
          </a:xfrm>
        </p:spPr>
        <p:txBody>
          <a:bodyPr>
            <a:normAutofit fontScale="90000"/>
          </a:bodyPr>
          <a:lstStyle/>
          <a:p>
            <a:r>
              <a:rPr lang="en-AU" dirty="0"/>
              <a:t>STRIDE</a:t>
            </a:r>
          </a:p>
        </p:txBody>
      </p:sp>
      <p:graphicFrame>
        <p:nvGraphicFramePr>
          <p:cNvPr id="5" name="Table 5">
            <a:extLst>
              <a:ext uri="{FF2B5EF4-FFF2-40B4-BE49-F238E27FC236}">
                <a16:creationId xmlns:a16="http://schemas.microsoft.com/office/drawing/2014/main" id="{3FEE2090-2AB0-4A5A-BDF0-88C822AD944B}"/>
              </a:ext>
            </a:extLst>
          </p:cNvPr>
          <p:cNvGraphicFramePr>
            <a:graphicFrameLocks noGrp="1"/>
          </p:cNvGraphicFramePr>
          <p:nvPr>
            <p:ph idx="1"/>
          </p:nvPr>
        </p:nvGraphicFramePr>
        <p:xfrm>
          <a:off x="660520" y="923198"/>
          <a:ext cx="10860311" cy="2446538"/>
        </p:xfrm>
        <a:graphic>
          <a:graphicData uri="http://schemas.openxmlformats.org/drawingml/2006/table">
            <a:tbl>
              <a:tblPr firstRow="1" bandRow="1">
                <a:effectLst/>
                <a:tableStyleId>{5C22544A-7EE6-4342-B048-85BDC9FD1C3A}</a:tableStyleId>
              </a:tblPr>
              <a:tblGrid>
                <a:gridCol w="1784242">
                  <a:extLst>
                    <a:ext uri="{9D8B030D-6E8A-4147-A177-3AD203B41FA5}">
                      <a16:colId xmlns:a16="http://schemas.microsoft.com/office/drawing/2014/main" val="277762477"/>
                    </a:ext>
                  </a:extLst>
                </a:gridCol>
                <a:gridCol w="9076069">
                  <a:extLst>
                    <a:ext uri="{9D8B030D-6E8A-4147-A177-3AD203B41FA5}">
                      <a16:colId xmlns:a16="http://schemas.microsoft.com/office/drawing/2014/main" val="3468371891"/>
                    </a:ext>
                  </a:extLst>
                </a:gridCol>
              </a:tblGrid>
              <a:tr h="393250">
                <a:tc>
                  <a:txBody>
                    <a:bodyPr/>
                    <a:lstStyle/>
                    <a:p>
                      <a:r>
                        <a:rPr lang="en-AU" sz="2000" dirty="0"/>
                        <a:t>Category</a:t>
                      </a:r>
                    </a:p>
                  </a:txBody>
                  <a:tcPr>
                    <a:noFill/>
                  </a:tcPr>
                </a:tc>
                <a:tc>
                  <a:txBody>
                    <a:bodyPr/>
                    <a:lstStyle/>
                    <a:p>
                      <a:r>
                        <a:rPr lang="en-AU" sz="2000" dirty="0"/>
                        <a:t>Description</a:t>
                      </a:r>
                    </a:p>
                  </a:txBody>
                  <a:tcPr>
                    <a:noFill/>
                  </a:tcPr>
                </a:tc>
                <a:extLst>
                  <a:ext uri="{0D108BD9-81ED-4DB2-BD59-A6C34878D82A}">
                    <a16:rowId xmlns:a16="http://schemas.microsoft.com/office/drawing/2014/main" val="2396182115"/>
                  </a:ext>
                </a:extLst>
              </a:tr>
              <a:tr h="598572">
                <a:tc>
                  <a:txBody>
                    <a:bodyPr/>
                    <a:lstStyle/>
                    <a:p>
                      <a:r>
                        <a:rPr lang="en-US" sz="2000" b="1" kern="1200" dirty="0">
                          <a:solidFill>
                            <a:schemeClr val="lt1"/>
                          </a:solidFill>
                          <a:latin typeface="+mn-lt"/>
                          <a:ea typeface="+mn-ea"/>
                          <a:cs typeface="+mn-cs"/>
                        </a:rPr>
                        <a:t>Spoofing</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impersonates a targeted user to gain unauthorized access to a 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779017825"/>
                  </a:ext>
                </a:extLst>
              </a:tr>
              <a:tr h="682082">
                <a:tc>
                  <a:txBody>
                    <a:bodyPr/>
                    <a:lstStyle/>
                    <a:p>
                      <a:r>
                        <a:rPr lang="en-US" sz="2000" b="1" kern="1200" dirty="0">
                          <a:solidFill>
                            <a:schemeClr val="lt1"/>
                          </a:solidFill>
                          <a:latin typeface="+mn-lt"/>
                          <a:ea typeface="+mn-ea"/>
                          <a:cs typeface="+mn-cs"/>
                        </a:rPr>
                        <a:t>Tampering</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modifies data or code to change the behavior of a software/system.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2262459759"/>
                  </a:ext>
                </a:extLst>
              </a:tr>
              <a:tr h="769644">
                <a:tc>
                  <a:txBody>
                    <a:bodyPr/>
                    <a:lstStyle/>
                    <a:p>
                      <a:r>
                        <a:rPr lang="en-US" sz="2000" b="1" kern="1200" dirty="0">
                          <a:solidFill>
                            <a:schemeClr val="lt1"/>
                          </a:solidFill>
                          <a:latin typeface="+mn-lt"/>
                          <a:ea typeface="+mn-ea"/>
                          <a:cs typeface="+mn-cs"/>
                        </a:rPr>
                        <a:t>Repudiation</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denies their actions or the actions of others on the 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488026173"/>
                  </a:ext>
                </a:extLst>
              </a:tr>
            </a:tbl>
          </a:graphicData>
        </a:graphic>
      </p:graphicFrame>
    </p:spTree>
    <p:extLst>
      <p:ext uri="{BB962C8B-B14F-4D97-AF65-F5344CB8AC3E}">
        <p14:creationId xmlns:p14="http://schemas.microsoft.com/office/powerpoint/2010/main" val="17570691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8395-9ABB-4056-81AE-13406C98A42F}"/>
              </a:ext>
            </a:extLst>
          </p:cNvPr>
          <p:cNvSpPr>
            <a:spLocks noGrp="1"/>
          </p:cNvSpPr>
          <p:nvPr>
            <p:ph type="title"/>
          </p:nvPr>
        </p:nvSpPr>
        <p:spPr>
          <a:xfrm>
            <a:off x="913795" y="133131"/>
            <a:ext cx="10353762" cy="583033"/>
          </a:xfrm>
        </p:spPr>
        <p:txBody>
          <a:bodyPr>
            <a:normAutofit fontScale="90000"/>
          </a:bodyPr>
          <a:lstStyle/>
          <a:p>
            <a:r>
              <a:rPr lang="en-AU" dirty="0"/>
              <a:t>STRIDE</a:t>
            </a:r>
          </a:p>
        </p:txBody>
      </p:sp>
      <p:graphicFrame>
        <p:nvGraphicFramePr>
          <p:cNvPr id="5" name="Table 5">
            <a:extLst>
              <a:ext uri="{FF2B5EF4-FFF2-40B4-BE49-F238E27FC236}">
                <a16:creationId xmlns:a16="http://schemas.microsoft.com/office/drawing/2014/main" id="{3FEE2090-2AB0-4A5A-BDF0-88C822AD944B}"/>
              </a:ext>
            </a:extLst>
          </p:cNvPr>
          <p:cNvGraphicFramePr>
            <a:graphicFrameLocks noGrp="1"/>
          </p:cNvGraphicFramePr>
          <p:nvPr>
            <p:ph idx="1"/>
          </p:nvPr>
        </p:nvGraphicFramePr>
        <p:xfrm>
          <a:off x="660520" y="923198"/>
          <a:ext cx="10860311" cy="4430031"/>
        </p:xfrm>
        <a:graphic>
          <a:graphicData uri="http://schemas.openxmlformats.org/drawingml/2006/table">
            <a:tbl>
              <a:tblPr firstRow="1" bandRow="1">
                <a:effectLst/>
                <a:tableStyleId>{5C22544A-7EE6-4342-B048-85BDC9FD1C3A}</a:tableStyleId>
              </a:tblPr>
              <a:tblGrid>
                <a:gridCol w="1784242">
                  <a:extLst>
                    <a:ext uri="{9D8B030D-6E8A-4147-A177-3AD203B41FA5}">
                      <a16:colId xmlns:a16="http://schemas.microsoft.com/office/drawing/2014/main" val="277762477"/>
                    </a:ext>
                  </a:extLst>
                </a:gridCol>
                <a:gridCol w="9076069">
                  <a:extLst>
                    <a:ext uri="{9D8B030D-6E8A-4147-A177-3AD203B41FA5}">
                      <a16:colId xmlns:a16="http://schemas.microsoft.com/office/drawing/2014/main" val="3468371891"/>
                    </a:ext>
                  </a:extLst>
                </a:gridCol>
              </a:tblGrid>
              <a:tr h="435172">
                <a:tc>
                  <a:txBody>
                    <a:bodyPr/>
                    <a:lstStyle/>
                    <a:p>
                      <a:r>
                        <a:rPr lang="en-AU" sz="2000" dirty="0"/>
                        <a:t>Category</a:t>
                      </a:r>
                    </a:p>
                  </a:txBody>
                  <a:tcPr>
                    <a:noFill/>
                  </a:tcPr>
                </a:tc>
                <a:tc>
                  <a:txBody>
                    <a:bodyPr/>
                    <a:lstStyle/>
                    <a:p>
                      <a:r>
                        <a:rPr lang="en-AU" sz="2000" dirty="0"/>
                        <a:t>Description</a:t>
                      </a:r>
                    </a:p>
                  </a:txBody>
                  <a:tcPr>
                    <a:noFill/>
                  </a:tcPr>
                </a:tc>
                <a:extLst>
                  <a:ext uri="{0D108BD9-81ED-4DB2-BD59-A6C34878D82A}">
                    <a16:rowId xmlns:a16="http://schemas.microsoft.com/office/drawing/2014/main" val="2396182115"/>
                  </a:ext>
                </a:extLst>
              </a:tr>
              <a:tr h="515035">
                <a:tc>
                  <a:txBody>
                    <a:bodyPr/>
                    <a:lstStyle/>
                    <a:p>
                      <a:r>
                        <a:rPr lang="en-US" sz="2000" b="1" kern="1200" dirty="0">
                          <a:solidFill>
                            <a:schemeClr val="lt1"/>
                          </a:solidFill>
                          <a:latin typeface="+mn-lt"/>
                          <a:ea typeface="+mn-ea"/>
                          <a:cs typeface="+mn-cs"/>
                        </a:rPr>
                        <a:t>Spoofing</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impersonates a targeted user to gain unauthorized access to a 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779017825"/>
                  </a:ext>
                </a:extLst>
              </a:tr>
              <a:tr h="494009">
                <a:tc>
                  <a:txBody>
                    <a:bodyPr/>
                    <a:lstStyle/>
                    <a:p>
                      <a:r>
                        <a:rPr lang="en-US" sz="2000" b="1" kern="1200" dirty="0">
                          <a:solidFill>
                            <a:schemeClr val="lt1"/>
                          </a:solidFill>
                          <a:latin typeface="+mn-lt"/>
                          <a:ea typeface="+mn-ea"/>
                          <a:cs typeface="+mn-cs"/>
                        </a:rPr>
                        <a:t>Tampering</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modifies data or code to change the behavior of a software/system.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2262459759"/>
                  </a:ext>
                </a:extLst>
              </a:tr>
              <a:tr h="589065">
                <a:tc>
                  <a:txBody>
                    <a:bodyPr/>
                    <a:lstStyle/>
                    <a:p>
                      <a:r>
                        <a:rPr lang="en-US" sz="2000" b="1" kern="1200" dirty="0">
                          <a:solidFill>
                            <a:schemeClr val="lt1"/>
                          </a:solidFill>
                          <a:latin typeface="+mn-lt"/>
                          <a:ea typeface="+mn-ea"/>
                          <a:cs typeface="+mn-cs"/>
                        </a:rPr>
                        <a:t>Repudiation</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denies their actions or the actions of others on the 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488026173"/>
                  </a:ext>
                </a:extLst>
              </a:tr>
              <a:tr h="729986">
                <a:tc>
                  <a:txBody>
                    <a:bodyPr/>
                    <a:lstStyle/>
                    <a:p>
                      <a:r>
                        <a:rPr lang="en-US" sz="2000" b="1" kern="1200" dirty="0">
                          <a:solidFill>
                            <a:schemeClr val="lt1"/>
                          </a:solidFill>
                          <a:latin typeface="+mn-lt"/>
                          <a:ea typeface="+mn-ea"/>
                          <a:cs typeface="+mn-cs"/>
                        </a:rPr>
                        <a:t>Information Disclosure</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accesses unauthorized sensitive information.</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3840267129"/>
                  </a:ext>
                </a:extLst>
              </a:tr>
              <a:tr h="679584">
                <a:tc>
                  <a:txBody>
                    <a:bodyPr/>
                    <a:lstStyle/>
                    <a:p>
                      <a:r>
                        <a:rPr lang="en-US" sz="2000" b="1" kern="1200" dirty="0">
                          <a:solidFill>
                            <a:schemeClr val="lt1"/>
                          </a:solidFill>
                          <a:latin typeface="+mn-lt"/>
                          <a:ea typeface="+mn-ea"/>
                          <a:cs typeface="+mn-cs"/>
                        </a:rPr>
                        <a:t>Denial of Service</a:t>
                      </a:r>
                      <a:endParaRPr lang="en-AU" sz="2000" b="1" kern="1200" dirty="0">
                        <a:solidFill>
                          <a:schemeClr val="lt1"/>
                        </a:solidFill>
                        <a:latin typeface="+mn-lt"/>
                        <a:ea typeface="+mn-ea"/>
                        <a:cs typeface="+mn-cs"/>
                      </a:endParaRPr>
                    </a:p>
                  </a:txBody>
                  <a:tcPr>
                    <a:noFill/>
                  </a:tcPr>
                </a:tc>
                <a:tc>
                  <a:txBody>
                    <a:bodyPr/>
                    <a:lstStyle/>
                    <a:p>
                      <a:r>
                        <a:rPr lang="en-US" sz="2000" b="1" kern="1200" dirty="0">
                          <a:solidFill>
                            <a:schemeClr val="lt1"/>
                          </a:solidFill>
                          <a:latin typeface="+mn-lt"/>
                          <a:ea typeface="+mn-ea"/>
                          <a:cs typeface="+mn-cs"/>
                        </a:rPr>
                        <a:t>An attacker prevents legitimate users from accessing a target system or performing actions on the system.</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03775822"/>
                  </a:ext>
                </a:extLst>
              </a:tr>
              <a:tr h="965724">
                <a:tc>
                  <a:txBody>
                    <a:bodyPr/>
                    <a:lstStyle/>
                    <a:p>
                      <a:r>
                        <a:rPr lang="en-US" sz="2000" b="1" kern="1200" dirty="0">
                          <a:solidFill>
                            <a:schemeClr val="lt1"/>
                          </a:solidFill>
                          <a:latin typeface="+mn-lt"/>
                          <a:ea typeface="+mn-ea"/>
                          <a:cs typeface="+mn-cs"/>
                        </a:rPr>
                        <a:t>Elevation of Privilege</a:t>
                      </a:r>
                      <a:endParaRPr lang="en-AU" sz="2000" b="1" kern="1200" dirty="0">
                        <a:solidFill>
                          <a:schemeClr val="lt1"/>
                        </a:solidFill>
                        <a:latin typeface="+mn-lt"/>
                        <a:ea typeface="+mn-ea"/>
                        <a:cs typeface="+mn-cs"/>
                      </a:endParaRPr>
                    </a:p>
                  </a:txBody>
                  <a:tcPr>
                    <a:noFill/>
                  </a:tcPr>
                </a:tc>
                <a:tc>
                  <a:txBody>
                    <a:bodyPr/>
                    <a:lstStyle/>
                    <a:p>
                      <a:pPr marL="0" algn="l" defTabSz="457200" rtl="0" eaLnBrk="1" latinLnBrk="0" hangingPunct="1"/>
                      <a:r>
                        <a:rPr lang="en-US" sz="2000" b="1" kern="1200" dirty="0">
                          <a:solidFill>
                            <a:schemeClr val="lt1"/>
                          </a:solidFill>
                          <a:latin typeface="+mn-lt"/>
                          <a:ea typeface="+mn-ea"/>
                          <a:cs typeface="+mn-cs"/>
                        </a:rPr>
                        <a:t>An attacker gains higher-privilege access to a target system than they are authorized to have.</a:t>
                      </a:r>
                      <a:endParaRPr lang="en-AU" sz="2000" b="1" kern="1200" dirty="0">
                        <a:solidFill>
                          <a:schemeClr val="lt1"/>
                        </a:solidFill>
                        <a:latin typeface="+mn-lt"/>
                        <a:ea typeface="+mn-ea"/>
                        <a:cs typeface="+mn-cs"/>
                      </a:endParaRPr>
                    </a:p>
                  </a:txBody>
                  <a:tcPr>
                    <a:noFill/>
                  </a:tcPr>
                </a:tc>
                <a:extLst>
                  <a:ext uri="{0D108BD9-81ED-4DB2-BD59-A6C34878D82A}">
                    <a16:rowId xmlns:a16="http://schemas.microsoft.com/office/drawing/2014/main" val="1075757531"/>
                  </a:ext>
                </a:extLst>
              </a:tr>
            </a:tbl>
          </a:graphicData>
        </a:graphic>
      </p:graphicFrame>
    </p:spTree>
    <p:extLst>
      <p:ext uri="{BB962C8B-B14F-4D97-AF65-F5344CB8AC3E}">
        <p14:creationId xmlns:p14="http://schemas.microsoft.com/office/powerpoint/2010/main" val="2040014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EC5B-4739-41DB-ACE5-2C3AA0005DC0}"/>
              </a:ext>
            </a:extLst>
          </p:cNvPr>
          <p:cNvSpPr>
            <a:spLocks noGrp="1"/>
          </p:cNvSpPr>
          <p:nvPr>
            <p:ph type="title"/>
          </p:nvPr>
        </p:nvSpPr>
        <p:spPr>
          <a:xfrm>
            <a:off x="2018581" y="129576"/>
            <a:ext cx="8057072" cy="750318"/>
          </a:xfrm>
        </p:spPr>
        <p:txBody>
          <a:bodyPr/>
          <a:lstStyle/>
          <a:p>
            <a:r>
              <a:rPr lang="en-AU" dirty="0"/>
              <a:t>MS Threat Modelling Tool</a:t>
            </a:r>
          </a:p>
        </p:txBody>
      </p:sp>
      <p:sp>
        <p:nvSpPr>
          <p:cNvPr id="3" name="Content Placeholder 2">
            <a:extLst>
              <a:ext uri="{FF2B5EF4-FFF2-40B4-BE49-F238E27FC236}">
                <a16:creationId xmlns:a16="http://schemas.microsoft.com/office/drawing/2014/main" id="{A758718E-A4C4-4CB3-AA4B-71F9F2E8EB1B}"/>
              </a:ext>
            </a:extLst>
          </p:cNvPr>
          <p:cNvSpPr>
            <a:spLocks noGrp="1"/>
          </p:cNvSpPr>
          <p:nvPr>
            <p:ph idx="1"/>
          </p:nvPr>
        </p:nvSpPr>
        <p:spPr>
          <a:xfrm>
            <a:off x="491594" y="5434731"/>
            <a:ext cx="11208810" cy="1230129"/>
          </a:xfrm>
        </p:spPr>
        <p:txBody>
          <a:bodyPr>
            <a:normAutofit fontScale="85000" lnSpcReduction="20000"/>
          </a:bodyPr>
          <a:lstStyle/>
          <a:p>
            <a:r>
              <a:rPr lang="en-AU" sz="2800" dirty="0"/>
              <a:t>MS TMT only supports windows OS</a:t>
            </a:r>
          </a:p>
          <a:p>
            <a:r>
              <a:rPr lang="en-AU" sz="2800" dirty="0"/>
              <a:t>https://docs.microsoft.com/en-gb/azure/security/develop/threat-modeling-tool-getting-started</a:t>
            </a:r>
          </a:p>
        </p:txBody>
      </p:sp>
      <p:pic>
        <p:nvPicPr>
          <p:cNvPr id="6" name="Picture 5">
            <a:extLst>
              <a:ext uri="{FF2B5EF4-FFF2-40B4-BE49-F238E27FC236}">
                <a16:creationId xmlns:a16="http://schemas.microsoft.com/office/drawing/2014/main" id="{890CF331-083D-4700-B127-62A6DA895400}"/>
              </a:ext>
            </a:extLst>
          </p:cNvPr>
          <p:cNvPicPr>
            <a:picLocks noChangeAspect="1"/>
          </p:cNvPicPr>
          <p:nvPr/>
        </p:nvPicPr>
        <p:blipFill>
          <a:blip r:embed="rId3"/>
          <a:stretch>
            <a:fillRect/>
          </a:stretch>
        </p:blipFill>
        <p:spPr>
          <a:xfrm>
            <a:off x="1846090" y="1031425"/>
            <a:ext cx="8499819" cy="4251775"/>
          </a:xfrm>
          <a:prstGeom prst="rect">
            <a:avLst/>
          </a:prstGeom>
        </p:spPr>
      </p:pic>
    </p:spTree>
    <p:extLst>
      <p:ext uri="{BB962C8B-B14F-4D97-AF65-F5344CB8AC3E}">
        <p14:creationId xmlns:p14="http://schemas.microsoft.com/office/powerpoint/2010/main" val="1679662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009413"/>
            <a:ext cx="3943351" cy="720506"/>
          </a:xfrm>
        </p:spPr>
        <p:txBody>
          <a:bodyPr>
            <a:normAutofit/>
          </a:bodyPr>
          <a:lstStyle/>
          <a:p>
            <a:r>
              <a:rPr lang="en-AU" sz="2800" dirty="0"/>
              <a:t>Given this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56</a:t>
            </a:fld>
            <a:endParaRPr lang="en-AU" dirty="0">
              <a:solidFill>
                <a:prstClr val="black">
                  <a:tint val="75000"/>
                </a:prstClr>
              </a:solidFill>
            </a:endParaRPr>
          </a:p>
        </p:txBody>
      </p:sp>
      <p:sp>
        <p:nvSpPr>
          <p:cNvPr id="4" name="Title 3"/>
          <p:cNvSpPr>
            <a:spLocks noGrp="1"/>
          </p:cNvSpPr>
          <p:nvPr>
            <p:ph type="title"/>
          </p:nvPr>
        </p:nvSpPr>
        <p:spPr>
          <a:xfrm>
            <a:off x="2143038" y="0"/>
            <a:ext cx="7839162" cy="1009413"/>
          </a:xfrm>
        </p:spPr>
        <p:txBody>
          <a:bodyPr/>
          <a:lstStyle/>
          <a:p>
            <a:r>
              <a:rPr lang="en-AU" dirty="0"/>
              <a:t>Demo</a:t>
            </a:r>
          </a:p>
        </p:txBody>
      </p:sp>
      <p:sp>
        <p:nvSpPr>
          <p:cNvPr id="5" name="Rectangle 4"/>
          <p:cNvSpPr/>
          <p:nvPr/>
        </p:nvSpPr>
        <p:spPr>
          <a:xfrm>
            <a:off x="1228638" y="1757726"/>
            <a:ext cx="10038918" cy="2246769"/>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Alice opens a browser and uses it to login to a web server via her own credentials.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web server will authenticate Alice by validating her username and password via its SQL database. </a:t>
            </a:r>
          </a:p>
        </p:txBody>
      </p:sp>
      <p:sp>
        <p:nvSpPr>
          <p:cNvPr id="6" name="Content Placeholder 1">
            <a:extLst>
              <a:ext uri="{FF2B5EF4-FFF2-40B4-BE49-F238E27FC236}">
                <a16:creationId xmlns:a16="http://schemas.microsoft.com/office/drawing/2014/main" id="{6DC2E2B9-3739-46E9-9023-244028B8169E}"/>
              </a:ext>
            </a:extLst>
          </p:cNvPr>
          <p:cNvSpPr txBox="1">
            <a:spLocks/>
          </p:cNvSpPr>
          <p:nvPr/>
        </p:nvSpPr>
        <p:spPr>
          <a:xfrm>
            <a:off x="530137" y="5623730"/>
            <a:ext cx="10696057" cy="72050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3000" dirty="0"/>
              <a:t>Draw a diagram using MS TMT</a:t>
            </a:r>
          </a:p>
          <a:p>
            <a:endParaRPr lang="en-AU" dirty="0"/>
          </a:p>
          <a:p>
            <a:endParaRPr lang="en-AU" dirty="0"/>
          </a:p>
          <a:p>
            <a:endParaRPr lang="en-AU" dirty="0"/>
          </a:p>
          <a:p>
            <a:endParaRPr lang="en-AU" sz="2667" dirty="0"/>
          </a:p>
          <a:p>
            <a:endParaRPr lang="en-AU" sz="2667" dirty="0"/>
          </a:p>
          <a:p>
            <a:endParaRPr lang="en-AU" dirty="0"/>
          </a:p>
        </p:txBody>
      </p:sp>
    </p:spTree>
    <p:extLst>
      <p:ext uri="{BB962C8B-B14F-4D97-AF65-F5344CB8AC3E}">
        <p14:creationId xmlns:p14="http://schemas.microsoft.com/office/powerpoint/2010/main" val="26324757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137" y="649160"/>
            <a:ext cx="3943351" cy="720506"/>
          </a:xfrm>
        </p:spPr>
        <p:txBody>
          <a:bodyPr>
            <a:normAutofit/>
          </a:bodyPr>
          <a:lstStyle/>
          <a:p>
            <a:r>
              <a:rPr lang="en-AU" sz="2800" dirty="0"/>
              <a:t>Given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57</a:t>
            </a:fld>
            <a:endParaRPr lang="en-AU" dirty="0">
              <a:solidFill>
                <a:prstClr val="black">
                  <a:tint val="75000"/>
                </a:prstClr>
              </a:solidFill>
            </a:endParaRPr>
          </a:p>
        </p:txBody>
      </p:sp>
      <p:sp>
        <p:nvSpPr>
          <p:cNvPr id="4" name="Title 3"/>
          <p:cNvSpPr>
            <a:spLocks noGrp="1"/>
          </p:cNvSpPr>
          <p:nvPr>
            <p:ph type="title"/>
          </p:nvPr>
        </p:nvSpPr>
        <p:spPr>
          <a:xfrm>
            <a:off x="2390774" y="-48545"/>
            <a:ext cx="7839162" cy="1009413"/>
          </a:xfrm>
        </p:spPr>
        <p:txBody>
          <a:bodyPr/>
          <a:lstStyle/>
          <a:p>
            <a:r>
              <a:rPr lang="en-AU" dirty="0"/>
              <a:t>Exercise</a:t>
            </a:r>
          </a:p>
        </p:txBody>
      </p:sp>
      <p:pic>
        <p:nvPicPr>
          <p:cNvPr id="8" name="Picture 7">
            <a:extLst>
              <a:ext uri="{FF2B5EF4-FFF2-40B4-BE49-F238E27FC236}">
                <a16:creationId xmlns:a16="http://schemas.microsoft.com/office/drawing/2014/main" id="{E1F42D19-B132-4716-BD15-C6007C478C76}"/>
              </a:ext>
            </a:extLst>
          </p:cNvPr>
          <p:cNvPicPr>
            <a:picLocks noChangeAspect="1"/>
          </p:cNvPicPr>
          <p:nvPr/>
        </p:nvPicPr>
        <p:blipFill>
          <a:blip r:embed="rId3"/>
          <a:stretch>
            <a:fillRect/>
          </a:stretch>
        </p:blipFill>
        <p:spPr>
          <a:xfrm>
            <a:off x="1028093" y="1352393"/>
            <a:ext cx="10239463" cy="4309741"/>
          </a:xfrm>
          <a:prstGeom prst="rect">
            <a:avLst/>
          </a:prstGeom>
        </p:spPr>
      </p:pic>
    </p:spTree>
    <p:extLst>
      <p:ext uri="{BB962C8B-B14F-4D97-AF65-F5344CB8AC3E}">
        <p14:creationId xmlns:p14="http://schemas.microsoft.com/office/powerpoint/2010/main" val="2165791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137" y="649160"/>
            <a:ext cx="3943351" cy="720506"/>
          </a:xfrm>
        </p:spPr>
        <p:txBody>
          <a:bodyPr>
            <a:normAutofit/>
          </a:bodyPr>
          <a:lstStyle/>
          <a:p>
            <a:r>
              <a:rPr lang="en-AU" sz="2800" dirty="0"/>
              <a:t>Given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58</a:t>
            </a:fld>
            <a:endParaRPr lang="en-AU" dirty="0">
              <a:solidFill>
                <a:prstClr val="black">
                  <a:tint val="75000"/>
                </a:prstClr>
              </a:solidFill>
            </a:endParaRPr>
          </a:p>
        </p:txBody>
      </p:sp>
      <p:sp>
        <p:nvSpPr>
          <p:cNvPr id="4" name="Title 3"/>
          <p:cNvSpPr>
            <a:spLocks noGrp="1"/>
          </p:cNvSpPr>
          <p:nvPr>
            <p:ph type="title"/>
          </p:nvPr>
        </p:nvSpPr>
        <p:spPr>
          <a:xfrm>
            <a:off x="2390774" y="-48545"/>
            <a:ext cx="7839162" cy="1009413"/>
          </a:xfrm>
        </p:spPr>
        <p:txBody>
          <a:bodyPr/>
          <a:lstStyle/>
          <a:p>
            <a:r>
              <a:rPr lang="en-AU" dirty="0"/>
              <a:t>Exercise</a:t>
            </a:r>
          </a:p>
        </p:txBody>
      </p:sp>
      <p:pic>
        <p:nvPicPr>
          <p:cNvPr id="8" name="Picture 7">
            <a:extLst>
              <a:ext uri="{FF2B5EF4-FFF2-40B4-BE49-F238E27FC236}">
                <a16:creationId xmlns:a16="http://schemas.microsoft.com/office/drawing/2014/main" id="{E1F42D19-B132-4716-BD15-C6007C478C76}"/>
              </a:ext>
            </a:extLst>
          </p:cNvPr>
          <p:cNvPicPr>
            <a:picLocks noChangeAspect="1"/>
          </p:cNvPicPr>
          <p:nvPr/>
        </p:nvPicPr>
        <p:blipFill>
          <a:blip r:embed="rId3"/>
          <a:stretch>
            <a:fillRect/>
          </a:stretch>
        </p:blipFill>
        <p:spPr>
          <a:xfrm>
            <a:off x="1028093" y="1386432"/>
            <a:ext cx="10633770" cy="4597551"/>
          </a:xfrm>
          <a:prstGeom prst="rect">
            <a:avLst/>
          </a:prstGeom>
        </p:spPr>
      </p:pic>
      <p:cxnSp>
        <p:nvCxnSpPr>
          <p:cNvPr id="7" name="Straight Arrow Connector 6">
            <a:extLst>
              <a:ext uri="{FF2B5EF4-FFF2-40B4-BE49-F238E27FC236}">
                <a16:creationId xmlns:a16="http://schemas.microsoft.com/office/drawing/2014/main" id="{1C5AAB9B-996F-4227-BF00-F77BA29B3393}"/>
              </a:ext>
            </a:extLst>
          </p:cNvPr>
          <p:cNvCxnSpPr>
            <a:cxnSpLocks/>
          </p:cNvCxnSpPr>
          <p:nvPr/>
        </p:nvCxnSpPr>
        <p:spPr>
          <a:xfrm>
            <a:off x="9668828" y="2536190"/>
            <a:ext cx="0" cy="873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274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137" y="649160"/>
            <a:ext cx="3943351" cy="720506"/>
          </a:xfrm>
        </p:spPr>
        <p:txBody>
          <a:bodyPr>
            <a:normAutofit/>
          </a:bodyPr>
          <a:lstStyle/>
          <a:p>
            <a:r>
              <a:rPr lang="en-AU" sz="2800" dirty="0"/>
              <a:t>Given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59</a:t>
            </a:fld>
            <a:endParaRPr lang="en-AU" dirty="0">
              <a:solidFill>
                <a:prstClr val="black">
                  <a:tint val="75000"/>
                </a:prstClr>
              </a:solidFill>
            </a:endParaRPr>
          </a:p>
        </p:txBody>
      </p:sp>
      <p:sp>
        <p:nvSpPr>
          <p:cNvPr id="4" name="Title 3"/>
          <p:cNvSpPr>
            <a:spLocks noGrp="1"/>
          </p:cNvSpPr>
          <p:nvPr>
            <p:ph type="title"/>
          </p:nvPr>
        </p:nvSpPr>
        <p:spPr>
          <a:xfrm>
            <a:off x="2390774" y="-48545"/>
            <a:ext cx="7839162" cy="1009413"/>
          </a:xfrm>
        </p:spPr>
        <p:txBody>
          <a:bodyPr/>
          <a:lstStyle/>
          <a:p>
            <a:r>
              <a:rPr lang="en-AU" dirty="0"/>
              <a:t>Exercise</a:t>
            </a:r>
          </a:p>
        </p:txBody>
      </p:sp>
      <p:pic>
        <p:nvPicPr>
          <p:cNvPr id="8" name="Picture 7">
            <a:extLst>
              <a:ext uri="{FF2B5EF4-FFF2-40B4-BE49-F238E27FC236}">
                <a16:creationId xmlns:a16="http://schemas.microsoft.com/office/drawing/2014/main" id="{E1F42D19-B132-4716-BD15-C6007C478C76}"/>
              </a:ext>
            </a:extLst>
          </p:cNvPr>
          <p:cNvPicPr>
            <a:picLocks noChangeAspect="1"/>
          </p:cNvPicPr>
          <p:nvPr/>
        </p:nvPicPr>
        <p:blipFill>
          <a:blip r:embed="rId3"/>
          <a:stretch>
            <a:fillRect/>
          </a:stretch>
        </p:blipFill>
        <p:spPr>
          <a:xfrm>
            <a:off x="1028093" y="1386432"/>
            <a:ext cx="10633770" cy="4597551"/>
          </a:xfrm>
          <a:prstGeom prst="rect">
            <a:avLst/>
          </a:prstGeom>
        </p:spPr>
      </p:pic>
      <p:cxnSp>
        <p:nvCxnSpPr>
          <p:cNvPr id="7" name="Straight Arrow Connector 6">
            <a:extLst>
              <a:ext uri="{FF2B5EF4-FFF2-40B4-BE49-F238E27FC236}">
                <a16:creationId xmlns:a16="http://schemas.microsoft.com/office/drawing/2014/main" id="{1C5AAB9B-996F-4227-BF00-F77BA29B3393}"/>
              </a:ext>
            </a:extLst>
          </p:cNvPr>
          <p:cNvCxnSpPr>
            <a:cxnSpLocks/>
          </p:cNvCxnSpPr>
          <p:nvPr/>
        </p:nvCxnSpPr>
        <p:spPr>
          <a:xfrm>
            <a:off x="9668828" y="2688590"/>
            <a:ext cx="0" cy="72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86E94D8-97C2-4F7B-B7A4-3C7B83076F98}"/>
              </a:ext>
            </a:extLst>
          </p:cNvPr>
          <p:cNvSpPr/>
          <p:nvPr/>
        </p:nvSpPr>
        <p:spPr>
          <a:xfrm>
            <a:off x="10316411" y="2112010"/>
            <a:ext cx="1148744"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browser</a:t>
            </a:r>
          </a:p>
        </p:txBody>
      </p:sp>
      <p:cxnSp>
        <p:nvCxnSpPr>
          <p:cNvPr id="12" name="Straight Arrow Connector 11">
            <a:extLst>
              <a:ext uri="{FF2B5EF4-FFF2-40B4-BE49-F238E27FC236}">
                <a16:creationId xmlns:a16="http://schemas.microsoft.com/office/drawing/2014/main" id="{95861FF2-CA26-4192-A807-A7A5E0BAD8DF}"/>
              </a:ext>
            </a:extLst>
          </p:cNvPr>
          <p:cNvCxnSpPr>
            <a:cxnSpLocks/>
            <a:stCxn id="11" idx="2"/>
          </p:cNvCxnSpPr>
          <p:nvPr/>
        </p:nvCxnSpPr>
        <p:spPr>
          <a:xfrm>
            <a:off x="10890783" y="2602230"/>
            <a:ext cx="0" cy="826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3ADBBE3-3C03-4455-B0F1-F88B2C2CCA85}"/>
              </a:ext>
            </a:extLst>
          </p:cNvPr>
          <p:cNvSpPr/>
          <p:nvPr/>
        </p:nvSpPr>
        <p:spPr>
          <a:xfrm>
            <a:off x="6838951" y="2112010"/>
            <a:ext cx="2095495"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web application</a:t>
            </a:r>
          </a:p>
        </p:txBody>
      </p:sp>
      <p:cxnSp>
        <p:nvCxnSpPr>
          <p:cNvPr id="17" name="Straight Arrow Connector 16">
            <a:extLst>
              <a:ext uri="{FF2B5EF4-FFF2-40B4-BE49-F238E27FC236}">
                <a16:creationId xmlns:a16="http://schemas.microsoft.com/office/drawing/2014/main" id="{7509C957-CC68-4EE4-9EB0-9D28AB7FDDE8}"/>
              </a:ext>
            </a:extLst>
          </p:cNvPr>
          <p:cNvCxnSpPr>
            <a:cxnSpLocks/>
          </p:cNvCxnSpPr>
          <p:nvPr/>
        </p:nvCxnSpPr>
        <p:spPr>
          <a:xfrm>
            <a:off x="7842783" y="2602230"/>
            <a:ext cx="0" cy="44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60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774" y="1196976"/>
            <a:ext cx="11343051" cy="4924656"/>
          </a:xfrm>
        </p:spPr>
        <p:txBody>
          <a:bodyPr>
            <a:normAutofit/>
          </a:bodyPr>
          <a:lstStyle/>
          <a:p>
            <a:r>
              <a:rPr lang="en-AU" sz="2800" dirty="0"/>
              <a:t>What is the structure of an attack tree?</a:t>
            </a:r>
          </a:p>
          <a:p>
            <a:pPr lvl="1"/>
            <a:r>
              <a:rPr lang="en-AU" sz="2800" dirty="0">
                <a:solidFill>
                  <a:srgbClr val="FF0000"/>
                </a:solidFill>
              </a:rPr>
              <a:t>root node </a:t>
            </a:r>
            <a:r>
              <a:rPr lang="en-AU" sz="2800" dirty="0"/>
              <a:t>describes the goal of an attack</a:t>
            </a:r>
          </a:p>
          <a:p>
            <a:pPr lvl="1"/>
            <a:r>
              <a:rPr lang="en-AU" sz="2800" dirty="0">
                <a:solidFill>
                  <a:srgbClr val="FF0000"/>
                </a:solidFill>
              </a:rPr>
              <a:t>child node </a:t>
            </a:r>
            <a:r>
              <a:rPr lang="en-AU" sz="2800" dirty="0"/>
              <a:t>represents a sub-goal or an attack step for the overall goal</a:t>
            </a:r>
          </a:p>
          <a:p>
            <a:pPr lvl="1"/>
            <a:r>
              <a:rPr lang="en-AU" sz="2800" dirty="0">
                <a:solidFill>
                  <a:srgbClr val="FF0000"/>
                </a:solidFill>
              </a:rPr>
              <a:t>leaf node </a:t>
            </a:r>
            <a:r>
              <a:rPr lang="en-AU" sz="2800" dirty="0"/>
              <a:t>refers to an attack step and has no child node</a:t>
            </a:r>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6</a:t>
            </a:fld>
            <a:endParaRPr lang="en-AU" dirty="0">
              <a:solidFill>
                <a:prstClr val="black">
                  <a:tint val="75000"/>
                </a:prstClr>
              </a:solidFill>
            </a:endParaRPr>
          </a:p>
        </p:txBody>
      </p:sp>
      <p:sp>
        <p:nvSpPr>
          <p:cNvPr id="4" name="Title 3"/>
          <p:cNvSpPr>
            <a:spLocks noGrp="1"/>
          </p:cNvSpPr>
          <p:nvPr>
            <p:ph type="title"/>
          </p:nvPr>
        </p:nvSpPr>
        <p:spPr>
          <a:xfrm>
            <a:off x="2457450" y="0"/>
            <a:ext cx="7505700" cy="1257300"/>
          </a:xfrm>
        </p:spPr>
        <p:txBody>
          <a:bodyPr/>
          <a:lstStyle/>
          <a:p>
            <a:r>
              <a:rPr lang="en-AU" dirty="0"/>
              <a:t>Attack Tree</a:t>
            </a:r>
          </a:p>
        </p:txBody>
      </p:sp>
    </p:spTree>
    <p:extLst>
      <p:ext uri="{BB962C8B-B14F-4D97-AF65-F5344CB8AC3E}">
        <p14:creationId xmlns:p14="http://schemas.microsoft.com/office/powerpoint/2010/main" val="29113883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137" y="649160"/>
            <a:ext cx="3943351" cy="720506"/>
          </a:xfrm>
        </p:spPr>
        <p:txBody>
          <a:bodyPr>
            <a:normAutofit/>
          </a:bodyPr>
          <a:lstStyle/>
          <a:p>
            <a:r>
              <a:rPr lang="en-AU" sz="2800" dirty="0"/>
              <a:t>Given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60</a:t>
            </a:fld>
            <a:endParaRPr lang="en-AU" dirty="0">
              <a:solidFill>
                <a:prstClr val="black">
                  <a:tint val="75000"/>
                </a:prstClr>
              </a:solidFill>
            </a:endParaRPr>
          </a:p>
        </p:txBody>
      </p:sp>
      <p:sp>
        <p:nvSpPr>
          <p:cNvPr id="4" name="Title 3"/>
          <p:cNvSpPr>
            <a:spLocks noGrp="1"/>
          </p:cNvSpPr>
          <p:nvPr>
            <p:ph type="title"/>
          </p:nvPr>
        </p:nvSpPr>
        <p:spPr>
          <a:xfrm>
            <a:off x="2390774" y="-48545"/>
            <a:ext cx="7839162" cy="1009413"/>
          </a:xfrm>
        </p:spPr>
        <p:txBody>
          <a:bodyPr/>
          <a:lstStyle/>
          <a:p>
            <a:r>
              <a:rPr lang="en-AU" dirty="0"/>
              <a:t>Exercise</a:t>
            </a:r>
          </a:p>
        </p:txBody>
      </p:sp>
      <p:pic>
        <p:nvPicPr>
          <p:cNvPr id="8" name="Picture 7">
            <a:extLst>
              <a:ext uri="{FF2B5EF4-FFF2-40B4-BE49-F238E27FC236}">
                <a16:creationId xmlns:a16="http://schemas.microsoft.com/office/drawing/2014/main" id="{E1F42D19-B132-4716-BD15-C6007C478C76}"/>
              </a:ext>
            </a:extLst>
          </p:cNvPr>
          <p:cNvPicPr>
            <a:picLocks noChangeAspect="1"/>
          </p:cNvPicPr>
          <p:nvPr/>
        </p:nvPicPr>
        <p:blipFill>
          <a:blip r:embed="rId3"/>
          <a:stretch>
            <a:fillRect/>
          </a:stretch>
        </p:blipFill>
        <p:spPr>
          <a:xfrm>
            <a:off x="1028093" y="1386432"/>
            <a:ext cx="10633770" cy="4597551"/>
          </a:xfrm>
          <a:prstGeom prst="rect">
            <a:avLst/>
          </a:prstGeom>
        </p:spPr>
      </p:pic>
      <p:cxnSp>
        <p:nvCxnSpPr>
          <p:cNvPr id="7" name="Straight Arrow Connector 6">
            <a:extLst>
              <a:ext uri="{FF2B5EF4-FFF2-40B4-BE49-F238E27FC236}">
                <a16:creationId xmlns:a16="http://schemas.microsoft.com/office/drawing/2014/main" id="{1C5AAB9B-996F-4227-BF00-F77BA29B3393}"/>
              </a:ext>
            </a:extLst>
          </p:cNvPr>
          <p:cNvCxnSpPr>
            <a:cxnSpLocks/>
          </p:cNvCxnSpPr>
          <p:nvPr/>
        </p:nvCxnSpPr>
        <p:spPr>
          <a:xfrm>
            <a:off x="9668828" y="2688590"/>
            <a:ext cx="0" cy="72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86E94D8-97C2-4F7B-B7A4-3C7B83076F98}"/>
              </a:ext>
            </a:extLst>
          </p:cNvPr>
          <p:cNvSpPr/>
          <p:nvPr/>
        </p:nvSpPr>
        <p:spPr>
          <a:xfrm>
            <a:off x="10316411" y="2112010"/>
            <a:ext cx="1148744"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browser</a:t>
            </a:r>
          </a:p>
        </p:txBody>
      </p:sp>
      <p:cxnSp>
        <p:nvCxnSpPr>
          <p:cNvPr id="12" name="Straight Arrow Connector 11">
            <a:extLst>
              <a:ext uri="{FF2B5EF4-FFF2-40B4-BE49-F238E27FC236}">
                <a16:creationId xmlns:a16="http://schemas.microsoft.com/office/drawing/2014/main" id="{95861FF2-CA26-4192-A807-A7A5E0BAD8DF}"/>
              </a:ext>
            </a:extLst>
          </p:cNvPr>
          <p:cNvCxnSpPr>
            <a:cxnSpLocks/>
            <a:stCxn id="11" idx="2"/>
          </p:cNvCxnSpPr>
          <p:nvPr/>
        </p:nvCxnSpPr>
        <p:spPr>
          <a:xfrm>
            <a:off x="10890783" y="2602230"/>
            <a:ext cx="0" cy="826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3ADBBE3-3C03-4455-B0F1-F88B2C2CCA85}"/>
              </a:ext>
            </a:extLst>
          </p:cNvPr>
          <p:cNvSpPr/>
          <p:nvPr/>
        </p:nvSpPr>
        <p:spPr>
          <a:xfrm>
            <a:off x="6838951" y="2112010"/>
            <a:ext cx="2095495"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web application</a:t>
            </a:r>
          </a:p>
        </p:txBody>
      </p:sp>
      <p:cxnSp>
        <p:nvCxnSpPr>
          <p:cNvPr id="17" name="Straight Arrow Connector 16">
            <a:extLst>
              <a:ext uri="{FF2B5EF4-FFF2-40B4-BE49-F238E27FC236}">
                <a16:creationId xmlns:a16="http://schemas.microsoft.com/office/drawing/2014/main" id="{7509C957-CC68-4EE4-9EB0-9D28AB7FDDE8}"/>
              </a:ext>
            </a:extLst>
          </p:cNvPr>
          <p:cNvCxnSpPr>
            <a:cxnSpLocks/>
          </p:cNvCxnSpPr>
          <p:nvPr/>
        </p:nvCxnSpPr>
        <p:spPr>
          <a:xfrm>
            <a:off x="7842783" y="2602230"/>
            <a:ext cx="0" cy="44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7B07C5-FA02-4F5E-9120-2D0BE8202014}"/>
              </a:ext>
            </a:extLst>
          </p:cNvPr>
          <p:cNvSpPr/>
          <p:nvPr/>
        </p:nvSpPr>
        <p:spPr>
          <a:xfrm>
            <a:off x="4214860" y="2112010"/>
            <a:ext cx="2095495"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local SQL database</a:t>
            </a:r>
          </a:p>
        </p:txBody>
      </p:sp>
      <p:cxnSp>
        <p:nvCxnSpPr>
          <p:cNvPr id="14" name="Straight Arrow Connector 13">
            <a:extLst>
              <a:ext uri="{FF2B5EF4-FFF2-40B4-BE49-F238E27FC236}">
                <a16:creationId xmlns:a16="http://schemas.microsoft.com/office/drawing/2014/main" id="{479B27E1-7FCD-41A0-9291-00BB0E25B511}"/>
              </a:ext>
            </a:extLst>
          </p:cNvPr>
          <p:cNvCxnSpPr>
            <a:cxnSpLocks/>
            <a:stCxn id="13" idx="2"/>
          </p:cNvCxnSpPr>
          <p:nvPr/>
        </p:nvCxnSpPr>
        <p:spPr>
          <a:xfrm flipH="1">
            <a:off x="5262607" y="2602230"/>
            <a:ext cx="1" cy="413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3736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137" y="649160"/>
            <a:ext cx="3943351" cy="720506"/>
          </a:xfrm>
        </p:spPr>
        <p:txBody>
          <a:bodyPr>
            <a:normAutofit/>
          </a:bodyPr>
          <a:lstStyle/>
          <a:p>
            <a:r>
              <a:rPr lang="en-AU" sz="2800" dirty="0"/>
              <a:t>Given this diagram</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61</a:t>
            </a:fld>
            <a:endParaRPr lang="en-AU" dirty="0">
              <a:solidFill>
                <a:prstClr val="black">
                  <a:tint val="75000"/>
                </a:prstClr>
              </a:solidFill>
            </a:endParaRPr>
          </a:p>
        </p:txBody>
      </p:sp>
      <p:sp>
        <p:nvSpPr>
          <p:cNvPr id="4" name="Title 3"/>
          <p:cNvSpPr>
            <a:spLocks noGrp="1"/>
          </p:cNvSpPr>
          <p:nvPr>
            <p:ph type="title"/>
          </p:nvPr>
        </p:nvSpPr>
        <p:spPr>
          <a:xfrm>
            <a:off x="2390774" y="-48545"/>
            <a:ext cx="7839162" cy="1009413"/>
          </a:xfrm>
        </p:spPr>
        <p:txBody>
          <a:bodyPr/>
          <a:lstStyle/>
          <a:p>
            <a:r>
              <a:rPr lang="en-AU" dirty="0"/>
              <a:t>Exercise</a:t>
            </a:r>
          </a:p>
        </p:txBody>
      </p:sp>
      <p:pic>
        <p:nvPicPr>
          <p:cNvPr id="8" name="Picture 7">
            <a:extLst>
              <a:ext uri="{FF2B5EF4-FFF2-40B4-BE49-F238E27FC236}">
                <a16:creationId xmlns:a16="http://schemas.microsoft.com/office/drawing/2014/main" id="{E1F42D19-B132-4716-BD15-C6007C478C76}"/>
              </a:ext>
            </a:extLst>
          </p:cNvPr>
          <p:cNvPicPr>
            <a:picLocks noChangeAspect="1"/>
          </p:cNvPicPr>
          <p:nvPr/>
        </p:nvPicPr>
        <p:blipFill>
          <a:blip r:embed="rId3"/>
          <a:stretch>
            <a:fillRect/>
          </a:stretch>
        </p:blipFill>
        <p:spPr>
          <a:xfrm>
            <a:off x="1028093" y="1386432"/>
            <a:ext cx="10633770" cy="4597551"/>
          </a:xfrm>
          <a:prstGeom prst="rect">
            <a:avLst/>
          </a:prstGeom>
        </p:spPr>
      </p:pic>
      <p:cxnSp>
        <p:nvCxnSpPr>
          <p:cNvPr id="7" name="Straight Arrow Connector 6">
            <a:extLst>
              <a:ext uri="{FF2B5EF4-FFF2-40B4-BE49-F238E27FC236}">
                <a16:creationId xmlns:a16="http://schemas.microsoft.com/office/drawing/2014/main" id="{1C5AAB9B-996F-4227-BF00-F77BA29B3393}"/>
              </a:ext>
            </a:extLst>
          </p:cNvPr>
          <p:cNvCxnSpPr>
            <a:cxnSpLocks/>
          </p:cNvCxnSpPr>
          <p:nvPr/>
        </p:nvCxnSpPr>
        <p:spPr>
          <a:xfrm>
            <a:off x="9668828" y="2688590"/>
            <a:ext cx="0" cy="72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86E94D8-97C2-4F7B-B7A4-3C7B83076F98}"/>
              </a:ext>
            </a:extLst>
          </p:cNvPr>
          <p:cNvSpPr/>
          <p:nvPr/>
        </p:nvSpPr>
        <p:spPr>
          <a:xfrm>
            <a:off x="10316411" y="2112010"/>
            <a:ext cx="1148744"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browser</a:t>
            </a:r>
          </a:p>
        </p:txBody>
      </p:sp>
      <p:cxnSp>
        <p:nvCxnSpPr>
          <p:cNvPr id="12" name="Straight Arrow Connector 11">
            <a:extLst>
              <a:ext uri="{FF2B5EF4-FFF2-40B4-BE49-F238E27FC236}">
                <a16:creationId xmlns:a16="http://schemas.microsoft.com/office/drawing/2014/main" id="{95861FF2-CA26-4192-A807-A7A5E0BAD8DF}"/>
              </a:ext>
            </a:extLst>
          </p:cNvPr>
          <p:cNvCxnSpPr>
            <a:cxnSpLocks/>
            <a:stCxn id="11" idx="2"/>
          </p:cNvCxnSpPr>
          <p:nvPr/>
        </p:nvCxnSpPr>
        <p:spPr>
          <a:xfrm>
            <a:off x="10890783" y="2602230"/>
            <a:ext cx="0" cy="826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3ADBBE3-3C03-4455-B0F1-F88B2C2CCA85}"/>
              </a:ext>
            </a:extLst>
          </p:cNvPr>
          <p:cNvSpPr/>
          <p:nvPr/>
        </p:nvSpPr>
        <p:spPr>
          <a:xfrm>
            <a:off x="6838951" y="2112010"/>
            <a:ext cx="2095495"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web application</a:t>
            </a:r>
          </a:p>
        </p:txBody>
      </p:sp>
      <p:cxnSp>
        <p:nvCxnSpPr>
          <p:cNvPr id="17" name="Straight Arrow Connector 16">
            <a:extLst>
              <a:ext uri="{FF2B5EF4-FFF2-40B4-BE49-F238E27FC236}">
                <a16:creationId xmlns:a16="http://schemas.microsoft.com/office/drawing/2014/main" id="{7509C957-CC68-4EE4-9EB0-9D28AB7FDDE8}"/>
              </a:ext>
            </a:extLst>
          </p:cNvPr>
          <p:cNvCxnSpPr>
            <a:cxnSpLocks/>
          </p:cNvCxnSpPr>
          <p:nvPr/>
        </p:nvCxnSpPr>
        <p:spPr>
          <a:xfrm>
            <a:off x="7842783" y="2602230"/>
            <a:ext cx="0" cy="44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7B07C5-FA02-4F5E-9120-2D0BE8202014}"/>
              </a:ext>
            </a:extLst>
          </p:cNvPr>
          <p:cNvSpPr/>
          <p:nvPr/>
        </p:nvSpPr>
        <p:spPr>
          <a:xfrm>
            <a:off x="4214860" y="2112010"/>
            <a:ext cx="2095495"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local SQL database</a:t>
            </a:r>
          </a:p>
        </p:txBody>
      </p:sp>
      <p:cxnSp>
        <p:nvCxnSpPr>
          <p:cNvPr id="14" name="Straight Arrow Connector 13">
            <a:extLst>
              <a:ext uri="{FF2B5EF4-FFF2-40B4-BE49-F238E27FC236}">
                <a16:creationId xmlns:a16="http://schemas.microsoft.com/office/drawing/2014/main" id="{479B27E1-7FCD-41A0-9291-00BB0E25B511}"/>
              </a:ext>
            </a:extLst>
          </p:cNvPr>
          <p:cNvCxnSpPr>
            <a:cxnSpLocks/>
            <a:stCxn id="13" idx="2"/>
          </p:cNvCxnSpPr>
          <p:nvPr/>
        </p:nvCxnSpPr>
        <p:spPr>
          <a:xfrm flipH="1">
            <a:off x="5262607" y="2602230"/>
            <a:ext cx="1" cy="413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3785BD1-8065-4D3B-AA13-A99B298A0A94}"/>
              </a:ext>
            </a:extLst>
          </p:cNvPr>
          <p:cNvSpPr/>
          <p:nvPr/>
        </p:nvSpPr>
        <p:spPr>
          <a:xfrm>
            <a:off x="1177838" y="2104390"/>
            <a:ext cx="2251162" cy="490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bg1"/>
                </a:solidFill>
              </a:rPr>
              <a:t>SQL backup database</a:t>
            </a:r>
          </a:p>
        </p:txBody>
      </p:sp>
      <p:cxnSp>
        <p:nvCxnSpPr>
          <p:cNvPr id="19" name="Straight Arrow Connector 18">
            <a:extLst>
              <a:ext uri="{FF2B5EF4-FFF2-40B4-BE49-F238E27FC236}">
                <a16:creationId xmlns:a16="http://schemas.microsoft.com/office/drawing/2014/main" id="{8D6422B0-5E72-4027-B1DE-B619FFB85352}"/>
              </a:ext>
            </a:extLst>
          </p:cNvPr>
          <p:cNvCxnSpPr>
            <a:cxnSpLocks/>
          </p:cNvCxnSpPr>
          <p:nvPr/>
        </p:nvCxnSpPr>
        <p:spPr>
          <a:xfrm>
            <a:off x="1764820" y="2611376"/>
            <a:ext cx="0" cy="515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0346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099" y="1009413"/>
            <a:ext cx="3943351" cy="720506"/>
          </a:xfrm>
        </p:spPr>
        <p:txBody>
          <a:bodyPr>
            <a:normAutofit/>
          </a:bodyPr>
          <a:lstStyle/>
          <a:p>
            <a:r>
              <a:rPr lang="en-AU" sz="2800" dirty="0"/>
              <a:t>A possible scenario:</a:t>
            </a:r>
          </a:p>
          <a:p>
            <a:endParaRPr lang="en-AU" dirty="0"/>
          </a:p>
          <a:p>
            <a:endParaRPr lang="en-AU" dirty="0"/>
          </a:p>
          <a:p>
            <a:endParaRPr lang="en-AU" dirty="0"/>
          </a:p>
          <a:p>
            <a:endParaRPr lang="en-AU" dirty="0"/>
          </a:p>
          <a:p>
            <a:endParaRPr lang="en-AU" sz="2667" dirty="0"/>
          </a:p>
          <a:p>
            <a:endParaRPr lang="en-AU" sz="2667" dirty="0"/>
          </a:p>
          <a:p>
            <a:endParaRPr lang="en-AU"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62</a:t>
            </a:fld>
            <a:endParaRPr lang="en-AU" dirty="0">
              <a:solidFill>
                <a:prstClr val="black">
                  <a:tint val="75000"/>
                </a:prstClr>
              </a:solidFill>
            </a:endParaRPr>
          </a:p>
        </p:txBody>
      </p:sp>
      <p:sp>
        <p:nvSpPr>
          <p:cNvPr id="4" name="Title 3"/>
          <p:cNvSpPr>
            <a:spLocks noGrp="1"/>
          </p:cNvSpPr>
          <p:nvPr>
            <p:ph type="title"/>
          </p:nvPr>
        </p:nvSpPr>
        <p:spPr>
          <a:xfrm>
            <a:off x="2143038" y="0"/>
            <a:ext cx="7839162" cy="1009413"/>
          </a:xfrm>
        </p:spPr>
        <p:txBody>
          <a:bodyPr/>
          <a:lstStyle/>
          <a:p>
            <a:r>
              <a:rPr lang="en-AU" dirty="0"/>
              <a:t>Exercise</a:t>
            </a:r>
          </a:p>
        </p:txBody>
      </p:sp>
      <p:sp>
        <p:nvSpPr>
          <p:cNvPr id="5" name="Rectangle 4"/>
          <p:cNvSpPr/>
          <p:nvPr/>
        </p:nvSpPr>
        <p:spPr>
          <a:xfrm>
            <a:off x="1228638" y="1757726"/>
            <a:ext cx="10296612" cy="3539430"/>
          </a:xfrm>
          <a:prstGeom prst="rect">
            <a:avLst/>
          </a:prstGeom>
        </p:spPr>
        <p:txBody>
          <a:bodyPr wrap="square">
            <a:spAutoFit/>
          </a:bodyPr>
          <a:lstStyle/>
          <a:p>
            <a:pPr algn="just"/>
            <a:r>
              <a:rPr lang="en-AU" sz="2800" dirty="0">
                <a:ln>
                  <a:solidFill>
                    <a:schemeClr val="bg1">
                      <a:lumMod val="75000"/>
                      <a:lumOff val="25000"/>
                      <a:alpha val="10000"/>
                    </a:schemeClr>
                  </a:solidFill>
                </a:ln>
                <a:solidFill>
                  <a:schemeClr val="tx2"/>
                </a:solidFill>
              </a:rPr>
              <a:t>Alice opens a browser and uses it to login to a web server via her own credentials.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The web server will validate Alice by checking if her username and password are stored in its local SQL database. </a:t>
            </a:r>
          </a:p>
          <a:p>
            <a:pPr algn="just"/>
            <a:endParaRPr lang="en-AU" sz="2800" dirty="0">
              <a:ln>
                <a:solidFill>
                  <a:schemeClr val="bg1">
                    <a:lumMod val="75000"/>
                    <a:lumOff val="25000"/>
                    <a:alpha val="10000"/>
                  </a:schemeClr>
                </a:solidFill>
              </a:ln>
              <a:solidFill>
                <a:schemeClr val="tx2"/>
              </a:solidFill>
            </a:endParaRPr>
          </a:p>
          <a:p>
            <a:pPr algn="just"/>
            <a:r>
              <a:rPr lang="en-AU" sz="2800" dirty="0">
                <a:ln>
                  <a:solidFill>
                    <a:schemeClr val="bg1">
                      <a:lumMod val="75000"/>
                      <a:lumOff val="25000"/>
                      <a:alpha val="10000"/>
                    </a:schemeClr>
                  </a:solidFill>
                </a:ln>
                <a:solidFill>
                  <a:schemeClr val="tx2"/>
                </a:solidFill>
              </a:rPr>
              <a:t>When Alice updates her personal information, the local SQL database interacts with </a:t>
            </a:r>
            <a:r>
              <a:rPr lang="en-AU" sz="2800">
                <a:ln>
                  <a:solidFill>
                    <a:schemeClr val="bg1">
                      <a:lumMod val="75000"/>
                      <a:lumOff val="25000"/>
                      <a:alpha val="10000"/>
                    </a:schemeClr>
                  </a:solidFill>
                </a:ln>
                <a:solidFill>
                  <a:schemeClr val="tx2"/>
                </a:solidFill>
              </a:rPr>
              <a:t>the SQL backup </a:t>
            </a:r>
            <a:r>
              <a:rPr lang="en-AU" sz="2800" dirty="0">
                <a:ln>
                  <a:solidFill>
                    <a:schemeClr val="bg1">
                      <a:lumMod val="75000"/>
                      <a:lumOff val="25000"/>
                      <a:alpha val="10000"/>
                    </a:schemeClr>
                  </a:solidFill>
                </a:ln>
                <a:solidFill>
                  <a:schemeClr val="tx2"/>
                </a:solidFill>
              </a:rPr>
              <a:t>database to synchronize the updates. </a:t>
            </a:r>
          </a:p>
        </p:txBody>
      </p:sp>
    </p:spTree>
    <p:extLst>
      <p:ext uri="{BB962C8B-B14F-4D97-AF65-F5344CB8AC3E}">
        <p14:creationId xmlns:p14="http://schemas.microsoft.com/office/powerpoint/2010/main" val="18470606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555986" y="1065972"/>
            <a:ext cx="11351092" cy="3714749"/>
          </a:xfrm>
        </p:spPr>
        <p:txBody>
          <a:bodyPr/>
          <a:lstStyle/>
          <a:p>
            <a:r>
              <a:rPr lang="en-AU" sz="2800" dirty="0"/>
              <a:t>If there are multiple threats with the same severity in a threat model, which one should be addressed first?</a:t>
            </a:r>
          </a:p>
          <a:p>
            <a:r>
              <a:rPr lang="en-AU" sz="2800" dirty="0"/>
              <a:t>Is using a threat model such as MS TMT sufficient for securing a system?</a:t>
            </a:r>
          </a:p>
          <a:p>
            <a:endParaRPr lang="en-AU" dirty="0"/>
          </a:p>
        </p:txBody>
      </p:sp>
    </p:spTree>
    <p:extLst>
      <p:ext uri="{BB962C8B-B14F-4D97-AF65-F5344CB8AC3E}">
        <p14:creationId xmlns:p14="http://schemas.microsoft.com/office/powerpoint/2010/main" val="10829334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555986" y="1065972"/>
            <a:ext cx="11351092" cy="3714749"/>
          </a:xfrm>
        </p:spPr>
        <p:txBody>
          <a:bodyPr/>
          <a:lstStyle/>
          <a:p>
            <a:r>
              <a:rPr lang="en-AU" sz="2800" dirty="0"/>
              <a:t>If there are multiple threats with the same severity in a threat model, which one should be addressed first?</a:t>
            </a:r>
          </a:p>
          <a:p>
            <a:r>
              <a:rPr lang="en-AU" sz="2800" dirty="0"/>
              <a:t>An example answer: </a:t>
            </a:r>
          </a:p>
          <a:p>
            <a:pPr lvl="1"/>
            <a:r>
              <a:rPr lang="en-AU" sz="2800" dirty="0"/>
              <a:t>I</a:t>
            </a:r>
            <a:r>
              <a:rPr lang="en-US" sz="2800" dirty="0"/>
              <a:t>t is important to prioritize the threats with the same-level severity based on some critical factors</a:t>
            </a:r>
          </a:p>
          <a:p>
            <a:pPr lvl="1"/>
            <a:r>
              <a:rPr lang="en-US" sz="2800" dirty="0"/>
              <a:t>e.g., </a:t>
            </a:r>
            <a:r>
              <a:rPr lang="en-AU" sz="2800" dirty="0"/>
              <a:t>probability of occurrence, potential impact, ease of mitigation, available resources, and compliance requirements</a:t>
            </a:r>
          </a:p>
        </p:txBody>
      </p:sp>
    </p:spTree>
    <p:extLst>
      <p:ext uri="{BB962C8B-B14F-4D97-AF65-F5344CB8AC3E}">
        <p14:creationId xmlns:p14="http://schemas.microsoft.com/office/powerpoint/2010/main" val="30840594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555986" y="1065972"/>
            <a:ext cx="11351092" cy="5334828"/>
          </a:xfrm>
        </p:spPr>
        <p:txBody>
          <a:bodyPr>
            <a:normAutofit/>
          </a:bodyPr>
          <a:lstStyle/>
          <a:p>
            <a:r>
              <a:rPr lang="en-AU" sz="2800" dirty="0"/>
              <a:t>Probability of occurrence:</a:t>
            </a:r>
          </a:p>
          <a:p>
            <a:pPr lvl="1"/>
            <a:r>
              <a:rPr lang="en-US" sz="2800" dirty="0"/>
              <a:t>Rank the likelihood of each threat that can actually occur, as some threats may be more likely to occur than others.</a:t>
            </a:r>
          </a:p>
          <a:p>
            <a:r>
              <a:rPr lang="en-US" sz="2800" dirty="0"/>
              <a:t>Potential impact</a:t>
            </a:r>
            <a:r>
              <a:rPr lang="en-AU" sz="2800" dirty="0"/>
              <a:t>:</a:t>
            </a:r>
          </a:p>
          <a:p>
            <a:pPr lvl="1"/>
            <a:r>
              <a:rPr lang="en-US" sz="2800" dirty="0"/>
              <a:t>Rank the potential impact of each threat as some threats may have a higher potential impact than others.</a:t>
            </a:r>
          </a:p>
        </p:txBody>
      </p:sp>
    </p:spTree>
    <p:extLst>
      <p:ext uri="{BB962C8B-B14F-4D97-AF65-F5344CB8AC3E}">
        <p14:creationId xmlns:p14="http://schemas.microsoft.com/office/powerpoint/2010/main" val="36374419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297194" y="1062269"/>
            <a:ext cx="11710776" cy="5334828"/>
          </a:xfrm>
        </p:spPr>
        <p:txBody>
          <a:bodyPr>
            <a:normAutofit/>
          </a:bodyPr>
          <a:lstStyle/>
          <a:p>
            <a:r>
              <a:rPr lang="en-US" sz="2800" dirty="0"/>
              <a:t>Ease of mitigation:</a:t>
            </a:r>
          </a:p>
          <a:p>
            <a:pPr lvl="1"/>
            <a:r>
              <a:rPr lang="en-US" sz="2800" dirty="0"/>
              <a:t>Rank how easy it would be to mitigate each threat, as some threats may be easier to address while others may require more efforts and resources.</a:t>
            </a:r>
          </a:p>
          <a:p>
            <a:r>
              <a:rPr lang="en-US" sz="2800" dirty="0"/>
              <a:t>Compliance requirements: </a:t>
            </a:r>
          </a:p>
          <a:p>
            <a:pPr lvl="1"/>
            <a:r>
              <a:rPr lang="en-US" sz="2800" dirty="0"/>
              <a:t>Rank threats based on whether addressing each of them can comply with regulatory or industry requirements, as some threats may be more important to address to comply with regulations or industry standards.</a:t>
            </a:r>
          </a:p>
        </p:txBody>
      </p:sp>
    </p:spTree>
    <p:extLst>
      <p:ext uri="{BB962C8B-B14F-4D97-AF65-F5344CB8AC3E}">
        <p14:creationId xmlns:p14="http://schemas.microsoft.com/office/powerpoint/2010/main" val="33382132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555986" y="1065972"/>
            <a:ext cx="11351092" cy="3714749"/>
          </a:xfrm>
        </p:spPr>
        <p:txBody>
          <a:bodyPr/>
          <a:lstStyle/>
          <a:p>
            <a:r>
              <a:rPr lang="en-AU" sz="2800" dirty="0"/>
              <a:t>Is using a threat model such as MS TMT sufficient for securing a system?</a:t>
            </a:r>
          </a:p>
          <a:p>
            <a:pPr lvl="1"/>
            <a:endParaRPr lang="en-AU" dirty="0"/>
          </a:p>
        </p:txBody>
      </p:sp>
    </p:spTree>
    <p:extLst>
      <p:ext uri="{BB962C8B-B14F-4D97-AF65-F5344CB8AC3E}">
        <p14:creationId xmlns:p14="http://schemas.microsoft.com/office/powerpoint/2010/main" val="4928484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8222"/>
            <a:ext cx="10353762" cy="1257300"/>
          </a:xfrm>
        </p:spPr>
        <p:txBody>
          <a:bodyPr/>
          <a:lstStyle/>
          <a:p>
            <a:r>
              <a:rPr lang="en-AU" dirty="0"/>
              <a:t>Threat Modelling</a:t>
            </a:r>
          </a:p>
        </p:txBody>
      </p:sp>
      <p:sp>
        <p:nvSpPr>
          <p:cNvPr id="3" name="Content Placeholder 2">
            <a:extLst>
              <a:ext uri="{FF2B5EF4-FFF2-40B4-BE49-F238E27FC236}">
                <a16:creationId xmlns:a16="http://schemas.microsoft.com/office/drawing/2014/main" id="{85A85A87-A16A-4E7E-9423-CD34A99A7E63}"/>
              </a:ext>
            </a:extLst>
          </p:cNvPr>
          <p:cNvSpPr>
            <a:spLocks noGrp="1"/>
          </p:cNvSpPr>
          <p:nvPr>
            <p:ph idx="1"/>
          </p:nvPr>
        </p:nvSpPr>
        <p:spPr>
          <a:xfrm>
            <a:off x="555986" y="1065972"/>
            <a:ext cx="11351092" cy="3714749"/>
          </a:xfrm>
        </p:spPr>
        <p:txBody>
          <a:bodyPr/>
          <a:lstStyle/>
          <a:p>
            <a:r>
              <a:rPr lang="en-AU" sz="2800" dirty="0"/>
              <a:t>Is using a threat model such as MS TMT sufficient for securing a system?</a:t>
            </a:r>
          </a:p>
          <a:p>
            <a:pPr lvl="1"/>
            <a:r>
              <a:rPr lang="en-AU" sz="2800" dirty="0"/>
              <a:t>e.g., </a:t>
            </a:r>
            <a:r>
              <a:rPr lang="en-US" sz="2800" dirty="0"/>
              <a:t>it should be used in conjunction with other security measures, such as access control, monitoring, and applying security patches.</a:t>
            </a:r>
            <a:endParaRPr lang="en-AU" sz="2800" dirty="0"/>
          </a:p>
          <a:p>
            <a:endParaRPr lang="en-AU" dirty="0"/>
          </a:p>
        </p:txBody>
      </p:sp>
    </p:spTree>
    <p:extLst>
      <p:ext uri="{BB962C8B-B14F-4D97-AF65-F5344CB8AC3E}">
        <p14:creationId xmlns:p14="http://schemas.microsoft.com/office/powerpoint/2010/main" val="2328485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7</a:t>
            </a:fld>
            <a:endParaRPr lang="en-AU" dirty="0">
              <a:solidFill>
                <a:schemeClr val="tx1"/>
              </a:solidFill>
            </a:endParaRPr>
          </a:p>
        </p:txBody>
      </p:sp>
      <p:sp>
        <p:nvSpPr>
          <p:cNvPr id="4" name="Title 3"/>
          <p:cNvSpPr>
            <a:spLocks noGrp="1"/>
          </p:cNvSpPr>
          <p:nvPr>
            <p:ph type="title"/>
          </p:nvPr>
        </p:nvSpPr>
        <p:spPr>
          <a:xfrm>
            <a:off x="996192" y="131497"/>
            <a:ext cx="10353762" cy="768084"/>
          </a:xfrm>
        </p:spPr>
        <p:txBody>
          <a:bodyPr/>
          <a:lstStyle/>
          <a:p>
            <a:r>
              <a:rPr lang="en-AU" dirty="0"/>
              <a:t>Attack Tree</a:t>
            </a:r>
          </a:p>
        </p:txBody>
      </p:sp>
      <p:sp>
        <p:nvSpPr>
          <p:cNvPr id="5" name="Rectangle 4"/>
          <p:cNvSpPr/>
          <p:nvPr/>
        </p:nvSpPr>
        <p:spPr>
          <a:xfrm>
            <a:off x="2758848" y="1068847"/>
            <a:ext cx="6329168" cy="76808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solidFill>
                  <a:schemeClr val="tx1"/>
                </a:solidFill>
              </a:rPr>
              <a:t>1 </a:t>
            </a:r>
            <a:r>
              <a:rPr lang="en-US" sz="2400" dirty="0">
                <a:solidFill>
                  <a:schemeClr val="tx1"/>
                </a:solidFill>
              </a:rPr>
              <a:t>disable a web server</a:t>
            </a:r>
            <a:endParaRPr lang="en-NZ" sz="2400" dirty="0">
              <a:solidFill>
                <a:schemeClr val="tx1"/>
              </a:solidFill>
            </a:endParaRPr>
          </a:p>
        </p:txBody>
      </p:sp>
      <p:sp>
        <p:nvSpPr>
          <p:cNvPr id="8" name="Rounded Rectangle 7"/>
          <p:cNvSpPr/>
          <p:nvPr/>
        </p:nvSpPr>
        <p:spPr>
          <a:xfrm>
            <a:off x="1315747" y="2585803"/>
            <a:ext cx="3645555" cy="9432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solidFill>
                  <a:schemeClr val="tx1"/>
                </a:solidFill>
              </a:rPr>
              <a:t>1.1 conduct a DDoS attack against the server</a:t>
            </a:r>
          </a:p>
        </p:txBody>
      </p:sp>
      <p:sp>
        <p:nvSpPr>
          <p:cNvPr id="9" name="Rounded Rectangle 8"/>
          <p:cNvSpPr/>
          <p:nvPr/>
        </p:nvSpPr>
        <p:spPr>
          <a:xfrm>
            <a:off x="7433189" y="2585803"/>
            <a:ext cx="3645555" cy="9432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solidFill>
                  <a:schemeClr val="tx1"/>
                </a:solidFill>
              </a:rPr>
              <a:t>1.2 remotely shutdown the server </a:t>
            </a:r>
          </a:p>
        </p:txBody>
      </p:sp>
      <p:cxnSp>
        <p:nvCxnSpPr>
          <p:cNvPr id="17" name="Straight Connector 16"/>
          <p:cNvCxnSpPr>
            <a:cxnSpLocks/>
            <a:stCxn id="5" idx="2"/>
            <a:endCxn id="8" idx="0"/>
          </p:cNvCxnSpPr>
          <p:nvPr/>
        </p:nvCxnSpPr>
        <p:spPr>
          <a:xfrm flipH="1">
            <a:off x="3138525" y="1836931"/>
            <a:ext cx="2784907" cy="748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923432" y="1836931"/>
            <a:ext cx="3332535" cy="748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ounded Rectangle 13">
            <a:extLst>
              <a:ext uri="{FF2B5EF4-FFF2-40B4-BE49-F238E27FC236}">
                <a16:creationId xmlns:a16="http://schemas.microsoft.com/office/drawing/2014/main" id="{E9541046-7311-4C3D-978A-A0AEB4D1B575}"/>
              </a:ext>
            </a:extLst>
          </p:cNvPr>
          <p:cNvSpPr/>
          <p:nvPr/>
        </p:nvSpPr>
        <p:spPr>
          <a:xfrm>
            <a:off x="7337991" y="4271938"/>
            <a:ext cx="3835950" cy="15283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1.2.1 brute force the server's login credentials to gain an unauthorized access</a:t>
            </a:r>
          </a:p>
        </p:txBody>
      </p:sp>
      <p:cxnSp>
        <p:nvCxnSpPr>
          <p:cNvPr id="96" name="Straight Connector 95">
            <a:extLst>
              <a:ext uri="{FF2B5EF4-FFF2-40B4-BE49-F238E27FC236}">
                <a16:creationId xmlns:a16="http://schemas.microsoft.com/office/drawing/2014/main" id="{402F6C4F-D6A5-486E-89A3-0B296ED2F0DF}"/>
              </a:ext>
            </a:extLst>
          </p:cNvPr>
          <p:cNvCxnSpPr>
            <a:cxnSpLocks/>
            <a:stCxn id="9" idx="2"/>
            <a:endCxn id="65" idx="0"/>
          </p:cNvCxnSpPr>
          <p:nvPr/>
        </p:nvCxnSpPr>
        <p:spPr>
          <a:xfrm flipH="1">
            <a:off x="9255966" y="3529070"/>
            <a:ext cx="1" cy="74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73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774" y="1196976"/>
            <a:ext cx="11343051" cy="4924656"/>
          </a:xfrm>
        </p:spPr>
        <p:txBody>
          <a:bodyPr>
            <a:normAutofit lnSpcReduction="10000"/>
          </a:bodyPr>
          <a:lstStyle/>
          <a:p>
            <a:r>
              <a:rPr lang="en-AU" sz="2800" dirty="0"/>
              <a:t>What is the structure of an attack tree?</a:t>
            </a:r>
          </a:p>
          <a:p>
            <a:pPr lvl="1"/>
            <a:r>
              <a:rPr lang="en-AU" sz="2800" dirty="0"/>
              <a:t>root node is the overall goal of the attack</a:t>
            </a:r>
          </a:p>
          <a:p>
            <a:pPr lvl="1"/>
            <a:r>
              <a:rPr lang="en-AU" sz="2800" dirty="0"/>
              <a:t>child node represents a sub-goal or an attack step for the overall goal</a:t>
            </a:r>
          </a:p>
          <a:p>
            <a:pPr lvl="1"/>
            <a:r>
              <a:rPr lang="en-AU" sz="2800" dirty="0"/>
              <a:t>leaf node refers to an attack step and has no child node</a:t>
            </a:r>
          </a:p>
          <a:p>
            <a:pPr lvl="1"/>
            <a:endParaRPr lang="en-AU" sz="2800" dirty="0"/>
          </a:p>
          <a:p>
            <a:pPr lvl="1"/>
            <a:r>
              <a:rPr lang="en-AU" sz="2800" dirty="0">
                <a:solidFill>
                  <a:srgbClr val="FF0000"/>
                </a:solidFill>
              </a:rPr>
              <a:t>logical gate </a:t>
            </a:r>
            <a:r>
              <a:rPr lang="en-AU" sz="2800" dirty="0"/>
              <a:t>denotes the relationship among different nodes</a:t>
            </a:r>
          </a:p>
          <a:p>
            <a:pPr lvl="2"/>
            <a:r>
              <a:rPr lang="en-AU" sz="2800" dirty="0">
                <a:solidFill>
                  <a:srgbClr val="FF0000"/>
                </a:solidFill>
              </a:rPr>
              <a:t>OR gates: </a:t>
            </a:r>
            <a:r>
              <a:rPr lang="en-AU" sz="2800" dirty="0"/>
              <a:t>completing </a:t>
            </a:r>
            <a:r>
              <a:rPr lang="en-US" sz="2800" dirty="0"/>
              <a:t>only one child node can lead to the completion of a parent node</a:t>
            </a:r>
          </a:p>
          <a:p>
            <a:pPr lvl="2"/>
            <a:r>
              <a:rPr lang="en-AU" sz="2800" dirty="0">
                <a:solidFill>
                  <a:srgbClr val="FF0000"/>
                </a:solidFill>
              </a:rPr>
              <a:t>AND gates:</a:t>
            </a:r>
            <a:endParaRPr lang="en-AU" sz="2800" dirty="0"/>
          </a:p>
        </p:txBody>
      </p:sp>
      <p:sp>
        <p:nvSpPr>
          <p:cNvPr id="3" name="Slide Number Placeholder 2"/>
          <p:cNvSpPr>
            <a:spLocks noGrp="1"/>
          </p:cNvSpPr>
          <p:nvPr>
            <p:ph type="sldNum" sz="quarter" idx="12"/>
          </p:nvPr>
        </p:nvSpPr>
        <p:spPr/>
        <p:txBody>
          <a:bodyPr/>
          <a:lstStyle/>
          <a:p>
            <a:fld id="{55670E94-029C-4BA8-8D44-FBB339E4924F}" type="slidenum">
              <a:rPr lang="en-AU" smtClean="0">
                <a:solidFill>
                  <a:prstClr val="black">
                    <a:tint val="75000"/>
                  </a:prstClr>
                </a:solidFill>
              </a:rPr>
              <a:pPr/>
              <a:t>8</a:t>
            </a:fld>
            <a:endParaRPr lang="en-AU" dirty="0">
              <a:solidFill>
                <a:prstClr val="black">
                  <a:tint val="75000"/>
                </a:prstClr>
              </a:solidFill>
            </a:endParaRPr>
          </a:p>
        </p:txBody>
      </p:sp>
      <p:sp>
        <p:nvSpPr>
          <p:cNvPr id="4" name="Title 3"/>
          <p:cNvSpPr>
            <a:spLocks noGrp="1"/>
          </p:cNvSpPr>
          <p:nvPr>
            <p:ph type="title"/>
          </p:nvPr>
        </p:nvSpPr>
        <p:spPr>
          <a:xfrm>
            <a:off x="2457450" y="0"/>
            <a:ext cx="7505700" cy="1257300"/>
          </a:xfrm>
        </p:spPr>
        <p:txBody>
          <a:bodyPr/>
          <a:lstStyle/>
          <a:p>
            <a:r>
              <a:rPr lang="en-AU" dirty="0"/>
              <a:t>Attack Tree</a:t>
            </a:r>
          </a:p>
        </p:txBody>
      </p:sp>
    </p:spTree>
    <p:extLst>
      <p:ext uri="{BB962C8B-B14F-4D97-AF65-F5344CB8AC3E}">
        <p14:creationId xmlns:p14="http://schemas.microsoft.com/office/powerpoint/2010/main" val="3388787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5670E94-029C-4BA8-8D44-FBB339E4924F}" type="slidenum">
              <a:rPr lang="en-AU" smtClean="0">
                <a:solidFill>
                  <a:schemeClr val="tx1"/>
                </a:solidFill>
              </a:rPr>
              <a:pPr/>
              <a:t>9</a:t>
            </a:fld>
            <a:endParaRPr lang="en-AU" dirty="0">
              <a:solidFill>
                <a:schemeClr val="tx1"/>
              </a:solidFill>
            </a:endParaRPr>
          </a:p>
        </p:txBody>
      </p:sp>
      <p:sp>
        <p:nvSpPr>
          <p:cNvPr id="4" name="Title 3"/>
          <p:cNvSpPr>
            <a:spLocks noGrp="1"/>
          </p:cNvSpPr>
          <p:nvPr>
            <p:ph type="title"/>
          </p:nvPr>
        </p:nvSpPr>
        <p:spPr>
          <a:xfrm>
            <a:off x="996192" y="131497"/>
            <a:ext cx="10353762" cy="768084"/>
          </a:xfrm>
        </p:spPr>
        <p:txBody>
          <a:bodyPr/>
          <a:lstStyle/>
          <a:p>
            <a:r>
              <a:rPr lang="en-AU" dirty="0"/>
              <a:t>Attack Tree</a:t>
            </a:r>
          </a:p>
        </p:txBody>
      </p:sp>
      <p:sp>
        <p:nvSpPr>
          <p:cNvPr id="5" name="Rectangle 4"/>
          <p:cNvSpPr/>
          <p:nvPr/>
        </p:nvSpPr>
        <p:spPr>
          <a:xfrm>
            <a:off x="3338091" y="1104405"/>
            <a:ext cx="4984815" cy="151695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steal valuable items from a jewelry store</a:t>
            </a:r>
            <a:endPar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8" name="Rounded Rectangle 7"/>
          <p:cNvSpPr/>
          <p:nvPr/>
        </p:nvSpPr>
        <p:spPr>
          <a:xfrm>
            <a:off x="1113255" y="3761922"/>
            <a:ext cx="3645557" cy="14258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1.1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smash the display case and grab items</a:t>
            </a:r>
            <a:endPar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9" name="Rounded Rectangle 8"/>
          <p:cNvSpPr/>
          <p:nvPr/>
        </p:nvSpPr>
        <p:spPr>
          <a:xfrm>
            <a:off x="6581591" y="3743260"/>
            <a:ext cx="4497154" cy="14258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1.2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force a store employee to open the display case</a:t>
            </a:r>
            <a:endParaRPr lang="en-NZ"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cxnSp>
        <p:nvCxnSpPr>
          <p:cNvPr id="17" name="Straight Connector 16"/>
          <p:cNvCxnSpPr>
            <a:cxnSpLocks/>
            <a:stCxn id="5" idx="2"/>
            <a:endCxn id="8" idx="0"/>
          </p:cNvCxnSpPr>
          <p:nvPr/>
        </p:nvCxnSpPr>
        <p:spPr>
          <a:xfrm flipH="1">
            <a:off x="2936034" y="2621362"/>
            <a:ext cx="2894465" cy="1140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a:stCxn id="5" idx="2"/>
            <a:endCxn id="9" idx="0"/>
          </p:cNvCxnSpPr>
          <p:nvPr/>
        </p:nvCxnSpPr>
        <p:spPr>
          <a:xfrm>
            <a:off x="5830499" y="2621362"/>
            <a:ext cx="2999669" cy="1121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660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64596</TotalTime>
  <Words>3855</Words>
  <Application>Microsoft Office PowerPoint</Application>
  <PresentationFormat>Widescreen</PresentationFormat>
  <Paragraphs>855</Paragraphs>
  <Slides>68</Slides>
  <Notes>67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Calibri</vt:lpstr>
      <vt:lpstr>Georgia Pro Cond Light</vt:lpstr>
      <vt:lpstr>Speak Pro</vt:lpstr>
      <vt:lpstr>Wingdings 2</vt:lpstr>
      <vt:lpstr>SlateVTI</vt:lpstr>
      <vt:lpstr>CITS1003 Introduction to Cybersecurity [6] Security Management exercises</vt:lpstr>
      <vt:lpstr>PowerPoint Presentation</vt:lpstr>
      <vt:lpstr>PowerPoint Presentation</vt:lpstr>
      <vt:lpstr>Attack Tree</vt:lpstr>
      <vt:lpstr>Attack Tree</vt:lpstr>
      <vt:lpstr>Attack Tree</vt:lpstr>
      <vt:lpstr>Attack Tree</vt:lpstr>
      <vt:lpstr>Attack Tree</vt:lpstr>
      <vt:lpstr>Attack Tree</vt:lpstr>
      <vt:lpstr>Attack Tree</vt:lpstr>
      <vt:lpstr>Attack Tree</vt:lpstr>
      <vt:lpstr>Exercise</vt:lpstr>
      <vt:lpstr>Exercise</vt:lpstr>
      <vt:lpstr>PowerPoint Presentation</vt:lpstr>
      <vt:lpstr>Exercise</vt:lpstr>
      <vt:lpstr>PowerPoint Presentation</vt:lpstr>
      <vt:lpstr>Exercise</vt:lpstr>
      <vt:lpstr>PowerPoint Presentation</vt:lpstr>
      <vt:lpstr>root node</vt:lpstr>
      <vt:lpstr>root node</vt:lpstr>
      <vt:lpstr>Attack Tree</vt:lpstr>
      <vt:lpstr>Possible or Impossible?</vt:lpstr>
      <vt:lpstr>PowerPoint Presentation</vt:lpstr>
      <vt:lpstr>PowerPoint Presentation</vt:lpstr>
      <vt:lpstr>PowerPoint Presentation</vt:lpstr>
      <vt:lpstr>PowerPoint Presentation</vt:lpstr>
      <vt:lpstr>PowerPoint Presentation</vt:lpstr>
      <vt:lpstr>Calculate attack cost?</vt:lpstr>
      <vt:lpstr>PowerPoint Presentation</vt:lpstr>
      <vt:lpstr>PowerPoint Presentation</vt:lpstr>
      <vt:lpstr>PowerPoint Presentation</vt:lpstr>
      <vt:lpstr>PowerPoint Presentation</vt:lpstr>
      <vt:lpstr>PowerPoint Presentation</vt:lpstr>
      <vt:lpstr>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Threat Modelling</vt:lpstr>
      <vt:lpstr>Threat Modelling</vt:lpstr>
      <vt:lpstr>Threat Modelling</vt:lpstr>
      <vt:lpstr>Threat Modelling</vt:lpstr>
      <vt:lpstr>Threat Modelling</vt:lpstr>
      <vt:lpstr>DREAD</vt:lpstr>
      <vt:lpstr>DREAD</vt:lpstr>
      <vt:lpstr>DREAD</vt:lpstr>
      <vt:lpstr>Exercise</vt:lpstr>
      <vt:lpstr>Exercise</vt:lpstr>
      <vt:lpstr>STRIDE</vt:lpstr>
      <vt:lpstr>STRIDE</vt:lpstr>
      <vt:lpstr>STRIDE</vt:lpstr>
      <vt:lpstr>MS Threat Modelling Tool</vt:lpstr>
      <vt:lpstr>Demo</vt:lpstr>
      <vt:lpstr>Exercise</vt:lpstr>
      <vt:lpstr>Exercise</vt:lpstr>
      <vt:lpstr>Exercise</vt:lpstr>
      <vt:lpstr>Exercise</vt:lpstr>
      <vt:lpstr>Exercise</vt:lpstr>
      <vt:lpstr>Exercise</vt:lpstr>
      <vt:lpstr>Threat Modelling</vt:lpstr>
      <vt:lpstr>Threat Modelling</vt:lpstr>
      <vt:lpstr>Threat Modelling</vt:lpstr>
      <vt:lpstr>Threat Modelling</vt:lpstr>
      <vt:lpstr>Threat Modelling</vt:lpstr>
      <vt:lpstr>Threat Modelling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张 智</cp:lastModifiedBy>
  <cp:revision>1869</cp:revision>
  <dcterms:created xsi:type="dcterms:W3CDTF">2020-01-13T04:26:47Z</dcterms:created>
  <dcterms:modified xsi:type="dcterms:W3CDTF">2023-04-03T14:23:21Z</dcterms:modified>
</cp:coreProperties>
</file>