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1"/>
  </p:notesMasterIdLst>
  <p:sldIdLst>
    <p:sldId id="256" r:id="rId2"/>
    <p:sldId id="257" r:id="rId3"/>
    <p:sldId id="303" r:id="rId4"/>
    <p:sldId id="308" r:id="rId5"/>
    <p:sldId id="309" r:id="rId6"/>
    <p:sldId id="311" r:id="rId7"/>
    <p:sldId id="315" r:id="rId8"/>
    <p:sldId id="312" r:id="rId9"/>
    <p:sldId id="310" r:id="rId10"/>
    <p:sldId id="317" r:id="rId11"/>
    <p:sldId id="314" r:id="rId12"/>
    <p:sldId id="313" r:id="rId13"/>
    <p:sldId id="316"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EFE0A-FF11-4F62-866C-47A7D1FAA0BE}" v="1" dt="2025-03-24T03:07:36.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70"/>
    <p:restoredTop sz="96327"/>
  </p:normalViewPr>
  <p:slideViewPr>
    <p:cSldViewPr snapToGrid="0" snapToObjects="1">
      <p:cViewPr varScale="1">
        <p:scale>
          <a:sx n="107" d="100"/>
          <a:sy n="107" d="100"/>
        </p:scale>
        <p:origin x="54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57DEFE0A-FF11-4F62-866C-47A7D1FAA0BE}"/>
    <pc:docChg chg="custSel modSld sldOrd">
      <pc:chgData name="Robert McKnight" userId="d5c7fb24-67df-49c0-a0e8-7fe946ae099c" providerId="ADAL" clId="{57DEFE0A-FF11-4F62-866C-47A7D1FAA0BE}" dt="2025-03-24T03:18:30.631" v="5" actId="478"/>
      <pc:docMkLst>
        <pc:docMk/>
      </pc:docMkLst>
      <pc:sldChg chg="delSp mod">
        <pc:chgData name="Robert McKnight" userId="d5c7fb24-67df-49c0-a0e8-7fe946ae099c" providerId="ADAL" clId="{57DEFE0A-FF11-4F62-866C-47A7D1FAA0BE}" dt="2025-03-24T03:18:30.631" v="5" actId="478"/>
        <pc:sldMkLst>
          <pc:docMk/>
          <pc:sldMk cId="278219577" sldId="309"/>
        </pc:sldMkLst>
        <pc:spChg chg="del">
          <ac:chgData name="Robert McKnight" userId="d5c7fb24-67df-49c0-a0e8-7fe946ae099c" providerId="ADAL" clId="{57DEFE0A-FF11-4F62-866C-47A7D1FAA0BE}" dt="2025-03-24T03:18:30.631" v="5" actId="478"/>
          <ac:spMkLst>
            <pc:docMk/>
            <pc:sldMk cId="278219577" sldId="309"/>
            <ac:spMk id="6" creationId="{D5C0EB94-E529-9724-7023-E86AF9BBD7A1}"/>
          </ac:spMkLst>
        </pc:spChg>
      </pc:sldChg>
      <pc:sldChg chg="ord">
        <pc:chgData name="Robert McKnight" userId="d5c7fb24-67df-49c0-a0e8-7fe946ae099c" providerId="ADAL" clId="{57DEFE0A-FF11-4F62-866C-47A7D1FAA0BE}" dt="2025-03-24T03:04:30.581" v="3"/>
        <pc:sldMkLst>
          <pc:docMk/>
          <pc:sldMk cId="1541601130" sldId="310"/>
        </pc:sldMkLst>
      </pc:sldChg>
      <pc:sldChg chg="modSp mod">
        <pc:chgData name="Robert McKnight" userId="d5c7fb24-67df-49c0-a0e8-7fe946ae099c" providerId="ADAL" clId="{57DEFE0A-FF11-4F62-866C-47A7D1FAA0BE}" dt="2025-03-24T03:07:35.996" v="4" actId="20577"/>
        <pc:sldMkLst>
          <pc:docMk/>
          <pc:sldMk cId="2770335708" sldId="312"/>
        </pc:sldMkLst>
        <pc:spChg chg="mod">
          <ac:chgData name="Robert McKnight" userId="d5c7fb24-67df-49c0-a0e8-7fe946ae099c" providerId="ADAL" clId="{57DEFE0A-FF11-4F62-866C-47A7D1FAA0BE}" dt="2025-03-24T03:07:35.996" v="4" actId="20577"/>
          <ac:spMkLst>
            <pc:docMk/>
            <pc:sldMk cId="2770335708" sldId="312"/>
            <ac:spMk id="3" creationId="{C29FA815-F1A1-E848-8BE0-A481039CE411}"/>
          </ac:spMkLst>
        </pc:spChg>
      </pc:sldChg>
    </pc:docChg>
  </pc:docChgLst>
  <pc:docChgLst>
    <pc:chgData name="Robert McKnight" userId="d5c7fb24-67df-49c0-a0e8-7fe946ae099c" providerId="ADAL" clId="{678F2E0B-42EA-4C1F-830B-C0B43AA53BDF}"/>
    <pc:docChg chg="modSld sldOrd">
      <pc:chgData name="Robert McKnight" userId="d5c7fb24-67df-49c0-a0e8-7fe946ae099c" providerId="ADAL" clId="{678F2E0B-42EA-4C1F-830B-C0B43AA53BDF}" dt="2025-01-17T01:23:28.996" v="2"/>
      <pc:docMkLst>
        <pc:docMk/>
      </pc:docMkLst>
      <pc:sldChg chg="addSp mod">
        <pc:chgData name="Robert McKnight" userId="d5c7fb24-67df-49c0-a0e8-7fe946ae099c" providerId="ADAL" clId="{678F2E0B-42EA-4C1F-830B-C0B43AA53BDF}" dt="2025-01-10T06:45:42.420" v="0" actId="22"/>
        <pc:sldMkLst>
          <pc:docMk/>
          <pc:sldMk cId="278219577" sldId="309"/>
        </pc:sldMkLst>
        <pc:spChg chg="add">
          <ac:chgData name="Robert McKnight" userId="d5c7fb24-67df-49c0-a0e8-7fe946ae099c" providerId="ADAL" clId="{678F2E0B-42EA-4C1F-830B-C0B43AA53BDF}" dt="2025-01-10T06:45:42.420" v="0" actId="22"/>
          <ac:spMkLst>
            <pc:docMk/>
            <pc:sldMk cId="278219577" sldId="309"/>
            <ac:spMk id="6" creationId="{D5C0EB94-E529-9724-7023-E86AF9BBD7A1}"/>
          </ac:spMkLst>
        </pc:spChg>
      </pc:sldChg>
      <pc:sldChg chg="ord">
        <pc:chgData name="Robert McKnight" userId="d5c7fb24-67df-49c0-a0e8-7fe946ae099c" providerId="ADAL" clId="{678F2E0B-42EA-4C1F-830B-C0B43AA53BDF}" dt="2025-01-17T01:23:28.996" v="2"/>
        <pc:sldMkLst>
          <pc:docMk/>
          <pc:sldMk cId="3599752435" sldId="31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9467376C-75E8-D243-BDCD-E4DF5173197D}" type="presOf" srcId="{1AD416CF-0432-49ED-9B00-78C8F8E129AA}" destId="{C3A8EC70-882D-CC41-90FC-4DB1F2441235}"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50"/>
      </dsp:txXfrm>
    </dsp:sp>
    <dsp:sp modelId="{113D60E8-0DB7-3648-A9F0-AAD1475A906F}">
      <dsp:nvSpPr>
        <dsp:cNvPr id="0" name=""/>
        <dsp:cNvSpPr/>
      </dsp:nvSpPr>
      <dsp:spPr>
        <a:xfrm>
          <a:off x="1060549" y="371474"/>
          <a:ext cx="1114425" cy="111442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8"/>
        <a:ext cx="788017" cy="788017"/>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50"/>
      </dsp:txXfrm>
    </dsp:sp>
    <dsp:sp modelId="{524A982D-8E6D-A34B-AB1E-3694665CB8F6}">
      <dsp:nvSpPr>
        <dsp:cNvPr id="0" name=""/>
        <dsp:cNvSpPr/>
      </dsp:nvSpPr>
      <dsp:spPr>
        <a:xfrm>
          <a:off x="4619625" y="371474"/>
          <a:ext cx="1114425" cy="1114425"/>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8"/>
        <a:ext cx="788017" cy="788017"/>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50"/>
      </dsp:txXfrm>
    </dsp:sp>
    <dsp:sp modelId="{C3A8EC70-882D-CC41-90FC-4DB1F2441235}">
      <dsp:nvSpPr>
        <dsp:cNvPr id="0" name=""/>
        <dsp:cNvSpPr/>
      </dsp:nvSpPr>
      <dsp:spPr>
        <a:xfrm>
          <a:off x="8178700" y="371474"/>
          <a:ext cx="1114425" cy="1114425"/>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8"/>
        <a:ext cx="788017" cy="788017"/>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24/03/2025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661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24850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88772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005941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90243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0594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5398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67071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55323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93198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7558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8729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82007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79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42184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06385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3753352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24828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3/24/2025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ervices.google.com/fh/files/misc/m-trends-2024.pdf" TargetMode="External"/><Relationship Id="rId4" Type="http://schemas.openxmlformats.org/officeDocument/2006/relationships/hyperlink" Target="https://content.fireeye.com/m-trends/rpt-m-trends-202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a:br>
            <a:r>
              <a:rPr lang="en-US" sz="4800"/>
              <a:t>[7] Incidents</a:t>
            </a:r>
            <a:endParaRPr lang="en-US" sz="4800" dirty="0"/>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Attribution to a particular threat actor group is supposed to help because:</a:t>
            </a:r>
          </a:p>
          <a:p>
            <a:pPr lvl="1"/>
            <a:r>
              <a:rPr lang="en-AU" b="1" dirty="0">
                <a:effectLst/>
              </a:rPr>
              <a:t>It reveals motivations and objectives of the attackers and so can potentially help in stopping progression of an attack</a:t>
            </a:r>
          </a:p>
          <a:p>
            <a:pPr lvl="1"/>
            <a:r>
              <a:rPr lang="en-AU" b="1" dirty="0">
                <a:effectLst/>
              </a:rPr>
              <a:t>Helps understand the impact of the attack e.g. crime vs espionage</a:t>
            </a:r>
          </a:p>
          <a:p>
            <a:r>
              <a:rPr lang="en-AU" b="1" dirty="0">
                <a:effectLst/>
              </a:rPr>
              <a:t>MITRE ATT&amp;CK framework is based entirely on this premise. Contains information about 110 different groups and hundreds of TTPs</a:t>
            </a:r>
          </a:p>
          <a:p>
            <a:r>
              <a:rPr lang="en-AU" b="1" dirty="0">
                <a:effectLst/>
              </a:rPr>
              <a:t>Problems with this when you look at the actual distribution and uniqueness of the TTPs however</a:t>
            </a:r>
          </a:p>
          <a:p>
            <a:r>
              <a:rPr lang="en-AU" b="1"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b="1" dirty="0">
                <a:effectLst/>
              </a:rPr>
              <a:t>The first challenge is containment to stop further impact. This may involve:</a:t>
            </a:r>
          </a:p>
          <a:p>
            <a:pPr lvl="1"/>
            <a:r>
              <a:rPr lang="en-AU" b="1" dirty="0">
                <a:effectLst/>
              </a:rPr>
              <a:t>Disabling accounts</a:t>
            </a:r>
          </a:p>
          <a:p>
            <a:pPr lvl="1"/>
            <a:r>
              <a:rPr lang="en-AU" b="1" dirty="0">
                <a:effectLst/>
              </a:rPr>
              <a:t>Blocking network traffic </a:t>
            </a:r>
          </a:p>
          <a:p>
            <a:pPr lvl="1"/>
            <a:r>
              <a:rPr lang="en-AU" b="1" dirty="0">
                <a:effectLst/>
              </a:rPr>
              <a:t>Isolating a computer or segment of the network</a:t>
            </a:r>
          </a:p>
          <a:p>
            <a:r>
              <a:rPr lang="en-AU" b="1" dirty="0">
                <a:effectLst/>
              </a:rPr>
              <a:t>Balance the strategy against:</a:t>
            </a:r>
          </a:p>
          <a:p>
            <a:pPr lvl="1"/>
            <a:r>
              <a:rPr lang="en-AU" b="1" dirty="0">
                <a:effectLst/>
              </a:rPr>
              <a:t>Potential damage to and theft of resources</a:t>
            </a:r>
          </a:p>
          <a:p>
            <a:pPr lvl="1"/>
            <a:r>
              <a:rPr lang="en-AU" b="1" dirty="0">
                <a:effectLst/>
              </a:rPr>
              <a:t>Need for evidence preservation</a:t>
            </a:r>
          </a:p>
          <a:p>
            <a:pPr lvl="1"/>
            <a:r>
              <a:rPr lang="en-AU" b="1" dirty="0">
                <a:effectLst/>
              </a:rPr>
              <a:t>Service availability</a:t>
            </a:r>
          </a:p>
          <a:p>
            <a:pPr lvl="1"/>
            <a:r>
              <a:rPr lang="en-AU" b="1" dirty="0">
                <a:effectLst/>
              </a:rPr>
              <a:t>Time and resources needed</a:t>
            </a:r>
          </a:p>
          <a:p>
            <a:pPr lvl="1"/>
            <a:r>
              <a:rPr lang="en-AU" b="1" dirty="0">
                <a:effectLst/>
              </a:rPr>
              <a:t>Effectiveness of the strategy</a:t>
            </a:r>
          </a:p>
          <a:p>
            <a:pPr lvl="1"/>
            <a:r>
              <a:rPr lang="en-AU" b="1" dirty="0">
                <a:effectLst/>
              </a:rPr>
              <a:t>Duration</a:t>
            </a:r>
          </a:p>
          <a:p>
            <a:pPr lvl="1"/>
            <a:r>
              <a:rPr lang="en-AU" b="1" dirty="0">
                <a:effectLst/>
              </a:rPr>
              <a:t>Alerting the attackers</a:t>
            </a:r>
          </a:p>
          <a:p>
            <a:r>
              <a:rPr lang="en-AU" b="1" dirty="0">
                <a:effectLst/>
              </a:rPr>
              <a:t>Malware may detect attempts to disable and then take actions based on that</a:t>
            </a:r>
          </a:p>
          <a:p>
            <a:endParaRPr lang="en-AU" b="1" dirty="0">
              <a:effectLst/>
            </a:endParaRPr>
          </a:p>
          <a:p>
            <a:endParaRPr lang="en-AU" b="1"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Eradication and recovery may involve rebuilding computers or recovering from backups</a:t>
            </a:r>
          </a:p>
          <a:p>
            <a:r>
              <a:rPr lang="en-AU" b="1" dirty="0">
                <a:effectLst/>
              </a:rPr>
              <a:t>Must ensure that all malware is removed</a:t>
            </a:r>
          </a:p>
          <a:p>
            <a:r>
              <a:rPr lang="en-AU" b="1"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Lessons learned</a:t>
            </a:r>
          </a:p>
          <a:p>
            <a:r>
              <a:rPr lang="en-AU" b="1" dirty="0">
                <a:effectLst/>
              </a:rPr>
              <a:t>Breach notification to appropriate authorities</a:t>
            </a:r>
          </a:p>
          <a:p>
            <a:r>
              <a:rPr lang="en-AU" b="1" dirty="0">
                <a:effectLst/>
              </a:rPr>
              <a:t>Notification of affected users and follow-up</a:t>
            </a:r>
          </a:p>
          <a:p>
            <a:r>
              <a:rPr lang="en-AU" b="1" dirty="0">
                <a:effectLst/>
              </a:rPr>
              <a:t>Reputation management</a:t>
            </a:r>
          </a:p>
          <a:p>
            <a:r>
              <a:rPr lang="en-AU" b="1" dirty="0">
                <a:effectLst/>
              </a:rPr>
              <a:t>Insurance claims</a:t>
            </a:r>
          </a:p>
          <a:p>
            <a:r>
              <a:rPr lang="en-AU" b="1"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8"/>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257238"/>
          </a:xfrm>
        </p:spPr>
        <p:txBody>
          <a:bodyPr>
            <a:normAutofit lnSpcReduction="10000"/>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b="1" dirty="0"/>
              <a:t>Dwell time</a:t>
            </a:r>
            <a:r>
              <a:rPr lang="en-AU" dirty="0"/>
              <a:t>: amount of time an attacker spent on a system before detection determined</a:t>
            </a:r>
          </a:p>
          <a:p>
            <a:r>
              <a:rPr lang="en-AU" b="1" dirty="0">
                <a:solidFill>
                  <a:schemeClr val="tx1"/>
                </a:solidFill>
              </a:rPr>
              <a:t>Mean Time to Detect (MTTD)</a:t>
            </a:r>
            <a:r>
              <a:rPr lang="en-AU" dirty="0">
                <a:solidFill>
                  <a:schemeClr val="tx1"/>
                </a:solidFill>
              </a:rPr>
              <a:t>: </a:t>
            </a:r>
            <a:r>
              <a:rPr lang="en-AU" dirty="0">
                <a:solidFill>
                  <a:schemeClr val="tx1"/>
                </a:solidFill>
                <a:effectLst/>
              </a:rPr>
              <a:t>average time it takes for an organization to detect a security incident or breach from the moment it occurs</a:t>
            </a:r>
            <a:endParaRPr lang="en-AU" dirty="0">
              <a:solidFill>
                <a:schemeClr val="tx1"/>
              </a:solidFill>
            </a:endParaRPr>
          </a:p>
          <a:p>
            <a:r>
              <a:rPr lang="en-AU" b="1" dirty="0">
                <a:solidFill>
                  <a:schemeClr val="tx1"/>
                </a:solidFill>
              </a:rPr>
              <a:t>Mean Time To Respond/Remediate (MTTR)</a:t>
            </a:r>
            <a:r>
              <a:rPr lang="en-AU" dirty="0">
                <a:solidFill>
                  <a:schemeClr val="tx1"/>
                </a:solidFill>
              </a:rPr>
              <a:t>: </a:t>
            </a:r>
            <a:r>
              <a:rPr lang="en-AU" dirty="0">
                <a:solidFill>
                  <a:schemeClr val="tx1"/>
                </a:solidFill>
                <a:effectLst/>
              </a:rPr>
              <a:t>average time it takes for an organization to respond to a detected incident and fully mitigate or resolve it</a:t>
            </a:r>
          </a:p>
          <a:p>
            <a:endParaRPr lang="en-AU" dirty="0">
              <a:solidFill>
                <a:schemeClr val="tx1"/>
              </a:solidFill>
            </a:endParaRPr>
          </a:p>
          <a:p>
            <a:pPr marL="36900" indent="0">
              <a:buNone/>
            </a:pPr>
            <a:endParaRPr lang="en-AU" dirty="0">
              <a:solidFill>
                <a:schemeClr val="tx1"/>
              </a:solidFill>
            </a:endParaRP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2024: 10 days</a:t>
            </a:r>
          </a:p>
          <a:p>
            <a:pPr>
              <a:lnSpc>
                <a:spcPct val="90000"/>
              </a:lnSpc>
            </a:pPr>
            <a:r>
              <a:rPr lang="en-US" sz="1200" dirty="0"/>
              <a:t>External detection: 13 days</a:t>
            </a:r>
          </a:p>
          <a:p>
            <a:pPr>
              <a:lnSpc>
                <a:spcPct val="90000"/>
              </a:lnSpc>
            </a:pPr>
            <a:r>
              <a:rPr lang="en-US" sz="1200" dirty="0"/>
              <a:t>Internal detection: 9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a:t>
            </a:r>
            <a:r>
              <a:rPr lang="en-US" sz="1200" dirty="0">
                <a:hlinkClick r:id="rId4"/>
              </a:rPr>
              <a:t>https://content.fireeye.com/m-trends/rpt-m-trends-2021</a:t>
            </a:r>
            <a:r>
              <a:rPr lang="en-US" sz="1200" dirty="0"/>
              <a:t> and 2024 </a:t>
            </a:r>
            <a:r>
              <a:rPr lang="en-US" sz="1200" dirty="0">
                <a:hlinkClick r:id="rId5"/>
              </a:rPr>
              <a:t>https://services.google.com/fh/files/misc/m-trends-2024.pdf</a:t>
            </a:r>
            <a:r>
              <a:rPr lang="en-US" sz="1200" dirty="0"/>
              <a:t> </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6"/>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64735</TotalTime>
  <Words>1273</Words>
  <Application>Microsoft Office PowerPoint</Application>
  <PresentationFormat>Widescreen</PresentationFormat>
  <Paragraphs>178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Wingdings 2</vt:lpstr>
      <vt:lpstr>SlateVTI</vt:lpstr>
      <vt:lpstr>CITS1003 Introduction to Cybersecurity [7] Incidents</vt:lpstr>
      <vt:lpstr>A unit about cats cybersecurity</vt:lpstr>
      <vt:lpstr>3 things</vt:lpstr>
      <vt:lpstr>Definition of an Incident</vt:lpstr>
      <vt:lpstr>Handling an Incident</vt:lpstr>
      <vt:lpstr>Incidents: Incident Response Team</vt:lpstr>
      <vt:lpstr>Incidents: Detection</vt:lpstr>
      <vt:lpstr>Dwell Time</vt:lpstr>
      <vt:lpstr>Note about “Hack back”</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351</cp:revision>
  <dcterms:created xsi:type="dcterms:W3CDTF">2020-01-13T04:26:47Z</dcterms:created>
  <dcterms:modified xsi:type="dcterms:W3CDTF">2025-03-24T03:18:39Z</dcterms:modified>
</cp:coreProperties>
</file>