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16"/>
  </p:notesMasterIdLst>
  <p:sldIdLst>
    <p:sldId id="256" r:id="rId2"/>
    <p:sldId id="257" r:id="rId3"/>
    <p:sldId id="271" r:id="rId4"/>
    <p:sldId id="260" r:id="rId5"/>
    <p:sldId id="272" r:id="rId6"/>
    <p:sldId id="283" r:id="rId7"/>
    <p:sldId id="284" r:id="rId8"/>
    <p:sldId id="285" r:id="rId9"/>
    <p:sldId id="286" r:id="rId10"/>
    <p:sldId id="287" r:id="rId11"/>
    <p:sldId id="288" r:id="rId12"/>
    <p:sldId id="289" r:id="rId13"/>
    <p:sldId id="290"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40"/>
    <p:restoredTop sz="96327"/>
  </p:normalViewPr>
  <p:slideViewPr>
    <p:cSldViewPr snapToGrid="0" snapToObjects="1">
      <p:cViewPr varScale="1">
        <p:scale>
          <a:sx n="107" d="100"/>
          <a:sy n="107" d="100"/>
        </p:scale>
        <p:origin x="6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905EC825-35BA-4DC0-8E24-1125B391656A}"/>
    <pc:docChg chg="undo redo custSel addSld delSld modSld">
      <pc:chgData name="Robert McKnight" userId="d5c7fb24-67df-49c0-a0e8-7fe946ae099c" providerId="ADAL" clId="{905EC825-35BA-4DC0-8E24-1125B391656A}" dt="2024-05-17T02:40:52.471" v="2064"/>
      <pc:docMkLst>
        <pc:docMk/>
      </pc:docMkLst>
      <pc:sldChg chg="delSp modSp mod">
        <pc:chgData name="Robert McKnight" userId="d5c7fb24-67df-49c0-a0e8-7fe946ae099c" providerId="ADAL" clId="{905EC825-35BA-4DC0-8E24-1125B391656A}" dt="2024-05-16T02:20:26.462" v="2063" actId="478"/>
        <pc:sldMkLst>
          <pc:docMk/>
          <pc:sldMk cId="1077586671" sldId="256"/>
        </pc:sldMkLst>
        <pc:spChg chg="mod">
          <ac:chgData name="Robert McKnight" userId="d5c7fb24-67df-49c0-a0e8-7fe946ae099c" providerId="ADAL" clId="{905EC825-35BA-4DC0-8E24-1125B391656A}" dt="2024-05-16T01:25:15.132" v="0" actId="20577"/>
          <ac:spMkLst>
            <pc:docMk/>
            <pc:sldMk cId="1077586671" sldId="256"/>
            <ac:spMk id="2" creationId="{A7F2B5DE-6445-CC49-9F8E-7C9072991AF6}"/>
          </ac:spMkLst>
        </pc:spChg>
        <pc:spChg chg="del mod">
          <ac:chgData name="Robert McKnight" userId="d5c7fb24-67df-49c0-a0e8-7fe946ae099c" providerId="ADAL" clId="{905EC825-35BA-4DC0-8E24-1125B391656A}" dt="2024-05-16T02:20:26.462" v="2063" actId="478"/>
          <ac:spMkLst>
            <pc:docMk/>
            <pc:sldMk cId="1077586671" sldId="256"/>
            <ac:spMk id="3" creationId="{1804B053-88E2-6F47-B5CB-F0B21DD687A8}"/>
          </ac:spMkLst>
        </pc:spChg>
      </pc:sldChg>
      <pc:sldChg chg="modSp mod">
        <pc:chgData name="Robert McKnight" userId="d5c7fb24-67df-49c0-a0e8-7fe946ae099c" providerId="ADAL" clId="{905EC825-35BA-4DC0-8E24-1125B391656A}" dt="2024-05-16T01:39:19.514" v="930" actId="20577"/>
        <pc:sldMkLst>
          <pc:docMk/>
          <pc:sldMk cId="182683393" sldId="272"/>
        </pc:sldMkLst>
        <pc:spChg chg="mod">
          <ac:chgData name="Robert McKnight" userId="d5c7fb24-67df-49c0-a0e8-7fe946ae099c" providerId="ADAL" clId="{905EC825-35BA-4DC0-8E24-1125B391656A}" dt="2024-05-16T01:39:19.514" v="930" actId="20577"/>
          <ac:spMkLst>
            <pc:docMk/>
            <pc:sldMk cId="182683393" sldId="272"/>
            <ac:spMk id="2" creationId="{92B3B218-E6B7-E949-9413-DBDFA9A361B9}"/>
          </ac:spMkLst>
        </pc:spChg>
        <pc:spChg chg="mod">
          <ac:chgData name="Robert McKnight" userId="d5c7fb24-67df-49c0-a0e8-7fe946ae099c" providerId="ADAL" clId="{905EC825-35BA-4DC0-8E24-1125B391656A}" dt="2024-05-16T01:29:09.570" v="6"/>
          <ac:spMkLst>
            <pc:docMk/>
            <pc:sldMk cId="182683393" sldId="272"/>
            <ac:spMk id="3" creationId="{13DB3674-2D4B-8645-8753-8E30E629B377}"/>
          </ac:spMkLst>
        </pc:spChg>
      </pc:sldChg>
      <pc:sldChg chg="del">
        <pc:chgData name="Robert McKnight" userId="d5c7fb24-67df-49c0-a0e8-7fe946ae099c" providerId="ADAL" clId="{905EC825-35BA-4DC0-8E24-1125B391656A}" dt="2024-05-16T02:08:53.699" v="2060" actId="47"/>
        <pc:sldMkLst>
          <pc:docMk/>
          <pc:sldMk cId="3804199393" sldId="277"/>
        </pc:sldMkLst>
      </pc:sldChg>
      <pc:sldChg chg="del">
        <pc:chgData name="Robert McKnight" userId="d5c7fb24-67df-49c0-a0e8-7fe946ae099c" providerId="ADAL" clId="{905EC825-35BA-4DC0-8E24-1125B391656A}" dt="2024-05-16T02:08:53.699" v="2060" actId="47"/>
        <pc:sldMkLst>
          <pc:docMk/>
          <pc:sldMk cId="2402386580" sldId="278"/>
        </pc:sldMkLst>
      </pc:sldChg>
      <pc:sldChg chg="del">
        <pc:chgData name="Robert McKnight" userId="d5c7fb24-67df-49c0-a0e8-7fe946ae099c" providerId="ADAL" clId="{905EC825-35BA-4DC0-8E24-1125B391656A}" dt="2024-05-16T02:08:53.699" v="2060" actId="47"/>
        <pc:sldMkLst>
          <pc:docMk/>
          <pc:sldMk cId="1640492589" sldId="279"/>
        </pc:sldMkLst>
      </pc:sldChg>
      <pc:sldChg chg="del">
        <pc:chgData name="Robert McKnight" userId="d5c7fb24-67df-49c0-a0e8-7fe946ae099c" providerId="ADAL" clId="{905EC825-35BA-4DC0-8E24-1125B391656A}" dt="2024-05-16T02:08:53.699" v="2060" actId="47"/>
        <pc:sldMkLst>
          <pc:docMk/>
          <pc:sldMk cId="1481230446" sldId="280"/>
        </pc:sldMkLst>
      </pc:sldChg>
      <pc:sldChg chg="del">
        <pc:chgData name="Robert McKnight" userId="d5c7fb24-67df-49c0-a0e8-7fe946ae099c" providerId="ADAL" clId="{905EC825-35BA-4DC0-8E24-1125B391656A}" dt="2024-05-16T02:08:53.699" v="2060" actId="47"/>
        <pc:sldMkLst>
          <pc:docMk/>
          <pc:sldMk cId="2534371951" sldId="281"/>
        </pc:sldMkLst>
      </pc:sldChg>
      <pc:sldChg chg="add del">
        <pc:chgData name="Robert McKnight" userId="d5c7fb24-67df-49c0-a0e8-7fe946ae099c" providerId="ADAL" clId="{905EC825-35BA-4DC0-8E24-1125B391656A}" dt="2024-05-16T02:14:37.258" v="2061" actId="47"/>
        <pc:sldMkLst>
          <pc:docMk/>
          <pc:sldMk cId="543370195" sldId="282"/>
        </pc:sldMkLst>
      </pc:sldChg>
      <pc:sldChg chg="modSp add mod">
        <pc:chgData name="Robert McKnight" userId="d5c7fb24-67df-49c0-a0e8-7fe946ae099c" providerId="ADAL" clId="{905EC825-35BA-4DC0-8E24-1125B391656A}" dt="2024-05-16T01:41:31.915" v="1102" actId="20577"/>
        <pc:sldMkLst>
          <pc:docMk/>
          <pc:sldMk cId="1104092466" sldId="283"/>
        </pc:sldMkLst>
        <pc:spChg chg="mod">
          <ac:chgData name="Robert McKnight" userId="d5c7fb24-67df-49c0-a0e8-7fe946ae099c" providerId="ADAL" clId="{905EC825-35BA-4DC0-8E24-1125B391656A}" dt="2024-05-16T01:39:16.021" v="929" actId="20577"/>
          <ac:spMkLst>
            <pc:docMk/>
            <pc:sldMk cId="1104092466" sldId="283"/>
            <ac:spMk id="2" creationId="{92B3B218-E6B7-E949-9413-DBDFA9A361B9}"/>
          </ac:spMkLst>
        </pc:spChg>
        <pc:spChg chg="mod">
          <ac:chgData name="Robert McKnight" userId="d5c7fb24-67df-49c0-a0e8-7fe946ae099c" providerId="ADAL" clId="{905EC825-35BA-4DC0-8E24-1125B391656A}" dt="2024-05-16T01:41:31.915" v="1102" actId="20577"/>
          <ac:spMkLst>
            <pc:docMk/>
            <pc:sldMk cId="1104092466" sldId="283"/>
            <ac:spMk id="3" creationId="{13DB3674-2D4B-8645-8753-8E30E629B377}"/>
          </ac:spMkLst>
        </pc:spChg>
      </pc:sldChg>
      <pc:sldChg chg="modSp add mod">
        <pc:chgData name="Robert McKnight" userId="d5c7fb24-67df-49c0-a0e8-7fe946ae099c" providerId="ADAL" clId="{905EC825-35BA-4DC0-8E24-1125B391656A}" dt="2024-05-16T01:41:52.946" v="1103" actId="2711"/>
        <pc:sldMkLst>
          <pc:docMk/>
          <pc:sldMk cId="2847772591" sldId="284"/>
        </pc:sldMkLst>
        <pc:spChg chg="mod">
          <ac:chgData name="Robert McKnight" userId="d5c7fb24-67df-49c0-a0e8-7fe946ae099c" providerId="ADAL" clId="{905EC825-35BA-4DC0-8E24-1125B391656A}" dt="2024-05-16T01:39:13.111" v="928" actId="20577"/>
          <ac:spMkLst>
            <pc:docMk/>
            <pc:sldMk cId="2847772591" sldId="284"/>
            <ac:spMk id="2" creationId="{92B3B218-E6B7-E949-9413-DBDFA9A361B9}"/>
          </ac:spMkLst>
        </pc:spChg>
        <pc:spChg chg="mod">
          <ac:chgData name="Robert McKnight" userId="d5c7fb24-67df-49c0-a0e8-7fe946ae099c" providerId="ADAL" clId="{905EC825-35BA-4DC0-8E24-1125B391656A}" dt="2024-05-16T01:41:52.946" v="1103" actId="2711"/>
          <ac:spMkLst>
            <pc:docMk/>
            <pc:sldMk cId="2847772591" sldId="284"/>
            <ac:spMk id="3" creationId="{13DB3674-2D4B-8645-8753-8E30E629B377}"/>
          </ac:spMkLst>
        </pc:spChg>
      </pc:sldChg>
      <pc:sldChg chg="modSp add mod">
        <pc:chgData name="Robert McKnight" userId="d5c7fb24-67df-49c0-a0e8-7fe946ae099c" providerId="ADAL" clId="{905EC825-35BA-4DC0-8E24-1125B391656A}" dt="2024-05-16T01:42:39.155" v="1123" actId="6549"/>
        <pc:sldMkLst>
          <pc:docMk/>
          <pc:sldMk cId="1400566173" sldId="285"/>
        </pc:sldMkLst>
        <pc:spChg chg="mod">
          <ac:chgData name="Robert McKnight" userId="d5c7fb24-67df-49c0-a0e8-7fe946ae099c" providerId="ADAL" clId="{905EC825-35BA-4DC0-8E24-1125B391656A}" dt="2024-05-16T01:39:09.992" v="927" actId="20577"/>
          <ac:spMkLst>
            <pc:docMk/>
            <pc:sldMk cId="1400566173" sldId="285"/>
            <ac:spMk id="2" creationId="{92B3B218-E6B7-E949-9413-DBDFA9A361B9}"/>
          </ac:spMkLst>
        </pc:spChg>
        <pc:spChg chg="mod">
          <ac:chgData name="Robert McKnight" userId="d5c7fb24-67df-49c0-a0e8-7fe946ae099c" providerId="ADAL" clId="{905EC825-35BA-4DC0-8E24-1125B391656A}" dt="2024-05-16T01:42:39.155" v="1123" actId="6549"/>
          <ac:spMkLst>
            <pc:docMk/>
            <pc:sldMk cId="1400566173" sldId="285"/>
            <ac:spMk id="3" creationId="{13DB3674-2D4B-8645-8753-8E30E629B377}"/>
          </ac:spMkLst>
        </pc:spChg>
      </pc:sldChg>
      <pc:sldChg chg="modSp add mod">
        <pc:chgData name="Robert McKnight" userId="d5c7fb24-67df-49c0-a0e8-7fe946ae099c" providerId="ADAL" clId="{905EC825-35BA-4DC0-8E24-1125B391656A}" dt="2024-05-16T01:52:46.484" v="1435" actId="403"/>
        <pc:sldMkLst>
          <pc:docMk/>
          <pc:sldMk cId="2664070998" sldId="286"/>
        </pc:sldMkLst>
        <pc:spChg chg="mod">
          <ac:chgData name="Robert McKnight" userId="d5c7fb24-67df-49c0-a0e8-7fe946ae099c" providerId="ADAL" clId="{905EC825-35BA-4DC0-8E24-1125B391656A}" dt="2024-05-16T01:52:46.484" v="1435" actId="403"/>
          <ac:spMkLst>
            <pc:docMk/>
            <pc:sldMk cId="2664070998" sldId="286"/>
            <ac:spMk id="3" creationId="{13DB3674-2D4B-8645-8753-8E30E629B377}"/>
          </ac:spMkLst>
        </pc:spChg>
      </pc:sldChg>
      <pc:sldChg chg="modSp add mod">
        <pc:chgData name="Robert McKnight" userId="d5c7fb24-67df-49c0-a0e8-7fe946ae099c" providerId="ADAL" clId="{905EC825-35BA-4DC0-8E24-1125B391656A}" dt="2024-05-16T01:51:43.269" v="1427" actId="20577"/>
        <pc:sldMkLst>
          <pc:docMk/>
          <pc:sldMk cId="4060305688" sldId="287"/>
        </pc:sldMkLst>
        <pc:spChg chg="mod">
          <ac:chgData name="Robert McKnight" userId="d5c7fb24-67df-49c0-a0e8-7fe946ae099c" providerId="ADAL" clId="{905EC825-35BA-4DC0-8E24-1125B391656A}" dt="2024-05-16T01:51:43.269" v="1427" actId="20577"/>
          <ac:spMkLst>
            <pc:docMk/>
            <pc:sldMk cId="4060305688" sldId="287"/>
            <ac:spMk id="3" creationId="{13DB3674-2D4B-8645-8753-8E30E629B377}"/>
          </ac:spMkLst>
        </pc:spChg>
      </pc:sldChg>
      <pc:sldChg chg="modSp add mod">
        <pc:chgData name="Robert McKnight" userId="d5c7fb24-67df-49c0-a0e8-7fe946ae099c" providerId="ADAL" clId="{905EC825-35BA-4DC0-8E24-1125B391656A}" dt="2024-05-16T01:52:37.365" v="1433" actId="403"/>
        <pc:sldMkLst>
          <pc:docMk/>
          <pc:sldMk cId="3628072061" sldId="288"/>
        </pc:sldMkLst>
        <pc:spChg chg="mod">
          <ac:chgData name="Robert McKnight" userId="d5c7fb24-67df-49c0-a0e8-7fe946ae099c" providerId="ADAL" clId="{905EC825-35BA-4DC0-8E24-1125B391656A}" dt="2024-05-16T01:52:37.365" v="1433" actId="403"/>
          <ac:spMkLst>
            <pc:docMk/>
            <pc:sldMk cId="3628072061" sldId="288"/>
            <ac:spMk id="3" creationId="{13DB3674-2D4B-8645-8753-8E30E629B377}"/>
          </ac:spMkLst>
        </pc:spChg>
      </pc:sldChg>
      <pc:sldChg chg="modSp add mod">
        <pc:chgData name="Robert McKnight" userId="d5c7fb24-67df-49c0-a0e8-7fe946ae099c" providerId="ADAL" clId="{905EC825-35BA-4DC0-8E24-1125B391656A}" dt="2024-05-16T02:07:19.515" v="2059" actId="20577"/>
        <pc:sldMkLst>
          <pc:docMk/>
          <pc:sldMk cId="2205523687" sldId="289"/>
        </pc:sldMkLst>
        <pc:spChg chg="mod">
          <ac:chgData name="Robert McKnight" userId="d5c7fb24-67df-49c0-a0e8-7fe946ae099c" providerId="ADAL" clId="{905EC825-35BA-4DC0-8E24-1125B391656A}" dt="2024-05-16T02:07:19.515" v="2059" actId="20577"/>
          <ac:spMkLst>
            <pc:docMk/>
            <pc:sldMk cId="2205523687" sldId="289"/>
            <ac:spMk id="3" creationId="{13DB3674-2D4B-8645-8753-8E30E629B377}"/>
          </ac:spMkLst>
        </pc:spChg>
      </pc:sldChg>
      <pc:sldChg chg="add">
        <pc:chgData name="Robert McKnight" userId="d5c7fb24-67df-49c0-a0e8-7fe946ae099c" providerId="ADAL" clId="{905EC825-35BA-4DC0-8E24-1125B391656A}" dt="2024-05-17T02:40:52.471" v="2064"/>
        <pc:sldMkLst>
          <pc:docMk/>
          <pc:sldMk cId="1935614394" sldId="290"/>
        </pc:sldMkLst>
      </pc:sldChg>
    </pc:docChg>
  </pc:docChgLst>
  <pc:docChgLst>
    <pc:chgData name="Robert McKnight" userId="d5c7fb24-67df-49c0-a0e8-7fe946ae099c" providerId="ADAL" clId="{E1110273-D34F-4101-A6F7-D67CAC9E1F61}"/>
    <pc:docChg chg="modSld">
      <pc:chgData name="Robert McKnight" userId="d5c7fb24-67df-49c0-a0e8-7fe946ae099c" providerId="ADAL" clId="{E1110273-D34F-4101-A6F7-D67CAC9E1F61}" dt="2024-09-12T06:08:32.868" v="4" actId="6549"/>
      <pc:docMkLst>
        <pc:docMk/>
      </pc:docMkLst>
      <pc:sldChg chg="modSp mod">
        <pc:chgData name="Robert McKnight" userId="d5c7fb24-67df-49c0-a0e8-7fe946ae099c" providerId="ADAL" clId="{E1110273-D34F-4101-A6F7-D67CAC9E1F61}" dt="2024-09-12T06:08:32.868" v="4" actId="6549"/>
        <pc:sldMkLst>
          <pc:docMk/>
          <pc:sldMk cId="1112541085" sldId="260"/>
        </pc:sldMkLst>
        <pc:spChg chg="mod">
          <ac:chgData name="Robert McKnight" userId="d5c7fb24-67df-49c0-a0e8-7fe946ae099c" providerId="ADAL" clId="{E1110273-D34F-4101-A6F7-D67CAC9E1F61}" dt="2024-09-12T06:08:32.868" v="4" actId="6549"/>
          <ac:spMkLst>
            <pc:docMk/>
            <pc:sldMk cId="1112541085" sldId="260"/>
            <ac:spMk id="3" creationId="{F7DD7DCB-C7E2-1B4F-BD83-3B7AF005DD76}"/>
          </ac:spMkLst>
        </pc:spChg>
      </pc:sldChg>
    </pc:docChg>
  </pc:docChgLst>
  <pc:docChgLst>
    <pc:chgData name="Robert McKnight" userId="d5c7fb24-67df-49c0-a0e8-7fe946ae099c" providerId="ADAL" clId="{AFFB8783-50B6-4DB2-9A19-7B820D5D3A49}"/>
    <pc:docChg chg="modSld">
      <pc:chgData name="Robert McKnight" userId="d5c7fb24-67df-49c0-a0e8-7fe946ae099c" providerId="ADAL" clId="{AFFB8783-50B6-4DB2-9A19-7B820D5D3A49}" dt="2025-05-12T05:16:39.216" v="1" actId="20577"/>
      <pc:docMkLst>
        <pc:docMk/>
      </pc:docMkLst>
      <pc:sldChg chg="modSp mod">
        <pc:chgData name="Robert McKnight" userId="d5c7fb24-67df-49c0-a0e8-7fe946ae099c" providerId="ADAL" clId="{AFFB8783-50B6-4DB2-9A19-7B820D5D3A49}" dt="2025-05-12T05:16:39.216" v="1" actId="20577"/>
        <pc:sldMkLst>
          <pc:docMk/>
          <pc:sldMk cId="3628072061" sldId="288"/>
        </pc:sldMkLst>
        <pc:spChg chg="mod">
          <ac:chgData name="Robert McKnight" userId="d5c7fb24-67df-49c0-a0e8-7fe946ae099c" providerId="ADAL" clId="{AFFB8783-50B6-4DB2-9A19-7B820D5D3A49}" dt="2025-05-12T05:16:39.216" v="1" actId="20577"/>
          <ac:spMkLst>
            <pc:docMk/>
            <pc:sldMk cId="3628072061" sldId="288"/>
            <ac:spMk id="3" creationId="{13DB3674-2D4B-8645-8753-8E30E629B37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phldr="1"/>
      <dgm:spPr/>
      <dgm:t>
        <a:bodyPr/>
        <a:lstStyle/>
        <a:p>
          <a:endParaRPr lang="en-US"/>
        </a:p>
      </dgm:t>
    </dgm:pt>
    <dgm:pt modelId="{0C2543A4-036D-4F32-AA33-EC2982AE3DAE}">
      <dgm:prSet/>
      <dgm:spPr/>
      <dgm:t>
        <a:bodyPr/>
        <a:lstStyle/>
        <a:p>
          <a:r>
            <a:rPr lang="en-AU" dirty="0"/>
            <a:t>Understand the format of a question</a:t>
          </a:r>
          <a:endParaRPr lang="en-US" dirty="0"/>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dirty="0"/>
            <a:t>Understand how to go about analysing the question</a:t>
          </a:r>
          <a:endParaRPr lang="en-US" dirty="0"/>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dirty="0"/>
            <a:t>Understand how to answer the question</a:t>
          </a:r>
          <a:endParaRPr lang="en-US" dirty="0"/>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pPr>
          <a:r>
            <a:rPr lang="en-AU" sz="2600" kern="1200" dirty="0"/>
            <a:t>Understand the format of a question</a:t>
          </a:r>
          <a:endParaRPr lang="en-US" sz="2600" kern="1200" dirty="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pPr>
          <a:r>
            <a:rPr lang="en-AU" sz="2600" kern="1200" dirty="0"/>
            <a:t>Understand how to go about analysing the question</a:t>
          </a:r>
          <a:endParaRPr lang="en-US" sz="2600" kern="1200" dirty="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pPr>
          <a:r>
            <a:rPr lang="en-AU" sz="2600" kern="1200" dirty="0"/>
            <a:t>Understand how to answer the question</a:t>
          </a:r>
          <a:endParaRPr lang="en-US" sz="2600" kern="1200" dirty="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8/05/2025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Exam Example Questions</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a:lnSpc>
                <a:spcPct val="107000"/>
              </a:lnSpc>
              <a:spcAft>
                <a:spcPts val="800"/>
              </a:spcAft>
            </a:pPr>
            <a:r>
              <a:rPr lang="en-AU" sz="1800" dirty="0">
                <a:effectLst/>
                <a:ea typeface="Calibri" panose="020F0502020204030204" pitchFamily="34" charset="0"/>
                <a:cs typeface="Times New Roman" panose="02020603050405020304" pitchFamily="18" charset="0"/>
              </a:rPr>
              <a:t>Describe two major issues that digital forensics experts need to be concerned about during the data collection phase in the above scenario</a:t>
            </a:r>
          </a:p>
          <a:p>
            <a:pPr>
              <a:lnSpc>
                <a:spcPct val="107000"/>
              </a:lnSpc>
              <a:spcAft>
                <a:spcPts val="800"/>
              </a:spcAft>
            </a:pPr>
            <a:r>
              <a:rPr lang="en-AU" sz="1800" dirty="0">
                <a:effectLst/>
                <a:ea typeface="Calibri" panose="020F0502020204030204" pitchFamily="34" charset="0"/>
                <a:cs typeface="Times New Roman" panose="02020603050405020304" pitchFamily="18" charset="0"/>
              </a:rPr>
              <a:t>What information could be found in a memory dump of the computer that might not be recoverable from the hard drive and how could it be useful to the investigation</a:t>
            </a:r>
          </a:p>
          <a:p>
            <a:pPr>
              <a:lnSpc>
                <a:spcPct val="107000"/>
              </a:lnSpc>
              <a:spcAft>
                <a:spcPts val="800"/>
              </a:spcAft>
            </a:pPr>
            <a:r>
              <a:rPr lang="en-AU" sz="1800" dirty="0">
                <a:effectLst/>
                <a:cs typeface="Times New Roman" panose="02020603050405020304" pitchFamily="18" charset="0"/>
              </a:rPr>
              <a:t>What information could be found in a </a:t>
            </a:r>
            <a:r>
              <a:rPr lang="en-AU" sz="1800" dirty="0" err="1">
                <a:effectLst/>
                <a:cs typeface="Times New Roman" panose="02020603050405020304" pitchFamily="18" charset="0"/>
              </a:rPr>
              <a:t>wireshark</a:t>
            </a:r>
            <a:r>
              <a:rPr lang="en-AU" sz="1800" dirty="0">
                <a:effectLst/>
                <a:cs typeface="Times New Roman" panose="02020603050405020304" pitchFamily="18" charset="0"/>
              </a:rPr>
              <a:t> network capture?</a:t>
            </a:r>
          </a:p>
          <a:p>
            <a:pPr>
              <a:lnSpc>
                <a:spcPct val="107000"/>
              </a:lnSpc>
              <a:spcAft>
                <a:spcPts val="800"/>
              </a:spcAft>
            </a:pPr>
            <a:r>
              <a:rPr lang="en-AU" sz="1800" dirty="0">
                <a:effectLst/>
                <a:cs typeface="Times New Roman" panose="02020603050405020304" pitchFamily="18" charset="0"/>
              </a:rPr>
              <a:t>What information could be found on a hard drive?</a:t>
            </a:r>
          </a:p>
          <a:p>
            <a:pPr>
              <a:lnSpc>
                <a:spcPct val="107000"/>
              </a:lnSpc>
              <a:spcAft>
                <a:spcPts val="800"/>
              </a:spcAft>
            </a:pPr>
            <a:r>
              <a:rPr lang="en-AU" sz="1800" dirty="0">
                <a:effectLst/>
                <a:cs typeface="Times New Roman" panose="02020603050405020304" pitchFamily="18" charset="0"/>
              </a:rPr>
              <a:t>What other information might be contained in the image?</a:t>
            </a:r>
          </a:p>
          <a:p>
            <a:pPr>
              <a:lnSpc>
                <a:spcPct val="107000"/>
              </a:lnSpc>
              <a:spcAft>
                <a:spcPts val="800"/>
              </a:spcAft>
            </a:pPr>
            <a:r>
              <a:rPr lang="en-AU" sz="1800" dirty="0">
                <a:effectLst/>
                <a:cs typeface="Times New Roman" panose="02020603050405020304" pitchFamily="18" charset="0"/>
              </a:rPr>
              <a:t>What tools could be used during the forensic investigation</a:t>
            </a:r>
          </a:p>
          <a:p>
            <a:pPr>
              <a:lnSpc>
                <a:spcPct val="107000"/>
              </a:lnSpc>
              <a:spcAft>
                <a:spcPts val="800"/>
              </a:spcAft>
            </a:pPr>
            <a:endParaRPr lang="en-AU" sz="2000" dirty="0">
              <a:effectLst/>
            </a:endParaRPr>
          </a:p>
        </p:txBody>
      </p:sp>
    </p:spTree>
    <p:extLst>
      <p:ext uri="{BB962C8B-B14F-4D97-AF65-F5344CB8AC3E}">
        <p14:creationId xmlns:p14="http://schemas.microsoft.com/office/powerpoint/2010/main" val="4060305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marL="36900" indent="0">
              <a:lnSpc>
                <a:spcPct val="107000"/>
              </a:lnSpc>
              <a:spcAft>
                <a:spcPts val="800"/>
              </a:spcAft>
              <a:buNone/>
            </a:pPr>
            <a:r>
              <a:rPr lang="en-AU" sz="2400" dirty="0">
                <a:effectLst/>
                <a:ea typeface="Calibri" panose="020F0502020204030204" pitchFamily="34" charset="0"/>
                <a:cs typeface="Times New Roman" panose="02020603050405020304" pitchFamily="18" charset="0"/>
              </a:rPr>
              <a:t>A web application for hosting user created restaurant reviews is being audited for potential security vulnerabilities. The Webapp uses mostly custom code with some standard frameworks and provides user accounts with password login for reviewers. You have been tasked to perform a penetration test </a:t>
            </a:r>
            <a:r>
              <a:rPr lang="en-AU" sz="2400">
                <a:effectLst/>
                <a:ea typeface="Calibri" panose="020F0502020204030204" pitchFamily="34" charset="0"/>
                <a:cs typeface="Times New Roman" panose="02020603050405020304" pitchFamily="18" charset="0"/>
              </a:rPr>
              <a:t>and have </a:t>
            </a:r>
            <a:r>
              <a:rPr lang="en-AU" sz="2400" dirty="0">
                <a:effectLst/>
                <a:ea typeface="Calibri" panose="020F0502020204030204" pitchFamily="34" charset="0"/>
                <a:cs typeface="Times New Roman" panose="02020603050405020304" pitchFamily="18" charset="0"/>
              </a:rPr>
              <a:t>been given no access to the site other than what is available to the public.</a:t>
            </a:r>
          </a:p>
        </p:txBody>
      </p:sp>
    </p:spTree>
    <p:extLst>
      <p:ext uri="{BB962C8B-B14F-4D97-AF65-F5344CB8AC3E}">
        <p14:creationId xmlns:p14="http://schemas.microsoft.com/office/powerpoint/2010/main" val="362807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a:lnSpc>
                <a:spcPct val="107000"/>
              </a:lnSpc>
              <a:spcAft>
                <a:spcPts val="800"/>
              </a:spcAft>
            </a:pPr>
            <a:r>
              <a:rPr lang="en-AU" sz="2400" dirty="0">
                <a:effectLst/>
                <a:ea typeface="Calibri" panose="020F0502020204030204" pitchFamily="34" charset="0"/>
                <a:cs typeface="Times New Roman" panose="02020603050405020304" pitchFamily="18" charset="0"/>
              </a:rPr>
              <a:t>Is this a white box test or a black box test?</a:t>
            </a:r>
          </a:p>
          <a:p>
            <a:pPr>
              <a:lnSpc>
                <a:spcPct val="107000"/>
              </a:lnSpc>
              <a:spcAft>
                <a:spcPts val="800"/>
              </a:spcAft>
            </a:pPr>
            <a:r>
              <a:rPr lang="en-AU" sz="2400" dirty="0">
                <a:effectLst/>
                <a:ea typeface="Calibri" panose="020F0502020204030204" pitchFamily="34" charset="0"/>
                <a:cs typeface="Times New Roman" panose="02020603050405020304" pitchFamily="18" charset="0"/>
              </a:rPr>
              <a:t>Describe a common web exploit that might affect the above scenario.</a:t>
            </a:r>
          </a:p>
          <a:p>
            <a:pPr>
              <a:lnSpc>
                <a:spcPct val="107000"/>
              </a:lnSpc>
              <a:spcAft>
                <a:spcPts val="800"/>
              </a:spcAft>
            </a:pPr>
            <a:r>
              <a:rPr lang="en-AU" sz="2400" dirty="0">
                <a:effectLst/>
                <a:ea typeface="Calibri" panose="020F0502020204030204" pitchFamily="34" charset="0"/>
                <a:cs typeface="Times New Roman" panose="02020603050405020304" pitchFamily="18" charset="0"/>
              </a:rPr>
              <a:t>What would you need to do before starting the test? </a:t>
            </a:r>
          </a:p>
          <a:p>
            <a:pPr>
              <a:lnSpc>
                <a:spcPct val="107000"/>
              </a:lnSpc>
              <a:spcAft>
                <a:spcPts val="800"/>
              </a:spcAft>
            </a:pPr>
            <a:r>
              <a:rPr lang="en-AU" sz="2400" dirty="0">
                <a:effectLst/>
                <a:ea typeface="Calibri" panose="020F0502020204030204" pitchFamily="34" charset="0"/>
                <a:cs typeface="Times New Roman" panose="02020603050405020304" pitchFamily="18" charset="0"/>
              </a:rPr>
              <a:t>What tools might you use to complete the test?</a:t>
            </a:r>
          </a:p>
          <a:p>
            <a:pPr>
              <a:lnSpc>
                <a:spcPct val="107000"/>
              </a:lnSpc>
              <a:spcAft>
                <a:spcPts val="800"/>
              </a:spcAft>
            </a:pPr>
            <a:endParaRPr lang="en-AU"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552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marL="36900" indent="0">
              <a:buNone/>
            </a:pPr>
            <a:r>
              <a:rPr lang="en-AU" dirty="0">
                <a:effectLst/>
              </a:rPr>
              <a:t>A Swedish hacker, Lisbeth </a:t>
            </a:r>
            <a:r>
              <a:rPr lang="en-AU" dirty="0" err="1">
                <a:effectLst/>
              </a:rPr>
              <a:t>Salander</a:t>
            </a:r>
            <a:r>
              <a:rPr lang="en-AU" dirty="0">
                <a:effectLst/>
              </a:rPr>
              <a:t>, has found a zero day in Windows 11. She wants to communicate it to Satya Nadella (CEO of Microsoft) directly via PGP (a public key encryption program). Nadella has never met </a:t>
            </a:r>
            <a:r>
              <a:rPr lang="en-AU" dirty="0" err="1">
                <a:effectLst/>
              </a:rPr>
              <a:t>Salander</a:t>
            </a:r>
            <a:r>
              <a:rPr lang="en-AU" dirty="0">
                <a:effectLst/>
              </a:rPr>
              <a:t> and has never used open source software before and has downloaded PGP.</a:t>
            </a:r>
          </a:p>
          <a:p>
            <a:pPr marL="36900" indent="0">
              <a:buNone/>
            </a:pPr>
            <a:r>
              <a:rPr lang="en-AU" dirty="0">
                <a:effectLst/>
              </a:rPr>
              <a:t>Both </a:t>
            </a:r>
            <a:r>
              <a:rPr lang="en-AU" dirty="0" err="1">
                <a:effectLst/>
              </a:rPr>
              <a:t>Salander</a:t>
            </a:r>
            <a:r>
              <a:rPr lang="en-AU" dirty="0">
                <a:effectLst/>
              </a:rPr>
              <a:t> and Nadella know journalist Stephen Levy. </a:t>
            </a:r>
            <a:r>
              <a:rPr lang="en-AU" dirty="0" err="1">
                <a:effectLst/>
              </a:rPr>
              <a:t>Salander</a:t>
            </a:r>
            <a:r>
              <a:rPr lang="en-AU" dirty="0">
                <a:effectLst/>
              </a:rPr>
              <a:t> has the correct keys for Levy. </a:t>
            </a:r>
          </a:p>
        </p:txBody>
      </p:sp>
    </p:spTree>
    <p:extLst>
      <p:ext uri="{BB962C8B-B14F-4D97-AF65-F5344CB8AC3E}">
        <p14:creationId xmlns:p14="http://schemas.microsoft.com/office/powerpoint/2010/main" val="193561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 (continued…)</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r>
              <a:rPr lang="en-AU" dirty="0">
                <a:effectLst/>
              </a:rPr>
              <a:t>Using your knowledge of public key encryption, describe a sequence of messages to get </a:t>
            </a:r>
            <a:r>
              <a:rPr lang="en-AU" dirty="0" err="1">
                <a:effectLst/>
              </a:rPr>
              <a:t>Salander</a:t>
            </a:r>
            <a:r>
              <a:rPr lang="en-AU" dirty="0">
                <a:effectLst/>
              </a:rPr>
              <a:t> the key she needs to communicate with Nadella. When answering, consider: </a:t>
            </a:r>
            <a:endParaRPr lang="en-AU" dirty="0"/>
          </a:p>
          <a:p>
            <a:r>
              <a:rPr lang="en-AU" dirty="0">
                <a:effectLst/>
              </a:rPr>
              <a:t>[1] What key did </a:t>
            </a:r>
            <a:r>
              <a:rPr lang="en-AU" dirty="0" err="1">
                <a:effectLst/>
              </a:rPr>
              <a:t>Salander</a:t>
            </a:r>
            <a:r>
              <a:rPr lang="en-AU" dirty="0">
                <a:effectLst/>
              </a:rPr>
              <a:t> need to communicate with Nadella?</a:t>
            </a:r>
            <a:br>
              <a:rPr lang="en-AU" dirty="0">
                <a:effectLst/>
              </a:rPr>
            </a:br>
            <a:r>
              <a:rPr lang="en-AU" dirty="0">
                <a:effectLst/>
              </a:rPr>
              <a:t>[2] How could </a:t>
            </a:r>
            <a:r>
              <a:rPr lang="en-AU" dirty="0" err="1">
                <a:effectLst/>
              </a:rPr>
              <a:t>Salander</a:t>
            </a:r>
            <a:r>
              <a:rPr lang="en-AU" dirty="0">
                <a:effectLst/>
              </a:rPr>
              <a:t> trust that she had the correct key from Nadella? </a:t>
            </a:r>
            <a:endParaRPr lang="en-AU" dirty="0"/>
          </a:p>
          <a:p>
            <a:r>
              <a:rPr lang="en-AU" dirty="0">
                <a:effectLst/>
              </a:rPr>
              <a:t>In all these communications, </a:t>
            </a:r>
            <a:r>
              <a:rPr lang="en-AU" dirty="0" err="1">
                <a:effectLst/>
              </a:rPr>
              <a:t>Salander</a:t>
            </a:r>
            <a:r>
              <a:rPr lang="en-AU" dirty="0">
                <a:effectLst/>
              </a:rPr>
              <a:t> wanted all communications to be encrypted and to be sure that people could trust the sender's identity. </a:t>
            </a:r>
            <a:endParaRPr lang="en-AU" dirty="0"/>
          </a:p>
          <a:p>
            <a:r>
              <a:rPr lang="en-AU" dirty="0">
                <a:effectLst/>
              </a:rPr>
              <a:t>[3] Describe how </a:t>
            </a:r>
            <a:r>
              <a:rPr lang="en-AU" dirty="0" err="1">
                <a:effectLst/>
              </a:rPr>
              <a:t>Salander</a:t>
            </a:r>
            <a:r>
              <a:rPr lang="en-AU" dirty="0">
                <a:effectLst/>
              </a:rPr>
              <a:t>, Levy and Nadella could know with certainty that the sender of an email was the person they claimed to be? </a:t>
            </a:r>
            <a:endParaRPr lang="en-AU" dirty="0"/>
          </a:p>
        </p:txBody>
      </p:sp>
    </p:spTree>
    <p:extLst>
      <p:ext uri="{BB962C8B-B14F-4D97-AF65-F5344CB8AC3E}">
        <p14:creationId xmlns:p14="http://schemas.microsoft.com/office/powerpoint/2010/main" val="152085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A unit about </a:t>
            </a:r>
            <a:r>
              <a:rPr lang="en-US" sz="4200" strike="sngStrike"/>
              <a:t>cats</a:t>
            </a:r>
            <a:r>
              <a:rPr lang="en-US" sz="4200"/>
              <a:t> cybersecurity</a:t>
            </a:r>
          </a:p>
        </p:txBody>
      </p:sp>
      <p:pic>
        <p:nvPicPr>
          <p:cNvPr id="8" name="Picture 7" descr="A screen shot of a cat&#10;&#10;Description automatically generated">
            <a:extLst>
              <a:ext uri="{FF2B5EF4-FFF2-40B4-BE49-F238E27FC236}">
                <a16:creationId xmlns:a16="http://schemas.microsoft.com/office/drawing/2014/main" id="{C25057A4-D16F-7842-A208-5C9693F526F6}"/>
              </a:ext>
            </a:extLst>
          </p:cNvPr>
          <p:cNvPicPr>
            <a:picLocks noChangeAspect="1"/>
          </p:cNvPicPr>
          <p:nvPr/>
        </p:nvPicPr>
        <p:blipFill rotWithShape="1">
          <a:blip r:embed="rId3"/>
          <a:srcRect r="1904"/>
          <a:stretch/>
        </p:blipFill>
        <p:spPr>
          <a:xfrm>
            <a:off x="5618921" y="749114"/>
            <a:ext cx="5890993" cy="5359771"/>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745206" y="6415088"/>
            <a:ext cx="3163885" cy="258404"/>
          </a:xfrm>
        </p:spPr>
        <p:txBody>
          <a:bodyPr vert="horz" lIns="91440" tIns="45720" rIns="91440" bIns="45720" rtlCol="0" anchor="ctr">
            <a:normAutofit/>
          </a:bodyPr>
          <a:lstStyle/>
          <a:p>
            <a:pPr algn="r">
              <a:spcAft>
                <a:spcPts val="600"/>
              </a:spcAft>
            </a:pPr>
            <a:r>
              <a:rPr lang="en-US" sz="1000" kern="1200">
                <a:solidFill>
                  <a:srgbClr val="FFFFFF"/>
                </a:solidFill>
                <a:effectLst>
                  <a:outerShdw blurRad="50800" dist="38100" dir="2700000" algn="tl" rotWithShape="0">
                    <a:schemeClr val="bg1">
                      <a:alpha val="43000"/>
                    </a:schemeClr>
                  </a:outerShdw>
                </a:effectLst>
                <a:latin typeface="+mn-lt"/>
                <a:ea typeface="+mn-ea"/>
                <a:cs typeface="+mn-cs"/>
              </a:rPr>
              <a:t>1 Cheezeburger https://cheezburger.com/2977329152</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extLst>
              <p:ext uri="{D42A27DB-BD31-4B8C-83A1-F6EECF244321}">
                <p14:modId xmlns:p14="http://schemas.microsoft.com/office/powerpoint/2010/main" val="168462143"/>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861434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5 questions with 2-3 parts to each</a:t>
            </a:r>
          </a:p>
          <a:p>
            <a:r>
              <a:rPr lang="en-AU" dirty="0"/>
              <a:t>Exam total points: 100 </a:t>
            </a:r>
          </a:p>
          <a:p>
            <a:r>
              <a:rPr lang="en-AU" dirty="0"/>
              <a:t>Exam lasts 2 hours</a:t>
            </a:r>
          </a:p>
          <a:p>
            <a:r>
              <a:rPr lang="en-AU" dirty="0"/>
              <a:t>Worth 50% of unit marks</a:t>
            </a:r>
          </a:p>
          <a:p>
            <a:r>
              <a:rPr lang="en-AU" dirty="0"/>
              <a:t>Open book</a:t>
            </a:r>
          </a:p>
        </p:txBody>
      </p:sp>
    </p:spTree>
    <p:extLst>
      <p:ext uri="{BB962C8B-B14F-4D97-AF65-F5344CB8AC3E}">
        <p14:creationId xmlns:p14="http://schemas.microsoft.com/office/powerpoint/2010/main" val="111254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marL="36900" indent="0">
              <a:buNone/>
            </a:pPr>
            <a:r>
              <a:rPr lang="en-AU" dirty="0">
                <a:effectLst/>
              </a:rPr>
              <a:t>A video game company has noticed some unusually high CPU usage on one of their multiplayer game servers. One of the developers looked at the process list and found a suspicious program that seemed to be running a cryptocurrency miner and sending the mined currency to an unknown wallet. The company suspects that the attack may have come from a player exploiting an unknown vulnerability in the game or maybe through a successful phishing campaign targeted at a developer with access to the server.</a:t>
            </a:r>
          </a:p>
          <a:p>
            <a:pPr marL="36900" indent="0">
              <a:buNone/>
            </a:pPr>
            <a:r>
              <a:rPr lang="en-AU" dirty="0">
                <a:effectLst/>
              </a:rPr>
              <a:t>You oversee the incident response team that has been called in to deal with the situation outlined in Scenario 1.</a:t>
            </a:r>
          </a:p>
        </p:txBody>
      </p:sp>
    </p:spTree>
    <p:extLst>
      <p:ext uri="{BB962C8B-B14F-4D97-AF65-F5344CB8AC3E}">
        <p14:creationId xmlns:p14="http://schemas.microsoft.com/office/powerpoint/2010/main" val="18268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lnSpcReduction="10000"/>
          </a:bodyPr>
          <a:lstStyle/>
          <a:p>
            <a:r>
              <a:rPr lang="en-AU" sz="2000" dirty="0">
                <a:effectLst/>
                <a:ea typeface="Calibri" panose="020F0502020204030204" pitchFamily="34" charset="0"/>
                <a:cs typeface="Times New Roman" panose="02020603050405020304" pitchFamily="18" charset="0"/>
              </a:rPr>
              <a:t>Describe the 4 stages you would go through in handling the incident. Include at least 2 activities in each stage specific to the scenario above</a:t>
            </a:r>
          </a:p>
          <a:p>
            <a:r>
              <a:rPr lang="en-AU" sz="2000" dirty="0">
                <a:effectLst/>
                <a:ea typeface="Calibri" panose="020F0502020204030204" pitchFamily="34" charset="0"/>
                <a:cs typeface="Times New Roman" panose="02020603050405020304" pitchFamily="18" charset="0"/>
              </a:rPr>
              <a:t>Describe 3 actions that the incident response could undertake as part of the “Eradication, Containment and Recovery” phase of the incident response</a:t>
            </a:r>
          </a:p>
          <a:p>
            <a:r>
              <a:rPr lang="en-AU" sz="2000" dirty="0">
                <a:effectLst/>
                <a:ea typeface="Calibri" panose="020F0502020204030204" pitchFamily="34" charset="0"/>
                <a:cs typeface="Times New Roman" panose="02020603050405020304" pitchFamily="18" charset="0"/>
              </a:rPr>
              <a:t>How was the company’s systems and data impacted in terms of Confidentiality, Integrity, Availability, Authorization, Accountability and Non-Repudiation?</a:t>
            </a:r>
          </a:p>
          <a:p>
            <a:r>
              <a:rPr lang="en-AU" sz="2000" dirty="0">
                <a:effectLst/>
              </a:rPr>
              <a:t>What is an Indicator of Compromise (IoC)? Are there any </a:t>
            </a:r>
            <a:r>
              <a:rPr lang="en-AU" sz="2000" dirty="0" err="1">
                <a:effectLst/>
              </a:rPr>
              <a:t>IoCs</a:t>
            </a:r>
            <a:r>
              <a:rPr lang="en-AU" sz="2000" dirty="0">
                <a:effectLst/>
              </a:rPr>
              <a:t> that could be found in the above scenario?</a:t>
            </a:r>
          </a:p>
          <a:p>
            <a:r>
              <a:rPr lang="en-AU" sz="2000" dirty="0">
                <a:effectLst/>
              </a:rPr>
              <a:t>What motivation could the primary threat actor in the above scenario have?</a:t>
            </a:r>
          </a:p>
          <a:p>
            <a:endParaRPr lang="en-AU" sz="2000" dirty="0">
              <a:effectLst/>
            </a:endParaRPr>
          </a:p>
        </p:txBody>
      </p:sp>
    </p:spTree>
    <p:extLst>
      <p:ext uri="{BB962C8B-B14F-4D97-AF65-F5344CB8AC3E}">
        <p14:creationId xmlns:p14="http://schemas.microsoft.com/office/powerpoint/2010/main" val="110409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marL="36900" indent="0">
              <a:lnSpc>
                <a:spcPct val="107000"/>
              </a:lnSpc>
              <a:spcAft>
                <a:spcPts val="800"/>
              </a:spcAft>
              <a:buNone/>
            </a:pPr>
            <a:r>
              <a:rPr lang="en-AU" sz="1800" dirty="0">
                <a:effectLst/>
                <a:ea typeface="Calibri" panose="020F0502020204030204" pitchFamily="34" charset="0"/>
                <a:cs typeface="Times New Roman" panose="02020603050405020304" pitchFamily="18" charset="0"/>
              </a:rPr>
              <a:t>A company is undertaking a risk management assessment of their office network infrastructure, including routers, switches and file servers. You have been tasked identifying potential vulnerabilities and putting controls in place to reduce or mitigate risk. A security consultant has outlined five potential threat actors as:</a:t>
            </a:r>
          </a:p>
          <a:p>
            <a:pPr marL="342900" lvl="0" indent="-342900">
              <a:lnSpc>
                <a:spcPct val="107000"/>
              </a:lnSpc>
              <a:buFont typeface="+mj-lt"/>
              <a:buAutoNum type="arabicParenR"/>
            </a:pPr>
            <a:r>
              <a:rPr lang="en-AU" sz="1800" dirty="0">
                <a:effectLst/>
                <a:ea typeface="Calibri" panose="020F0502020204030204" pitchFamily="34" charset="0"/>
                <a:cs typeface="Times New Roman" panose="02020603050405020304" pitchFamily="18" charset="0"/>
              </a:rPr>
              <a:t>Cyber criminals</a:t>
            </a:r>
          </a:p>
          <a:p>
            <a:pPr marL="342900" lvl="0" indent="-342900">
              <a:lnSpc>
                <a:spcPct val="107000"/>
              </a:lnSpc>
              <a:buFont typeface="+mj-lt"/>
              <a:buAutoNum type="arabicParenR"/>
            </a:pPr>
            <a:r>
              <a:rPr lang="en-AU" sz="1800" dirty="0">
                <a:effectLst/>
                <a:ea typeface="Calibri" panose="020F0502020204030204" pitchFamily="34" charset="0"/>
                <a:cs typeface="Times New Roman" panose="02020603050405020304" pitchFamily="18" charset="0"/>
              </a:rPr>
              <a:t>Hardware failure</a:t>
            </a:r>
          </a:p>
          <a:p>
            <a:pPr marL="342900" lvl="0" indent="-342900">
              <a:lnSpc>
                <a:spcPct val="107000"/>
              </a:lnSpc>
              <a:buFont typeface="+mj-lt"/>
              <a:buAutoNum type="arabicParenR"/>
            </a:pPr>
            <a:r>
              <a:rPr lang="en-AU" sz="1800" dirty="0">
                <a:effectLst/>
                <a:ea typeface="Calibri" panose="020F0502020204030204" pitchFamily="34" charset="0"/>
                <a:cs typeface="Times New Roman" panose="02020603050405020304" pitchFamily="18" charset="0"/>
              </a:rPr>
              <a:t>Social engineers</a:t>
            </a:r>
          </a:p>
          <a:p>
            <a:pPr marL="342900" lvl="0" indent="-342900">
              <a:lnSpc>
                <a:spcPct val="107000"/>
              </a:lnSpc>
              <a:buFont typeface="+mj-lt"/>
              <a:buAutoNum type="arabicParenR"/>
            </a:pPr>
            <a:r>
              <a:rPr lang="en-AU" sz="1800" dirty="0">
                <a:effectLst/>
                <a:ea typeface="Calibri" panose="020F0502020204030204" pitchFamily="34" charset="0"/>
                <a:cs typeface="Times New Roman" panose="02020603050405020304" pitchFamily="18" charset="0"/>
              </a:rPr>
              <a:t>Former employees</a:t>
            </a:r>
          </a:p>
          <a:p>
            <a:pPr marL="342900" lvl="0" indent="-342900">
              <a:lnSpc>
                <a:spcPct val="107000"/>
              </a:lnSpc>
              <a:spcAft>
                <a:spcPts val="800"/>
              </a:spcAft>
              <a:buFont typeface="+mj-lt"/>
              <a:buAutoNum type="arabicParenR"/>
            </a:pPr>
            <a:r>
              <a:rPr lang="en-AU" sz="1800" dirty="0">
                <a:effectLst/>
                <a:ea typeface="Calibri" panose="020F0502020204030204" pitchFamily="34" charset="0"/>
                <a:cs typeface="Times New Roman" panose="02020603050405020304" pitchFamily="18" charset="0"/>
              </a:rPr>
              <a:t>Bushfires</a:t>
            </a:r>
          </a:p>
          <a:p>
            <a:endParaRPr lang="en-AU" sz="2000" dirty="0">
              <a:effectLst/>
            </a:endParaRPr>
          </a:p>
        </p:txBody>
      </p:sp>
    </p:spTree>
    <p:extLst>
      <p:ext uri="{BB962C8B-B14F-4D97-AF65-F5344CB8AC3E}">
        <p14:creationId xmlns:p14="http://schemas.microsoft.com/office/powerpoint/2010/main" val="284777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a:lnSpc>
                <a:spcPct val="107000"/>
              </a:lnSpc>
              <a:spcAft>
                <a:spcPts val="800"/>
              </a:spcAft>
            </a:pPr>
            <a:r>
              <a:rPr lang="en-AU" sz="1800" dirty="0">
                <a:effectLst/>
                <a:ea typeface="Calibri" panose="020F0502020204030204" pitchFamily="34" charset="0"/>
                <a:cs typeface="Times New Roman" panose="02020603050405020304" pitchFamily="18" charset="0"/>
              </a:rPr>
              <a:t>For each of the above threat actors, choose one possible threat and briefly discuss the level of risk</a:t>
            </a:r>
          </a:p>
          <a:p>
            <a:pPr>
              <a:lnSpc>
                <a:spcPct val="107000"/>
              </a:lnSpc>
              <a:spcAft>
                <a:spcPts val="800"/>
              </a:spcAft>
            </a:pPr>
            <a:r>
              <a:rPr lang="en-AU" sz="1800" dirty="0">
                <a:effectLst/>
                <a:ea typeface="Calibri" panose="020F0502020204030204" pitchFamily="34" charset="0"/>
                <a:cs typeface="Times New Roman" panose="02020603050405020304" pitchFamily="18" charset="0"/>
              </a:rPr>
              <a:t>For each of the above threat actors, list at least one vulnerability that they could exploit</a:t>
            </a:r>
          </a:p>
          <a:p>
            <a:pPr>
              <a:lnSpc>
                <a:spcPct val="107000"/>
              </a:lnSpc>
              <a:spcAft>
                <a:spcPts val="800"/>
              </a:spcAft>
            </a:pPr>
            <a:r>
              <a:rPr lang="en-AU" sz="1800" dirty="0">
                <a:effectLst/>
                <a:ea typeface="Calibri" panose="020F0502020204030204" pitchFamily="34" charset="0"/>
                <a:cs typeface="Times New Roman" panose="02020603050405020304" pitchFamily="18" charset="0"/>
              </a:rPr>
              <a:t>For each of the risks list two controls that could help reduce or mitigate the risk and state their control type and control function</a:t>
            </a:r>
          </a:p>
          <a:p>
            <a:pPr>
              <a:lnSpc>
                <a:spcPct val="107000"/>
              </a:lnSpc>
              <a:spcAft>
                <a:spcPts val="800"/>
              </a:spcAft>
            </a:pPr>
            <a:r>
              <a:rPr lang="en-AU" sz="1800" dirty="0">
                <a:effectLst/>
                <a:ea typeface="Calibri" panose="020F0502020204030204" pitchFamily="34" charset="0"/>
                <a:cs typeface="Times New Roman" panose="02020603050405020304" pitchFamily="18" charset="0"/>
              </a:rPr>
              <a:t>List two Technical controls and discuss how they could help reduce or mitigate the above risks</a:t>
            </a:r>
          </a:p>
          <a:p>
            <a:endParaRPr lang="en-AU" sz="2000" dirty="0">
              <a:effectLst/>
            </a:endParaRPr>
          </a:p>
        </p:txBody>
      </p:sp>
    </p:spTree>
    <p:extLst>
      <p:ext uri="{BB962C8B-B14F-4D97-AF65-F5344CB8AC3E}">
        <p14:creationId xmlns:p14="http://schemas.microsoft.com/office/powerpoint/2010/main" val="140056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Example Questions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a:bodyPr>
          <a:lstStyle/>
          <a:p>
            <a:pPr marL="36900" indent="0">
              <a:lnSpc>
                <a:spcPct val="107000"/>
              </a:lnSpc>
              <a:spcAft>
                <a:spcPts val="800"/>
              </a:spcAft>
              <a:buNone/>
            </a:pPr>
            <a:r>
              <a:rPr lang="en-AU" sz="2400" dirty="0">
                <a:effectLst/>
                <a:ea typeface="Calibri" panose="020F0502020204030204" pitchFamily="34" charset="0"/>
                <a:cs typeface="Times New Roman" panose="02020603050405020304" pitchFamily="18" charset="0"/>
              </a:rPr>
              <a:t>A member of the Cyber Cat Criminals (CCC) hacker group has accidentally leaked the location of their hideout in the EXIF data of an image posted to social media. The authorities have raided the hideout and found a desktop computer that appears to be logged in and is currently running some kind of cybersecurity attack. A digital forensics team has been called in to investigate.</a:t>
            </a:r>
            <a:endParaRPr lang="en-AU" sz="2800" dirty="0">
              <a:effectLst/>
            </a:endParaRPr>
          </a:p>
        </p:txBody>
      </p:sp>
    </p:spTree>
    <p:extLst>
      <p:ext uri="{BB962C8B-B14F-4D97-AF65-F5344CB8AC3E}">
        <p14:creationId xmlns:p14="http://schemas.microsoft.com/office/powerpoint/2010/main" val="2664070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12025</TotalTime>
  <Words>904</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Georgia Pro Cond Light</vt:lpstr>
      <vt:lpstr>Speak Pro</vt:lpstr>
      <vt:lpstr>Times New Roman</vt:lpstr>
      <vt:lpstr>Wingdings 2</vt:lpstr>
      <vt:lpstr>SlateVTI</vt:lpstr>
      <vt:lpstr>CITS1003 Introduction to Cybersecurity Exam Example Questions</vt:lpstr>
      <vt:lpstr>A unit about cats cybersecurity</vt:lpstr>
      <vt:lpstr>3 Things</vt:lpstr>
      <vt:lpstr>Exam Format</vt:lpstr>
      <vt:lpstr>Example Questions</vt:lpstr>
      <vt:lpstr>Example Questions</vt:lpstr>
      <vt:lpstr>Example Questions</vt:lpstr>
      <vt:lpstr>Example Questions</vt:lpstr>
      <vt:lpstr>Example Questions</vt:lpstr>
      <vt:lpstr>Example Questions</vt:lpstr>
      <vt:lpstr>Example Questions</vt:lpstr>
      <vt:lpstr>Example Questions</vt:lpstr>
      <vt:lpstr>Example Question</vt:lpstr>
      <vt:lpstr>Example Question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23</cp:revision>
  <dcterms:created xsi:type="dcterms:W3CDTF">2020-01-13T04:26:47Z</dcterms:created>
  <dcterms:modified xsi:type="dcterms:W3CDTF">2025-05-12T05:16:40Z</dcterms:modified>
</cp:coreProperties>
</file>