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40"/>
  </p:notesMasterIdLst>
  <p:sldIdLst>
    <p:sldId id="256" r:id="rId2"/>
    <p:sldId id="257" r:id="rId3"/>
    <p:sldId id="303" r:id="rId4"/>
    <p:sldId id="308" r:id="rId5"/>
    <p:sldId id="291" r:id="rId6"/>
    <p:sldId id="281" r:id="rId7"/>
    <p:sldId id="333" r:id="rId8"/>
    <p:sldId id="300" r:id="rId9"/>
    <p:sldId id="302" r:id="rId10"/>
    <p:sldId id="306" r:id="rId11"/>
    <p:sldId id="307" r:id="rId12"/>
    <p:sldId id="336" r:id="rId13"/>
    <p:sldId id="337" r:id="rId14"/>
    <p:sldId id="389" r:id="rId15"/>
    <p:sldId id="309" r:id="rId16"/>
    <p:sldId id="310" r:id="rId17"/>
    <p:sldId id="311" r:id="rId18"/>
    <p:sldId id="316" r:id="rId19"/>
    <p:sldId id="317" r:id="rId20"/>
    <p:sldId id="312" r:id="rId21"/>
    <p:sldId id="330" r:id="rId22"/>
    <p:sldId id="331" r:id="rId23"/>
    <p:sldId id="313" r:id="rId24"/>
    <p:sldId id="315" r:id="rId25"/>
    <p:sldId id="318" r:id="rId26"/>
    <p:sldId id="319" r:id="rId27"/>
    <p:sldId id="322" r:id="rId28"/>
    <p:sldId id="324" r:id="rId29"/>
    <p:sldId id="323" r:id="rId30"/>
    <p:sldId id="390" r:id="rId31"/>
    <p:sldId id="320" r:id="rId32"/>
    <p:sldId id="326" r:id="rId33"/>
    <p:sldId id="321" r:id="rId34"/>
    <p:sldId id="327" r:id="rId35"/>
    <p:sldId id="328" r:id="rId36"/>
    <p:sldId id="329" r:id="rId37"/>
    <p:sldId id="325" r:id="rId38"/>
    <p:sldId id="314"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41"/>
    <p:restoredTop sz="96327"/>
  </p:normalViewPr>
  <p:slideViewPr>
    <p:cSldViewPr snapToGrid="0" snapToObjects="1">
      <p:cViewPr>
        <p:scale>
          <a:sx n="110" d="100"/>
          <a:sy n="110" d="100"/>
        </p:scale>
        <p:origin x="74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Knight" userId="d5c7fb24-67df-49c0-a0e8-7fe946ae099c" providerId="ADAL" clId="{55EF1B8F-EF71-4A15-BA3E-12AC83CF5252}"/>
    <pc:docChg chg="modSld">
      <pc:chgData name="Robert McKnight" userId="d5c7fb24-67df-49c0-a0e8-7fe946ae099c" providerId="ADAL" clId="{55EF1B8F-EF71-4A15-BA3E-12AC83CF5252}" dt="2024-05-07T00:41:14.438" v="70" actId="20577"/>
      <pc:docMkLst>
        <pc:docMk/>
      </pc:docMkLst>
      <pc:sldChg chg="modSp mod">
        <pc:chgData name="Robert McKnight" userId="d5c7fb24-67df-49c0-a0e8-7fe946ae099c" providerId="ADAL" clId="{55EF1B8F-EF71-4A15-BA3E-12AC83CF5252}" dt="2024-05-06T00:38:46.426" v="30"/>
        <pc:sldMkLst>
          <pc:docMk/>
          <pc:sldMk cId="733873971" sldId="311"/>
        </pc:sldMkLst>
        <pc:spChg chg="mod">
          <ac:chgData name="Robert McKnight" userId="d5c7fb24-67df-49c0-a0e8-7fe946ae099c" providerId="ADAL" clId="{55EF1B8F-EF71-4A15-BA3E-12AC83CF5252}" dt="2024-05-06T00:38:46.426" v="30"/>
          <ac:spMkLst>
            <pc:docMk/>
            <pc:sldMk cId="733873971" sldId="311"/>
            <ac:spMk id="3" creationId="{C29FA815-F1A1-E848-8BE0-A481039CE411}"/>
          </ac:spMkLst>
        </pc:spChg>
      </pc:sldChg>
      <pc:sldChg chg="modSp mod">
        <pc:chgData name="Robert McKnight" userId="d5c7fb24-67df-49c0-a0e8-7fe946ae099c" providerId="ADAL" clId="{55EF1B8F-EF71-4A15-BA3E-12AC83CF5252}" dt="2024-05-07T00:41:14.438" v="70" actId="20577"/>
        <pc:sldMkLst>
          <pc:docMk/>
          <pc:sldMk cId="748291739" sldId="323"/>
        </pc:sldMkLst>
        <pc:spChg chg="mod">
          <ac:chgData name="Robert McKnight" userId="d5c7fb24-67df-49c0-a0e8-7fe946ae099c" providerId="ADAL" clId="{55EF1B8F-EF71-4A15-BA3E-12AC83CF5252}" dt="2024-05-07T00:41:14.438" v="70" actId="20577"/>
          <ac:spMkLst>
            <pc:docMk/>
            <pc:sldMk cId="748291739" sldId="323"/>
            <ac:spMk id="3" creationId="{C29FA815-F1A1-E848-8BE0-A481039CE411}"/>
          </ac:spMkLst>
        </pc:spChg>
      </pc:sldChg>
      <pc:sldChg chg="modSp mod">
        <pc:chgData name="Robert McKnight" userId="d5c7fb24-67df-49c0-a0e8-7fe946ae099c" providerId="ADAL" clId="{55EF1B8F-EF71-4A15-BA3E-12AC83CF5252}" dt="2024-05-07T00:39:28.885" v="37" actId="20577"/>
        <pc:sldMkLst>
          <pc:docMk/>
          <pc:sldMk cId="3720175198" sldId="324"/>
        </pc:sldMkLst>
        <pc:spChg chg="mod">
          <ac:chgData name="Robert McKnight" userId="d5c7fb24-67df-49c0-a0e8-7fe946ae099c" providerId="ADAL" clId="{55EF1B8F-EF71-4A15-BA3E-12AC83CF5252}" dt="2024-05-07T00:39:28.885" v="37" actId="20577"/>
          <ac:spMkLst>
            <pc:docMk/>
            <pc:sldMk cId="3720175198" sldId="324"/>
            <ac:spMk id="2" creationId="{07F6FF8C-A74B-E640-AF2F-9B4E07A213CF}"/>
          </ac:spMkLst>
        </pc:spChg>
      </pc:sldChg>
    </pc:docChg>
  </pc:docChgLst>
  <pc:docChgLst>
    <pc:chgData name="Robert McKnight" userId="d5c7fb24-67df-49c0-a0e8-7fe946ae099c" providerId="ADAL" clId="{422F8D64-1F6C-41C9-96E0-2AD795B95CF1}"/>
    <pc:docChg chg="modSld sldOrd">
      <pc:chgData name="Robert McKnight" userId="d5c7fb24-67df-49c0-a0e8-7fe946ae099c" providerId="ADAL" clId="{422F8D64-1F6C-41C9-96E0-2AD795B95CF1}" dt="2025-01-09T03:01:29.182" v="1"/>
      <pc:docMkLst>
        <pc:docMk/>
      </pc:docMkLst>
      <pc:sldChg chg="ord">
        <pc:chgData name="Robert McKnight" userId="d5c7fb24-67df-49c0-a0e8-7fe946ae099c" providerId="ADAL" clId="{422F8D64-1F6C-41C9-96E0-2AD795B95CF1}" dt="2025-01-09T03:01:29.182" v="1"/>
        <pc:sldMkLst>
          <pc:docMk/>
          <pc:sldMk cId="963198323" sldId="330"/>
        </pc:sldMkLst>
      </pc:sldChg>
    </pc:docChg>
  </pc:docChgLst>
  <pc:docChgLst>
    <pc:chgData name="Robert McKnight" userId="d5c7fb24-67df-49c0-a0e8-7fe946ae099c" providerId="ADAL" clId="{704FE7C2-8B20-4899-9AA6-D3FE1402E976}"/>
    <pc:docChg chg="custSel addSld modSld">
      <pc:chgData name="Robert McKnight" userId="d5c7fb24-67df-49c0-a0e8-7fe946ae099c" providerId="ADAL" clId="{704FE7C2-8B20-4899-9AA6-D3FE1402E976}" dt="2025-05-05T03:02:54.021" v="38" actId="478"/>
      <pc:docMkLst>
        <pc:docMk/>
      </pc:docMkLst>
      <pc:sldChg chg="delSp mod">
        <pc:chgData name="Robert McKnight" userId="d5c7fb24-67df-49c0-a0e8-7fe946ae099c" providerId="ADAL" clId="{704FE7C2-8B20-4899-9AA6-D3FE1402E976}" dt="2025-05-05T03:02:54.021" v="38" actId="478"/>
        <pc:sldMkLst>
          <pc:docMk/>
          <pc:sldMk cId="2732321782" sldId="306"/>
        </pc:sldMkLst>
        <pc:spChg chg="del">
          <ac:chgData name="Robert McKnight" userId="d5c7fb24-67df-49c0-a0e8-7fe946ae099c" providerId="ADAL" clId="{704FE7C2-8B20-4899-9AA6-D3FE1402E976}" dt="2025-05-05T03:02:54.021" v="38" actId="478"/>
          <ac:spMkLst>
            <pc:docMk/>
            <pc:sldMk cId="2732321782" sldId="306"/>
            <ac:spMk id="8" creationId="{44D6AA37-BEC1-4370-B5D3-8720598EC8B4}"/>
          </ac:spMkLst>
        </pc:spChg>
      </pc:sldChg>
      <pc:sldChg chg="modSp new mod">
        <pc:chgData name="Robert McKnight" userId="d5c7fb24-67df-49c0-a0e8-7fe946ae099c" providerId="ADAL" clId="{704FE7C2-8B20-4899-9AA6-D3FE1402E976}" dt="2025-05-05T01:00:56.238" v="37" actId="20577"/>
        <pc:sldMkLst>
          <pc:docMk/>
          <pc:sldMk cId="3510913273" sldId="390"/>
        </pc:sldMkLst>
        <pc:spChg chg="mod">
          <ac:chgData name="Robert McKnight" userId="d5c7fb24-67df-49c0-a0e8-7fe946ae099c" providerId="ADAL" clId="{704FE7C2-8B20-4899-9AA6-D3FE1402E976}" dt="2025-05-05T00:59:56.677" v="28" actId="20577"/>
          <ac:spMkLst>
            <pc:docMk/>
            <pc:sldMk cId="3510913273" sldId="390"/>
            <ac:spMk id="2" creationId="{17AE3DA8-F00B-07FA-A623-DE7892F982C7}"/>
          </ac:spMkLst>
        </pc:spChg>
        <pc:spChg chg="mod">
          <ac:chgData name="Robert McKnight" userId="d5c7fb24-67df-49c0-a0e8-7fe946ae099c" providerId="ADAL" clId="{704FE7C2-8B20-4899-9AA6-D3FE1402E976}" dt="2025-05-05T01:00:56.238" v="37" actId="20577"/>
          <ac:spMkLst>
            <pc:docMk/>
            <pc:sldMk cId="3510913273" sldId="390"/>
            <ac:spMk id="3" creationId="{A8504334-09B4-CDE1-79F8-7F01D34E9B84}"/>
          </ac:spMkLst>
        </pc:spChg>
      </pc:sldChg>
    </pc:docChg>
  </pc:docChgLst>
  <pc:docChgLst>
    <pc:chgData name="Robert McKnight" userId="d5c7fb24-67df-49c0-a0e8-7fe946ae099c" providerId="ADAL" clId="{6D7BF6FD-2AF4-4799-B2AB-631CA5CF90CA}"/>
    <pc:docChg chg="modSld">
      <pc:chgData name="Robert McKnight" userId="d5c7fb24-67df-49c0-a0e8-7fe946ae099c" providerId="ADAL" clId="{6D7BF6FD-2AF4-4799-B2AB-631CA5CF90CA}" dt="2024-09-03T02:28:18.581" v="5" actId="20577"/>
      <pc:docMkLst>
        <pc:docMk/>
      </pc:docMkLst>
      <pc:sldChg chg="modSp mod">
        <pc:chgData name="Robert McKnight" userId="d5c7fb24-67df-49c0-a0e8-7fe946ae099c" providerId="ADAL" clId="{6D7BF6FD-2AF4-4799-B2AB-631CA5CF90CA}" dt="2024-09-02T00:34:30.526" v="4" actId="1036"/>
        <pc:sldMkLst>
          <pc:docMk/>
          <pc:sldMk cId="1077586671" sldId="256"/>
        </pc:sldMkLst>
        <pc:spChg chg="mod">
          <ac:chgData name="Robert McKnight" userId="d5c7fb24-67df-49c0-a0e8-7fe946ae099c" providerId="ADAL" clId="{6D7BF6FD-2AF4-4799-B2AB-631CA5CF90CA}" dt="2024-09-02T00:34:28.326" v="3" actId="6549"/>
          <ac:spMkLst>
            <pc:docMk/>
            <pc:sldMk cId="1077586671" sldId="256"/>
            <ac:spMk id="2" creationId="{A7F2B5DE-6445-CC49-9F8E-7C9072991AF6}"/>
          </ac:spMkLst>
        </pc:spChg>
        <pc:picChg chg="mod">
          <ac:chgData name="Robert McKnight" userId="d5c7fb24-67df-49c0-a0e8-7fe946ae099c" providerId="ADAL" clId="{6D7BF6FD-2AF4-4799-B2AB-631CA5CF90CA}" dt="2024-09-02T00:34:30.526" v="4" actId="1036"/>
          <ac:picMkLst>
            <pc:docMk/>
            <pc:sldMk cId="1077586671" sldId="256"/>
            <ac:picMk id="4" creationId="{808E16CA-BF32-4E68-AAAF-189A3408C6C8}"/>
          </ac:picMkLst>
        </pc:picChg>
      </pc:sldChg>
      <pc:sldChg chg="modSp mod">
        <pc:chgData name="Robert McKnight" userId="d5c7fb24-67df-49c0-a0e8-7fe946ae099c" providerId="ADAL" clId="{6D7BF6FD-2AF4-4799-B2AB-631CA5CF90CA}" dt="2024-09-03T02:28:18.581" v="5" actId="20577"/>
        <pc:sldMkLst>
          <pc:docMk/>
          <pc:sldMk cId="2130746743" sldId="321"/>
        </pc:sldMkLst>
        <pc:spChg chg="mod">
          <ac:chgData name="Robert McKnight" userId="d5c7fb24-67df-49c0-a0e8-7fe946ae099c" providerId="ADAL" clId="{6D7BF6FD-2AF4-4799-B2AB-631CA5CF90CA}" dt="2024-09-03T02:28:18.581" v="5" actId="20577"/>
          <ac:spMkLst>
            <pc:docMk/>
            <pc:sldMk cId="2130746743" sldId="321"/>
            <ac:spMk id="3" creationId="{C29FA815-F1A1-E848-8BE0-A481039CE411}"/>
          </ac:spMkLst>
        </pc:spChg>
      </pc:sldChg>
    </pc:docChg>
  </pc:docChgLst>
  <pc:docChgLst>
    <pc:chgData name="Robert McKnight" userId="d5c7fb24-67df-49c0-a0e8-7fe946ae099c" providerId="ADAL" clId="{02734D5B-E254-4AE2-B983-CBADBA8152C3}"/>
    <pc:docChg chg="modSld">
      <pc:chgData name="Robert McKnight" userId="d5c7fb24-67df-49c0-a0e8-7fe946ae099c" providerId="ADAL" clId="{02734D5B-E254-4AE2-B983-CBADBA8152C3}" dt="2023-09-06T06:03:28.468" v="1" actId="20577"/>
      <pc:docMkLst>
        <pc:docMk/>
      </pc:docMkLst>
      <pc:sldChg chg="modSp mod">
        <pc:chgData name="Robert McKnight" userId="d5c7fb24-67df-49c0-a0e8-7fe946ae099c" providerId="ADAL" clId="{02734D5B-E254-4AE2-B983-CBADBA8152C3}" dt="2023-09-06T06:03:28.468" v="1" actId="20577"/>
        <pc:sldMkLst>
          <pc:docMk/>
          <pc:sldMk cId="1077586671" sldId="256"/>
        </pc:sldMkLst>
        <pc:spChg chg="mod">
          <ac:chgData name="Robert McKnight" userId="d5c7fb24-67df-49c0-a0e8-7fe946ae099c" providerId="ADAL" clId="{02734D5B-E254-4AE2-B983-CBADBA8152C3}" dt="2023-09-06T06:03:28.468" v="1" actId="20577"/>
          <ac:spMkLst>
            <pc:docMk/>
            <pc:sldMk cId="1077586671" sldId="256"/>
            <ac:spMk id="2" creationId="{A7F2B5DE-6445-CC49-9F8E-7C9072991AF6}"/>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53C0A39-00BE-44D7-B0D2-AB678137228B}" type="doc">
      <dgm:prSet loTypeId="urn:microsoft.com/office/officeart/2016/7/layout/BasicLinearProcessNumbered" loCatId="process" qsTypeId="urn:microsoft.com/office/officeart/2005/8/quickstyle/simple4" qsCatId="simple" csTypeId="urn:microsoft.com/office/officeart/2005/8/colors/colorful5" csCatId="colorful" phldr="1"/>
      <dgm:spPr/>
      <dgm:t>
        <a:bodyPr/>
        <a:lstStyle/>
        <a:p>
          <a:endParaRPr lang="en-US"/>
        </a:p>
      </dgm:t>
    </dgm:pt>
    <dgm:pt modelId="{46C2E8DB-109B-4656-BFFA-76881C20CAE1}">
      <dgm:prSet/>
      <dgm:spPr/>
      <dgm:t>
        <a:bodyPr/>
        <a:lstStyle/>
        <a:p>
          <a:r>
            <a:rPr lang="en-US" dirty="0"/>
            <a:t>What is cybercrime, privacy and cyberwar?</a:t>
          </a:r>
        </a:p>
      </dgm:t>
    </dgm:pt>
    <dgm:pt modelId="{CDADDBC5-5A67-43D0-9E5D-D3D97635C139}" type="parTrans" cxnId="{74BEA2B3-8B7D-4612-A405-A8796948B9F7}">
      <dgm:prSet/>
      <dgm:spPr/>
      <dgm:t>
        <a:bodyPr/>
        <a:lstStyle/>
        <a:p>
          <a:endParaRPr lang="en-US"/>
        </a:p>
      </dgm:t>
    </dgm:pt>
    <dgm:pt modelId="{2D3A4C9E-A53D-4481-BDEB-CC233139A255}" type="sibTrans" cxnId="{74BEA2B3-8B7D-4612-A405-A8796948B9F7}">
      <dgm:prSet phldrT="1" phldr="0"/>
      <dgm:spPr/>
      <dgm:t>
        <a:bodyPr/>
        <a:lstStyle/>
        <a:p>
          <a:r>
            <a:rPr lang="en-US"/>
            <a:t>1</a:t>
          </a:r>
        </a:p>
      </dgm:t>
    </dgm:pt>
    <dgm:pt modelId="{3568F8AE-5494-452E-AC9F-80D8C2982586}">
      <dgm:prSet/>
      <dgm:spPr/>
      <dgm:t>
        <a:bodyPr/>
        <a:lstStyle/>
        <a:p>
          <a:r>
            <a:rPr lang="en-AU" dirty="0"/>
            <a:t>Laws that govern privacy and cybersecurity in Australia</a:t>
          </a:r>
          <a:endParaRPr lang="en-US" dirty="0"/>
        </a:p>
      </dgm:t>
    </dgm:pt>
    <dgm:pt modelId="{7A03590B-F59E-4CE2-BD31-ADDC1E28BE0C}" type="parTrans" cxnId="{D655EC8F-269A-4035-9429-E9107B3BF2A1}">
      <dgm:prSet/>
      <dgm:spPr/>
      <dgm:t>
        <a:bodyPr/>
        <a:lstStyle/>
        <a:p>
          <a:endParaRPr lang="en-US"/>
        </a:p>
      </dgm:t>
    </dgm:pt>
    <dgm:pt modelId="{FB6EC0AC-0584-4022-BF7E-73125F2272BD}" type="sibTrans" cxnId="{D655EC8F-269A-4035-9429-E9107B3BF2A1}">
      <dgm:prSet phldrT="2" phldr="0"/>
      <dgm:spPr/>
      <dgm:t>
        <a:bodyPr/>
        <a:lstStyle/>
        <a:p>
          <a:r>
            <a:rPr lang="en-US"/>
            <a:t>2</a:t>
          </a:r>
        </a:p>
      </dgm:t>
    </dgm:pt>
    <dgm:pt modelId="{6415C192-69D5-47CA-B251-C754C2B1888A}">
      <dgm:prSet/>
      <dgm:spPr/>
      <dgm:t>
        <a:bodyPr/>
        <a:lstStyle/>
        <a:p>
          <a:r>
            <a:rPr lang="en-AU" dirty="0"/>
            <a:t>The relationship between Australian and international laws</a:t>
          </a:r>
          <a:endParaRPr lang="en-US" dirty="0"/>
        </a:p>
      </dgm:t>
    </dgm:pt>
    <dgm:pt modelId="{3EDD336B-2B87-4849-96F0-7B447A77FF10}" type="parTrans" cxnId="{585C0BD1-DD30-4834-9AF1-6BA51B513012}">
      <dgm:prSet/>
      <dgm:spPr/>
      <dgm:t>
        <a:bodyPr/>
        <a:lstStyle/>
        <a:p>
          <a:endParaRPr lang="en-US"/>
        </a:p>
      </dgm:t>
    </dgm:pt>
    <dgm:pt modelId="{3C0B582C-87D9-4DBD-9E22-785DD1009859}" type="sibTrans" cxnId="{585C0BD1-DD30-4834-9AF1-6BA51B513012}">
      <dgm:prSet phldrT="3" phldr="0"/>
      <dgm:spPr/>
      <dgm:t>
        <a:bodyPr/>
        <a:lstStyle/>
        <a:p>
          <a:r>
            <a:rPr lang="en-US"/>
            <a:t>3</a:t>
          </a:r>
        </a:p>
      </dgm:t>
    </dgm:pt>
    <dgm:pt modelId="{835D02CE-208B-C748-9E31-AF6F642F6210}" type="pres">
      <dgm:prSet presAssocID="{353C0A39-00BE-44D7-B0D2-AB678137228B}" presName="Name0" presStyleCnt="0">
        <dgm:presLayoutVars>
          <dgm:animLvl val="lvl"/>
          <dgm:resizeHandles val="exact"/>
        </dgm:presLayoutVars>
      </dgm:prSet>
      <dgm:spPr/>
    </dgm:pt>
    <dgm:pt modelId="{EF683D26-9A9B-8B47-96E9-20AF7D6121D8}" type="pres">
      <dgm:prSet presAssocID="{46C2E8DB-109B-4656-BFFA-76881C20CAE1}" presName="compositeNode" presStyleCnt="0">
        <dgm:presLayoutVars>
          <dgm:bulletEnabled val="1"/>
        </dgm:presLayoutVars>
      </dgm:prSet>
      <dgm:spPr/>
    </dgm:pt>
    <dgm:pt modelId="{A0D53CA6-A708-A941-8E6D-BC21898DCD1E}" type="pres">
      <dgm:prSet presAssocID="{46C2E8DB-109B-4656-BFFA-76881C20CAE1}" presName="bgRect" presStyleLbl="bgAccFollowNode1" presStyleIdx="0" presStyleCnt="3"/>
      <dgm:spPr/>
    </dgm:pt>
    <dgm:pt modelId="{F1E3E525-D522-AD4C-B92D-52BA36651C8B}" type="pres">
      <dgm:prSet presAssocID="{2D3A4C9E-A53D-4481-BDEB-CC233139A255}" presName="sibTransNodeCircle" presStyleLbl="alignNode1" presStyleIdx="0" presStyleCnt="6">
        <dgm:presLayoutVars>
          <dgm:chMax val="0"/>
          <dgm:bulletEnabled/>
        </dgm:presLayoutVars>
      </dgm:prSet>
      <dgm:spPr/>
    </dgm:pt>
    <dgm:pt modelId="{B1BF1653-B84E-FE45-B271-B1B50475AC9E}" type="pres">
      <dgm:prSet presAssocID="{46C2E8DB-109B-4656-BFFA-76881C20CAE1}" presName="bottomLine" presStyleLbl="alignNode1" presStyleIdx="1" presStyleCnt="6">
        <dgm:presLayoutVars/>
      </dgm:prSet>
      <dgm:spPr/>
    </dgm:pt>
    <dgm:pt modelId="{384C7D26-9A3A-A543-9D18-8E42F46505FB}" type="pres">
      <dgm:prSet presAssocID="{46C2E8DB-109B-4656-BFFA-76881C20CAE1}" presName="nodeText" presStyleLbl="bgAccFollowNode1" presStyleIdx="0" presStyleCnt="3">
        <dgm:presLayoutVars>
          <dgm:bulletEnabled val="1"/>
        </dgm:presLayoutVars>
      </dgm:prSet>
      <dgm:spPr/>
    </dgm:pt>
    <dgm:pt modelId="{D25B2D3F-9DFE-6A4A-9B43-1C246FEC077B}" type="pres">
      <dgm:prSet presAssocID="{2D3A4C9E-A53D-4481-BDEB-CC233139A255}" presName="sibTrans" presStyleCnt="0"/>
      <dgm:spPr/>
    </dgm:pt>
    <dgm:pt modelId="{98CF1AB6-BADF-0A44-8B15-6D461AB97238}" type="pres">
      <dgm:prSet presAssocID="{3568F8AE-5494-452E-AC9F-80D8C2982586}" presName="compositeNode" presStyleCnt="0">
        <dgm:presLayoutVars>
          <dgm:bulletEnabled val="1"/>
        </dgm:presLayoutVars>
      </dgm:prSet>
      <dgm:spPr/>
    </dgm:pt>
    <dgm:pt modelId="{5FD6A272-18EF-9144-99F9-DF63E57ABEB8}" type="pres">
      <dgm:prSet presAssocID="{3568F8AE-5494-452E-AC9F-80D8C2982586}" presName="bgRect" presStyleLbl="bgAccFollowNode1" presStyleIdx="1" presStyleCnt="3"/>
      <dgm:spPr/>
    </dgm:pt>
    <dgm:pt modelId="{17A150FB-3D38-024D-8711-90F3B0983131}" type="pres">
      <dgm:prSet presAssocID="{FB6EC0AC-0584-4022-BF7E-73125F2272BD}" presName="sibTransNodeCircle" presStyleLbl="alignNode1" presStyleIdx="2" presStyleCnt="6">
        <dgm:presLayoutVars>
          <dgm:chMax val="0"/>
          <dgm:bulletEnabled/>
        </dgm:presLayoutVars>
      </dgm:prSet>
      <dgm:spPr/>
    </dgm:pt>
    <dgm:pt modelId="{A4E20BDB-0308-2146-AE32-5719DA541BA0}" type="pres">
      <dgm:prSet presAssocID="{3568F8AE-5494-452E-AC9F-80D8C2982586}" presName="bottomLine" presStyleLbl="alignNode1" presStyleIdx="3" presStyleCnt="6">
        <dgm:presLayoutVars/>
      </dgm:prSet>
      <dgm:spPr/>
    </dgm:pt>
    <dgm:pt modelId="{190C5845-004E-1242-9B14-960604D660EC}" type="pres">
      <dgm:prSet presAssocID="{3568F8AE-5494-452E-AC9F-80D8C2982586}" presName="nodeText" presStyleLbl="bgAccFollowNode1" presStyleIdx="1" presStyleCnt="3">
        <dgm:presLayoutVars>
          <dgm:bulletEnabled val="1"/>
        </dgm:presLayoutVars>
      </dgm:prSet>
      <dgm:spPr/>
    </dgm:pt>
    <dgm:pt modelId="{6DAD0EC2-A15C-6A42-BBD9-0D128172AF90}" type="pres">
      <dgm:prSet presAssocID="{FB6EC0AC-0584-4022-BF7E-73125F2272BD}" presName="sibTrans" presStyleCnt="0"/>
      <dgm:spPr/>
    </dgm:pt>
    <dgm:pt modelId="{629DE729-78DB-E24E-B0CC-531F8AB05D8B}" type="pres">
      <dgm:prSet presAssocID="{6415C192-69D5-47CA-B251-C754C2B1888A}" presName="compositeNode" presStyleCnt="0">
        <dgm:presLayoutVars>
          <dgm:bulletEnabled val="1"/>
        </dgm:presLayoutVars>
      </dgm:prSet>
      <dgm:spPr/>
    </dgm:pt>
    <dgm:pt modelId="{CD33FA43-5995-784F-BB72-E706250C9EEB}" type="pres">
      <dgm:prSet presAssocID="{6415C192-69D5-47CA-B251-C754C2B1888A}" presName="bgRect" presStyleLbl="bgAccFollowNode1" presStyleIdx="2" presStyleCnt="3"/>
      <dgm:spPr/>
    </dgm:pt>
    <dgm:pt modelId="{C94336ED-5599-A541-999C-30B07E4835F8}" type="pres">
      <dgm:prSet presAssocID="{3C0B582C-87D9-4DBD-9E22-785DD1009859}" presName="sibTransNodeCircle" presStyleLbl="alignNode1" presStyleIdx="4" presStyleCnt="6">
        <dgm:presLayoutVars>
          <dgm:chMax val="0"/>
          <dgm:bulletEnabled/>
        </dgm:presLayoutVars>
      </dgm:prSet>
      <dgm:spPr/>
    </dgm:pt>
    <dgm:pt modelId="{25FC7377-AC70-DC4C-87BE-BC9DC0F13768}" type="pres">
      <dgm:prSet presAssocID="{6415C192-69D5-47CA-B251-C754C2B1888A}" presName="bottomLine" presStyleLbl="alignNode1" presStyleIdx="5" presStyleCnt="6">
        <dgm:presLayoutVars/>
      </dgm:prSet>
      <dgm:spPr/>
    </dgm:pt>
    <dgm:pt modelId="{5CE81A56-7695-8A42-9EC6-5838C2CAB9FB}" type="pres">
      <dgm:prSet presAssocID="{6415C192-69D5-47CA-B251-C754C2B1888A}" presName="nodeText" presStyleLbl="bgAccFollowNode1" presStyleIdx="2" presStyleCnt="3">
        <dgm:presLayoutVars>
          <dgm:bulletEnabled val="1"/>
        </dgm:presLayoutVars>
      </dgm:prSet>
      <dgm:spPr/>
    </dgm:pt>
  </dgm:ptLst>
  <dgm:cxnLst>
    <dgm:cxn modelId="{D372870E-3C54-3D4F-B972-8DD7342F493D}" type="presOf" srcId="{3C0B582C-87D9-4DBD-9E22-785DD1009859}" destId="{C94336ED-5599-A541-999C-30B07E4835F8}" srcOrd="0" destOrd="0" presId="urn:microsoft.com/office/officeart/2016/7/layout/BasicLinearProcessNumbered"/>
    <dgm:cxn modelId="{FE602F3B-5533-B94B-BAB7-93FC1B210F80}" type="presOf" srcId="{353C0A39-00BE-44D7-B0D2-AB678137228B}" destId="{835D02CE-208B-C748-9E31-AF6F642F6210}" srcOrd="0" destOrd="0" presId="urn:microsoft.com/office/officeart/2016/7/layout/BasicLinearProcessNumbered"/>
    <dgm:cxn modelId="{F0B7B83F-B552-C04F-B4EA-CA67CE81FD88}" type="presOf" srcId="{2D3A4C9E-A53D-4481-BDEB-CC233139A255}" destId="{F1E3E525-D522-AD4C-B92D-52BA36651C8B}" srcOrd="0" destOrd="0" presId="urn:microsoft.com/office/officeart/2016/7/layout/BasicLinearProcessNumbered"/>
    <dgm:cxn modelId="{609FAB43-C6C5-0C49-BE70-026C68A8C946}" type="presOf" srcId="{FB6EC0AC-0584-4022-BF7E-73125F2272BD}" destId="{17A150FB-3D38-024D-8711-90F3B0983131}" srcOrd="0" destOrd="0" presId="urn:microsoft.com/office/officeart/2016/7/layout/BasicLinearProcessNumbered"/>
    <dgm:cxn modelId="{9072D169-FB39-1E4B-AA4A-381DF696AA4B}" type="presOf" srcId="{6415C192-69D5-47CA-B251-C754C2B1888A}" destId="{5CE81A56-7695-8A42-9EC6-5838C2CAB9FB}" srcOrd="1" destOrd="0" presId="urn:microsoft.com/office/officeart/2016/7/layout/BasicLinearProcessNumbered"/>
    <dgm:cxn modelId="{7A471A75-B2E5-EC45-838C-AE78C6D1A81B}" type="presOf" srcId="{46C2E8DB-109B-4656-BFFA-76881C20CAE1}" destId="{A0D53CA6-A708-A941-8E6D-BC21898DCD1E}" srcOrd="0" destOrd="0" presId="urn:microsoft.com/office/officeart/2016/7/layout/BasicLinearProcessNumbered"/>
    <dgm:cxn modelId="{D899E27A-6437-F446-BA1A-5653AB8FB810}" type="presOf" srcId="{6415C192-69D5-47CA-B251-C754C2B1888A}" destId="{CD33FA43-5995-784F-BB72-E706250C9EEB}" srcOrd="0" destOrd="0" presId="urn:microsoft.com/office/officeart/2016/7/layout/BasicLinearProcessNumbered"/>
    <dgm:cxn modelId="{D655EC8F-269A-4035-9429-E9107B3BF2A1}" srcId="{353C0A39-00BE-44D7-B0D2-AB678137228B}" destId="{3568F8AE-5494-452E-AC9F-80D8C2982586}" srcOrd="1" destOrd="0" parTransId="{7A03590B-F59E-4CE2-BD31-ADDC1E28BE0C}" sibTransId="{FB6EC0AC-0584-4022-BF7E-73125F2272BD}"/>
    <dgm:cxn modelId="{E133169E-34B2-7C4E-857A-DB3E59B1B9FA}" type="presOf" srcId="{3568F8AE-5494-452E-AC9F-80D8C2982586}" destId="{5FD6A272-18EF-9144-99F9-DF63E57ABEB8}" srcOrd="0" destOrd="0" presId="urn:microsoft.com/office/officeart/2016/7/layout/BasicLinearProcessNumbered"/>
    <dgm:cxn modelId="{74BEA2B3-8B7D-4612-A405-A8796948B9F7}" srcId="{353C0A39-00BE-44D7-B0D2-AB678137228B}" destId="{46C2E8DB-109B-4656-BFFA-76881C20CAE1}" srcOrd="0" destOrd="0" parTransId="{CDADDBC5-5A67-43D0-9E5D-D3D97635C139}" sibTransId="{2D3A4C9E-A53D-4481-BDEB-CC233139A255}"/>
    <dgm:cxn modelId="{762653C5-0017-934A-B877-AC04F2DAF24C}" type="presOf" srcId="{3568F8AE-5494-452E-AC9F-80D8C2982586}" destId="{190C5845-004E-1242-9B14-960604D660EC}" srcOrd="1" destOrd="0" presId="urn:microsoft.com/office/officeart/2016/7/layout/BasicLinearProcessNumbered"/>
    <dgm:cxn modelId="{585C0BD1-DD30-4834-9AF1-6BA51B513012}" srcId="{353C0A39-00BE-44D7-B0D2-AB678137228B}" destId="{6415C192-69D5-47CA-B251-C754C2B1888A}" srcOrd="2" destOrd="0" parTransId="{3EDD336B-2B87-4849-96F0-7B447A77FF10}" sibTransId="{3C0B582C-87D9-4DBD-9E22-785DD1009859}"/>
    <dgm:cxn modelId="{2814E1EE-4A90-DA48-88C7-3B76E329CF61}" type="presOf" srcId="{46C2E8DB-109B-4656-BFFA-76881C20CAE1}" destId="{384C7D26-9A3A-A543-9D18-8E42F46505FB}" srcOrd="1" destOrd="0" presId="urn:microsoft.com/office/officeart/2016/7/layout/BasicLinearProcessNumbered"/>
    <dgm:cxn modelId="{84921DB0-DA20-3144-99EE-2AFD7AB8712D}" type="presParOf" srcId="{835D02CE-208B-C748-9E31-AF6F642F6210}" destId="{EF683D26-9A9B-8B47-96E9-20AF7D6121D8}" srcOrd="0" destOrd="0" presId="urn:microsoft.com/office/officeart/2016/7/layout/BasicLinearProcessNumbered"/>
    <dgm:cxn modelId="{DEEE2A56-949F-4647-BF50-00B02FCB394D}" type="presParOf" srcId="{EF683D26-9A9B-8B47-96E9-20AF7D6121D8}" destId="{A0D53CA6-A708-A941-8E6D-BC21898DCD1E}" srcOrd="0" destOrd="0" presId="urn:microsoft.com/office/officeart/2016/7/layout/BasicLinearProcessNumbered"/>
    <dgm:cxn modelId="{00953DF8-8965-AA45-A498-C776A1037271}" type="presParOf" srcId="{EF683D26-9A9B-8B47-96E9-20AF7D6121D8}" destId="{F1E3E525-D522-AD4C-B92D-52BA36651C8B}" srcOrd="1" destOrd="0" presId="urn:microsoft.com/office/officeart/2016/7/layout/BasicLinearProcessNumbered"/>
    <dgm:cxn modelId="{D11E099E-63AF-634A-AA1F-1303378CCEA3}" type="presParOf" srcId="{EF683D26-9A9B-8B47-96E9-20AF7D6121D8}" destId="{B1BF1653-B84E-FE45-B271-B1B50475AC9E}" srcOrd="2" destOrd="0" presId="urn:microsoft.com/office/officeart/2016/7/layout/BasicLinearProcessNumbered"/>
    <dgm:cxn modelId="{5701AB3A-43EF-BB4B-A591-B761CEAE56AA}" type="presParOf" srcId="{EF683D26-9A9B-8B47-96E9-20AF7D6121D8}" destId="{384C7D26-9A3A-A543-9D18-8E42F46505FB}" srcOrd="3" destOrd="0" presId="urn:microsoft.com/office/officeart/2016/7/layout/BasicLinearProcessNumbered"/>
    <dgm:cxn modelId="{40350959-AD78-FD4A-A303-2DD49BE502C5}" type="presParOf" srcId="{835D02CE-208B-C748-9E31-AF6F642F6210}" destId="{D25B2D3F-9DFE-6A4A-9B43-1C246FEC077B}" srcOrd="1" destOrd="0" presId="urn:microsoft.com/office/officeart/2016/7/layout/BasicLinearProcessNumbered"/>
    <dgm:cxn modelId="{C316A311-0CED-B644-AE41-9E1FEFB7D1E5}" type="presParOf" srcId="{835D02CE-208B-C748-9E31-AF6F642F6210}" destId="{98CF1AB6-BADF-0A44-8B15-6D461AB97238}" srcOrd="2" destOrd="0" presId="urn:microsoft.com/office/officeart/2016/7/layout/BasicLinearProcessNumbered"/>
    <dgm:cxn modelId="{C9D3C6D8-370E-4C4E-9B83-F2AC4AD99B0F}" type="presParOf" srcId="{98CF1AB6-BADF-0A44-8B15-6D461AB97238}" destId="{5FD6A272-18EF-9144-99F9-DF63E57ABEB8}" srcOrd="0" destOrd="0" presId="urn:microsoft.com/office/officeart/2016/7/layout/BasicLinearProcessNumbered"/>
    <dgm:cxn modelId="{F9F20D3F-B4CF-0B4F-A8F5-C601153FEF11}" type="presParOf" srcId="{98CF1AB6-BADF-0A44-8B15-6D461AB97238}" destId="{17A150FB-3D38-024D-8711-90F3B0983131}" srcOrd="1" destOrd="0" presId="urn:microsoft.com/office/officeart/2016/7/layout/BasicLinearProcessNumbered"/>
    <dgm:cxn modelId="{0B7B2FDF-DEE6-2D47-A3B7-AC722D1F30D8}" type="presParOf" srcId="{98CF1AB6-BADF-0A44-8B15-6D461AB97238}" destId="{A4E20BDB-0308-2146-AE32-5719DA541BA0}" srcOrd="2" destOrd="0" presId="urn:microsoft.com/office/officeart/2016/7/layout/BasicLinearProcessNumbered"/>
    <dgm:cxn modelId="{FECE3C98-89D0-244D-ACD4-611778E12DF5}" type="presParOf" srcId="{98CF1AB6-BADF-0A44-8B15-6D461AB97238}" destId="{190C5845-004E-1242-9B14-960604D660EC}" srcOrd="3" destOrd="0" presId="urn:microsoft.com/office/officeart/2016/7/layout/BasicLinearProcessNumbered"/>
    <dgm:cxn modelId="{04DA8CDA-1772-7E44-BDED-F40A3635B662}" type="presParOf" srcId="{835D02CE-208B-C748-9E31-AF6F642F6210}" destId="{6DAD0EC2-A15C-6A42-BBD9-0D128172AF90}" srcOrd="3" destOrd="0" presId="urn:microsoft.com/office/officeart/2016/7/layout/BasicLinearProcessNumbered"/>
    <dgm:cxn modelId="{1A9E422B-4736-E14D-A61D-A1689A086B26}" type="presParOf" srcId="{835D02CE-208B-C748-9E31-AF6F642F6210}" destId="{629DE729-78DB-E24E-B0CC-531F8AB05D8B}" srcOrd="4" destOrd="0" presId="urn:microsoft.com/office/officeart/2016/7/layout/BasicLinearProcessNumbered"/>
    <dgm:cxn modelId="{7AE85E79-AB23-7940-B822-9621AD6BEB5C}" type="presParOf" srcId="{629DE729-78DB-E24E-B0CC-531F8AB05D8B}" destId="{CD33FA43-5995-784F-BB72-E706250C9EEB}" srcOrd="0" destOrd="0" presId="urn:microsoft.com/office/officeart/2016/7/layout/BasicLinearProcessNumbered"/>
    <dgm:cxn modelId="{5780ED18-9FBF-B14B-A1BC-5AE8D5E8549F}" type="presParOf" srcId="{629DE729-78DB-E24E-B0CC-531F8AB05D8B}" destId="{C94336ED-5599-A541-999C-30B07E4835F8}" srcOrd="1" destOrd="0" presId="urn:microsoft.com/office/officeart/2016/7/layout/BasicLinearProcessNumbered"/>
    <dgm:cxn modelId="{CFF29F57-D258-0145-97B6-3F59BBEBB6EB}" type="presParOf" srcId="{629DE729-78DB-E24E-B0CC-531F8AB05D8B}" destId="{25FC7377-AC70-DC4C-87BE-BC9DC0F13768}" srcOrd="2" destOrd="0" presId="urn:microsoft.com/office/officeart/2016/7/layout/BasicLinearProcessNumbered"/>
    <dgm:cxn modelId="{4BBC2579-E684-384B-80B6-78D198901ECD}" type="presParOf" srcId="{629DE729-78DB-E24E-B0CC-531F8AB05D8B}" destId="{5CE81A56-7695-8A42-9EC6-5838C2CAB9FB}" srcOrd="3" destOrd="0" presId="urn:microsoft.com/office/officeart/2016/7/layout/BasicLinear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D53CA6-A708-A941-8E6D-BC21898DCD1E}">
      <dsp:nvSpPr>
        <dsp:cNvPr id="0" name=""/>
        <dsp:cNvSpPr/>
      </dsp:nvSpPr>
      <dsp:spPr>
        <a:xfrm>
          <a:off x="0" y="1079083"/>
          <a:ext cx="1958128" cy="2741379"/>
        </a:xfrm>
        <a:prstGeom prst="rect">
          <a:avLst/>
        </a:prstGeom>
        <a:solidFill>
          <a:schemeClr val="accent5">
            <a:tint val="40000"/>
            <a:alpha val="90000"/>
            <a:hueOff val="0"/>
            <a:satOff val="0"/>
            <a:lumOff val="0"/>
            <a:alphaOff val="0"/>
          </a:schemeClr>
        </a:solidFill>
        <a:ln w="9525" cap="rnd" cmpd="sng" algn="ctr">
          <a:solidFill>
            <a:schemeClr val="accent5">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US" sz="1800" kern="1200" dirty="0"/>
            <a:t>What is cybercrime, privacy and cyberwar?</a:t>
          </a:r>
        </a:p>
      </dsp:txBody>
      <dsp:txXfrm>
        <a:off x="0" y="2120807"/>
        <a:ext cx="1958128" cy="1644827"/>
      </dsp:txXfrm>
    </dsp:sp>
    <dsp:sp modelId="{F1E3E525-D522-AD4C-B92D-52BA36651C8B}">
      <dsp:nvSpPr>
        <dsp:cNvPr id="0" name=""/>
        <dsp:cNvSpPr/>
      </dsp:nvSpPr>
      <dsp:spPr>
        <a:xfrm>
          <a:off x="567857" y="1353221"/>
          <a:ext cx="822413" cy="822413"/>
        </a:xfrm>
        <a:prstGeom prst="ellipse">
          <a:avLst/>
        </a:prstGeom>
        <a:gradFill rotWithShape="0">
          <a:gsLst>
            <a:gs pos="0">
              <a:schemeClr val="accent5">
                <a:hueOff val="0"/>
                <a:satOff val="0"/>
                <a:lumOff val="0"/>
                <a:alphaOff val="0"/>
                <a:tint val="96000"/>
                <a:lumMod val="104000"/>
              </a:schemeClr>
            </a:gs>
            <a:gs pos="100000">
              <a:schemeClr val="accent5">
                <a:hueOff val="0"/>
                <a:satOff val="0"/>
                <a:lumOff val="0"/>
                <a:alphaOff val="0"/>
                <a:shade val="90000"/>
                <a:lumMod val="90000"/>
              </a:schemeClr>
            </a:gs>
          </a:gsLst>
          <a:lin ang="5400000" scaled="0"/>
        </a:gradFill>
        <a:ln w="9525" cap="rnd" cmpd="sng" algn="ctr">
          <a:solidFill>
            <a:schemeClr val="accent5">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1</a:t>
          </a:r>
        </a:p>
      </dsp:txBody>
      <dsp:txXfrm>
        <a:off x="688297" y="1473661"/>
        <a:ext cx="581533" cy="581533"/>
      </dsp:txXfrm>
    </dsp:sp>
    <dsp:sp modelId="{B1BF1653-B84E-FE45-B271-B1B50475AC9E}">
      <dsp:nvSpPr>
        <dsp:cNvPr id="0" name=""/>
        <dsp:cNvSpPr/>
      </dsp:nvSpPr>
      <dsp:spPr>
        <a:xfrm>
          <a:off x="0" y="3820391"/>
          <a:ext cx="1958128" cy="72"/>
        </a:xfrm>
        <a:prstGeom prst="rect">
          <a:avLst/>
        </a:prstGeom>
        <a:gradFill rotWithShape="0">
          <a:gsLst>
            <a:gs pos="0">
              <a:schemeClr val="accent5">
                <a:hueOff val="-300679"/>
                <a:satOff val="2077"/>
                <a:lumOff val="-352"/>
                <a:alphaOff val="0"/>
                <a:tint val="96000"/>
                <a:lumMod val="104000"/>
              </a:schemeClr>
            </a:gs>
            <a:gs pos="100000">
              <a:schemeClr val="accent5">
                <a:hueOff val="-300679"/>
                <a:satOff val="2077"/>
                <a:lumOff val="-352"/>
                <a:alphaOff val="0"/>
                <a:shade val="90000"/>
                <a:lumMod val="90000"/>
              </a:schemeClr>
            </a:gs>
          </a:gsLst>
          <a:lin ang="5400000" scaled="0"/>
        </a:gradFill>
        <a:ln w="9525" cap="rnd" cmpd="sng" algn="ctr">
          <a:solidFill>
            <a:schemeClr val="accent5">
              <a:hueOff val="-300679"/>
              <a:satOff val="2077"/>
              <a:lumOff val="-35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FD6A272-18EF-9144-99F9-DF63E57ABEB8}">
      <dsp:nvSpPr>
        <dsp:cNvPr id="0" name=""/>
        <dsp:cNvSpPr/>
      </dsp:nvSpPr>
      <dsp:spPr>
        <a:xfrm>
          <a:off x="2153941" y="1079083"/>
          <a:ext cx="1958128" cy="2741379"/>
        </a:xfrm>
        <a:prstGeom prst="rect">
          <a:avLst/>
        </a:prstGeom>
        <a:solidFill>
          <a:schemeClr val="accent5">
            <a:tint val="40000"/>
            <a:alpha val="90000"/>
            <a:hueOff val="-1126578"/>
            <a:satOff val="982"/>
            <a:lumOff val="43"/>
            <a:alphaOff val="0"/>
          </a:schemeClr>
        </a:solidFill>
        <a:ln w="9525" cap="rnd" cmpd="sng" algn="ctr">
          <a:solidFill>
            <a:schemeClr val="accent5">
              <a:tint val="40000"/>
              <a:alpha val="90000"/>
              <a:hueOff val="-1126578"/>
              <a:satOff val="982"/>
              <a:lumOff val="43"/>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AU" sz="1800" kern="1200" dirty="0"/>
            <a:t>Laws that govern privacy and cybersecurity in Australia</a:t>
          </a:r>
          <a:endParaRPr lang="en-US" sz="1800" kern="1200" dirty="0"/>
        </a:p>
      </dsp:txBody>
      <dsp:txXfrm>
        <a:off x="2153941" y="2120807"/>
        <a:ext cx="1958128" cy="1644827"/>
      </dsp:txXfrm>
    </dsp:sp>
    <dsp:sp modelId="{17A150FB-3D38-024D-8711-90F3B0983131}">
      <dsp:nvSpPr>
        <dsp:cNvPr id="0" name=""/>
        <dsp:cNvSpPr/>
      </dsp:nvSpPr>
      <dsp:spPr>
        <a:xfrm>
          <a:off x="2721798" y="1353221"/>
          <a:ext cx="822413" cy="822413"/>
        </a:xfrm>
        <a:prstGeom prst="ellipse">
          <a:avLst/>
        </a:prstGeom>
        <a:gradFill rotWithShape="0">
          <a:gsLst>
            <a:gs pos="0">
              <a:schemeClr val="accent5">
                <a:hueOff val="-601359"/>
                <a:satOff val="4153"/>
                <a:lumOff val="-705"/>
                <a:alphaOff val="0"/>
                <a:tint val="96000"/>
                <a:lumMod val="104000"/>
              </a:schemeClr>
            </a:gs>
            <a:gs pos="100000">
              <a:schemeClr val="accent5">
                <a:hueOff val="-601359"/>
                <a:satOff val="4153"/>
                <a:lumOff val="-705"/>
                <a:alphaOff val="0"/>
                <a:shade val="90000"/>
                <a:lumMod val="90000"/>
              </a:schemeClr>
            </a:gs>
          </a:gsLst>
          <a:lin ang="5400000" scaled="0"/>
        </a:gradFill>
        <a:ln w="9525" cap="rnd" cmpd="sng" algn="ctr">
          <a:solidFill>
            <a:schemeClr val="accent5">
              <a:hueOff val="-601359"/>
              <a:satOff val="4153"/>
              <a:lumOff val="-70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2</a:t>
          </a:r>
        </a:p>
      </dsp:txBody>
      <dsp:txXfrm>
        <a:off x="2842238" y="1473661"/>
        <a:ext cx="581533" cy="581533"/>
      </dsp:txXfrm>
    </dsp:sp>
    <dsp:sp modelId="{A4E20BDB-0308-2146-AE32-5719DA541BA0}">
      <dsp:nvSpPr>
        <dsp:cNvPr id="0" name=""/>
        <dsp:cNvSpPr/>
      </dsp:nvSpPr>
      <dsp:spPr>
        <a:xfrm>
          <a:off x="2153941" y="3820391"/>
          <a:ext cx="1958128" cy="72"/>
        </a:xfrm>
        <a:prstGeom prst="rect">
          <a:avLst/>
        </a:prstGeom>
        <a:gradFill rotWithShape="0">
          <a:gsLst>
            <a:gs pos="0">
              <a:schemeClr val="accent5">
                <a:hueOff val="-902038"/>
                <a:satOff val="6230"/>
                <a:lumOff val="-1057"/>
                <a:alphaOff val="0"/>
                <a:tint val="96000"/>
                <a:lumMod val="104000"/>
              </a:schemeClr>
            </a:gs>
            <a:gs pos="100000">
              <a:schemeClr val="accent5">
                <a:hueOff val="-902038"/>
                <a:satOff val="6230"/>
                <a:lumOff val="-1057"/>
                <a:alphaOff val="0"/>
                <a:shade val="90000"/>
                <a:lumMod val="90000"/>
              </a:schemeClr>
            </a:gs>
          </a:gsLst>
          <a:lin ang="5400000" scaled="0"/>
        </a:gradFill>
        <a:ln w="9525" cap="rnd" cmpd="sng" algn="ctr">
          <a:solidFill>
            <a:schemeClr val="accent5">
              <a:hueOff val="-902038"/>
              <a:satOff val="6230"/>
              <a:lumOff val="-1057"/>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CD33FA43-5995-784F-BB72-E706250C9EEB}">
      <dsp:nvSpPr>
        <dsp:cNvPr id="0" name=""/>
        <dsp:cNvSpPr/>
      </dsp:nvSpPr>
      <dsp:spPr>
        <a:xfrm>
          <a:off x="4307882" y="1079083"/>
          <a:ext cx="1958128" cy="2741379"/>
        </a:xfrm>
        <a:prstGeom prst="rect">
          <a:avLst/>
        </a:prstGeom>
        <a:solidFill>
          <a:schemeClr val="accent5">
            <a:tint val="40000"/>
            <a:alpha val="90000"/>
            <a:hueOff val="-2253156"/>
            <a:satOff val="1963"/>
            <a:lumOff val="87"/>
            <a:alphaOff val="0"/>
          </a:schemeClr>
        </a:solidFill>
        <a:ln w="9525" cap="rnd" cmpd="sng" algn="ctr">
          <a:solidFill>
            <a:schemeClr val="accent5">
              <a:tint val="40000"/>
              <a:alpha val="90000"/>
              <a:hueOff val="-2253156"/>
              <a:satOff val="1963"/>
              <a:lumOff val="87"/>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52663" tIns="330200" rIns="152663" bIns="330200" numCol="1" spcCol="1270" anchor="t" anchorCtr="0">
          <a:noAutofit/>
        </a:bodyPr>
        <a:lstStyle/>
        <a:p>
          <a:pPr marL="0" lvl="0" indent="0" algn="l" defTabSz="800100">
            <a:lnSpc>
              <a:spcPct val="90000"/>
            </a:lnSpc>
            <a:spcBef>
              <a:spcPct val="0"/>
            </a:spcBef>
            <a:spcAft>
              <a:spcPct val="35000"/>
            </a:spcAft>
            <a:buNone/>
          </a:pPr>
          <a:r>
            <a:rPr lang="en-AU" sz="1800" kern="1200" dirty="0"/>
            <a:t>The relationship between Australian and international laws</a:t>
          </a:r>
          <a:endParaRPr lang="en-US" sz="1800" kern="1200" dirty="0"/>
        </a:p>
      </dsp:txBody>
      <dsp:txXfrm>
        <a:off x="4307882" y="2120807"/>
        <a:ext cx="1958128" cy="1644827"/>
      </dsp:txXfrm>
    </dsp:sp>
    <dsp:sp modelId="{C94336ED-5599-A541-999C-30B07E4835F8}">
      <dsp:nvSpPr>
        <dsp:cNvPr id="0" name=""/>
        <dsp:cNvSpPr/>
      </dsp:nvSpPr>
      <dsp:spPr>
        <a:xfrm>
          <a:off x="4875739" y="1353221"/>
          <a:ext cx="822413" cy="822413"/>
        </a:xfrm>
        <a:prstGeom prst="ellipse">
          <a:avLst/>
        </a:prstGeom>
        <a:gradFill rotWithShape="0">
          <a:gsLst>
            <a:gs pos="0">
              <a:schemeClr val="accent5">
                <a:hueOff val="-1202717"/>
                <a:satOff val="8306"/>
                <a:lumOff val="-1410"/>
                <a:alphaOff val="0"/>
                <a:tint val="96000"/>
                <a:lumMod val="104000"/>
              </a:schemeClr>
            </a:gs>
            <a:gs pos="100000">
              <a:schemeClr val="accent5">
                <a:hueOff val="-1202717"/>
                <a:satOff val="8306"/>
                <a:lumOff val="-1410"/>
                <a:alphaOff val="0"/>
                <a:shade val="90000"/>
                <a:lumMod val="90000"/>
              </a:schemeClr>
            </a:gs>
          </a:gsLst>
          <a:lin ang="5400000" scaled="0"/>
        </a:gradFill>
        <a:ln w="9525" cap="rnd" cmpd="sng" algn="ctr">
          <a:solidFill>
            <a:schemeClr val="accent5">
              <a:hueOff val="-1202717"/>
              <a:satOff val="8306"/>
              <a:lumOff val="-141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64119" tIns="12700" rIns="64119" bIns="12700" numCol="1" spcCol="1270" anchor="ctr" anchorCtr="0">
          <a:noAutofit/>
        </a:bodyPr>
        <a:lstStyle/>
        <a:p>
          <a:pPr marL="0" lvl="0" indent="0" algn="ctr" defTabSz="1866900">
            <a:lnSpc>
              <a:spcPct val="90000"/>
            </a:lnSpc>
            <a:spcBef>
              <a:spcPct val="0"/>
            </a:spcBef>
            <a:spcAft>
              <a:spcPct val="35000"/>
            </a:spcAft>
            <a:buNone/>
          </a:pPr>
          <a:r>
            <a:rPr lang="en-US" sz="4200" kern="1200"/>
            <a:t>3</a:t>
          </a:r>
        </a:p>
      </dsp:txBody>
      <dsp:txXfrm>
        <a:off x="4996179" y="1473661"/>
        <a:ext cx="581533" cy="581533"/>
      </dsp:txXfrm>
    </dsp:sp>
    <dsp:sp modelId="{25FC7377-AC70-DC4C-87BE-BC9DC0F13768}">
      <dsp:nvSpPr>
        <dsp:cNvPr id="0" name=""/>
        <dsp:cNvSpPr/>
      </dsp:nvSpPr>
      <dsp:spPr>
        <a:xfrm>
          <a:off x="4307882" y="3820391"/>
          <a:ext cx="1958128" cy="72"/>
        </a:xfrm>
        <a:prstGeom prst="rect">
          <a:avLst/>
        </a:prstGeom>
        <a:gradFill rotWithShape="0">
          <a:gsLst>
            <a:gs pos="0">
              <a:schemeClr val="accent5">
                <a:hueOff val="-1503397"/>
                <a:satOff val="10383"/>
                <a:lumOff val="-1762"/>
                <a:alphaOff val="0"/>
                <a:tint val="96000"/>
                <a:lumMod val="104000"/>
              </a:schemeClr>
            </a:gs>
            <a:gs pos="100000">
              <a:schemeClr val="accent5">
                <a:hueOff val="-1503397"/>
                <a:satOff val="10383"/>
                <a:lumOff val="-1762"/>
                <a:alphaOff val="0"/>
                <a:shade val="90000"/>
                <a:lumMod val="90000"/>
              </a:schemeClr>
            </a:gs>
          </a:gsLst>
          <a:lin ang="5400000" scaled="0"/>
        </a:gradFill>
        <a:ln w="9525" cap="rnd" cmpd="sng" algn="ctr">
          <a:solidFill>
            <a:schemeClr val="accent5">
              <a:hueOff val="-1503397"/>
              <a:satOff val="10383"/>
              <a:lumOff val="-1762"/>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5/05/2025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cap="flat"/>
        </p:spPr>
      </p:sp>
      <p:sp>
        <p:nvSpPr>
          <p:cNvPr id="63491" name="Rectangle 3"/>
          <p:cNvSpPr>
            <a:spLocks noGrp="1" noChangeArrowheads="1"/>
          </p:cNvSpPr>
          <p:nvPr>
            <p:ph type="body" idx="1"/>
          </p:nvPr>
        </p:nvSpPr>
        <p:spPr>
          <a:noFill/>
        </p:spPr>
        <p:txBody>
          <a:bodyPr/>
          <a:lstStyle/>
          <a:p>
            <a:pPr>
              <a:lnSpc>
                <a:spcPct val="89000"/>
              </a:lnSpc>
            </a:pP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5/5/2025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5/5/2025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3"/>
          <a:srcRect t="13986" b="1744"/>
          <a:stretch/>
        </p:blipFill>
        <p:spPr>
          <a:xfrm>
            <a:off x="20" y="8399"/>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Cyber Law</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039905" y="845387"/>
            <a:ext cx="3470310" cy="1066689"/>
          </a:xfrm>
        </p:spPr>
        <p:txBody>
          <a:bodyPr anchor="b">
            <a:normAutofit/>
          </a:bodyPr>
          <a:lstStyle/>
          <a:p>
            <a:pPr algn="l"/>
            <a:r>
              <a:rPr lang="en-US" sz="2400"/>
              <a:t>Federation – a division of power</a:t>
            </a:r>
            <a:endParaRPr lang="en-AU" sz="2400"/>
          </a:p>
        </p:txBody>
      </p:sp>
      <p:pic>
        <p:nvPicPr>
          <p:cNvPr id="4"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87351" y="698308"/>
            <a:ext cx="6161183" cy="5471130"/>
          </a:xfrm>
          <a:prstGeom prst="rect">
            <a:avLst/>
          </a:prstGeom>
        </p:spPr>
      </p:pic>
    </p:spTree>
    <p:extLst>
      <p:ext uri="{BB962C8B-B14F-4D97-AF65-F5344CB8AC3E}">
        <p14:creationId xmlns:p14="http://schemas.microsoft.com/office/powerpoint/2010/main" val="2732321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Federal vs State Law</a:t>
            </a:r>
          </a:p>
        </p:txBody>
      </p:sp>
      <p:sp>
        <p:nvSpPr>
          <p:cNvPr id="3" name="Content Placeholder 2"/>
          <p:cNvSpPr>
            <a:spLocks noGrp="1"/>
          </p:cNvSpPr>
          <p:nvPr>
            <p:ph sz="quarter" idx="1"/>
          </p:nvPr>
        </p:nvSpPr>
        <p:spPr/>
        <p:txBody>
          <a:bodyPr>
            <a:normAutofit fontScale="92500" lnSpcReduction="10000"/>
          </a:bodyPr>
          <a:lstStyle/>
          <a:p>
            <a:r>
              <a:rPr lang="en-AU" b="1" dirty="0"/>
              <a:t>COMMONWEALTH OF AUSTRALIA CONSTITUTION ACT - </a:t>
            </a:r>
            <a:r>
              <a:rPr lang="en-AU" b="1" u="sng" dirty="0"/>
              <a:t>SECT 109 </a:t>
            </a:r>
          </a:p>
          <a:p>
            <a:r>
              <a:rPr lang="en-AU" b="1" dirty="0"/>
              <a:t>Inconsistency of laws</a:t>
            </a:r>
            <a:r>
              <a:rPr lang="en-AU" dirty="0"/>
              <a:t> </a:t>
            </a:r>
          </a:p>
          <a:p>
            <a:pPr lvl="1"/>
            <a:r>
              <a:rPr lang="en-AU" dirty="0"/>
              <a:t>When a law of a State is inconsistent with a law of the Commonwealth, the latter shall prevail, and the former shall, to the extent of the inconsistency, be invalid.</a:t>
            </a:r>
          </a:p>
          <a:p>
            <a:r>
              <a:rPr lang="en-US" dirty="0"/>
              <a:t>We live in a federation </a:t>
            </a:r>
            <a:r>
              <a:rPr lang="mr-IN" dirty="0"/>
              <a:t>…</a:t>
            </a:r>
            <a:r>
              <a:rPr lang="en-AU" dirty="0"/>
              <a:t> so are subject to both State and Federal laws</a:t>
            </a:r>
          </a:p>
          <a:p>
            <a:r>
              <a:rPr lang="en-AU" dirty="0"/>
              <a:t>Some laws are state (e.g., most criminal law) and some laws are federal (e.g., taxation legislation). </a:t>
            </a:r>
          </a:p>
          <a:p>
            <a:r>
              <a:rPr lang="en-AU" dirty="0"/>
              <a:t>You can tell by looking at the name of the statute </a:t>
            </a:r>
          </a:p>
          <a:p>
            <a:pPr lvl="1"/>
            <a:r>
              <a:rPr lang="en-AU" dirty="0"/>
              <a:t>Road Traffic Act </a:t>
            </a:r>
            <a:r>
              <a:rPr lang="en-AU" b="1" u="sng" dirty="0"/>
              <a:t>(WA) </a:t>
            </a:r>
            <a:r>
              <a:rPr lang="en-AU" dirty="0"/>
              <a:t>1974</a:t>
            </a:r>
          </a:p>
          <a:p>
            <a:pPr lvl="1"/>
            <a:r>
              <a:rPr lang="en-AU" dirty="0"/>
              <a:t>Disability Discrimination Act </a:t>
            </a:r>
            <a:r>
              <a:rPr lang="en-AU" b="1" u="sng" dirty="0"/>
              <a:t>(</a:t>
            </a:r>
            <a:r>
              <a:rPr lang="en-AU" b="1" u="sng" dirty="0" err="1"/>
              <a:t>Cth</a:t>
            </a:r>
            <a:r>
              <a:rPr lang="en-AU" b="1" u="sng" dirty="0"/>
              <a:t>) </a:t>
            </a:r>
            <a:r>
              <a:rPr lang="en-AU" dirty="0"/>
              <a:t>1992</a:t>
            </a:r>
          </a:p>
          <a:p>
            <a:endParaRPr lang="en-AU" dirty="0"/>
          </a:p>
          <a:p>
            <a:endParaRPr lang="en-AU" dirty="0"/>
          </a:p>
        </p:txBody>
      </p:sp>
    </p:spTree>
    <p:extLst>
      <p:ext uri="{BB962C8B-B14F-4D97-AF65-F5344CB8AC3E}">
        <p14:creationId xmlns:p14="http://schemas.microsoft.com/office/powerpoint/2010/main" val="10108427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9542" y="2165299"/>
            <a:ext cx="9590550" cy="1333494"/>
          </a:xfrm>
        </p:spPr>
        <p:txBody>
          <a:bodyPr>
            <a:normAutofit/>
          </a:bodyPr>
          <a:lstStyle/>
          <a:p>
            <a:r>
              <a:rPr lang="en-US" sz="2800" dirty="0"/>
              <a:t>Also known as ‘case law’ or ‘common law’ or ‘precedent’</a:t>
            </a:r>
          </a:p>
        </p:txBody>
      </p:sp>
      <p:sp>
        <p:nvSpPr>
          <p:cNvPr id="4" name="Title 3"/>
          <p:cNvSpPr>
            <a:spLocks noGrp="1"/>
          </p:cNvSpPr>
          <p:nvPr>
            <p:ph type="title"/>
          </p:nvPr>
        </p:nvSpPr>
        <p:spPr>
          <a:xfrm>
            <a:off x="1369542" y="657197"/>
            <a:ext cx="9590550" cy="809138"/>
          </a:xfrm>
        </p:spPr>
        <p:txBody>
          <a:bodyPr/>
          <a:lstStyle/>
          <a:p>
            <a:r>
              <a:rPr lang="en-US" dirty="0"/>
              <a:t>JUDGE-MADE LAW</a:t>
            </a:r>
          </a:p>
        </p:txBody>
      </p:sp>
    </p:spTree>
    <p:extLst>
      <p:ext uri="{BB962C8B-B14F-4D97-AF65-F5344CB8AC3E}">
        <p14:creationId xmlns:p14="http://schemas.microsoft.com/office/powerpoint/2010/main" val="1254928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2438285" y="231177"/>
            <a:ext cx="7434884" cy="814156"/>
          </a:xfrm>
          <a:extLst>
            <a:ext uri="{909E8E84-426E-40dd-AFC4-6F175D3DCCD1}">
              <a14:hiddenFill xmlns:a14="http://schemas.microsoft.com/office/drawing/2010/main" xmlns="">
                <a:solidFill>
                  <a:schemeClr val="bg1"/>
                </a:solidFill>
              </a14:hiddenFill>
            </a:ext>
          </a:extLst>
        </p:spPr>
        <p:txBody>
          <a:bodyPr>
            <a:normAutofit/>
          </a:bodyPr>
          <a:lstStyle/>
          <a:p>
            <a:pPr eaLnBrk="1" hangingPunct="1"/>
            <a:r>
              <a:rPr lang="en-US" sz="3100" b="1" dirty="0">
                <a:solidFill>
                  <a:schemeClr val="tx1"/>
                </a:solidFill>
                <a:latin typeface="+mn-lt"/>
              </a:rPr>
              <a:t>The Hierarchy of the Australian Courts </a:t>
            </a:r>
          </a:p>
        </p:txBody>
      </p:sp>
      <p:grpSp>
        <p:nvGrpSpPr>
          <p:cNvPr id="43012" name="Group 4"/>
          <p:cNvGrpSpPr>
            <a:grpSpLocks/>
          </p:cNvGrpSpPr>
          <p:nvPr/>
        </p:nvGrpSpPr>
        <p:grpSpPr bwMode="auto">
          <a:xfrm>
            <a:off x="2319768" y="1268176"/>
            <a:ext cx="7555716" cy="5400522"/>
            <a:chOff x="1726" y="5825"/>
            <a:chExt cx="9792" cy="7146"/>
          </a:xfrm>
        </p:grpSpPr>
        <p:sp>
          <p:nvSpPr>
            <p:cNvPr id="43014" name="Text Box 5"/>
            <p:cNvSpPr txBox="1">
              <a:spLocks noChangeArrowheads="1"/>
            </p:cNvSpPr>
            <p:nvPr/>
          </p:nvSpPr>
          <p:spPr bwMode="auto">
            <a:xfrm>
              <a:off x="5301" y="5825"/>
              <a:ext cx="2487" cy="429"/>
            </a:xfrm>
            <a:prstGeom prst="rect">
              <a:avLst/>
            </a:prstGeom>
            <a:solidFill>
              <a:schemeClr val="bg1"/>
            </a:solidFill>
            <a:ln>
              <a:noFill/>
            </a:ln>
            <a:extLst>
              <a:ext uri="{91240B29-F687-4f45-9708-019B960494DF}">
                <a14:hiddenLine xmlns:a14="http://schemas.microsoft.com/office/drawing/2010/main" xmlns="" w="9525">
                  <a:solidFill>
                    <a:srgbClr val="C0C0C0"/>
                  </a:solidFill>
                  <a:miter lim="800000"/>
                  <a:headEnd/>
                  <a:tailEnd/>
                </a14:hiddenLine>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High Court of Australia</a:t>
              </a:r>
            </a:p>
          </p:txBody>
        </p:sp>
        <p:sp>
          <p:nvSpPr>
            <p:cNvPr id="43015" name="Line 6"/>
            <p:cNvSpPr>
              <a:spLocks noChangeShapeType="1"/>
            </p:cNvSpPr>
            <p:nvPr/>
          </p:nvSpPr>
          <p:spPr bwMode="auto">
            <a:xfrm flipH="1">
              <a:off x="3125" y="6111"/>
              <a:ext cx="2176" cy="0"/>
            </a:xfrm>
            <a:prstGeom prst="line">
              <a:avLst/>
            </a:prstGeom>
            <a:noFill/>
            <a:ln w="38100">
              <a:solidFill>
                <a:schemeClr val="accent4">
                  <a:lumMod val="60000"/>
                  <a:lumOff val="40000"/>
                </a:schemeClr>
              </a:solidFill>
              <a:round/>
              <a:headEnd/>
              <a:tailEnd type="triangle" w="med" len="med"/>
            </a:ln>
            <a:extLst>
              <a:ext uri="{909E8E84-426E-40dd-AFC4-6F175D3DCCD1}">
                <a14:hiddenFill xmlns:a14="http://schemas.microsoft.com/office/drawing/2010/main" xmlns="">
                  <a:noFill/>
                </a14:hiddenFill>
              </a:ext>
            </a:extLst>
          </p:spPr>
          <p:txBody>
            <a:bodyPr/>
            <a:lstStyle/>
            <a:p>
              <a:endParaRPr lang="en-US"/>
            </a:p>
          </p:txBody>
        </p:sp>
        <p:sp>
          <p:nvSpPr>
            <p:cNvPr id="43016" name="Line 7"/>
            <p:cNvSpPr>
              <a:spLocks noChangeShapeType="1"/>
            </p:cNvSpPr>
            <p:nvPr/>
          </p:nvSpPr>
          <p:spPr bwMode="auto">
            <a:xfrm>
              <a:off x="3125" y="6111"/>
              <a:ext cx="0" cy="571"/>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17" name="Text Box 8"/>
            <p:cNvSpPr txBox="1">
              <a:spLocks noChangeArrowheads="1"/>
            </p:cNvSpPr>
            <p:nvPr/>
          </p:nvSpPr>
          <p:spPr bwMode="auto">
            <a:xfrm>
              <a:off x="1726" y="6683"/>
              <a:ext cx="2796" cy="714"/>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endParaRPr lang="en-US" sz="1200" b="1">
                <a:latin typeface="+mn-lt"/>
              </a:endParaRPr>
            </a:p>
          </p:txBody>
        </p:sp>
        <p:sp>
          <p:nvSpPr>
            <p:cNvPr id="43018" name="Text Box 9"/>
            <p:cNvSpPr txBox="1">
              <a:spLocks noChangeArrowheads="1"/>
            </p:cNvSpPr>
            <p:nvPr/>
          </p:nvSpPr>
          <p:spPr bwMode="auto">
            <a:xfrm>
              <a:off x="5301" y="6683"/>
              <a:ext cx="2642" cy="714"/>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Full Court of the</a:t>
              </a:r>
            </a:p>
            <a:p>
              <a:pPr eaLnBrk="1" hangingPunct="1"/>
              <a:r>
                <a:rPr lang="en-US" sz="1200" b="1">
                  <a:latin typeface="+mn-lt"/>
                </a:rPr>
                <a:t>Federal Court</a:t>
              </a:r>
            </a:p>
          </p:txBody>
        </p:sp>
        <p:sp>
          <p:nvSpPr>
            <p:cNvPr id="43019" name="Text Box 10"/>
            <p:cNvSpPr txBox="1">
              <a:spLocks noChangeArrowheads="1"/>
            </p:cNvSpPr>
            <p:nvPr/>
          </p:nvSpPr>
          <p:spPr bwMode="auto">
            <a:xfrm>
              <a:off x="1728" y="8726"/>
              <a:ext cx="2798" cy="428"/>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Circuit Court</a:t>
              </a:r>
            </a:p>
          </p:txBody>
        </p:sp>
        <p:sp>
          <p:nvSpPr>
            <p:cNvPr id="43020" name="Text Box 11"/>
            <p:cNvSpPr txBox="1">
              <a:spLocks noChangeArrowheads="1"/>
            </p:cNvSpPr>
            <p:nvPr/>
          </p:nvSpPr>
          <p:spPr bwMode="auto">
            <a:xfrm>
              <a:off x="1726" y="7968"/>
              <a:ext cx="2798" cy="428"/>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Court of Australia</a:t>
              </a:r>
            </a:p>
          </p:txBody>
        </p:sp>
        <p:sp>
          <p:nvSpPr>
            <p:cNvPr id="43022" name="Text Box 13"/>
            <p:cNvSpPr txBox="1">
              <a:spLocks noChangeArrowheads="1"/>
            </p:cNvSpPr>
            <p:nvPr/>
          </p:nvSpPr>
          <p:spPr bwMode="auto">
            <a:xfrm>
              <a:off x="1728" y="10254"/>
              <a:ext cx="2796" cy="1285"/>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Federal Tribunals</a:t>
              </a:r>
            </a:p>
            <a:p>
              <a:pPr eaLnBrk="1" hangingPunct="1"/>
              <a:r>
                <a:rPr lang="en-US" sz="1200" b="1" dirty="0">
                  <a:latin typeface="+mn-lt"/>
                </a:rPr>
                <a:t>(</a:t>
              </a:r>
              <a:r>
                <a:rPr lang="en-US" sz="1200" b="1" dirty="0" err="1">
                  <a:latin typeface="+mn-lt"/>
                </a:rPr>
                <a:t>eg</a:t>
              </a:r>
              <a:r>
                <a:rPr lang="en-US" sz="1200" b="1" dirty="0">
                  <a:latin typeface="+mn-lt"/>
                </a:rPr>
                <a:t> National Native</a:t>
              </a:r>
            </a:p>
            <a:p>
              <a:pPr eaLnBrk="1" hangingPunct="1"/>
              <a:r>
                <a:rPr lang="en-US" sz="1200" b="1" dirty="0">
                  <a:latin typeface="+mn-lt"/>
                </a:rPr>
                <a:t>Title Tribunal,)</a:t>
              </a:r>
            </a:p>
            <a:p>
              <a:pPr eaLnBrk="1" hangingPunct="1"/>
              <a:r>
                <a:rPr lang="en-US" sz="1200" b="1" dirty="0">
                  <a:latin typeface="+mn-lt"/>
                </a:rPr>
                <a:t>Administrative Appeals</a:t>
              </a:r>
            </a:p>
            <a:p>
              <a:pPr eaLnBrk="1" hangingPunct="1"/>
              <a:r>
                <a:rPr lang="en-US" sz="1200" b="1" dirty="0">
                  <a:latin typeface="+mn-lt"/>
                </a:rPr>
                <a:t>Tribunal etc.)</a:t>
              </a:r>
            </a:p>
          </p:txBody>
        </p:sp>
        <p:sp>
          <p:nvSpPr>
            <p:cNvPr id="43023" name="Line 14"/>
            <p:cNvSpPr>
              <a:spLocks noChangeShapeType="1"/>
            </p:cNvSpPr>
            <p:nvPr/>
          </p:nvSpPr>
          <p:spPr bwMode="auto">
            <a:xfrm flipV="1">
              <a:off x="3125"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4" name="Line 15"/>
            <p:cNvSpPr>
              <a:spLocks noChangeShapeType="1"/>
            </p:cNvSpPr>
            <p:nvPr/>
          </p:nvSpPr>
          <p:spPr bwMode="auto">
            <a:xfrm flipV="1">
              <a:off x="3125" y="8253"/>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5" name="Line 16"/>
            <p:cNvSpPr>
              <a:spLocks noChangeShapeType="1"/>
            </p:cNvSpPr>
            <p:nvPr/>
          </p:nvSpPr>
          <p:spPr bwMode="auto">
            <a:xfrm flipV="1">
              <a:off x="3125" y="9111"/>
              <a:ext cx="0" cy="1143"/>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7" name="Line 18"/>
            <p:cNvSpPr>
              <a:spLocks noChangeShapeType="1"/>
            </p:cNvSpPr>
            <p:nvPr/>
          </p:nvSpPr>
          <p:spPr bwMode="auto">
            <a:xfrm flipV="1">
              <a:off x="6544" y="6254"/>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8" name="Line 19"/>
            <p:cNvSpPr>
              <a:spLocks noChangeShapeType="1"/>
            </p:cNvSpPr>
            <p:nvPr/>
          </p:nvSpPr>
          <p:spPr bwMode="auto">
            <a:xfrm flipV="1">
              <a:off x="6544"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29" name="Text Box 20"/>
            <p:cNvSpPr txBox="1">
              <a:spLocks noChangeArrowheads="1"/>
            </p:cNvSpPr>
            <p:nvPr/>
          </p:nvSpPr>
          <p:spPr bwMode="auto">
            <a:xfrm>
              <a:off x="5301" y="7826"/>
              <a:ext cx="2642" cy="571"/>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Court of Appeal of</a:t>
              </a:r>
            </a:p>
            <a:p>
              <a:pPr eaLnBrk="1" hangingPunct="1"/>
              <a:r>
                <a:rPr lang="en-US" sz="1200" b="1">
                  <a:latin typeface="+mn-lt"/>
                </a:rPr>
                <a:t>Territory Supreme Courts</a:t>
              </a:r>
            </a:p>
          </p:txBody>
        </p:sp>
        <p:sp>
          <p:nvSpPr>
            <p:cNvPr id="43030" name="Line 21"/>
            <p:cNvSpPr>
              <a:spLocks noChangeShapeType="1"/>
            </p:cNvSpPr>
            <p:nvPr/>
          </p:nvSpPr>
          <p:spPr bwMode="auto">
            <a:xfrm flipV="1">
              <a:off x="6544" y="8396"/>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1" name="Text Box 22"/>
            <p:cNvSpPr txBox="1">
              <a:spLocks noChangeArrowheads="1"/>
            </p:cNvSpPr>
            <p:nvPr/>
          </p:nvSpPr>
          <p:spPr bwMode="auto">
            <a:xfrm>
              <a:off x="5301" y="8826"/>
              <a:ext cx="2642" cy="428"/>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Territory Supreme Courts</a:t>
              </a:r>
            </a:p>
          </p:txBody>
        </p:sp>
        <p:sp>
          <p:nvSpPr>
            <p:cNvPr id="43032" name="Line 23"/>
            <p:cNvSpPr>
              <a:spLocks noChangeShapeType="1"/>
            </p:cNvSpPr>
            <p:nvPr/>
          </p:nvSpPr>
          <p:spPr bwMode="auto">
            <a:xfrm flipV="1">
              <a:off x="6544" y="9254"/>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3" name="Text Box 24"/>
            <p:cNvSpPr txBox="1">
              <a:spLocks noChangeArrowheads="1"/>
            </p:cNvSpPr>
            <p:nvPr/>
          </p:nvSpPr>
          <p:spPr bwMode="auto">
            <a:xfrm>
              <a:off x="5301" y="9683"/>
              <a:ext cx="2642" cy="571"/>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Local Courts in</a:t>
              </a:r>
            </a:p>
            <a:p>
              <a:pPr eaLnBrk="1" hangingPunct="1"/>
              <a:r>
                <a:rPr lang="en-US" sz="1200" b="1">
                  <a:latin typeface="+mn-lt"/>
                </a:rPr>
                <a:t>Territories</a:t>
              </a:r>
            </a:p>
            <a:p>
              <a:pPr eaLnBrk="1" hangingPunct="1"/>
              <a:endParaRPr lang="en-US" sz="1200" b="1">
                <a:latin typeface="+mn-lt"/>
              </a:endParaRPr>
            </a:p>
          </p:txBody>
        </p:sp>
        <p:sp>
          <p:nvSpPr>
            <p:cNvPr id="43034" name="Line 25"/>
            <p:cNvSpPr>
              <a:spLocks noChangeShapeType="1"/>
            </p:cNvSpPr>
            <p:nvPr/>
          </p:nvSpPr>
          <p:spPr bwMode="auto">
            <a:xfrm flipH="1">
              <a:off x="7788" y="6111"/>
              <a:ext cx="2331" cy="0"/>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5" name="Line 26"/>
            <p:cNvSpPr>
              <a:spLocks noChangeShapeType="1"/>
            </p:cNvSpPr>
            <p:nvPr/>
          </p:nvSpPr>
          <p:spPr bwMode="auto">
            <a:xfrm>
              <a:off x="10119" y="6111"/>
              <a:ext cx="0" cy="571"/>
            </a:xfrm>
            <a:prstGeom prst="line">
              <a:avLst/>
            </a:prstGeom>
            <a:noFill/>
            <a:ln w="38100">
              <a:solidFill>
                <a:schemeClr val="accent4">
                  <a:lumMod val="60000"/>
                  <a:lumOff val="40000"/>
                </a:schemeClr>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6" name="Text Box 27"/>
            <p:cNvSpPr txBox="1">
              <a:spLocks noChangeArrowheads="1"/>
            </p:cNvSpPr>
            <p:nvPr/>
          </p:nvSpPr>
          <p:spPr bwMode="auto">
            <a:xfrm>
              <a:off x="8562" y="6683"/>
              <a:ext cx="2953" cy="714"/>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Full Court/Court of Appeal</a:t>
              </a:r>
            </a:p>
            <a:p>
              <a:pPr eaLnBrk="1" hangingPunct="1"/>
              <a:r>
                <a:rPr lang="en-US" sz="1200" b="1">
                  <a:latin typeface="+mn-lt"/>
                </a:rPr>
                <a:t>State Supreme Courts</a:t>
              </a:r>
            </a:p>
          </p:txBody>
        </p:sp>
        <p:sp>
          <p:nvSpPr>
            <p:cNvPr id="43037" name="Line 28"/>
            <p:cNvSpPr>
              <a:spLocks noChangeShapeType="1"/>
            </p:cNvSpPr>
            <p:nvPr/>
          </p:nvSpPr>
          <p:spPr bwMode="auto">
            <a:xfrm flipV="1">
              <a:off x="10119" y="7397"/>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38" name="Text Box 29"/>
            <p:cNvSpPr txBox="1">
              <a:spLocks noChangeArrowheads="1"/>
            </p:cNvSpPr>
            <p:nvPr/>
          </p:nvSpPr>
          <p:spPr bwMode="auto">
            <a:xfrm>
              <a:off x="8562" y="7826"/>
              <a:ext cx="2953" cy="571"/>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Supreme Courts</a:t>
              </a:r>
            </a:p>
          </p:txBody>
        </p:sp>
        <p:sp>
          <p:nvSpPr>
            <p:cNvPr id="43039" name="Line 30"/>
            <p:cNvSpPr>
              <a:spLocks noChangeShapeType="1"/>
            </p:cNvSpPr>
            <p:nvPr/>
          </p:nvSpPr>
          <p:spPr bwMode="auto">
            <a:xfrm flipV="1">
              <a:off x="10119" y="8396"/>
              <a:ext cx="0" cy="429"/>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40" name="Text Box 31"/>
            <p:cNvSpPr txBox="1">
              <a:spLocks noChangeArrowheads="1"/>
            </p:cNvSpPr>
            <p:nvPr/>
          </p:nvSpPr>
          <p:spPr bwMode="auto">
            <a:xfrm>
              <a:off x="8562" y="8826"/>
              <a:ext cx="2953" cy="857"/>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Intermediate Courts</a:t>
              </a:r>
            </a:p>
            <a:p>
              <a:pPr eaLnBrk="1" hangingPunct="1"/>
              <a:r>
                <a:rPr lang="en-US" sz="1200" b="1">
                  <a:latin typeface="+mn-lt"/>
                </a:rPr>
                <a:t>(County or District Courts)</a:t>
              </a:r>
            </a:p>
            <a:p>
              <a:pPr eaLnBrk="1" hangingPunct="1"/>
              <a:r>
                <a:rPr lang="en-US" sz="1200" b="1">
                  <a:latin typeface="+mn-lt"/>
                </a:rPr>
                <a:t>(except Tasmania)</a:t>
              </a:r>
            </a:p>
            <a:p>
              <a:pPr eaLnBrk="1" hangingPunct="1"/>
              <a:r>
                <a:rPr lang="en-US" sz="1200" b="1">
                  <a:latin typeface="+mn-lt"/>
                </a:rPr>
                <a:t> </a:t>
              </a:r>
            </a:p>
          </p:txBody>
        </p:sp>
        <p:sp>
          <p:nvSpPr>
            <p:cNvPr id="43041" name="Line 32"/>
            <p:cNvSpPr>
              <a:spLocks noChangeShapeType="1"/>
            </p:cNvSpPr>
            <p:nvPr/>
          </p:nvSpPr>
          <p:spPr bwMode="auto">
            <a:xfrm flipV="1">
              <a:off x="10119" y="9683"/>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42" name="Text Box 33"/>
            <p:cNvSpPr txBox="1">
              <a:spLocks noChangeArrowheads="1"/>
            </p:cNvSpPr>
            <p:nvPr/>
          </p:nvSpPr>
          <p:spPr bwMode="auto">
            <a:xfrm>
              <a:off x="8720" y="10111"/>
              <a:ext cx="2798" cy="1143"/>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a:latin typeface="+mn-lt"/>
                </a:rPr>
                <a:t>State Minor Courts</a:t>
              </a:r>
            </a:p>
            <a:p>
              <a:pPr eaLnBrk="1" hangingPunct="1"/>
              <a:r>
                <a:rPr lang="en-US" sz="1200" b="1">
                  <a:latin typeface="+mn-lt"/>
                </a:rPr>
                <a:t>(Local Courts, Magistrate’s Courts or Courts of Summary Jurisdiction)</a:t>
              </a:r>
            </a:p>
          </p:txBody>
        </p:sp>
        <p:sp>
          <p:nvSpPr>
            <p:cNvPr id="43043" name="Line 34"/>
            <p:cNvSpPr>
              <a:spLocks noChangeShapeType="1"/>
            </p:cNvSpPr>
            <p:nvPr/>
          </p:nvSpPr>
          <p:spPr bwMode="auto">
            <a:xfrm flipV="1">
              <a:off x="10119" y="11254"/>
              <a:ext cx="0" cy="428"/>
            </a:xfrm>
            <a:prstGeom prst="line">
              <a:avLst/>
            </a:prstGeom>
            <a:noFill/>
            <a:ln w="38100">
              <a:solidFill>
                <a:schemeClr val="accent4">
                  <a:lumMod val="60000"/>
                  <a:lumOff val="40000"/>
                </a:schemeClr>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p>
              <a:endParaRPr lang="en-US"/>
            </a:p>
          </p:txBody>
        </p:sp>
        <p:sp>
          <p:nvSpPr>
            <p:cNvPr id="43044" name="Text Box 35"/>
            <p:cNvSpPr txBox="1">
              <a:spLocks noChangeArrowheads="1"/>
            </p:cNvSpPr>
            <p:nvPr/>
          </p:nvSpPr>
          <p:spPr bwMode="auto">
            <a:xfrm>
              <a:off x="8720" y="11828"/>
              <a:ext cx="2798" cy="1143"/>
            </a:xfrm>
            <a:prstGeom prst="rect">
              <a:avLst/>
            </a:prstGeom>
            <a:solidFill>
              <a:schemeClr val="bg1"/>
            </a:solidFill>
            <a:ln>
              <a:noFill/>
            </a:ln>
            <a:effectLst/>
            <a:extLst>
              <a:ext uri="{91240B29-F687-4f45-9708-019B960494DF}">
                <a14:hiddenLine xmlns:a14="http://schemas.microsoft.com/office/drawing/2010/main" xmlns="" w="9525">
                  <a:solidFill>
                    <a:srgbClr val="C0C0C0"/>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lstStyle>
              <a:lvl1pPr>
                <a:defRPr sz="2400">
                  <a:solidFill>
                    <a:schemeClr val="tx1"/>
                  </a:solidFill>
                  <a:latin typeface="Times New Roman" charset="0"/>
                  <a:ea typeface="ＭＳ Ｐゴシック" charset="0"/>
                </a:defRPr>
              </a:lvl1pPr>
              <a:lvl2pPr marL="742950" indent="-285750">
                <a:defRPr sz="2400">
                  <a:solidFill>
                    <a:schemeClr val="tx1"/>
                  </a:solidFill>
                  <a:latin typeface="Times New Roman" charset="0"/>
                  <a:ea typeface="ＭＳ Ｐゴシック" charset="0"/>
                </a:defRPr>
              </a:lvl2pPr>
              <a:lvl3pPr marL="1143000" indent="-228600">
                <a:defRPr sz="2400">
                  <a:solidFill>
                    <a:schemeClr val="tx1"/>
                  </a:solidFill>
                  <a:latin typeface="Times New Roman" charset="0"/>
                  <a:ea typeface="ＭＳ Ｐゴシック" charset="0"/>
                </a:defRPr>
              </a:lvl3pPr>
              <a:lvl4pPr marL="1600200" indent="-228600">
                <a:defRPr sz="2400">
                  <a:solidFill>
                    <a:schemeClr val="tx1"/>
                  </a:solidFill>
                  <a:latin typeface="Times New Roman" charset="0"/>
                  <a:ea typeface="ＭＳ Ｐゴシック" charset="0"/>
                </a:defRPr>
              </a:lvl4pPr>
              <a:lvl5pPr marL="2057400" indent="-228600">
                <a:defRPr sz="2400">
                  <a:solidFill>
                    <a:schemeClr val="tx1"/>
                  </a:solidFill>
                  <a:latin typeface="Times New Roman" charset="0"/>
                  <a:ea typeface="ＭＳ Ｐゴシック" charset="0"/>
                </a:defRPr>
              </a:lvl5pPr>
              <a:lvl6pPr marL="2514600" indent="-228600" algn="ctr" eaLnBrk="0" fontAlgn="base" hangingPunct="0">
                <a:spcBef>
                  <a:spcPct val="0"/>
                </a:spcBef>
                <a:spcAft>
                  <a:spcPct val="0"/>
                </a:spcAft>
                <a:defRPr sz="2400">
                  <a:solidFill>
                    <a:schemeClr val="tx1"/>
                  </a:solidFill>
                  <a:latin typeface="Times New Roman" charset="0"/>
                  <a:ea typeface="ＭＳ Ｐゴシック" charset="0"/>
                </a:defRPr>
              </a:lvl6pPr>
              <a:lvl7pPr marL="2971800" indent="-228600" algn="ctr" eaLnBrk="0" fontAlgn="base" hangingPunct="0">
                <a:spcBef>
                  <a:spcPct val="0"/>
                </a:spcBef>
                <a:spcAft>
                  <a:spcPct val="0"/>
                </a:spcAft>
                <a:defRPr sz="2400">
                  <a:solidFill>
                    <a:schemeClr val="tx1"/>
                  </a:solidFill>
                  <a:latin typeface="Times New Roman" charset="0"/>
                  <a:ea typeface="ＭＳ Ｐゴシック" charset="0"/>
                </a:defRPr>
              </a:lvl7pPr>
              <a:lvl8pPr marL="3429000" indent="-228600" algn="ctr" eaLnBrk="0" fontAlgn="base" hangingPunct="0">
                <a:spcBef>
                  <a:spcPct val="0"/>
                </a:spcBef>
                <a:spcAft>
                  <a:spcPct val="0"/>
                </a:spcAft>
                <a:defRPr sz="2400">
                  <a:solidFill>
                    <a:schemeClr val="tx1"/>
                  </a:solidFill>
                  <a:latin typeface="Times New Roman" charset="0"/>
                  <a:ea typeface="ＭＳ Ｐゴシック" charset="0"/>
                </a:defRPr>
              </a:lvl8pPr>
              <a:lvl9pPr marL="3886200" indent="-228600" algn="ctr" eaLnBrk="0" fontAlgn="base" hangingPunct="0">
                <a:spcBef>
                  <a:spcPct val="0"/>
                </a:spcBef>
                <a:spcAft>
                  <a:spcPct val="0"/>
                </a:spcAft>
                <a:defRPr sz="2400">
                  <a:solidFill>
                    <a:schemeClr val="tx1"/>
                  </a:solidFill>
                  <a:latin typeface="Times New Roman" charset="0"/>
                  <a:ea typeface="ＭＳ Ｐゴシック" charset="0"/>
                </a:defRPr>
              </a:lvl9pPr>
            </a:lstStyle>
            <a:p>
              <a:pPr eaLnBrk="1" hangingPunct="1"/>
              <a:r>
                <a:rPr lang="en-US" sz="1200" b="1" dirty="0">
                  <a:latin typeface="+mn-lt"/>
                </a:rPr>
                <a:t>State Tribunals</a:t>
              </a:r>
            </a:p>
            <a:p>
              <a:pPr eaLnBrk="1" hangingPunct="1"/>
              <a:r>
                <a:rPr lang="en-US" sz="1200" b="1" dirty="0">
                  <a:latin typeface="+mn-lt"/>
                </a:rPr>
                <a:t>(</a:t>
              </a:r>
              <a:r>
                <a:rPr lang="en-US" sz="1200" b="1" dirty="0" err="1">
                  <a:latin typeface="+mn-lt"/>
                </a:rPr>
                <a:t>eg</a:t>
              </a:r>
              <a:r>
                <a:rPr lang="en-US" sz="1200" b="1" dirty="0">
                  <a:latin typeface="+mn-lt"/>
                </a:rPr>
                <a:t> State Administrative Tribunal; Workers’ Compensation Tribunal etc.)</a:t>
              </a:r>
            </a:p>
          </p:txBody>
        </p:sp>
      </p:grpSp>
      <p:sp>
        <p:nvSpPr>
          <p:cNvPr id="43013" name="Rectangle 39"/>
          <p:cNvSpPr>
            <a:spLocks noChangeArrowheads="1"/>
          </p:cNvSpPr>
          <p:nvPr/>
        </p:nvSpPr>
        <p:spPr bwMode="auto">
          <a:xfrm>
            <a:off x="2643163" y="1994552"/>
            <a:ext cx="1512206" cy="461649"/>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lIns="91426" tIns="45712" rIns="91426" bIns="45712">
            <a:spAutoFit/>
          </a:bodyPr>
          <a:lstStyle/>
          <a:p>
            <a:pPr eaLnBrk="1" hangingPunct="1"/>
            <a:r>
              <a:rPr lang="en-US" sz="1200" b="1" dirty="0"/>
              <a:t>Full Court of the</a:t>
            </a:r>
          </a:p>
          <a:p>
            <a:pPr eaLnBrk="1" hangingPunct="1"/>
            <a:r>
              <a:rPr lang="en-US" sz="1200" b="1" dirty="0"/>
              <a:t>Federal Court</a:t>
            </a:r>
          </a:p>
        </p:txBody>
      </p:sp>
    </p:spTree>
    <p:extLst>
      <p:ext uri="{BB962C8B-B14F-4D97-AF65-F5344CB8AC3E}">
        <p14:creationId xmlns:p14="http://schemas.microsoft.com/office/powerpoint/2010/main" val="773107069"/>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u="sng" dirty="0"/>
              <a:t>Classification of Law</a:t>
            </a:r>
          </a:p>
        </p:txBody>
      </p:sp>
      <p:sp>
        <p:nvSpPr>
          <p:cNvPr id="2" name="Text Placeholder 1"/>
          <p:cNvSpPr>
            <a:spLocks noGrp="1"/>
          </p:cNvSpPr>
          <p:nvPr>
            <p:ph type="body" idx="1"/>
          </p:nvPr>
        </p:nvSpPr>
        <p:spPr>
          <a:xfrm>
            <a:off x="1876215" y="1788600"/>
            <a:ext cx="4040188" cy="639762"/>
          </a:xfrm>
        </p:spPr>
        <p:txBody>
          <a:bodyPr>
            <a:normAutofit fontScale="77500" lnSpcReduction="20000"/>
          </a:bodyPr>
          <a:lstStyle/>
          <a:p>
            <a:r>
              <a:rPr lang="en-AU" sz="1900" dirty="0"/>
              <a:t>Criminal Law </a:t>
            </a:r>
            <a:r>
              <a:rPr lang="en-AU" sz="1900" dirty="0">
                <a:cs typeface="Times New Roman" pitchFamily="18" charset="0"/>
              </a:rPr>
              <a:t>→</a:t>
            </a:r>
            <a:r>
              <a:rPr lang="en-AU" altLang="en-US" sz="1900" dirty="0"/>
              <a:t> Offences against society </a:t>
            </a:r>
          </a:p>
          <a:p>
            <a:r>
              <a:rPr lang="en-AU" sz="1900" dirty="0"/>
              <a:t>Primary goals: Punishment &amp; Deterrence</a:t>
            </a:r>
          </a:p>
        </p:txBody>
      </p:sp>
      <p:sp>
        <p:nvSpPr>
          <p:cNvPr id="3" name="Text Placeholder 2"/>
          <p:cNvSpPr>
            <a:spLocks noGrp="1"/>
          </p:cNvSpPr>
          <p:nvPr>
            <p:ph type="body" sz="half" idx="3"/>
          </p:nvPr>
        </p:nvSpPr>
        <p:spPr>
          <a:xfrm>
            <a:off x="6275599" y="1788600"/>
            <a:ext cx="4779582" cy="692495"/>
          </a:xfrm>
        </p:spPr>
        <p:txBody>
          <a:bodyPr/>
          <a:lstStyle/>
          <a:p>
            <a:r>
              <a:rPr lang="en-AU" sz="1200" dirty="0"/>
              <a:t>Civil Law </a:t>
            </a:r>
            <a:r>
              <a:rPr lang="en-AU" sz="1200" dirty="0">
                <a:cs typeface="Times New Roman" pitchFamily="18" charset="0"/>
              </a:rPr>
              <a:t>→ </a:t>
            </a:r>
            <a:r>
              <a:rPr lang="en-AU" altLang="en-US" sz="1200" dirty="0"/>
              <a:t>wrongdoings between individuals</a:t>
            </a:r>
            <a:endParaRPr lang="en-AU" sz="1200" dirty="0">
              <a:cs typeface="Times New Roman" pitchFamily="18" charset="0"/>
            </a:endParaRPr>
          </a:p>
          <a:p>
            <a:r>
              <a:rPr lang="en-AU" sz="1200" dirty="0">
                <a:cs typeface="Times New Roman" pitchFamily="18" charset="0"/>
              </a:rPr>
              <a:t>Primary goal:  C</a:t>
            </a:r>
            <a:r>
              <a:rPr lang="en-AU" sz="1200" dirty="0"/>
              <a:t>ompensation</a:t>
            </a:r>
          </a:p>
        </p:txBody>
      </p:sp>
      <p:pic>
        <p:nvPicPr>
          <p:cNvPr id="7" name="Content Placeholder 6" descr="220px-Chief_Wiggum.png"/>
          <p:cNvPicPr>
            <a:picLocks noGrp="1" noChangeAspect="1"/>
          </p:cNvPicPr>
          <p:nvPr>
            <p:ph sz="half" idx="2"/>
          </p:nvPr>
        </p:nvPicPr>
        <p:blipFill>
          <a:blip r:embed="rId2" cstate="print"/>
          <a:stretch>
            <a:fillRect/>
          </a:stretch>
        </p:blipFill>
        <p:spPr>
          <a:xfrm>
            <a:off x="2783632" y="2636913"/>
            <a:ext cx="2095500" cy="2952328"/>
          </a:xfrm>
        </p:spPr>
      </p:pic>
      <p:pic>
        <p:nvPicPr>
          <p:cNvPr id="10" name="Content Placeholder 9" descr="lionel hutz.bmp"/>
          <p:cNvPicPr>
            <a:picLocks noGrp="1" noChangeAspect="1"/>
          </p:cNvPicPr>
          <p:nvPr>
            <p:ph sz="half" idx="4"/>
          </p:nvPr>
        </p:nvPicPr>
        <p:blipFill>
          <a:blip r:embed="rId3" cstate="print"/>
          <a:stretch>
            <a:fillRect/>
          </a:stretch>
        </p:blipFill>
        <p:spPr>
          <a:xfrm>
            <a:off x="7896200" y="2672917"/>
            <a:ext cx="1512168" cy="2880320"/>
          </a:xfrm>
        </p:spPr>
      </p:pic>
    </p:spTree>
    <p:extLst>
      <p:ext uri="{BB962C8B-B14F-4D97-AF65-F5344CB8AC3E}">
        <p14:creationId xmlns:p14="http://schemas.microsoft.com/office/powerpoint/2010/main" val="3587107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Cybercrime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t>Defined as:</a:t>
            </a:r>
          </a:p>
          <a:p>
            <a:pPr lvl="1"/>
            <a:r>
              <a:rPr lang="en-AU" dirty="0"/>
              <a:t>crimes directed at computers or other information communications technologies (ICTs) (such as computer intrusions and denial of service attacks)</a:t>
            </a:r>
          </a:p>
          <a:p>
            <a:pPr lvl="1"/>
            <a:r>
              <a:rPr lang="en-AU" dirty="0"/>
              <a:t>crimes where computers or ICTs are an integral part of an offence (such as online fraud)</a:t>
            </a:r>
          </a:p>
          <a:p>
            <a:r>
              <a:rPr lang="en-AU" dirty="0"/>
              <a:t>Cybercrimes are covered by State and Federal acts:</a:t>
            </a:r>
          </a:p>
          <a:p>
            <a:pPr lvl="1"/>
            <a:r>
              <a:rPr lang="en-AU" dirty="0"/>
              <a:t>Criminal Code Act 1995 (</a:t>
            </a:r>
            <a:r>
              <a:rPr lang="en-AU" dirty="0" err="1"/>
              <a:t>Cth</a:t>
            </a:r>
            <a:r>
              <a:rPr lang="en-AU" dirty="0"/>
              <a:t>) “the Code”</a:t>
            </a:r>
          </a:p>
          <a:p>
            <a:pPr lvl="2"/>
            <a:r>
              <a:rPr lang="en-AU" dirty="0"/>
              <a:t>Modified by </a:t>
            </a:r>
            <a:r>
              <a:rPr lang="en-AU" i="1" dirty="0"/>
              <a:t>Cybercrime Act 2001</a:t>
            </a:r>
            <a:r>
              <a:rPr lang="en-AU" dirty="0"/>
              <a:t> </a:t>
            </a:r>
          </a:p>
          <a:p>
            <a:pPr lvl="1"/>
            <a:r>
              <a:rPr lang="en-AU" dirty="0"/>
              <a:t>New South Wales Crimes Act 1900</a:t>
            </a:r>
          </a:p>
          <a:p>
            <a:r>
              <a:rPr lang="en-AU" dirty="0"/>
              <a:t>What distinguishes Federal from State crimes depends in part on what computers and networks were impacted </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448450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Types of Cybercrimes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7500" lnSpcReduction="20000"/>
          </a:bodyPr>
          <a:lstStyle/>
          <a:p>
            <a:r>
              <a:rPr lang="en-AU" dirty="0"/>
              <a:t>Hacking</a:t>
            </a:r>
          </a:p>
          <a:p>
            <a:r>
              <a:rPr lang="en-AU" dirty="0"/>
              <a:t>Denial of Service</a:t>
            </a:r>
          </a:p>
          <a:p>
            <a:r>
              <a:rPr lang="en-AU" dirty="0"/>
              <a:t>Phishing (Fraud)</a:t>
            </a:r>
          </a:p>
          <a:p>
            <a:r>
              <a:rPr lang="en-AU" dirty="0"/>
              <a:t>Introducing malware, spyware, worms, trojans and viruses</a:t>
            </a:r>
          </a:p>
          <a:p>
            <a:r>
              <a:rPr lang="en-AU" dirty="0"/>
              <a:t>Distribution, sale or offering for sale hardware, software or other tools used to commit cybercrime</a:t>
            </a:r>
          </a:p>
          <a:p>
            <a:r>
              <a:rPr lang="en-AU" dirty="0"/>
              <a:t>Possession or use of hardware, software or other tools used to commit cybercrime</a:t>
            </a:r>
          </a:p>
          <a:p>
            <a:r>
              <a:rPr lang="en-AU" dirty="0"/>
              <a:t>Identity theft or identity fraud</a:t>
            </a:r>
          </a:p>
          <a:p>
            <a:r>
              <a:rPr lang="en-AU" dirty="0"/>
              <a:t>Electronic theft</a:t>
            </a:r>
          </a:p>
          <a:p>
            <a:r>
              <a:rPr lang="en-AU" dirty="0"/>
              <a:t>Unsolicited penetration testing</a:t>
            </a:r>
          </a:p>
          <a:p>
            <a:r>
              <a:rPr lang="en-AU" dirty="0"/>
              <a:t>Any other activity that adversely affects or threatens CIA of IT infrastructure, communications network, device or data</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84639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Types of Cybercrime </a:t>
            </a:r>
            <a:r>
              <a:rPr lang="en-AU" dirty="0" err="1"/>
              <a:t>cont</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Revenge porn</a:t>
            </a:r>
          </a:p>
          <a:p>
            <a:r>
              <a:rPr lang="en-AU"/>
              <a:t>Cyber </a:t>
            </a:r>
            <a:r>
              <a:rPr lang="en-AU" dirty="0"/>
              <a:t>bullying</a:t>
            </a:r>
          </a:p>
          <a:p>
            <a:r>
              <a:rPr lang="en-AU"/>
              <a:t>Child sexual assault material (CSAM)</a:t>
            </a:r>
          </a:p>
          <a:p>
            <a:r>
              <a:rPr lang="en-AU"/>
              <a:t>Terrorism </a:t>
            </a:r>
            <a:endParaRPr lang="en-AU" dirty="0"/>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33873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General Issues: Privacy vs Law Enforcement Debate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Privacy vs Law Enforcement</a:t>
            </a:r>
          </a:p>
          <a:p>
            <a:pPr lvl="1"/>
            <a:r>
              <a:rPr lang="en-AU" dirty="0"/>
              <a:t>The “Going Dark” debate around encryption</a:t>
            </a:r>
          </a:p>
          <a:p>
            <a:pPr lvl="1"/>
            <a:r>
              <a:rPr lang="en-AU" dirty="0"/>
              <a:t>Tech companies like Apple and others have increasingly implemented strong encryption that does not provide Governments with access to devices and communications or the ability to intercept communications</a:t>
            </a:r>
          </a:p>
          <a:p>
            <a:pPr lvl="1"/>
            <a:r>
              <a:rPr lang="en-AU" dirty="0"/>
              <a:t>Governments have argued that tech companies should provide backdoors for their use</a:t>
            </a:r>
          </a:p>
          <a:p>
            <a:pPr lvl="1"/>
            <a:r>
              <a:rPr lang="en-AU" dirty="0"/>
              <a:t>Often invoke the need to fight terrorism and serious crime</a:t>
            </a:r>
          </a:p>
          <a:p>
            <a:pPr lvl="1"/>
            <a:r>
              <a:rPr lang="en-AU" dirty="0"/>
              <a:t>This may be a technical problem rather than legal or policy</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057491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Technology-enabled Crime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Technologies like encryption, cryptocurrencies, and changes in communications through social media and other electronic means has given rise to new and more pervasive crimes</a:t>
            </a:r>
          </a:p>
          <a:p>
            <a:r>
              <a:rPr lang="en-AU" dirty="0"/>
              <a:t>Hard to match the rise in volume and diversity of crimes with law enforcement</a:t>
            </a:r>
          </a:p>
          <a:p>
            <a:pPr lvl="1"/>
            <a:r>
              <a:rPr lang="en-AU" dirty="0"/>
              <a:t>Policy and education may address some of this</a:t>
            </a:r>
          </a:p>
          <a:p>
            <a:pPr lvl="1"/>
            <a:r>
              <a:rPr lang="en-AU" dirty="0"/>
              <a:t>Technological solutions, especially AI may also help but may have to be legislated</a:t>
            </a:r>
          </a:p>
          <a:p>
            <a:pPr marL="450000" lvl="1" indent="0">
              <a:buNone/>
            </a:pPr>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425070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3395481" cy="246221"/>
          </a:xfrm>
          <a:prstGeom prst="rect">
            <a:avLst/>
          </a:prstGeom>
          <a:noFill/>
        </p:spPr>
        <p:txBody>
          <a:bodyPr wrap="none" rtlCol="0">
            <a:spAutoFit/>
          </a:bodyPr>
          <a:lstStyle/>
          <a:p>
            <a:r>
              <a:rPr lang="en-AU" sz="1000" dirty="0"/>
              <a:t>https://</a:t>
            </a:r>
            <a:r>
              <a:rPr lang="en-AU" sz="1000" dirty="0" err="1"/>
              <a:t>www.pinterest.com.au</a:t>
            </a:r>
            <a:r>
              <a:rPr lang="en-AU" sz="1000" dirty="0"/>
              <a:t>/pin/367887863289607889/</a:t>
            </a:r>
          </a:p>
        </p:txBody>
      </p:sp>
      <p:pic>
        <p:nvPicPr>
          <p:cNvPr id="1026" name="Picture 2" descr="judge wig meme - Google pretraživanje | Cats, Funny cat memes, Funny cats">
            <a:extLst>
              <a:ext uri="{FF2B5EF4-FFF2-40B4-BE49-F238E27FC236}">
                <a16:creationId xmlns:a16="http://schemas.microsoft.com/office/drawing/2014/main" id="{816FD48B-F33A-A540-A967-97F6D2269C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7419" y="482443"/>
            <a:ext cx="4100419" cy="58787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25985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Cybercrime Act 2001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Introduced specific amendments covering cybercrime into the Criminal Code </a:t>
            </a:r>
          </a:p>
          <a:p>
            <a:r>
              <a:rPr lang="en-AU" dirty="0"/>
              <a:t>Provided definitions for data held by a computer and unauthorised access</a:t>
            </a:r>
          </a:p>
          <a:p>
            <a:pPr lvl="1"/>
            <a:r>
              <a:rPr lang="en-AU" dirty="0"/>
              <a:t>Different levels of penalty depending on whether the data was impaired or modified in any way</a:t>
            </a:r>
          </a:p>
          <a:p>
            <a:r>
              <a:rPr lang="en-AU" dirty="0"/>
              <a:t>Provided for exclusion of national security agencies ASIO and ASD</a:t>
            </a:r>
          </a:p>
          <a:p>
            <a:r>
              <a:rPr lang="en-AU" dirty="0"/>
              <a:t>Gave law enforcement the power </a:t>
            </a:r>
          </a:p>
          <a:p>
            <a:pPr lvl="1"/>
            <a:r>
              <a:rPr lang="en-AU" dirty="0"/>
              <a:t>to take equipment for examination, </a:t>
            </a:r>
          </a:p>
          <a:p>
            <a:pPr lvl="1"/>
            <a:r>
              <a:rPr lang="en-AU" dirty="0"/>
              <a:t>To use electronic equipment to gather evidence</a:t>
            </a:r>
          </a:p>
          <a:p>
            <a:pPr lvl="1"/>
            <a:r>
              <a:rPr lang="en-AU" dirty="0"/>
              <a:t>Copying data for evidence, handling it and ultimately destroying it</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782443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Budapest Convention on Cybercrime 2001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Created by the Council of Europe with active participation of observer states including the US, Canada and Japan</a:t>
            </a:r>
          </a:p>
          <a:p>
            <a:r>
              <a:rPr lang="en-AU" dirty="0"/>
              <a:t>International treaty harmonising national laws on cybercrime</a:t>
            </a:r>
          </a:p>
          <a:p>
            <a:r>
              <a:rPr lang="en-AU" dirty="0"/>
              <a:t>Defines illegal access, illegal interception, data interference, system interference, misuse of devices, computer-related forgery, offences related to child pornography and offences related to copyright</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63198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i="1" dirty="0"/>
              <a:t>Cybercrime Legislation Amendment Act 2011</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dirty="0"/>
              <a:t>Enabled Australia to ratify the European Convention on Cybercrime</a:t>
            </a:r>
          </a:p>
          <a:p>
            <a:r>
              <a:rPr lang="en-AU" dirty="0"/>
              <a:t>Amends Telecommunications Act 1997 and Telecommunications (Interception and Access) Act 1979, Mutual Assistance in Criminal Matters Act 1987, Criminal Code Act 1995 </a:t>
            </a:r>
          </a:p>
          <a:p>
            <a:r>
              <a:rPr lang="en-AU" dirty="0"/>
              <a:t>Requires carriers and carriage services providers to preserve stored communications for domestic agencies and the AFP on behalf of foreign governments</a:t>
            </a:r>
          </a:p>
          <a:p>
            <a:r>
              <a:rPr lang="en-AU" dirty="0"/>
              <a:t>Criminal Code Act 1995 to provide that computer offences are consistent with the convention; and Telecommunications (Interception and Access) Act 1979 to: create confidentiality requirements in relation to authorisations to disclose telecommunications data; and expand offence provisions</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5392856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Metadata Retention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85000" lnSpcReduction="10000"/>
          </a:bodyPr>
          <a:lstStyle/>
          <a:p>
            <a:r>
              <a:rPr lang="en-AU" b="1" i="1" dirty="0"/>
              <a:t>Telecommunications (Interception and Access) Amendment (Data Retention) Act 2015</a:t>
            </a:r>
          </a:p>
          <a:p>
            <a:pPr lvl="1"/>
            <a:r>
              <a:rPr lang="en-AU" b="1" dirty="0"/>
              <a:t>Amends Telecommunications (Interception and Access) Act 1979 (TIA Act) and the Telecommunications Act 1997</a:t>
            </a:r>
          </a:p>
          <a:p>
            <a:pPr lvl="1"/>
            <a:r>
              <a:rPr lang="en-AU" b="1" dirty="0"/>
              <a:t>Requires that telecommunications services providers retain for 2 years metadata from users:</a:t>
            </a:r>
          </a:p>
          <a:p>
            <a:pPr lvl="2"/>
            <a:r>
              <a:rPr lang="en-AU" b="1" dirty="0"/>
              <a:t>Incoming and outgoing telephone caller identification</a:t>
            </a:r>
          </a:p>
          <a:p>
            <a:pPr lvl="2"/>
            <a:r>
              <a:rPr lang="en-AU" b="1" dirty="0"/>
              <a:t>Date, time and duration of a phone call</a:t>
            </a:r>
          </a:p>
          <a:p>
            <a:pPr lvl="2"/>
            <a:r>
              <a:rPr lang="en-AU" b="1" dirty="0"/>
              <a:t>Location of the device from which phone call was made</a:t>
            </a:r>
          </a:p>
          <a:p>
            <a:pPr lvl="2"/>
            <a:r>
              <a:rPr lang="en-AU" b="1" dirty="0"/>
              <a:t>Unique identifier number assigned to a particular mobile phone of the phones involved in each particular phone call</a:t>
            </a:r>
          </a:p>
          <a:p>
            <a:pPr lvl="2"/>
            <a:r>
              <a:rPr lang="en-AU" b="1" dirty="0"/>
              <a:t>The email address from which an email is sent</a:t>
            </a:r>
          </a:p>
          <a:p>
            <a:pPr lvl="2"/>
            <a:r>
              <a:rPr lang="en-AU" b="1" dirty="0"/>
              <a:t>The time, date and recipients of emails</a:t>
            </a:r>
          </a:p>
          <a:p>
            <a:pPr lvl="2"/>
            <a:r>
              <a:rPr lang="en-AU" b="1" dirty="0"/>
              <a:t>The size of any attachment sent with emails and their file formats</a:t>
            </a:r>
          </a:p>
          <a:p>
            <a:pPr lvl="2"/>
            <a:r>
              <a:rPr lang="en-AU" b="1" dirty="0"/>
              <a:t>Account details held by the internet service provider (ISP) such as whether or not the account is active or suspended</a:t>
            </a:r>
          </a:p>
          <a:p>
            <a:pPr lvl="1"/>
            <a:r>
              <a:rPr lang="en-AU" b="1" dirty="0"/>
              <a:t>22 agencies including ASIO, ACC, ATO can access the data without a warrant</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971317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Assistance and Access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Telecommunications and Other Legislation Amendment (Assistance and Access) Act 2018</a:t>
            </a:r>
          </a:p>
          <a:p>
            <a:pPr lvl="1"/>
            <a:r>
              <a:rPr lang="en-AU" dirty="0"/>
              <a:t>Amends numerous acts:</a:t>
            </a:r>
          </a:p>
          <a:p>
            <a:pPr lvl="2"/>
            <a:r>
              <a:rPr lang="en-AU" dirty="0"/>
              <a:t>Administrative Decisions (Judicial Review) Act 1977, Australian Security Intelligence Organisation Act 1979, Criminal Code Act 1995, Independent National Security Legislation Monitor Act 2010,  Telecommunications Act 1997, Telecommunications (Interception and Access) Act 1979     </a:t>
            </a:r>
          </a:p>
          <a:p>
            <a:pPr lvl="1"/>
            <a:r>
              <a:rPr lang="en-AU" dirty="0"/>
              <a:t>Allows various national intelligence agencies to request a ”designated communications provider” to make changes in their products or provide technical assistance to allow these agencies to intercept and read communications or take other actions.</a:t>
            </a:r>
          </a:p>
          <a:p>
            <a:pPr lvl="1"/>
            <a:r>
              <a:rPr lang="en-AU" dirty="0"/>
              <a:t>Designated communications providers is a very broad term encompassing </a:t>
            </a:r>
            <a:r>
              <a:rPr lang="en-AU" dirty="0" err="1"/>
              <a:t>telcos</a:t>
            </a:r>
            <a:r>
              <a:rPr lang="en-AU" dirty="0"/>
              <a:t>, ISPs, hardware and software companies and even companies that supply these companies!</a:t>
            </a:r>
          </a:p>
          <a:p>
            <a:pPr lvl="1"/>
            <a:r>
              <a:rPr lang="en-AU" dirty="0"/>
              <a:t>Various request types:</a:t>
            </a:r>
          </a:p>
          <a:p>
            <a:pPr lvl="2"/>
            <a:r>
              <a:rPr lang="en-AU" dirty="0"/>
              <a:t>Technical Assistance Notice (TAN) to use an existing capability</a:t>
            </a:r>
          </a:p>
          <a:p>
            <a:pPr lvl="2"/>
            <a:r>
              <a:rPr lang="en-AU" dirty="0"/>
              <a:t>Technical Capability Notice (TCN) request to develop, add or remove equipment or capabilities </a:t>
            </a:r>
          </a:p>
          <a:p>
            <a:pPr lvl="2"/>
            <a:r>
              <a:rPr lang="en-AU" dirty="0"/>
              <a:t>Technical Assistance Request (TAR) fewer conditions and not compulsory</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05603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Assistance and Access  II</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Any company with employees in Australia could theoretically be subject to this requirement</a:t>
            </a:r>
          </a:p>
          <a:p>
            <a:r>
              <a:rPr lang="en-AU" dirty="0"/>
              <a:t>There are restrictions about the changes not introducing “systemic weaknesses” that would affect the product more generally</a:t>
            </a:r>
          </a:p>
          <a:p>
            <a:r>
              <a:rPr lang="en-AU" dirty="0"/>
              <a:t>The Australian Government claims oversight through:</a:t>
            </a:r>
          </a:p>
          <a:p>
            <a:pPr lvl="1"/>
            <a:r>
              <a:rPr lang="en-AU" dirty="0"/>
              <a:t>extensive independent scrutiny by the Commonwealth Ombudsman and the Inspector-General of Intelligence and Security and a clear complaints mechanism to these bodies</a:t>
            </a:r>
          </a:p>
          <a:p>
            <a:pPr lvl="1"/>
            <a:r>
              <a:rPr lang="en-AU" dirty="0"/>
              <a:t>public transparency reporting by companies who have received a notice to assist </a:t>
            </a:r>
          </a:p>
          <a:p>
            <a:pPr lvl="1"/>
            <a:r>
              <a:rPr lang="en-AU" dirty="0"/>
              <a:t>independent review of new capabilities by a technical expert and retired judge </a:t>
            </a:r>
          </a:p>
          <a:p>
            <a:pPr lvl="1"/>
            <a:r>
              <a:rPr lang="en-AU" dirty="0"/>
              <a:t>judicial review of any requirements on industry</a:t>
            </a:r>
          </a:p>
          <a:p>
            <a:pPr lvl="1"/>
            <a:r>
              <a:rPr lang="en-AU" dirty="0"/>
              <a:t>annual reports, tabled in Parliament, on the use of powers</a:t>
            </a:r>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34509813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Review of Assistance and Access </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dirty="0"/>
              <a:t>2020 Review by the Independent National Security Legislation Monitor</a:t>
            </a:r>
          </a:p>
          <a:p>
            <a:pPr lvl="1"/>
            <a:r>
              <a:rPr lang="en-AU" dirty="0"/>
              <a:t>Recommendation that an independent committee oversee the issuing of requests and notices and decides whether the technical demands constitute a “systemic weakness”</a:t>
            </a:r>
          </a:p>
          <a:p>
            <a:r>
              <a:rPr lang="en-AU" dirty="0"/>
              <a:t>Australian companies like Atlassian have stated that the law continues to undermine confidence in the security of Australian technology and the perception that technologies produced in Australia will be inferior as a result</a:t>
            </a:r>
          </a:p>
          <a:p>
            <a:r>
              <a:rPr lang="en-AU" dirty="0"/>
              <a:t>It is not clear if any company has actually been sent a specific TAR or other notice on the basis of this law.</a:t>
            </a:r>
          </a:p>
          <a:p>
            <a:r>
              <a:rPr lang="en-AU" dirty="0"/>
              <a:t>It is also worth pointing out that companies could be assisting Governments absent these laws and the public would not necessarily be aware of this.</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929857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normAutofit/>
          </a:bodyPr>
          <a:lstStyle/>
          <a:p>
            <a:r>
              <a:rPr lang="en-AU" i="1" dirty="0"/>
              <a:t>Security of Critical Infrastructure Act 2018</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endParaRPr lang="en-AU" dirty="0"/>
          </a:p>
          <a:p>
            <a:r>
              <a:rPr lang="en-AU" dirty="0"/>
              <a:t>Defines the holding of a register of critical infrastructure assets in Australia</a:t>
            </a:r>
          </a:p>
          <a:p>
            <a:r>
              <a:rPr lang="en-AU" dirty="0"/>
              <a:t>Allowing the minister in charge to require CI entities to do or not to do certain things in the event of security risks</a:t>
            </a:r>
          </a:p>
          <a:p>
            <a:r>
              <a:rPr lang="en-AU" dirty="0"/>
              <a:t>Requiring these CI entities to provide information that is requested</a:t>
            </a:r>
          </a:p>
          <a:p>
            <a:r>
              <a:rPr lang="en-AU" dirty="0"/>
              <a:t>Allowing the undertaking of risk assessments</a:t>
            </a:r>
          </a:p>
          <a:p>
            <a:endParaRPr lang="en-AU" dirty="0"/>
          </a:p>
          <a:p>
            <a:pPr lvl="1"/>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3265527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normAutofit/>
          </a:bodyPr>
          <a:lstStyle/>
          <a:p>
            <a:r>
              <a:rPr lang="en-AU" dirty="0"/>
              <a:t>Security Legislation Amendment (Critical Infrastructure) Act 2022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endParaRPr lang="en-AU" dirty="0"/>
          </a:p>
          <a:p>
            <a:r>
              <a:rPr lang="en-AU" dirty="0"/>
              <a:t>Extends the number of types of entities that constitute critical infrastructure including Universities</a:t>
            </a:r>
          </a:p>
          <a:p>
            <a:r>
              <a:rPr lang="en-AU" dirty="0"/>
              <a:t>Requires cyber security incident notifications</a:t>
            </a:r>
          </a:p>
          <a:p>
            <a:r>
              <a:rPr lang="en-AU" dirty="0"/>
              <a:t>Enhanced cyber security obligations including undertaking cybersecurity exercises</a:t>
            </a:r>
          </a:p>
          <a:p>
            <a:r>
              <a:rPr lang="en-AU" dirty="0"/>
              <a:t>Most controversially the CI entity may be required to install software that transmits information to ASD</a:t>
            </a:r>
          </a:p>
          <a:p>
            <a:r>
              <a:rPr lang="en-AU" dirty="0"/>
              <a:t>However, Universities should be doing most, if not all, of what these recommendations suggest in any event</a:t>
            </a:r>
          </a:p>
          <a:p>
            <a:endParaRPr lang="en-AU" dirty="0"/>
          </a:p>
          <a:p>
            <a:pPr lvl="1"/>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7201751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err="1"/>
              <a:t>Cybersafety</a:t>
            </a:r>
            <a:endParaRPr lang="en-AU" dirty="0"/>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This covers a range of issues such as:</a:t>
            </a:r>
          </a:p>
          <a:p>
            <a:pPr lvl="1"/>
            <a:r>
              <a:rPr lang="en-AU" dirty="0"/>
              <a:t>Safety of children online</a:t>
            </a:r>
          </a:p>
          <a:p>
            <a:pPr lvl="1"/>
            <a:r>
              <a:rPr lang="en-AU" dirty="0"/>
              <a:t>Cyberbullying</a:t>
            </a:r>
          </a:p>
          <a:p>
            <a:pPr lvl="1"/>
            <a:r>
              <a:rPr lang="en-AU" dirty="0"/>
              <a:t>Revenge porn and other attacks on women (and to a lesser extent men)</a:t>
            </a:r>
          </a:p>
          <a:p>
            <a:r>
              <a:rPr lang="en-AU" dirty="0"/>
              <a:t>Enhancing Online Safety Act 2015 (</a:t>
            </a:r>
            <a:r>
              <a:rPr lang="en-AU" dirty="0" err="1"/>
              <a:t>Cth</a:t>
            </a:r>
            <a:r>
              <a:rPr lang="en-AU" dirty="0"/>
              <a:t>) and Online Safety Act 2021</a:t>
            </a:r>
          </a:p>
          <a:p>
            <a:pPr lvl="1"/>
            <a:r>
              <a:rPr lang="en-AU" dirty="0"/>
              <a:t>Enhanced by Enhancing Online Safety (Non-consensual Sharing of Intimate Images) Act 2018</a:t>
            </a:r>
          </a:p>
          <a:p>
            <a:pPr lvl="1"/>
            <a:r>
              <a:rPr lang="en-AU" dirty="0"/>
              <a:t>Establishes an </a:t>
            </a:r>
            <a:r>
              <a:rPr lang="en-AU" dirty="0" err="1"/>
              <a:t>eSafety</a:t>
            </a:r>
            <a:r>
              <a:rPr lang="en-AU" dirty="0"/>
              <a:t> Commissioner</a:t>
            </a:r>
          </a:p>
          <a:p>
            <a:pPr lvl="2"/>
            <a:r>
              <a:rPr lang="en-AU" dirty="0"/>
              <a:t>Administers complaints regarding cyberbullying, non-consensual sharing of intimate images</a:t>
            </a:r>
          </a:p>
          <a:p>
            <a:pPr lvl="2"/>
            <a:r>
              <a:rPr lang="en-AU" dirty="0"/>
              <a:t>Coordinating departments regarding online safety for children</a:t>
            </a:r>
          </a:p>
          <a:p>
            <a:pPr lvl="2"/>
            <a:r>
              <a:rPr lang="en-AU" dirty="0"/>
              <a:t>Issue requests to social media and others to take down posts that relate to cyberbullying and non-consensual intimate images</a:t>
            </a:r>
          </a:p>
          <a:p>
            <a:pPr lvl="2"/>
            <a:r>
              <a:rPr lang="en-AU" dirty="0"/>
              <a:t>May issue civil penalties to people posting cyberbullying or intimate images</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482917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702B083-54F7-41CA-9C6D-B87D356839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4" y="609599"/>
            <a:ext cx="2799465" cy="5273675"/>
          </a:xfrm>
        </p:spPr>
        <p:txBody>
          <a:bodyPr>
            <a:normAutofit/>
          </a:bodyPr>
          <a:lstStyle/>
          <a:p>
            <a:pPr algn="l"/>
            <a:r>
              <a:rPr lang="en-AU" dirty="0"/>
              <a:t>Understand 3 things</a:t>
            </a:r>
            <a:endParaRPr lang="en-AU"/>
          </a:p>
        </p:txBody>
      </p:sp>
      <p:sp useBgFill="1">
        <p:nvSpPr>
          <p:cNvPr id="11" name="Freeform: Shape 10">
            <a:extLst>
              <a:ext uri="{FF2B5EF4-FFF2-40B4-BE49-F238E27FC236}">
                <a16:creationId xmlns:a16="http://schemas.microsoft.com/office/drawing/2014/main" id="{92AA17E1-8D32-49FA-8C33-D57631B4EB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083806" y="-2"/>
            <a:ext cx="8108194" cy="6858002"/>
          </a:xfrm>
          <a:custGeom>
            <a:avLst/>
            <a:gdLst>
              <a:gd name="connsiteX0" fmla="*/ 4629960 w 8108194"/>
              <a:gd name="connsiteY0" fmla="*/ 0 h 6858002"/>
              <a:gd name="connsiteX1" fmla="*/ 0 w 8108194"/>
              <a:gd name="connsiteY1" fmla="*/ 0 h 6858002"/>
              <a:gd name="connsiteX2" fmla="*/ 0 w 8108194"/>
              <a:gd name="connsiteY2" fmla="*/ 6858002 h 6858002"/>
              <a:gd name="connsiteX3" fmla="*/ 1406984 w 8108194"/>
              <a:gd name="connsiteY3" fmla="*/ 6858002 h 6858002"/>
              <a:gd name="connsiteX4" fmla="*/ 4629960 w 8108194"/>
              <a:gd name="connsiteY4" fmla="*/ 6858002 h 6858002"/>
              <a:gd name="connsiteX5" fmla="*/ 7761129 w 8108194"/>
              <a:gd name="connsiteY5" fmla="*/ 6858002 h 6858002"/>
              <a:gd name="connsiteX6" fmla="*/ 7795626 w 8108194"/>
              <a:gd name="connsiteY6" fmla="*/ 6702327 h 6858002"/>
              <a:gd name="connsiteX7" fmla="*/ 7828504 w 8108194"/>
              <a:gd name="connsiteY7" fmla="*/ 6547336 h 6858002"/>
              <a:gd name="connsiteX8" fmla="*/ 7860686 w 8108194"/>
              <a:gd name="connsiteY8" fmla="*/ 6391660 h 6858002"/>
              <a:gd name="connsiteX9" fmla="*/ 7888239 w 8108194"/>
              <a:gd name="connsiteY9" fmla="*/ 6235297 h 6858002"/>
              <a:gd name="connsiteX10" fmla="*/ 7916023 w 8108194"/>
              <a:gd name="connsiteY10" fmla="*/ 6079621 h 6858002"/>
              <a:gd name="connsiteX11" fmla="*/ 7941955 w 8108194"/>
              <a:gd name="connsiteY11" fmla="*/ 5923258 h 6858002"/>
              <a:gd name="connsiteX12" fmla="*/ 7964181 w 8108194"/>
              <a:gd name="connsiteY12" fmla="*/ 5768953 h 6858002"/>
              <a:gd name="connsiteX13" fmla="*/ 7985250 w 8108194"/>
              <a:gd name="connsiteY13" fmla="*/ 5612591 h 6858002"/>
              <a:gd name="connsiteX14" fmla="*/ 8004468 w 8108194"/>
              <a:gd name="connsiteY14" fmla="*/ 5456914 h 6858002"/>
              <a:gd name="connsiteX15" fmla="*/ 8021137 w 8108194"/>
              <a:gd name="connsiteY15" fmla="*/ 5303981 h 6858002"/>
              <a:gd name="connsiteX16" fmla="*/ 8037808 w 8108194"/>
              <a:gd name="connsiteY16" fmla="*/ 5148990 h 6858002"/>
              <a:gd name="connsiteX17" fmla="*/ 8051700 w 8108194"/>
              <a:gd name="connsiteY17" fmla="*/ 4996057 h 6858002"/>
              <a:gd name="connsiteX18" fmla="*/ 8062581 w 8108194"/>
              <a:gd name="connsiteY18" fmla="*/ 4843123 h 6858002"/>
              <a:gd name="connsiteX19" fmla="*/ 8073927 w 8108194"/>
              <a:gd name="connsiteY19" fmla="*/ 4690876 h 6858002"/>
              <a:gd name="connsiteX20" fmla="*/ 8083419 w 8108194"/>
              <a:gd name="connsiteY20" fmla="*/ 4540000 h 6858002"/>
              <a:gd name="connsiteX21" fmla="*/ 8090134 w 8108194"/>
              <a:gd name="connsiteY21" fmla="*/ 4390495 h 6858002"/>
              <a:gd name="connsiteX22" fmla="*/ 8095922 w 8108194"/>
              <a:gd name="connsiteY22" fmla="*/ 4240991 h 6858002"/>
              <a:gd name="connsiteX23" fmla="*/ 8101479 w 8108194"/>
              <a:gd name="connsiteY23" fmla="*/ 4092858 h 6858002"/>
              <a:gd name="connsiteX24" fmla="*/ 8104026 w 8108194"/>
              <a:gd name="connsiteY24" fmla="*/ 3946783 h 6858002"/>
              <a:gd name="connsiteX25" fmla="*/ 8106804 w 8108194"/>
              <a:gd name="connsiteY25" fmla="*/ 3800707 h 6858002"/>
              <a:gd name="connsiteX26" fmla="*/ 8108194 w 8108194"/>
              <a:gd name="connsiteY26" fmla="*/ 3656689 h 6858002"/>
              <a:gd name="connsiteX27" fmla="*/ 8106804 w 8108194"/>
              <a:gd name="connsiteY27" fmla="*/ 3514043 h 6858002"/>
              <a:gd name="connsiteX28" fmla="*/ 8106804 w 8108194"/>
              <a:gd name="connsiteY28" fmla="*/ 3372768 h 6858002"/>
              <a:gd name="connsiteX29" fmla="*/ 8104026 w 8108194"/>
              <a:gd name="connsiteY29" fmla="*/ 3232865 h 6858002"/>
              <a:gd name="connsiteX30" fmla="*/ 8099859 w 8108194"/>
              <a:gd name="connsiteY30" fmla="*/ 3095705 h 6858002"/>
              <a:gd name="connsiteX31" fmla="*/ 8095922 w 8108194"/>
              <a:gd name="connsiteY31" fmla="*/ 2959917 h 6858002"/>
              <a:gd name="connsiteX32" fmla="*/ 8091523 w 8108194"/>
              <a:gd name="connsiteY32" fmla="*/ 2826871 h 6858002"/>
              <a:gd name="connsiteX33" fmla="*/ 8084809 w 8108194"/>
              <a:gd name="connsiteY33" fmla="*/ 2694512 h 6858002"/>
              <a:gd name="connsiteX34" fmla="*/ 8077631 w 8108194"/>
              <a:gd name="connsiteY34" fmla="*/ 2564211 h 6858002"/>
              <a:gd name="connsiteX35" fmla="*/ 8071149 w 8108194"/>
              <a:gd name="connsiteY35" fmla="*/ 2436652 h 6858002"/>
              <a:gd name="connsiteX36" fmla="*/ 8052857 w 8108194"/>
              <a:gd name="connsiteY36" fmla="*/ 2187706 h 6858002"/>
              <a:gd name="connsiteX37" fmla="*/ 8033409 w 8108194"/>
              <a:gd name="connsiteY37" fmla="*/ 1949048 h 6858002"/>
              <a:gd name="connsiteX38" fmla="*/ 8013034 w 8108194"/>
              <a:gd name="connsiteY38" fmla="*/ 1719991 h 6858002"/>
              <a:gd name="connsiteX39" fmla="*/ 7990575 w 8108194"/>
              <a:gd name="connsiteY39" fmla="*/ 1503278 h 6858002"/>
              <a:gd name="connsiteX40" fmla="*/ 7967191 w 8108194"/>
              <a:gd name="connsiteY40" fmla="*/ 1296166 h 6858002"/>
              <a:gd name="connsiteX41" fmla="*/ 7941955 w 8108194"/>
              <a:gd name="connsiteY41" fmla="*/ 1104142 h 6858002"/>
              <a:gd name="connsiteX42" fmla="*/ 7917180 w 8108194"/>
              <a:gd name="connsiteY42" fmla="*/ 923777 h 6858002"/>
              <a:gd name="connsiteX43" fmla="*/ 7892407 w 8108194"/>
              <a:gd name="connsiteY43" fmla="*/ 757813 h 6858002"/>
              <a:gd name="connsiteX44" fmla="*/ 7869022 w 8108194"/>
              <a:gd name="connsiteY44" fmla="*/ 605566 h 6858002"/>
              <a:gd name="connsiteX45" fmla="*/ 7846795 w 8108194"/>
              <a:gd name="connsiteY45" fmla="*/ 470463 h 6858002"/>
              <a:gd name="connsiteX46" fmla="*/ 7825725 w 8108194"/>
              <a:gd name="connsiteY46" fmla="*/ 348391 h 6858002"/>
              <a:gd name="connsiteX47" fmla="*/ 7808129 w 8108194"/>
              <a:gd name="connsiteY47" fmla="*/ 245521 h 6858002"/>
              <a:gd name="connsiteX48" fmla="*/ 7791459 w 8108194"/>
              <a:gd name="connsiteY48" fmla="*/ 159110 h 6858002"/>
              <a:gd name="connsiteX49" fmla="*/ 7767610 w 8108194"/>
              <a:gd name="connsiteY49" fmla="*/ 40466 h 6858002"/>
              <a:gd name="connsiteX50" fmla="*/ 7759507 w 8108194"/>
              <a:gd name="connsiteY50" fmla="*/ 4 h 6858002"/>
              <a:gd name="connsiteX51" fmla="*/ 7768809 w 8108194"/>
              <a:gd name="connsiteY51" fmla="*/ 4 h 6858002"/>
              <a:gd name="connsiteX52" fmla="*/ 7768809 w 8108194"/>
              <a:gd name="connsiteY52" fmla="*/ 3 h 6858002"/>
              <a:gd name="connsiteX53" fmla="*/ 4629960 w 8108194"/>
              <a:gd name="connsiteY53" fmla="*/ 3 h 6858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Lst>
            <a:rect l="l" t="t" r="r" b="b"/>
            <a:pathLst>
              <a:path w="8108194" h="6858002">
                <a:moveTo>
                  <a:pt x="4629960" y="0"/>
                </a:moveTo>
                <a:lnTo>
                  <a:pt x="0" y="0"/>
                </a:lnTo>
                <a:lnTo>
                  <a:pt x="0" y="6858002"/>
                </a:lnTo>
                <a:lnTo>
                  <a:pt x="1406984" y="6858002"/>
                </a:lnTo>
                <a:lnTo>
                  <a:pt x="4629960" y="6858002"/>
                </a:lnTo>
                <a:lnTo>
                  <a:pt x="7761129" y="6858002"/>
                </a:lnTo>
                <a:lnTo>
                  <a:pt x="7795626" y="6702327"/>
                </a:lnTo>
                <a:lnTo>
                  <a:pt x="7828504" y="6547336"/>
                </a:lnTo>
                <a:lnTo>
                  <a:pt x="7860686" y="6391660"/>
                </a:lnTo>
                <a:lnTo>
                  <a:pt x="7888239" y="6235297"/>
                </a:lnTo>
                <a:lnTo>
                  <a:pt x="7916023" y="6079621"/>
                </a:lnTo>
                <a:lnTo>
                  <a:pt x="7941955" y="5923258"/>
                </a:lnTo>
                <a:lnTo>
                  <a:pt x="7964181" y="5768953"/>
                </a:lnTo>
                <a:lnTo>
                  <a:pt x="7985250" y="5612591"/>
                </a:lnTo>
                <a:lnTo>
                  <a:pt x="8004468" y="5456914"/>
                </a:lnTo>
                <a:lnTo>
                  <a:pt x="8021137" y="5303981"/>
                </a:lnTo>
                <a:lnTo>
                  <a:pt x="8037808" y="5148990"/>
                </a:lnTo>
                <a:lnTo>
                  <a:pt x="8051700" y="4996057"/>
                </a:lnTo>
                <a:lnTo>
                  <a:pt x="8062581" y="4843123"/>
                </a:lnTo>
                <a:lnTo>
                  <a:pt x="8073927" y="4690876"/>
                </a:lnTo>
                <a:lnTo>
                  <a:pt x="8083419" y="4540000"/>
                </a:lnTo>
                <a:lnTo>
                  <a:pt x="8090134" y="4390495"/>
                </a:lnTo>
                <a:lnTo>
                  <a:pt x="8095922" y="4240991"/>
                </a:lnTo>
                <a:lnTo>
                  <a:pt x="8101479" y="4092858"/>
                </a:lnTo>
                <a:lnTo>
                  <a:pt x="8104026" y="3946783"/>
                </a:lnTo>
                <a:lnTo>
                  <a:pt x="8106804" y="3800707"/>
                </a:lnTo>
                <a:lnTo>
                  <a:pt x="8108194" y="3656689"/>
                </a:lnTo>
                <a:lnTo>
                  <a:pt x="8106804" y="3514043"/>
                </a:lnTo>
                <a:lnTo>
                  <a:pt x="8106804" y="3372768"/>
                </a:lnTo>
                <a:lnTo>
                  <a:pt x="8104026" y="3232865"/>
                </a:lnTo>
                <a:lnTo>
                  <a:pt x="8099859" y="3095705"/>
                </a:lnTo>
                <a:lnTo>
                  <a:pt x="8095922" y="2959917"/>
                </a:lnTo>
                <a:lnTo>
                  <a:pt x="8091523" y="2826871"/>
                </a:lnTo>
                <a:lnTo>
                  <a:pt x="8084809" y="2694512"/>
                </a:lnTo>
                <a:lnTo>
                  <a:pt x="8077631" y="2564211"/>
                </a:lnTo>
                <a:lnTo>
                  <a:pt x="8071149" y="2436652"/>
                </a:lnTo>
                <a:lnTo>
                  <a:pt x="8052857" y="2187706"/>
                </a:lnTo>
                <a:lnTo>
                  <a:pt x="8033409" y="1949048"/>
                </a:lnTo>
                <a:lnTo>
                  <a:pt x="8013034" y="1719991"/>
                </a:lnTo>
                <a:lnTo>
                  <a:pt x="7990575" y="1503278"/>
                </a:lnTo>
                <a:lnTo>
                  <a:pt x="7967191" y="1296166"/>
                </a:lnTo>
                <a:lnTo>
                  <a:pt x="7941955" y="1104142"/>
                </a:lnTo>
                <a:lnTo>
                  <a:pt x="7917180" y="923777"/>
                </a:lnTo>
                <a:lnTo>
                  <a:pt x="7892407" y="757813"/>
                </a:lnTo>
                <a:lnTo>
                  <a:pt x="7869022" y="605566"/>
                </a:lnTo>
                <a:lnTo>
                  <a:pt x="7846795" y="470463"/>
                </a:lnTo>
                <a:lnTo>
                  <a:pt x="7825725" y="348391"/>
                </a:lnTo>
                <a:lnTo>
                  <a:pt x="7808129" y="245521"/>
                </a:lnTo>
                <a:lnTo>
                  <a:pt x="7791459" y="159110"/>
                </a:lnTo>
                <a:lnTo>
                  <a:pt x="7767610" y="40466"/>
                </a:lnTo>
                <a:lnTo>
                  <a:pt x="7759507" y="4"/>
                </a:lnTo>
                <a:lnTo>
                  <a:pt x="7768809" y="4"/>
                </a:lnTo>
                <a:lnTo>
                  <a:pt x="7768809" y="3"/>
                </a:lnTo>
                <a:lnTo>
                  <a:pt x="4629960" y="3"/>
                </a:lnTo>
                <a:close/>
              </a:path>
            </a:pathLst>
          </a:custGeom>
          <a:ln>
            <a:noFill/>
          </a:ln>
          <a:effectLst>
            <a:outerShdw blurRad="50800" dist="38100" dir="10800000" algn="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aphicFrame>
        <p:nvGraphicFramePr>
          <p:cNvPr id="5" name="Content Placeholder 2">
            <a:extLst>
              <a:ext uri="{FF2B5EF4-FFF2-40B4-BE49-F238E27FC236}">
                <a16:creationId xmlns:a16="http://schemas.microsoft.com/office/drawing/2014/main" id="{086A6865-CC43-48F2-8071-E0549781DA70}"/>
              </a:ext>
            </a:extLst>
          </p:cNvPr>
          <p:cNvGraphicFramePr>
            <a:graphicFrameLocks noGrp="1"/>
          </p:cNvGraphicFramePr>
          <p:nvPr>
            <p:ph idx="1"/>
            <p:extLst>
              <p:ext uri="{D42A27DB-BD31-4B8C-83A1-F6EECF244321}">
                <p14:modId xmlns:p14="http://schemas.microsoft.com/office/powerpoint/2010/main" val="3914314655"/>
              </p:ext>
            </p:extLst>
          </p:nvPr>
        </p:nvGraphicFramePr>
        <p:xfrm>
          <a:off x="5282521" y="709683"/>
          <a:ext cx="6266011" cy="48995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300100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E3DA8-F00B-07FA-A623-DE7892F982C7}"/>
              </a:ext>
            </a:extLst>
          </p:cNvPr>
          <p:cNvSpPr>
            <a:spLocks noGrp="1"/>
          </p:cNvSpPr>
          <p:nvPr>
            <p:ph type="title"/>
          </p:nvPr>
        </p:nvSpPr>
        <p:spPr/>
        <p:txBody>
          <a:bodyPr/>
          <a:lstStyle/>
          <a:p>
            <a:r>
              <a:rPr lang="en-AU" dirty="0"/>
              <a:t>Cybersecurity Act 2024</a:t>
            </a:r>
          </a:p>
        </p:txBody>
      </p:sp>
      <p:sp>
        <p:nvSpPr>
          <p:cNvPr id="3" name="Content Placeholder 2">
            <a:extLst>
              <a:ext uri="{FF2B5EF4-FFF2-40B4-BE49-F238E27FC236}">
                <a16:creationId xmlns:a16="http://schemas.microsoft.com/office/drawing/2014/main" id="{A8504334-09B4-CDE1-79F8-7F01D34E9B84}"/>
              </a:ext>
            </a:extLst>
          </p:cNvPr>
          <p:cNvSpPr>
            <a:spLocks noGrp="1"/>
          </p:cNvSpPr>
          <p:nvPr>
            <p:ph idx="1"/>
          </p:nvPr>
        </p:nvSpPr>
        <p:spPr/>
        <p:txBody>
          <a:bodyPr/>
          <a:lstStyle/>
          <a:p>
            <a:pPr>
              <a:buFont typeface="Arial" panose="020B0604020202020204" pitchFamily="34" charset="0"/>
              <a:buChar char="•"/>
            </a:pPr>
            <a:r>
              <a:rPr lang="en-AU" dirty="0"/>
              <a:t>Mandate minimum cyber security standards for smart devices</a:t>
            </a:r>
          </a:p>
          <a:p>
            <a:pPr>
              <a:buFont typeface="Arial" panose="020B0604020202020204" pitchFamily="34" charset="0"/>
              <a:buChar char="•"/>
            </a:pPr>
            <a:r>
              <a:rPr lang="en-AU" dirty="0"/>
              <a:t>Introduce a mandatory ransomware and cyber extortion reporting obligation for certain businesses to report ransom payments</a:t>
            </a:r>
          </a:p>
          <a:p>
            <a:pPr>
              <a:buFont typeface="Arial" panose="020B0604020202020204" pitchFamily="34" charset="0"/>
              <a:buChar char="•"/>
            </a:pPr>
            <a:r>
              <a:rPr lang="en-AU" dirty="0"/>
              <a:t>Introduce a Limited Use obligation for the National Cyber Security Coordinator to encourage industry engagement with the government following cyber incidents</a:t>
            </a:r>
          </a:p>
          <a:p>
            <a:pPr>
              <a:buFont typeface="Arial" panose="020B0604020202020204" pitchFamily="34" charset="0"/>
              <a:buChar char="•"/>
            </a:pPr>
            <a:r>
              <a:rPr lang="en-AU" dirty="0"/>
              <a:t>Establish a Cyber Incident Review Board to conduct reviews of significant cyber incidents and share lessons learned</a:t>
            </a:r>
          </a:p>
          <a:p>
            <a:endParaRPr lang="en-AU" dirty="0"/>
          </a:p>
        </p:txBody>
      </p:sp>
    </p:spTree>
    <p:extLst>
      <p:ext uri="{BB962C8B-B14F-4D97-AF65-F5344CB8AC3E}">
        <p14:creationId xmlns:p14="http://schemas.microsoft.com/office/powerpoint/2010/main" val="35109132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100407" y="2822899"/>
            <a:ext cx="10353762" cy="2532872"/>
          </a:xfrm>
        </p:spPr>
        <p:txBody>
          <a:bodyPr anchor="t">
            <a:normAutofit/>
          </a:bodyPr>
          <a:lstStyle/>
          <a:p>
            <a:pPr marL="36900" indent="0">
              <a:buNone/>
            </a:pPr>
            <a:r>
              <a:rPr lang="en-AU" dirty="0">
                <a:effectLst/>
              </a:rPr>
              <a:t>“although Australia has enacted a </a:t>
            </a:r>
            <a:r>
              <a:rPr lang="en-AU" i="1" dirty="0">
                <a:effectLst/>
              </a:rPr>
              <a:t>Privacy Act 1988 </a:t>
            </a:r>
            <a:r>
              <a:rPr lang="en-AU" dirty="0">
                <a:effectLst/>
              </a:rPr>
              <a:t>(</a:t>
            </a:r>
            <a:r>
              <a:rPr lang="en-AU" dirty="0" err="1">
                <a:effectLst/>
              </a:rPr>
              <a:t>Cth</a:t>
            </a:r>
            <a:r>
              <a:rPr lang="en-AU" dirty="0">
                <a:effectLst/>
              </a:rPr>
              <a:t>), neither the Australian Constitution nor the common law of Australia recognises a specific right to privacy. Instead, the common law mainly protects privacy through the requirement that, absent consent, there must be a legal basis for interference with personal property.”</a:t>
            </a:r>
          </a:p>
          <a:p>
            <a:pPr marL="450000" lvl="1" indent="0">
              <a:buNone/>
            </a:pPr>
            <a:r>
              <a:rPr lang="en-AU" dirty="0">
                <a:effectLst/>
              </a:rPr>
              <a:t>Dr James Renwick 2020 Independent National Security Legislation Monitor report </a:t>
            </a:r>
          </a:p>
          <a:p>
            <a:endParaRPr lang="en-AU" dirty="0"/>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426925999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 Act 1988 (</a:t>
            </a:r>
            <a:r>
              <a:rPr lang="en-AU" dirty="0" err="1"/>
              <a:t>Cth</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85000" lnSpcReduction="20000"/>
          </a:bodyPr>
          <a:lstStyle/>
          <a:p>
            <a:r>
              <a:rPr lang="en-AU" dirty="0"/>
              <a:t>Specified 13 Australian Privacy Principles (APP) which details principles that APP entities *should* implement </a:t>
            </a:r>
          </a:p>
          <a:p>
            <a:r>
              <a:rPr lang="en-AU" dirty="0"/>
              <a:t>Covers the handling of personal information and sensitive information</a:t>
            </a:r>
          </a:p>
          <a:p>
            <a:pPr lvl="1"/>
            <a:r>
              <a:rPr lang="en-AU" dirty="0"/>
              <a:t>Sensitive information includes: race, ethnicity, political opinions, religion, sexual orientation, health information, criminal record, genetics and biometrics</a:t>
            </a:r>
          </a:p>
          <a:p>
            <a:r>
              <a:rPr lang="en-AU" dirty="0"/>
              <a:t>APP include: </a:t>
            </a:r>
          </a:p>
          <a:p>
            <a:pPr lvl="1"/>
            <a:r>
              <a:rPr lang="en-AU" dirty="0"/>
              <a:t>Open and transparent management of personal information</a:t>
            </a:r>
          </a:p>
          <a:p>
            <a:pPr lvl="1"/>
            <a:r>
              <a:rPr lang="en-AU" dirty="0"/>
              <a:t>Anonymity and pseudonymity</a:t>
            </a:r>
          </a:p>
          <a:p>
            <a:pPr lvl="1"/>
            <a:r>
              <a:rPr lang="en-AU" dirty="0"/>
              <a:t>Notification of what information is collected and what use it is put to</a:t>
            </a:r>
          </a:p>
          <a:p>
            <a:pPr lvl="1"/>
            <a:r>
              <a:rPr lang="en-AU" dirty="0"/>
              <a:t>Obtain consent for marketing </a:t>
            </a:r>
          </a:p>
          <a:p>
            <a:pPr lvl="1"/>
            <a:r>
              <a:rPr lang="en-AU" dirty="0"/>
              <a:t>Ensure quality of data collected</a:t>
            </a:r>
          </a:p>
          <a:p>
            <a:pPr lvl="1"/>
            <a:r>
              <a:rPr lang="en-AU" dirty="0"/>
              <a:t>Provides access to information and correction of errors</a:t>
            </a:r>
          </a:p>
          <a:p>
            <a:pPr lvl="1"/>
            <a:r>
              <a:rPr lang="en-AU" dirty="0"/>
              <a:t>Secures the information </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870369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Privacy Act 1988 (</a:t>
            </a:r>
            <a:r>
              <a:rPr lang="en-AU" dirty="0" err="1"/>
              <a:t>Cth</a:t>
            </a:r>
            <a:r>
              <a:rPr lang="en-AU" dirty="0"/>
              <a: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dirty="0"/>
              <a:t>Penalties for breaching the Privacy Act are up to $1.8 million for corporate bodies</a:t>
            </a:r>
          </a:p>
          <a:p>
            <a:r>
              <a:rPr lang="en-AU" dirty="0"/>
              <a:t>Mandatory breach notification to the Australian Information Commissioner</a:t>
            </a:r>
          </a:p>
          <a:p>
            <a:r>
              <a:rPr lang="en-AU" dirty="0"/>
              <a:t>Employee information is exempt from the act</a:t>
            </a:r>
          </a:p>
          <a:p>
            <a:r>
              <a:rPr lang="en-AU" dirty="0"/>
              <a:t>APP entities exclude small businesses (other than ones related to health), universities, state authorities</a:t>
            </a:r>
          </a:p>
          <a:p>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307467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European GDPR</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fontScale="92500" lnSpcReduction="20000"/>
          </a:bodyPr>
          <a:lstStyle/>
          <a:p>
            <a:r>
              <a:rPr lang="en-AU" dirty="0"/>
              <a:t>General Data Protection Regulation introduced in 2018 by the EU</a:t>
            </a:r>
          </a:p>
          <a:p>
            <a:r>
              <a:rPr lang="en-AU" dirty="0"/>
              <a:t>Gold standard for data protection – although there are issues with compliance and policing</a:t>
            </a:r>
          </a:p>
          <a:p>
            <a:r>
              <a:rPr lang="en-AU" dirty="0"/>
              <a:t>Applies to all organisations collecting data from any European citizen whether they are based in Europe or not</a:t>
            </a:r>
          </a:p>
          <a:p>
            <a:pPr lvl="1"/>
            <a:r>
              <a:rPr lang="en-AU" dirty="0"/>
              <a:t>Must obtain consent to collect information</a:t>
            </a:r>
          </a:p>
          <a:p>
            <a:pPr lvl="1"/>
            <a:r>
              <a:rPr lang="en-AU" dirty="0"/>
              <a:t>Provide timely breach notification</a:t>
            </a:r>
          </a:p>
          <a:p>
            <a:pPr lvl="1"/>
            <a:r>
              <a:rPr lang="en-AU" dirty="0"/>
              <a:t>Provide users with access to their data</a:t>
            </a:r>
          </a:p>
          <a:p>
            <a:pPr lvl="1"/>
            <a:r>
              <a:rPr lang="en-AU" dirty="0"/>
              <a:t>Right to be forgotten – remove any data relating to an individual</a:t>
            </a:r>
          </a:p>
          <a:p>
            <a:pPr lvl="1"/>
            <a:r>
              <a:rPr lang="en-AU" dirty="0"/>
              <a:t>Data portability – provide data in a format that could be migrated to other services</a:t>
            </a:r>
          </a:p>
          <a:p>
            <a:pPr lvl="1"/>
            <a:r>
              <a:rPr lang="en-AU" dirty="0"/>
              <a:t>Privacy by design</a:t>
            </a:r>
          </a:p>
          <a:p>
            <a:pPr lvl="1"/>
            <a:r>
              <a:rPr lang="en-AU" dirty="0"/>
              <a:t>Have data protection officers</a:t>
            </a:r>
          </a:p>
          <a:p>
            <a:r>
              <a:rPr lang="en-AU" dirty="0"/>
              <a:t>Penalties can be 4% of global revenue</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809856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Tallinn Manual 2</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A manual by independent experts that examines the international laws of:</a:t>
            </a:r>
          </a:p>
          <a:p>
            <a:pPr lvl="1"/>
            <a:r>
              <a:rPr lang="en-AU" dirty="0"/>
              <a:t>The grounds for going to cyberwar (jus ad bellum)</a:t>
            </a:r>
          </a:p>
          <a:p>
            <a:pPr lvl="1"/>
            <a:r>
              <a:rPr lang="en-AU" dirty="0"/>
              <a:t>The law of how this cyberwar should be conducted (jus in bello)</a:t>
            </a:r>
          </a:p>
          <a:p>
            <a:r>
              <a:rPr lang="en-AU" dirty="0"/>
              <a:t>Part 1 concerns itself about sovereignty </a:t>
            </a:r>
          </a:p>
          <a:p>
            <a:endParaRPr lang="en-AU" dirty="0"/>
          </a:p>
          <a:p>
            <a:r>
              <a:rPr lang="en-AU" dirty="0"/>
              <a:t>Establishes a threshold of injury, death or destruction when a state has the right to defend itself</a:t>
            </a:r>
          </a:p>
          <a:p>
            <a:pPr lvl="1"/>
            <a:r>
              <a:rPr lang="en-AU" dirty="0"/>
              <a:t>Counterforce needs to be proportional in scale and effect</a:t>
            </a:r>
          </a:p>
          <a:p>
            <a:r>
              <a:rPr lang="en-AU" dirty="0"/>
              <a:t>Problems with judging necessity, intent, damage and proportionality</a:t>
            </a:r>
          </a:p>
          <a:p>
            <a:r>
              <a:rPr lang="en-AU" dirty="0"/>
              <a:t>The manual was never supposed to be prescriptive</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93735967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Cyber warfare case study: Israel’s attack on Hamas Cyber HQ 2019</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lnSpcReduction="10000"/>
          </a:bodyPr>
          <a:lstStyle/>
          <a:p>
            <a:r>
              <a:rPr lang="en-AU" dirty="0"/>
              <a:t>During a period of conflict between Hamas, a Palestinian group, Israel claimed that they had come under cyber attack that would have harmed “the quality of life of Israeli citizens”.</a:t>
            </a:r>
          </a:p>
          <a:p>
            <a:r>
              <a:rPr lang="en-AU" dirty="0"/>
              <a:t>They responded by blowing up the building they claimed was being used by Hamas’ Cyber Operations group</a:t>
            </a:r>
          </a:p>
          <a:p>
            <a:r>
              <a:rPr lang="en-AU" dirty="0"/>
              <a:t>It was not known whether there had been any casualties and/or deaths as a result</a:t>
            </a:r>
          </a:p>
          <a:p>
            <a:r>
              <a:rPr lang="en-AU" dirty="0"/>
              <a:t>The legal legitimacy and consequences of the action have been strongly debated</a:t>
            </a:r>
          </a:p>
          <a:p>
            <a:pPr lvl="1"/>
            <a:r>
              <a:rPr lang="en-AU" dirty="0"/>
              <a:t>Since there was armed conflict at the time, attacking a site with “enemy combatants” is likely to have been legally legitimate</a:t>
            </a:r>
          </a:p>
          <a:p>
            <a:pPr lvl="1"/>
            <a:r>
              <a:rPr lang="en-AU" dirty="0"/>
              <a:t>The issue surrounded the politics of only drawing connections between a cyber attack and a kinetic response</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3244452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Other Laws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52342"/>
          </a:xfrm>
        </p:spPr>
        <p:txBody>
          <a:bodyPr>
            <a:normAutofit/>
          </a:bodyPr>
          <a:lstStyle/>
          <a:p>
            <a:r>
              <a:rPr lang="en-AU" i="1" dirty="0"/>
              <a:t>Spam Act 2003 </a:t>
            </a:r>
            <a:r>
              <a:rPr lang="en-AU" dirty="0"/>
              <a:t>(</a:t>
            </a:r>
            <a:r>
              <a:rPr lang="en-AU" dirty="0" err="1"/>
              <a:t>Cth</a:t>
            </a:r>
            <a:r>
              <a:rPr lang="en-AU" dirty="0"/>
              <a:t>) and </a:t>
            </a:r>
            <a:r>
              <a:rPr lang="en-AU" i="1" dirty="0"/>
              <a:t>Do Not Call Register Act 2006 </a:t>
            </a:r>
            <a:r>
              <a:rPr lang="en-AU" dirty="0"/>
              <a:t>(</a:t>
            </a:r>
            <a:r>
              <a:rPr lang="en-AU" dirty="0" err="1"/>
              <a:t>Cth</a:t>
            </a:r>
            <a:r>
              <a:rPr lang="en-AU" dirty="0"/>
              <a:t>)</a:t>
            </a:r>
          </a:p>
          <a:p>
            <a:r>
              <a:rPr lang="en-AU" i="1" dirty="0"/>
              <a:t>Health Records and Information Privacy Act 2002 </a:t>
            </a:r>
            <a:r>
              <a:rPr lang="en-AU" dirty="0"/>
              <a:t>(NSW)</a:t>
            </a:r>
          </a:p>
          <a:p>
            <a:r>
              <a:rPr lang="en-AU" i="1" dirty="0"/>
              <a:t>Health Records Act 2001 </a:t>
            </a:r>
            <a:r>
              <a:rPr lang="en-AU" dirty="0"/>
              <a:t>(Vic) and</a:t>
            </a:r>
          </a:p>
          <a:p>
            <a:r>
              <a:rPr lang="en-AU" i="1" dirty="0"/>
              <a:t>Health Records (Privacy and Access) Act 1997 </a:t>
            </a:r>
            <a:r>
              <a:rPr lang="en-AU" dirty="0"/>
              <a:t>(ACT).</a:t>
            </a:r>
          </a:p>
          <a:p>
            <a:r>
              <a:rPr lang="en-AU" dirty="0"/>
              <a:t>Surveillance acts</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20650229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Acts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Telecommunications (Interception and Access) Act 1979</a:t>
            </a:r>
          </a:p>
          <a:p>
            <a:r>
              <a:rPr lang="en-AU" dirty="0"/>
              <a:t>Telecommunications Act 1997</a:t>
            </a:r>
          </a:p>
          <a:p>
            <a:r>
              <a:rPr lang="en-AU" dirty="0"/>
              <a:t>Australian Security Intelligence Organisation Act 1979</a:t>
            </a:r>
          </a:p>
          <a:p>
            <a:r>
              <a:rPr lang="en-AU" dirty="0"/>
              <a:t>Intelligence Services Act 2001</a:t>
            </a:r>
          </a:p>
          <a:p>
            <a:pPr lvl="1"/>
            <a:endParaRPr lang="en-AU" dirty="0"/>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956995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Agenda: Cybersecurity laws in Australia and beyond</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312627"/>
          </a:xfrm>
        </p:spPr>
        <p:txBody>
          <a:bodyPr>
            <a:normAutofit fontScale="92500" lnSpcReduction="20000"/>
          </a:bodyPr>
          <a:lstStyle/>
          <a:p>
            <a:r>
              <a:rPr lang="en-AU" dirty="0"/>
              <a:t>Cybercrime</a:t>
            </a:r>
          </a:p>
          <a:p>
            <a:r>
              <a:rPr lang="en-AU" dirty="0"/>
              <a:t>Privacy and data breaches</a:t>
            </a:r>
          </a:p>
          <a:p>
            <a:r>
              <a:rPr lang="en-AU" dirty="0"/>
              <a:t>Critical infrastructure Legislation</a:t>
            </a:r>
          </a:p>
          <a:p>
            <a:r>
              <a:rPr lang="en-AU" dirty="0"/>
              <a:t>National security legislation</a:t>
            </a:r>
          </a:p>
          <a:p>
            <a:pPr lvl="1"/>
            <a:r>
              <a:rPr lang="en-AU" dirty="0"/>
              <a:t>Metadata retention</a:t>
            </a:r>
          </a:p>
          <a:p>
            <a:pPr lvl="1"/>
            <a:r>
              <a:rPr lang="en-AU" dirty="0"/>
              <a:t>Assistance and Access</a:t>
            </a:r>
          </a:p>
          <a:p>
            <a:pPr lvl="1"/>
            <a:r>
              <a:rPr lang="en-AU" dirty="0"/>
              <a:t>Security agencies</a:t>
            </a:r>
          </a:p>
          <a:p>
            <a:r>
              <a:rPr lang="en-AU" dirty="0"/>
              <a:t>International Laws, Treaties and Guides</a:t>
            </a:r>
          </a:p>
          <a:p>
            <a:pPr lvl="1"/>
            <a:r>
              <a:rPr lang="en-AU" dirty="0"/>
              <a:t>GDPR</a:t>
            </a:r>
          </a:p>
          <a:p>
            <a:pPr lvl="1"/>
            <a:r>
              <a:rPr lang="en-AU" dirty="0"/>
              <a:t>Convention on Cybercrime</a:t>
            </a:r>
          </a:p>
          <a:p>
            <a:pPr lvl="1"/>
            <a:r>
              <a:rPr lang="en-AU" dirty="0"/>
              <a:t>Tallinn Manual 2.0</a:t>
            </a:r>
          </a:p>
          <a:p>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Law?</a:t>
            </a:r>
            <a:endParaRPr lang="en-AU" dirty="0"/>
          </a:p>
        </p:txBody>
      </p:sp>
      <p:sp>
        <p:nvSpPr>
          <p:cNvPr id="5" name="Content Placeholder 4"/>
          <p:cNvSpPr>
            <a:spLocks noGrp="1"/>
          </p:cNvSpPr>
          <p:nvPr>
            <p:ph sz="quarter" idx="1"/>
          </p:nvPr>
        </p:nvSpPr>
        <p:spPr>
          <a:xfrm>
            <a:off x="1825752" y="1527048"/>
            <a:ext cx="8503920" cy="4572000"/>
          </a:xfrm>
        </p:spPr>
        <p:txBody>
          <a:bodyPr>
            <a:normAutofit/>
          </a:bodyPr>
          <a:lstStyle/>
          <a:p>
            <a:pPr marL="0" indent="0" algn="ctr">
              <a:buNone/>
            </a:pPr>
            <a:endParaRPr lang="en-GB" sz="4400" b="1" i="1" dirty="0"/>
          </a:p>
          <a:p>
            <a:pPr marL="0" indent="0" algn="ctr">
              <a:buNone/>
            </a:pPr>
            <a:r>
              <a:rPr lang="en-GB" sz="4400" i="1" dirty="0"/>
              <a:t>…the rules established by parliament and the courts which will be recognised and enforced by the courts</a:t>
            </a:r>
          </a:p>
          <a:p>
            <a:endParaRPr lang="en-AU" sz="4400" dirty="0"/>
          </a:p>
          <a:p>
            <a:pPr marL="0" indent="0">
              <a:buNone/>
            </a:pPr>
            <a:endParaRPr lang="en-AU" sz="4400" dirty="0"/>
          </a:p>
          <a:p>
            <a:endParaRPr lang="en-AU" dirty="0"/>
          </a:p>
        </p:txBody>
      </p:sp>
      <p:sp>
        <p:nvSpPr>
          <p:cNvPr id="3" name="TextBox 2">
            <a:extLst>
              <a:ext uri="{FF2B5EF4-FFF2-40B4-BE49-F238E27FC236}">
                <a16:creationId xmlns:a16="http://schemas.microsoft.com/office/drawing/2014/main" id="{1E5BDD7F-D4C6-A941-A371-07FECB686592}"/>
              </a:ext>
            </a:extLst>
          </p:cNvPr>
          <p:cNvSpPr txBox="1"/>
          <p:nvPr/>
        </p:nvSpPr>
        <p:spPr>
          <a:xfrm>
            <a:off x="1598141" y="6099048"/>
            <a:ext cx="6258252" cy="369332"/>
          </a:xfrm>
          <a:prstGeom prst="rect">
            <a:avLst/>
          </a:prstGeom>
          <a:noFill/>
        </p:spPr>
        <p:txBody>
          <a:bodyPr wrap="none" rtlCol="0">
            <a:spAutoFit/>
          </a:bodyPr>
          <a:lstStyle/>
          <a:p>
            <a:r>
              <a:rPr lang="en-AU" dirty="0"/>
              <a:t>Slides on Australian Law are from Dr Kate Offer UWA Law School</a:t>
            </a:r>
          </a:p>
        </p:txBody>
      </p:sp>
    </p:spTree>
    <p:extLst>
      <p:ext uri="{BB962C8B-B14F-4D97-AF65-F5344CB8AC3E}">
        <p14:creationId xmlns:p14="http://schemas.microsoft.com/office/powerpoint/2010/main" val="464304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2207569" y="0"/>
            <a:ext cx="7771785" cy="1143514"/>
          </a:xfrm>
          <a:noFill/>
          <a:extLst>
            <a:ext uri="{91240B29-F687-4f45-9708-019B960494DF}">
              <a14:hiddenLine xmlns:a14="http://schemas.microsoft.com/office/drawing/2010/main" xmlns="" w="12700">
                <a:solidFill>
                  <a:schemeClr val="tx1"/>
                </a:solidFill>
                <a:miter lim="800000"/>
                <a:headEnd/>
                <a:tailEnd/>
              </a14:hiddenLine>
            </a:ext>
          </a:extLst>
        </p:spPr>
        <p:txBody>
          <a:bodyPr vert="horz" lIns="92302" tIns="46150" rIns="92302" bIns="46150" rtlCol="0" anchor="ctr">
            <a:normAutofit/>
          </a:bodyPr>
          <a:lstStyle/>
          <a:p>
            <a:pPr>
              <a:lnSpc>
                <a:spcPct val="90000"/>
              </a:lnSpc>
            </a:pPr>
            <a:r>
              <a:rPr lang="en-AU" b="1" dirty="0">
                <a:latin typeface="+mn-lt"/>
              </a:rPr>
              <a:t>SOURCES OF LAW</a:t>
            </a:r>
          </a:p>
        </p:txBody>
      </p:sp>
      <p:sp>
        <p:nvSpPr>
          <p:cNvPr id="61453" name="Rectangle 13"/>
          <p:cNvSpPr>
            <a:spLocks noChangeArrowheads="1"/>
          </p:cNvSpPr>
          <p:nvPr/>
        </p:nvSpPr>
        <p:spPr bwMode="auto">
          <a:xfrm>
            <a:off x="1769724" y="1594454"/>
            <a:ext cx="4208948" cy="995764"/>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87687" tIns="43075" rIns="87687" bIns="43075" anchor="ctr"/>
          <a:lstStyle/>
          <a:p>
            <a:pPr algn="ctr"/>
            <a:r>
              <a:rPr lang="en-AU" sz="2000">
                <a:solidFill>
                  <a:srgbClr val="FFFFFF"/>
                </a:solidFill>
              </a:rPr>
              <a:t>JUDGES</a:t>
            </a:r>
          </a:p>
        </p:txBody>
      </p:sp>
      <p:grpSp>
        <p:nvGrpSpPr>
          <p:cNvPr id="61460" name="Group 20"/>
          <p:cNvGrpSpPr>
            <a:grpSpLocks/>
          </p:cNvGrpSpPr>
          <p:nvPr/>
        </p:nvGrpSpPr>
        <p:grpSpPr bwMode="auto">
          <a:xfrm>
            <a:off x="1769724" y="2604946"/>
            <a:ext cx="4208948" cy="1691415"/>
            <a:chOff x="3116" y="1916"/>
            <a:chExt cx="2736" cy="1099"/>
          </a:xfrm>
        </p:grpSpPr>
        <p:sp>
          <p:nvSpPr>
            <p:cNvPr id="37903" name="Rectangle 11"/>
            <p:cNvSpPr>
              <a:spLocks noChangeArrowheads="1"/>
            </p:cNvSpPr>
            <p:nvPr/>
          </p:nvSpPr>
          <p:spPr bwMode="auto">
            <a:xfrm>
              <a:off x="3116" y="2368"/>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FF"/>
                  </a:solidFill>
                </a:rPr>
                <a:t>COURTS</a:t>
              </a:r>
            </a:p>
          </p:txBody>
        </p:sp>
        <p:sp>
          <p:nvSpPr>
            <p:cNvPr id="37904" name="AutoShape 14"/>
            <p:cNvSpPr>
              <a:spLocks noChangeArrowheads="1"/>
            </p:cNvSpPr>
            <p:nvPr/>
          </p:nvSpPr>
          <p:spPr bwMode="auto">
            <a:xfrm rot="16200000" flipH="1">
              <a:off x="4258" y="1785"/>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grpSp>
      <p:grpSp>
        <p:nvGrpSpPr>
          <p:cNvPr id="61461" name="Group 21"/>
          <p:cNvGrpSpPr>
            <a:grpSpLocks/>
          </p:cNvGrpSpPr>
          <p:nvPr/>
        </p:nvGrpSpPr>
        <p:grpSpPr bwMode="auto">
          <a:xfrm>
            <a:off x="1770137" y="4290867"/>
            <a:ext cx="4208948" cy="1957670"/>
            <a:chOff x="3116" y="2849"/>
            <a:chExt cx="2736" cy="1272"/>
          </a:xfrm>
        </p:grpSpPr>
        <p:sp>
          <p:nvSpPr>
            <p:cNvPr id="37901" name="AutoShape 12"/>
            <p:cNvSpPr>
              <a:spLocks noChangeArrowheads="1"/>
            </p:cNvSpPr>
            <p:nvPr/>
          </p:nvSpPr>
          <p:spPr bwMode="auto">
            <a:xfrm rot="16200000" flipH="1">
              <a:off x="4258" y="2718"/>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sp>
          <p:nvSpPr>
            <p:cNvPr id="37902" name="Rectangle 15"/>
            <p:cNvSpPr>
              <a:spLocks noChangeArrowheads="1"/>
            </p:cNvSpPr>
            <p:nvPr/>
          </p:nvSpPr>
          <p:spPr bwMode="auto">
            <a:xfrm>
              <a:off x="3116" y="3474"/>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99"/>
                  </a:solidFill>
                </a:rPr>
                <a:t>UNENACTED LAW</a:t>
              </a:r>
            </a:p>
            <a:p>
              <a:pPr algn="ctr"/>
              <a:r>
                <a:rPr lang="en-AU" sz="2000" dirty="0">
                  <a:solidFill>
                    <a:srgbClr val="FFFF99"/>
                  </a:solidFill>
                </a:rPr>
                <a:t>(common law)</a:t>
              </a:r>
            </a:p>
          </p:txBody>
        </p:sp>
      </p:grpSp>
      <p:sp>
        <p:nvSpPr>
          <p:cNvPr id="61462" name="Rectangle 22"/>
          <p:cNvSpPr>
            <a:spLocks noChangeArrowheads="1"/>
          </p:cNvSpPr>
          <p:nvPr/>
        </p:nvSpPr>
        <p:spPr bwMode="auto">
          <a:xfrm>
            <a:off x="6242144" y="1599372"/>
            <a:ext cx="4208948" cy="995764"/>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87687" tIns="43075" rIns="87687" bIns="43075" anchor="ctr"/>
          <a:lstStyle/>
          <a:p>
            <a:pPr algn="ctr"/>
            <a:r>
              <a:rPr lang="en-AU" sz="2000" dirty="0">
                <a:solidFill>
                  <a:srgbClr val="FFFFFF"/>
                </a:solidFill>
              </a:rPr>
              <a:t>POLITICIANS</a:t>
            </a:r>
          </a:p>
        </p:txBody>
      </p:sp>
      <p:grpSp>
        <p:nvGrpSpPr>
          <p:cNvPr id="61463" name="Group 23"/>
          <p:cNvGrpSpPr>
            <a:grpSpLocks/>
          </p:cNvGrpSpPr>
          <p:nvPr/>
        </p:nvGrpSpPr>
        <p:grpSpPr bwMode="auto">
          <a:xfrm>
            <a:off x="6209838" y="2605610"/>
            <a:ext cx="4208948" cy="1685258"/>
            <a:chOff x="27" y="1686"/>
            <a:chExt cx="2736" cy="1095"/>
          </a:xfrm>
        </p:grpSpPr>
        <p:sp>
          <p:nvSpPr>
            <p:cNvPr id="37899" name="AutoShape 24"/>
            <p:cNvSpPr>
              <a:spLocks noChangeArrowheads="1"/>
            </p:cNvSpPr>
            <p:nvPr/>
          </p:nvSpPr>
          <p:spPr bwMode="auto">
            <a:xfrm rot="16200000" flipH="1">
              <a:off x="1184" y="1555"/>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sp>
          <p:nvSpPr>
            <p:cNvPr id="37900" name="Rectangle 25"/>
            <p:cNvSpPr>
              <a:spLocks noChangeArrowheads="1"/>
            </p:cNvSpPr>
            <p:nvPr/>
          </p:nvSpPr>
          <p:spPr bwMode="auto">
            <a:xfrm>
              <a:off x="27" y="2134"/>
              <a:ext cx="2736" cy="647"/>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FF"/>
                  </a:solidFill>
                </a:rPr>
                <a:t>PARLIAMENT</a:t>
              </a:r>
            </a:p>
          </p:txBody>
        </p:sp>
      </p:grpSp>
      <p:grpSp>
        <p:nvGrpSpPr>
          <p:cNvPr id="61466" name="Group 26"/>
          <p:cNvGrpSpPr>
            <a:grpSpLocks/>
          </p:cNvGrpSpPr>
          <p:nvPr/>
        </p:nvGrpSpPr>
        <p:grpSpPr bwMode="auto">
          <a:xfrm>
            <a:off x="6194454" y="4294713"/>
            <a:ext cx="4208948" cy="1954590"/>
            <a:chOff x="17" y="2942"/>
            <a:chExt cx="2736" cy="1270"/>
          </a:xfrm>
        </p:grpSpPr>
        <p:sp>
          <p:nvSpPr>
            <p:cNvPr id="37897" name="Rectangle 27"/>
            <p:cNvSpPr>
              <a:spLocks noChangeArrowheads="1"/>
            </p:cNvSpPr>
            <p:nvPr/>
          </p:nvSpPr>
          <p:spPr bwMode="auto">
            <a:xfrm>
              <a:off x="17" y="3517"/>
              <a:ext cx="2736" cy="695"/>
            </a:xfrm>
            <a:prstGeom prst="rect">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lIns="90488" tIns="44450" rIns="90488" bIns="44450" anchor="ctr"/>
            <a:lstStyle/>
            <a:p>
              <a:pPr algn="ctr"/>
              <a:r>
                <a:rPr lang="en-AU" sz="2000" dirty="0">
                  <a:solidFill>
                    <a:srgbClr val="FFFF99"/>
                  </a:solidFill>
                </a:rPr>
                <a:t>ENACTED LAW</a:t>
              </a:r>
            </a:p>
            <a:p>
              <a:pPr algn="ctr"/>
              <a:r>
                <a:rPr lang="en-AU" sz="2000" dirty="0">
                  <a:solidFill>
                    <a:srgbClr val="FFFF99"/>
                  </a:solidFill>
                </a:rPr>
                <a:t>(statute law)</a:t>
              </a:r>
            </a:p>
          </p:txBody>
        </p:sp>
        <p:sp>
          <p:nvSpPr>
            <p:cNvPr id="37898" name="AutoShape 28"/>
            <p:cNvSpPr>
              <a:spLocks noChangeArrowheads="1"/>
            </p:cNvSpPr>
            <p:nvPr/>
          </p:nvSpPr>
          <p:spPr bwMode="auto">
            <a:xfrm rot="16200000" flipH="1">
              <a:off x="1198" y="2811"/>
              <a:ext cx="452" cy="714"/>
            </a:xfrm>
            <a:prstGeom prst="rightArrow">
              <a:avLst>
                <a:gd name="adj1" fmla="val 50000"/>
                <a:gd name="adj2" fmla="val 50014"/>
              </a:avLst>
            </a:prstGeom>
            <a:solidFill>
              <a:schemeClr val="accent2"/>
            </a:solidFill>
            <a:ln>
              <a:noFill/>
            </a:ln>
            <a:effectLst>
              <a:outerShdw dist="89803" dir="2700000" algn="ctr" rotWithShape="0">
                <a:schemeClr val="bg2"/>
              </a:outerShdw>
            </a:effectLst>
            <a:extLst>
              <a:ext uri="{91240B29-F687-4f45-9708-019B960494DF}">
                <a14:hiddenLine xmlns:a14="http://schemas.microsoft.com/office/drawing/2010/main" xmlns="" w="12700">
                  <a:solidFill>
                    <a:schemeClr val="tx1"/>
                  </a:solidFill>
                  <a:miter lim="800000"/>
                  <a:headEnd/>
                  <a:tailEnd/>
                </a14:hiddenLine>
              </a:ext>
            </a:extLst>
          </p:spPr>
          <p:txBody>
            <a:bodyPr wrap="none" anchor="ctr"/>
            <a:lstStyle/>
            <a:p>
              <a:endParaRPr lang="en-US" sz="2000"/>
            </a:p>
          </p:txBody>
        </p:sp>
      </p:grpSp>
    </p:spTree>
    <p:extLst>
      <p:ext uri="{BB962C8B-B14F-4D97-AF65-F5344CB8AC3E}">
        <p14:creationId xmlns:p14="http://schemas.microsoft.com/office/powerpoint/2010/main" val="256905516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6145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6146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146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6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6146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614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53" grpId="0" animBg="1" autoUpdateAnimBg="0"/>
      <p:bldP spid="61462" grpId="0" animBg="1"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p:txBody>
          <a:bodyPr>
            <a:normAutofit/>
          </a:bodyPr>
          <a:lstStyle/>
          <a:p>
            <a:r>
              <a:rPr lang="en-US" sz="2800" dirty="0"/>
              <a:t>Also known as ‘Legislation’ or an ‘act’</a:t>
            </a:r>
          </a:p>
        </p:txBody>
      </p:sp>
      <p:sp>
        <p:nvSpPr>
          <p:cNvPr id="4" name="Title 3"/>
          <p:cNvSpPr>
            <a:spLocks noGrp="1"/>
          </p:cNvSpPr>
          <p:nvPr>
            <p:ph type="title"/>
          </p:nvPr>
        </p:nvSpPr>
        <p:spPr/>
        <p:txBody>
          <a:bodyPr/>
          <a:lstStyle/>
          <a:p>
            <a:r>
              <a:rPr lang="en-US" dirty="0"/>
              <a:t>STATUTE LAW</a:t>
            </a:r>
          </a:p>
        </p:txBody>
      </p:sp>
    </p:spTree>
    <p:extLst>
      <p:ext uri="{BB962C8B-B14F-4D97-AF65-F5344CB8AC3E}">
        <p14:creationId xmlns:p14="http://schemas.microsoft.com/office/powerpoint/2010/main" val="315334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Content Placeholder 3"/>
          <p:cNvPicPr>
            <a:picLocks noGrp="1" noChangeAspect="1"/>
          </p:cNvPicPr>
          <p:nvPr>
            <p:ph sz="quarter" idx="1"/>
          </p:nvPr>
        </p:nvPicPr>
        <p:blipFill rotWithShape="1">
          <a:blip r:embed="rId3">
            <a:extLst>
              <a:ext uri="{28A0092B-C50C-407E-A947-70E740481C1C}">
                <a14:useLocalDpi xmlns:a14="http://schemas.microsoft.com/office/drawing/2010/main" val="0"/>
              </a:ext>
            </a:extLst>
          </a:blip>
          <a:srcRect/>
          <a:stretch/>
        </p:blipFill>
        <p:spPr>
          <a:xfrm>
            <a:off x="20" y="10"/>
            <a:ext cx="12191981" cy="6857990"/>
          </a:xfrm>
          <a:prstGeom prst="rect">
            <a:avLst/>
          </a:prstGeom>
        </p:spPr>
      </p:pic>
      <p:sp>
        <p:nvSpPr>
          <p:cNvPr id="9"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028777"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solidFill>
            <a:schemeClr val="bg1">
              <a:alpha val="30000"/>
            </a:schemeClr>
          </a:solidFill>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1316965" y="1673524"/>
            <a:ext cx="3485073" cy="2420504"/>
          </a:xfrm>
        </p:spPr>
        <p:txBody>
          <a:bodyPr vert="horz" lIns="91440" tIns="45720" rIns="91440" bIns="45720" rtlCol="0" anchor="b">
            <a:normAutofit/>
          </a:bodyPr>
          <a:lstStyle/>
          <a:p>
            <a:pPr algn="l"/>
            <a:r>
              <a:rPr lang="en-US"/>
              <a:t>The Constitutional Framework</a:t>
            </a:r>
          </a:p>
        </p:txBody>
      </p:sp>
    </p:spTree>
    <p:extLst>
      <p:ext uri="{BB962C8B-B14F-4D97-AF65-F5344CB8AC3E}">
        <p14:creationId xmlns:p14="http://schemas.microsoft.com/office/powerpoint/2010/main" val="32418031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A Constitution</a:t>
            </a:r>
          </a:p>
        </p:txBody>
      </p:sp>
      <p:sp>
        <p:nvSpPr>
          <p:cNvPr id="3" name="Content Placeholder 2"/>
          <p:cNvSpPr>
            <a:spLocks noGrp="1"/>
          </p:cNvSpPr>
          <p:nvPr>
            <p:ph sz="quarter" idx="1"/>
          </p:nvPr>
        </p:nvSpPr>
        <p:spPr/>
        <p:txBody>
          <a:bodyPr>
            <a:normAutofit lnSpcReduction="10000"/>
          </a:bodyPr>
          <a:lstStyle/>
          <a:p>
            <a:pPr lvl="0"/>
            <a:r>
              <a:rPr lang="en-US" sz="2800" dirty="0"/>
              <a:t>A Constitution is the ultimate source of all laws in a state or country. It establishes who can make the laws.</a:t>
            </a:r>
            <a:endParaRPr lang="en-AU" sz="2800" dirty="0"/>
          </a:p>
          <a:p>
            <a:pPr lvl="0"/>
            <a:r>
              <a:rPr lang="en-AU" sz="2800" dirty="0"/>
              <a:t>A Constitution will also define the scope of a government’s power and will place limitations on government power.</a:t>
            </a:r>
          </a:p>
          <a:p>
            <a:pPr lvl="0"/>
            <a:r>
              <a:rPr lang="en-AU" sz="2800" dirty="0"/>
              <a:t>A Constitution will also establish other institutions of government and grant these institutions certain powers e.g., the Executive and the Judiciary. </a:t>
            </a:r>
          </a:p>
          <a:p>
            <a:endParaRPr lang="en-AU" dirty="0"/>
          </a:p>
        </p:txBody>
      </p:sp>
    </p:spTree>
    <p:extLst>
      <p:ext uri="{BB962C8B-B14F-4D97-AF65-F5344CB8AC3E}">
        <p14:creationId xmlns:p14="http://schemas.microsoft.com/office/powerpoint/2010/main" val="280236058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73006</TotalTime>
  <Words>2560</Words>
  <Application>Microsoft Office PowerPoint</Application>
  <PresentationFormat>Widescreen</PresentationFormat>
  <Paragraphs>363</Paragraphs>
  <Slides>38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Arial</vt:lpstr>
      <vt:lpstr>Calibri</vt:lpstr>
      <vt:lpstr>Georgia Pro Cond Light</vt:lpstr>
      <vt:lpstr>Speak Pro</vt:lpstr>
      <vt:lpstr>Times New Roman</vt:lpstr>
      <vt:lpstr>Wingdings 2</vt:lpstr>
      <vt:lpstr>SlateVTI</vt:lpstr>
      <vt:lpstr>CITS1003 Introduction to Cybersecurity Cyber Law</vt:lpstr>
      <vt:lpstr>A unit about cats cybersecurity</vt:lpstr>
      <vt:lpstr>Understand 3 things</vt:lpstr>
      <vt:lpstr>Agenda: Cybersecurity laws in Australia and beyond</vt:lpstr>
      <vt:lpstr>What is Law?</vt:lpstr>
      <vt:lpstr>SOURCES OF LAW</vt:lpstr>
      <vt:lpstr>STATUTE LAW</vt:lpstr>
      <vt:lpstr>The Constitutional Framework</vt:lpstr>
      <vt:lpstr>A Constitution</vt:lpstr>
      <vt:lpstr>Federation – a division of power</vt:lpstr>
      <vt:lpstr>Federal vs State Law</vt:lpstr>
      <vt:lpstr>JUDGE-MADE LAW</vt:lpstr>
      <vt:lpstr>The Hierarchy of the Australian Courts </vt:lpstr>
      <vt:lpstr>Classification of Law</vt:lpstr>
      <vt:lpstr>Cybercrime</vt:lpstr>
      <vt:lpstr>Types of Cybercrimes</vt:lpstr>
      <vt:lpstr>Types of Cybercrime cont…</vt:lpstr>
      <vt:lpstr>General Issues: Privacy vs Law Enforcement Debate</vt:lpstr>
      <vt:lpstr>Technology-enabled Crime</vt:lpstr>
      <vt:lpstr>Cybercrime Act 2001</vt:lpstr>
      <vt:lpstr>Budapest Convention on Cybercrime 2001</vt:lpstr>
      <vt:lpstr>Cybercrime Legislation Amendment Act 2011</vt:lpstr>
      <vt:lpstr>Metadata Retention</vt:lpstr>
      <vt:lpstr>Assistance and Access</vt:lpstr>
      <vt:lpstr>Assistance and Access  II</vt:lpstr>
      <vt:lpstr>Review of Assistance and Access </vt:lpstr>
      <vt:lpstr>Security of Critical Infrastructure Act 2018</vt:lpstr>
      <vt:lpstr>Security Legislation Amendment (Critical Infrastructure) Act 2022</vt:lpstr>
      <vt:lpstr>Cybersafety</vt:lpstr>
      <vt:lpstr>Cybersecurity Act 2024</vt:lpstr>
      <vt:lpstr>Privacy</vt:lpstr>
      <vt:lpstr>Privacy Act 1988 (Cth)</vt:lpstr>
      <vt:lpstr>Privacy Act 1988 (Cth)</vt:lpstr>
      <vt:lpstr>European GDPR</vt:lpstr>
      <vt:lpstr>Tallinn Manual 2</vt:lpstr>
      <vt:lpstr>Cyber warfare case study: Israel’s attack on Hamas Cyber HQ 2019</vt:lpstr>
      <vt:lpstr>Other Laws</vt:lpstr>
      <vt:lpstr>Acts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389</cp:revision>
  <dcterms:created xsi:type="dcterms:W3CDTF">2020-01-13T04:26:47Z</dcterms:created>
  <dcterms:modified xsi:type="dcterms:W3CDTF">2025-05-05T03:03:03Z</dcterms:modified>
</cp:coreProperties>
</file>