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4"/>
  </p:notesMasterIdLst>
  <p:sldIdLst>
    <p:sldId id="256" r:id="rId2"/>
    <p:sldId id="257" r:id="rId3"/>
    <p:sldId id="303" r:id="rId4"/>
    <p:sldId id="308" r:id="rId5"/>
    <p:sldId id="310" r:id="rId6"/>
    <p:sldId id="313" r:id="rId7"/>
    <p:sldId id="314" r:id="rId8"/>
    <p:sldId id="289" r:id="rId9"/>
    <p:sldId id="317" r:id="rId10"/>
    <p:sldId id="316" r:id="rId11"/>
    <p:sldId id="291" r:id="rId12"/>
    <p:sldId id="315" r:id="rId13"/>
    <p:sldId id="293" r:id="rId14"/>
    <p:sldId id="320" r:id="rId15"/>
    <p:sldId id="322" r:id="rId16"/>
    <p:sldId id="321" r:id="rId17"/>
    <p:sldId id="300" r:id="rId18"/>
    <p:sldId id="323" r:id="rId19"/>
    <p:sldId id="324" r:id="rId20"/>
    <p:sldId id="325" r:id="rId21"/>
    <p:sldId id="326" r:id="rId22"/>
    <p:sldId id="327" r:id="rId23"/>
    <p:sldId id="328" r:id="rId24"/>
    <p:sldId id="302" r:id="rId25"/>
    <p:sldId id="329" r:id="rId26"/>
    <p:sldId id="330" r:id="rId27"/>
    <p:sldId id="474" r:id="rId28"/>
    <p:sldId id="475" r:id="rId29"/>
    <p:sldId id="439" r:id="rId30"/>
    <p:sldId id="479" r:id="rId31"/>
    <p:sldId id="480" r:id="rId32"/>
    <p:sldId id="483" r:id="rId33"/>
    <p:sldId id="549" r:id="rId34"/>
    <p:sldId id="482" r:id="rId35"/>
    <p:sldId id="539" r:id="rId36"/>
    <p:sldId id="485" r:id="rId37"/>
    <p:sldId id="490" r:id="rId38"/>
    <p:sldId id="491" r:id="rId39"/>
    <p:sldId id="493" r:id="rId40"/>
    <p:sldId id="492" r:id="rId41"/>
    <p:sldId id="540" r:id="rId42"/>
    <p:sldId id="54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cKnight" userId="d5c7fb24-67df-49c0-a0e8-7fe946ae099c" providerId="ADAL" clId="{EC858704-1F3A-4E08-A512-F6D55DDF2CE1}"/>
    <pc:docChg chg="modSld sldOrd">
      <pc:chgData name="Robert McKnight" userId="d5c7fb24-67df-49c0-a0e8-7fe946ae099c" providerId="ADAL" clId="{EC858704-1F3A-4E08-A512-F6D55DDF2CE1}" dt="2024-03-25T02:00:44.606" v="1"/>
      <pc:docMkLst>
        <pc:docMk/>
      </pc:docMkLst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914258329" sldId="300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4248404735" sldId="302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3253933414" sldId="323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2427509619" sldId="324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3784937749" sldId="325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2765477850" sldId="326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3726748134" sldId="327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1210969477" sldId="328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473509380" sldId="329"/>
        </pc:sldMkLst>
      </pc:sldChg>
      <pc:sldChg chg="ord">
        <pc:chgData name="Robert McKnight" userId="d5c7fb24-67df-49c0-a0e8-7fe946ae099c" providerId="ADAL" clId="{EC858704-1F3A-4E08-A512-F6D55DDF2CE1}" dt="2024-03-25T02:00:44.606" v="1"/>
        <pc:sldMkLst>
          <pc:docMk/>
          <pc:sldMk cId="1471692519" sldId="330"/>
        </pc:sldMkLst>
      </pc:sldChg>
    </pc:docChg>
  </pc:docChgLst>
  <pc:docChgLst>
    <pc:chgData name="Robert McKnight" userId="d5c7fb24-67df-49c0-a0e8-7fe946ae099c" providerId="ADAL" clId="{3E89D606-D9CB-42CC-A582-5B72BA2416F7}"/>
    <pc:docChg chg="modSld">
      <pc:chgData name="Robert McKnight" userId="d5c7fb24-67df-49c0-a0e8-7fe946ae099c" providerId="ADAL" clId="{3E89D606-D9CB-42CC-A582-5B72BA2416F7}" dt="2024-09-09T00:42:01.142" v="5" actId="1036"/>
      <pc:docMkLst>
        <pc:docMk/>
      </pc:docMkLst>
      <pc:sldChg chg="modSp mod">
        <pc:chgData name="Robert McKnight" userId="d5c7fb24-67df-49c0-a0e8-7fe946ae099c" providerId="ADAL" clId="{3E89D606-D9CB-42CC-A582-5B72BA2416F7}" dt="2024-09-09T00:42:01.142" v="5" actId="1036"/>
        <pc:sldMkLst>
          <pc:docMk/>
          <pc:sldMk cId="1077586671" sldId="256"/>
        </pc:sldMkLst>
        <pc:spChg chg="mod">
          <ac:chgData name="Robert McKnight" userId="d5c7fb24-67df-49c0-a0e8-7fe946ae099c" providerId="ADAL" clId="{3E89D606-D9CB-42CC-A582-5B72BA2416F7}" dt="2024-09-09T00:41:58.054" v="3" actId="20577"/>
          <ac:spMkLst>
            <pc:docMk/>
            <pc:sldMk cId="1077586671" sldId="256"/>
            <ac:spMk id="2" creationId="{A7F2B5DE-6445-CC49-9F8E-7C9072991AF6}"/>
          </ac:spMkLst>
        </pc:spChg>
        <pc:picChg chg="mod">
          <ac:chgData name="Robert McKnight" userId="d5c7fb24-67df-49c0-a0e8-7fe946ae099c" providerId="ADAL" clId="{3E89D606-D9CB-42CC-A582-5B72BA2416F7}" dt="2024-09-09T00:42:01.142" v="5" actId="1036"/>
          <ac:picMkLst>
            <pc:docMk/>
            <pc:sldMk cId="1077586671" sldId="256"/>
            <ac:picMk id="4" creationId="{808E16CA-BF32-4E68-AAAF-189A3408C6C8}"/>
          </ac:picMkLst>
        </pc:picChg>
      </pc:sldChg>
    </pc:docChg>
  </pc:docChgLst>
  <pc:docChgLst>
    <pc:chgData name="Robert McKnight" userId="d5c7fb24-67df-49c0-a0e8-7fe946ae099c" providerId="ADAL" clId="{ADC686C3-44F3-4F44-A870-1851B1C4DED7}"/>
    <pc:docChg chg="custSel addSld delSld modSld">
      <pc:chgData name="Robert McKnight" userId="d5c7fb24-67df-49c0-a0e8-7fe946ae099c" providerId="ADAL" clId="{ADC686C3-44F3-4F44-A870-1851B1C4DED7}" dt="2023-08-04T05:49:03.401" v="76" actId="478"/>
      <pc:docMkLst>
        <pc:docMk/>
      </pc:docMkLst>
      <pc:sldChg chg="modSp">
        <pc:chgData name="Robert McKnight" userId="d5c7fb24-67df-49c0-a0e8-7fe946ae099c" providerId="ADAL" clId="{ADC686C3-44F3-4F44-A870-1851B1C4DED7}" dt="2023-08-04T05:44:00.119" v="47" actId="20577"/>
        <pc:sldMkLst>
          <pc:docMk/>
          <pc:sldMk cId="3530010058" sldId="303"/>
        </pc:sldMkLst>
        <pc:graphicFrameChg chg="mod">
          <ac:chgData name="Robert McKnight" userId="d5c7fb24-67df-49c0-a0e8-7fe946ae099c" providerId="ADAL" clId="{ADC686C3-44F3-4F44-A870-1851B1C4DED7}" dt="2023-08-04T05:44:00.119" v="47" actId="20577"/>
          <ac:graphicFrameMkLst>
            <pc:docMk/>
            <pc:sldMk cId="3530010058" sldId="303"/>
            <ac:graphicFrameMk id="5" creationId="{69C0FE0C-1A9E-40BB-84A0-FD6F461476BA}"/>
          </ac:graphicFrameMkLst>
        </pc:graphicFrameChg>
      </pc:sldChg>
      <pc:sldChg chg="del">
        <pc:chgData name="Robert McKnight" userId="d5c7fb24-67df-49c0-a0e8-7fe946ae099c" providerId="ADAL" clId="{ADC686C3-44F3-4F44-A870-1851B1C4DED7}" dt="2023-08-04T05:42:02.530" v="1" actId="47"/>
        <pc:sldMkLst>
          <pc:docMk/>
          <pc:sldMk cId="1959519970" sldId="318"/>
        </pc:sldMkLst>
      </pc:sldChg>
      <pc:sldChg chg="del">
        <pc:chgData name="Robert McKnight" userId="d5c7fb24-67df-49c0-a0e8-7fe946ae099c" providerId="ADAL" clId="{ADC686C3-44F3-4F44-A870-1851B1C4DED7}" dt="2023-08-04T05:42:34.444" v="2" actId="47"/>
        <pc:sldMkLst>
          <pc:docMk/>
          <pc:sldMk cId="1226848190" sldId="319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911388310" sldId="439"/>
        </pc:sldMkLst>
      </pc:sldChg>
      <pc:sldChg chg="modSp add del mod">
        <pc:chgData name="Robert McKnight" userId="d5c7fb24-67df-49c0-a0e8-7fe946ae099c" providerId="ADAL" clId="{ADC686C3-44F3-4F44-A870-1851B1C4DED7}" dt="2023-08-04T05:46:44.992" v="64" actId="47"/>
        <pc:sldMkLst>
          <pc:docMk/>
          <pc:sldMk cId="3252396026" sldId="441"/>
        </pc:sldMkLst>
        <pc:spChg chg="mod">
          <ac:chgData name="Robert McKnight" userId="d5c7fb24-67df-49c0-a0e8-7fe946ae099c" providerId="ADAL" clId="{ADC686C3-44F3-4F44-A870-1851B1C4DED7}" dt="2023-08-04T05:44:24.457" v="56" actId="20577"/>
          <ac:spMkLst>
            <pc:docMk/>
            <pc:sldMk cId="3252396026" sldId="441"/>
            <ac:spMk id="4" creationId="{00000000-0000-0000-0000-000000000000}"/>
          </ac:spMkLst>
        </pc:sp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118675659" sldId="474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197411453" sldId="475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112736447" sldId="479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388787707" sldId="480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535926744" sldId="482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488660452" sldId="483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709828072" sldId="485"/>
        </pc:sldMkLst>
      </pc:sldChg>
      <pc:sldChg chg="addSp delSp modSp add mod">
        <pc:chgData name="Robert McKnight" userId="d5c7fb24-67df-49c0-a0e8-7fe946ae099c" providerId="ADAL" clId="{ADC686C3-44F3-4F44-A870-1851B1C4DED7}" dt="2023-08-04T05:48:44.679" v="74" actId="478"/>
        <pc:sldMkLst>
          <pc:docMk/>
          <pc:sldMk cId="1423166072" sldId="490"/>
        </pc:sldMkLst>
        <pc:spChg chg="del">
          <ac:chgData name="Robert McKnight" userId="d5c7fb24-67df-49c0-a0e8-7fe946ae099c" providerId="ADAL" clId="{ADC686C3-44F3-4F44-A870-1851B1C4DED7}" dt="2023-08-04T05:48:03.295" v="67" actId="478"/>
          <ac:spMkLst>
            <pc:docMk/>
            <pc:sldMk cId="1423166072" sldId="490"/>
            <ac:spMk id="9" creationId="{92BF3EED-D3B4-49D2-A6C8-D7907D6E686F}"/>
          </ac:spMkLst>
        </pc:spChg>
        <pc:spChg chg="del">
          <ac:chgData name="Robert McKnight" userId="d5c7fb24-67df-49c0-a0e8-7fe946ae099c" providerId="ADAL" clId="{ADC686C3-44F3-4F44-A870-1851B1C4DED7}" dt="2023-08-04T05:48:42.705" v="72" actId="478"/>
          <ac:spMkLst>
            <pc:docMk/>
            <pc:sldMk cId="1423166072" sldId="490"/>
            <ac:spMk id="33" creationId="{F1A78012-7420-4BFE-9810-477A4BA43464}"/>
          </ac:spMkLst>
        </pc:spChg>
        <pc:cxnChg chg="add del mod">
          <ac:chgData name="Robert McKnight" userId="d5c7fb24-67df-49c0-a0e8-7fe946ae099c" providerId="ADAL" clId="{ADC686C3-44F3-4F44-A870-1851B1C4DED7}" dt="2023-08-04T05:48:44.679" v="74" actId="478"/>
          <ac:cxnSpMkLst>
            <pc:docMk/>
            <pc:sldMk cId="1423166072" sldId="490"/>
            <ac:cxnSpMk id="6" creationId="{110C4D12-F801-20A9-3413-7A00FD198DDF}"/>
          </ac:cxnSpMkLst>
        </pc:cxnChg>
        <pc:cxnChg chg="add del mod">
          <ac:chgData name="Robert McKnight" userId="d5c7fb24-67df-49c0-a0e8-7fe946ae099c" providerId="ADAL" clId="{ADC686C3-44F3-4F44-A870-1851B1C4DED7}" dt="2023-08-04T05:48:43.861" v="73" actId="478"/>
          <ac:cxnSpMkLst>
            <pc:docMk/>
            <pc:sldMk cId="1423166072" sldId="490"/>
            <ac:cxnSpMk id="7" creationId="{1AE58B88-E670-6D67-482D-B517431CF5AE}"/>
          </ac:cxnSpMkLst>
        </pc:cxn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49893664" sldId="491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901253716" sldId="492"/>
        </pc:sldMkLst>
      </pc:sldChg>
      <pc:sldChg chg="delSp add mod">
        <pc:chgData name="Robert McKnight" userId="d5c7fb24-67df-49c0-a0e8-7fe946ae099c" providerId="ADAL" clId="{ADC686C3-44F3-4F44-A870-1851B1C4DED7}" dt="2023-08-04T05:49:03.401" v="76" actId="478"/>
        <pc:sldMkLst>
          <pc:docMk/>
          <pc:sldMk cId="2974817936" sldId="493"/>
        </pc:sldMkLst>
        <pc:spChg chg="del">
          <ac:chgData name="Robert McKnight" userId="d5c7fb24-67df-49c0-a0e8-7fe946ae099c" providerId="ADAL" clId="{ADC686C3-44F3-4F44-A870-1851B1C4DED7}" dt="2023-08-04T05:49:01.435" v="75" actId="478"/>
          <ac:spMkLst>
            <pc:docMk/>
            <pc:sldMk cId="2974817936" sldId="493"/>
            <ac:spMk id="9" creationId="{92BF3EED-D3B4-49D2-A6C8-D7907D6E686F}"/>
          </ac:spMkLst>
        </pc:spChg>
        <pc:spChg chg="del">
          <ac:chgData name="Robert McKnight" userId="d5c7fb24-67df-49c0-a0e8-7fe946ae099c" providerId="ADAL" clId="{ADC686C3-44F3-4F44-A870-1851B1C4DED7}" dt="2023-08-04T05:49:03.401" v="76" actId="478"/>
          <ac:spMkLst>
            <pc:docMk/>
            <pc:sldMk cId="2974817936" sldId="493"/>
            <ac:spMk id="17" creationId="{1C4CBA98-41AF-41BF-87EC-E666818F45F8}"/>
          </ac:spMkLst>
        </pc:spChg>
      </pc:sldChg>
      <pc:sldChg chg="delSp modSp add mod">
        <pc:chgData name="Robert McKnight" userId="d5c7fb24-67df-49c0-a0e8-7fe946ae099c" providerId="ADAL" clId="{ADC686C3-44F3-4F44-A870-1851B1C4DED7}" dt="2023-08-04T05:47:39.232" v="66" actId="478"/>
        <pc:sldMkLst>
          <pc:docMk/>
          <pc:sldMk cId="3480051705" sldId="539"/>
        </pc:sldMkLst>
        <pc:spChg chg="mod">
          <ac:chgData name="Robert McKnight" userId="d5c7fb24-67df-49c0-a0e8-7fe946ae099c" providerId="ADAL" clId="{ADC686C3-44F3-4F44-A870-1851B1C4DED7}" dt="2023-08-04T05:44:31.324" v="63" actId="20577"/>
          <ac:spMkLst>
            <pc:docMk/>
            <pc:sldMk cId="3480051705" sldId="539"/>
            <ac:spMk id="4" creationId="{00000000-0000-0000-0000-000000000000}"/>
          </ac:spMkLst>
        </pc:spChg>
        <pc:spChg chg="del">
          <ac:chgData name="Robert McKnight" userId="d5c7fb24-67df-49c0-a0e8-7fe946ae099c" providerId="ADAL" clId="{ADC686C3-44F3-4F44-A870-1851B1C4DED7}" dt="2023-08-04T05:47:36.126" v="65" actId="478"/>
          <ac:spMkLst>
            <pc:docMk/>
            <pc:sldMk cId="3480051705" sldId="539"/>
            <ac:spMk id="17" creationId="{1C4CBA98-41AF-41BF-87EC-E666818F45F8}"/>
          </ac:spMkLst>
        </pc:spChg>
        <pc:spChg chg="del">
          <ac:chgData name="Robert McKnight" userId="d5c7fb24-67df-49c0-a0e8-7fe946ae099c" providerId="ADAL" clId="{ADC686C3-44F3-4F44-A870-1851B1C4DED7}" dt="2023-08-04T05:47:39.232" v="66" actId="478"/>
          <ac:spMkLst>
            <pc:docMk/>
            <pc:sldMk cId="3480051705" sldId="539"/>
            <ac:spMk id="33" creationId="{F1A78012-7420-4BFE-9810-477A4BA43464}"/>
          </ac:spMkLst>
        </pc:sp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981054511" sldId="540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964631284" sldId="541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535630343" sldId="54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AE8B8-9840-41AC-8C09-2AF76AD041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6F8128-043B-467D-8BCC-F7DD5BEC1676}">
      <dgm:prSet/>
      <dgm:spPr/>
      <dgm:t>
        <a:bodyPr/>
        <a:lstStyle/>
        <a:p>
          <a:r>
            <a:rPr lang="en-AU" dirty="0"/>
            <a:t>Understand the process of risk analysis</a:t>
          </a:r>
          <a:endParaRPr lang="en-US" dirty="0"/>
        </a:p>
      </dgm:t>
    </dgm:pt>
    <dgm:pt modelId="{FE93D935-FC30-42E5-9E34-7F19A6ED085E}" type="parTrans" cxnId="{F51A6586-9BA5-45BC-A057-AD5A8CB20FA5}">
      <dgm:prSet/>
      <dgm:spPr/>
      <dgm:t>
        <a:bodyPr/>
        <a:lstStyle/>
        <a:p>
          <a:endParaRPr lang="en-US"/>
        </a:p>
      </dgm:t>
    </dgm:pt>
    <dgm:pt modelId="{62473D4E-8549-470B-9C21-764212F73F65}" type="sibTrans" cxnId="{F51A6586-9BA5-45BC-A057-AD5A8CB20FA5}">
      <dgm:prSet/>
      <dgm:spPr/>
      <dgm:t>
        <a:bodyPr/>
        <a:lstStyle/>
        <a:p>
          <a:endParaRPr lang="en-US"/>
        </a:p>
      </dgm:t>
    </dgm:pt>
    <dgm:pt modelId="{F2E6041F-6C0B-4B8F-AABF-36B01070FF80}">
      <dgm:prSet/>
      <dgm:spPr/>
      <dgm:t>
        <a:bodyPr/>
        <a:lstStyle/>
        <a:p>
          <a:r>
            <a:rPr lang="en-AU" dirty="0"/>
            <a:t>Understand the concept of an attack tree</a:t>
          </a:r>
          <a:endParaRPr lang="en-US" dirty="0"/>
        </a:p>
      </dgm:t>
    </dgm:pt>
    <dgm:pt modelId="{68A8B479-4234-4233-86B5-688B3071D9C4}" type="parTrans" cxnId="{38846EEE-CE05-458B-94E0-5701F29DE5F1}">
      <dgm:prSet/>
      <dgm:spPr/>
      <dgm:t>
        <a:bodyPr/>
        <a:lstStyle/>
        <a:p>
          <a:endParaRPr lang="en-US"/>
        </a:p>
      </dgm:t>
    </dgm:pt>
    <dgm:pt modelId="{BF295D4F-7C9E-4E42-A6DC-084BAC507E89}" type="sibTrans" cxnId="{38846EEE-CE05-458B-94E0-5701F29DE5F1}">
      <dgm:prSet/>
      <dgm:spPr/>
      <dgm:t>
        <a:bodyPr/>
        <a:lstStyle/>
        <a:p>
          <a:endParaRPr lang="en-US"/>
        </a:p>
      </dgm:t>
    </dgm:pt>
    <dgm:pt modelId="{5065E39D-F2F1-4955-8A32-95CA1C9AF1BA}">
      <dgm:prSet/>
      <dgm:spPr/>
      <dgm:t>
        <a:bodyPr/>
        <a:lstStyle/>
        <a:p>
          <a:r>
            <a:rPr lang="en-AU" dirty="0"/>
            <a:t>Understand the security management systems and controls that manage the risk process</a:t>
          </a:r>
          <a:endParaRPr lang="en-US" dirty="0"/>
        </a:p>
      </dgm:t>
    </dgm:pt>
    <dgm:pt modelId="{05E58C60-88F6-4BEB-9081-38CDCF29944F}" type="parTrans" cxnId="{9347773B-0846-4173-825B-C528AC52C77E}">
      <dgm:prSet/>
      <dgm:spPr/>
      <dgm:t>
        <a:bodyPr/>
        <a:lstStyle/>
        <a:p>
          <a:endParaRPr lang="en-US"/>
        </a:p>
      </dgm:t>
    </dgm:pt>
    <dgm:pt modelId="{D2889C1E-1653-4798-B638-8F25B3F0607A}" type="sibTrans" cxnId="{9347773B-0846-4173-825B-C528AC52C77E}">
      <dgm:prSet/>
      <dgm:spPr/>
      <dgm:t>
        <a:bodyPr/>
        <a:lstStyle/>
        <a:p>
          <a:endParaRPr lang="en-US"/>
        </a:p>
      </dgm:t>
    </dgm:pt>
    <dgm:pt modelId="{15E510AC-B226-438F-8FEC-83E8746BCC94}" type="pres">
      <dgm:prSet presAssocID="{C5AAE8B8-9840-41AC-8C09-2AF76AD0418D}" presName="root" presStyleCnt="0">
        <dgm:presLayoutVars>
          <dgm:dir/>
          <dgm:resizeHandles val="exact"/>
        </dgm:presLayoutVars>
      </dgm:prSet>
      <dgm:spPr/>
    </dgm:pt>
    <dgm:pt modelId="{1181605F-C7B4-4EDE-80D5-5ECCE71B3C54}" type="pres">
      <dgm:prSet presAssocID="{2D6F8128-043B-467D-8BCC-F7DD5BEC1676}" presName="compNode" presStyleCnt="0"/>
      <dgm:spPr/>
    </dgm:pt>
    <dgm:pt modelId="{5D0C2CE7-3429-497E-AA0C-CF301EC6635E}" type="pres">
      <dgm:prSet presAssocID="{2D6F8128-043B-467D-8BCC-F7DD5BEC1676}" presName="bgRect" presStyleLbl="bgShp" presStyleIdx="0" presStyleCnt="3"/>
      <dgm:spPr/>
    </dgm:pt>
    <dgm:pt modelId="{D034D2C5-4F63-48BE-8488-F76B4C21F192}" type="pres">
      <dgm:prSet presAssocID="{2D6F8128-043B-467D-8BCC-F7DD5BEC16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7466D7-2898-444C-AEAA-69318C2EDB57}" type="pres">
      <dgm:prSet presAssocID="{2D6F8128-043B-467D-8BCC-F7DD5BEC1676}" presName="spaceRect" presStyleCnt="0"/>
      <dgm:spPr/>
    </dgm:pt>
    <dgm:pt modelId="{9E16DA06-0988-4314-9676-B45D860CE602}" type="pres">
      <dgm:prSet presAssocID="{2D6F8128-043B-467D-8BCC-F7DD5BEC1676}" presName="parTx" presStyleLbl="revTx" presStyleIdx="0" presStyleCnt="3">
        <dgm:presLayoutVars>
          <dgm:chMax val="0"/>
          <dgm:chPref val="0"/>
        </dgm:presLayoutVars>
      </dgm:prSet>
      <dgm:spPr/>
    </dgm:pt>
    <dgm:pt modelId="{50AC2BD5-D26B-46A5-92AC-E42E3C582E62}" type="pres">
      <dgm:prSet presAssocID="{62473D4E-8549-470B-9C21-764212F73F65}" presName="sibTrans" presStyleCnt="0"/>
      <dgm:spPr/>
    </dgm:pt>
    <dgm:pt modelId="{B1B86310-35B8-4BEA-BEA8-7C5A9A9C376A}" type="pres">
      <dgm:prSet presAssocID="{F2E6041F-6C0B-4B8F-AABF-36B01070FF80}" presName="compNode" presStyleCnt="0"/>
      <dgm:spPr/>
    </dgm:pt>
    <dgm:pt modelId="{D63EC256-DF11-44F9-94F4-E9DA61D935C9}" type="pres">
      <dgm:prSet presAssocID="{F2E6041F-6C0B-4B8F-AABF-36B01070FF80}" presName="bgRect" presStyleLbl="bgShp" presStyleIdx="1" presStyleCnt="3"/>
      <dgm:spPr/>
    </dgm:pt>
    <dgm:pt modelId="{761C48A1-C71D-4BC1-A333-08CE5C261953}" type="pres">
      <dgm:prSet presAssocID="{F2E6041F-6C0B-4B8F-AABF-36B01070FF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5952C9-B76A-4ACD-BC3E-8A643E588E99}" type="pres">
      <dgm:prSet presAssocID="{F2E6041F-6C0B-4B8F-AABF-36B01070FF80}" presName="spaceRect" presStyleCnt="0"/>
      <dgm:spPr/>
    </dgm:pt>
    <dgm:pt modelId="{3D195BAC-5DC4-4586-BAEA-4291CB4818B2}" type="pres">
      <dgm:prSet presAssocID="{F2E6041F-6C0B-4B8F-AABF-36B01070FF80}" presName="parTx" presStyleLbl="revTx" presStyleIdx="1" presStyleCnt="3">
        <dgm:presLayoutVars>
          <dgm:chMax val="0"/>
          <dgm:chPref val="0"/>
        </dgm:presLayoutVars>
      </dgm:prSet>
      <dgm:spPr/>
    </dgm:pt>
    <dgm:pt modelId="{DE352B27-B52C-466C-B969-DA0E10801925}" type="pres">
      <dgm:prSet presAssocID="{BF295D4F-7C9E-4E42-A6DC-084BAC507E89}" presName="sibTrans" presStyleCnt="0"/>
      <dgm:spPr/>
    </dgm:pt>
    <dgm:pt modelId="{EAE1C495-A498-4FD2-8438-042763D50928}" type="pres">
      <dgm:prSet presAssocID="{5065E39D-F2F1-4955-8A32-95CA1C9AF1BA}" presName="compNode" presStyleCnt="0"/>
      <dgm:spPr/>
    </dgm:pt>
    <dgm:pt modelId="{EF711577-A13B-4229-8C28-455C1599CB97}" type="pres">
      <dgm:prSet presAssocID="{5065E39D-F2F1-4955-8A32-95CA1C9AF1BA}" presName="bgRect" presStyleLbl="bgShp" presStyleIdx="2" presStyleCnt="3"/>
      <dgm:spPr/>
    </dgm:pt>
    <dgm:pt modelId="{19DCA7D4-C258-4F02-A497-0BF688D7A99E}" type="pres">
      <dgm:prSet presAssocID="{5065E39D-F2F1-4955-8A32-95CA1C9AF1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C8E7514-627B-46CD-8D05-0C3540BA2EE7}" type="pres">
      <dgm:prSet presAssocID="{5065E39D-F2F1-4955-8A32-95CA1C9AF1BA}" presName="spaceRect" presStyleCnt="0"/>
      <dgm:spPr/>
    </dgm:pt>
    <dgm:pt modelId="{7690CEEB-9A05-4C1F-8178-5A1C4105568E}" type="pres">
      <dgm:prSet presAssocID="{5065E39D-F2F1-4955-8A32-95CA1C9AF1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C13535-51C5-4EFD-B153-911B9ED24468}" type="presOf" srcId="{5065E39D-F2F1-4955-8A32-95CA1C9AF1BA}" destId="{7690CEEB-9A05-4C1F-8178-5A1C4105568E}" srcOrd="0" destOrd="0" presId="urn:microsoft.com/office/officeart/2018/2/layout/IconVerticalSolidList"/>
    <dgm:cxn modelId="{9347773B-0846-4173-825B-C528AC52C77E}" srcId="{C5AAE8B8-9840-41AC-8C09-2AF76AD0418D}" destId="{5065E39D-F2F1-4955-8A32-95CA1C9AF1BA}" srcOrd="2" destOrd="0" parTransId="{05E58C60-88F6-4BEB-9081-38CDCF29944F}" sibTransId="{D2889C1E-1653-4798-B638-8F25B3F0607A}"/>
    <dgm:cxn modelId="{7BC39C3D-8093-48CD-947E-DD1D11D3B1E4}" type="presOf" srcId="{F2E6041F-6C0B-4B8F-AABF-36B01070FF80}" destId="{3D195BAC-5DC4-4586-BAEA-4291CB4818B2}" srcOrd="0" destOrd="0" presId="urn:microsoft.com/office/officeart/2018/2/layout/IconVerticalSolidList"/>
    <dgm:cxn modelId="{0BAC424E-29BD-42BA-9A31-FA7D2E3C2996}" type="presOf" srcId="{2D6F8128-043B-467D-8BCC-F7DD5BEC1676}" destId="{9E16DA06-0988-4314-9676-B45D860CE602}" srcOrd="0" destOrd="0" presId="urn:microsoft.com/office/officeart/2018/2/layout/IconVerticalSolidList"/>
    <dgm:cxn modelId="{00158C50-D07E-4A6F-B442-561EDCB64857}" type="presOf" srcId="{C5AAE8B8-9840-41AC-8C09-2AF76AD0418D}" destId="{15E510AC-B226-438F-8FEC-83E8746BCC94}" srcOrd="0" destOrd="0" presId="urn:microsoft.com/office/officeart/2018/2/layout/IconVerticalSolidList"/>
    <dgm:cxn modelId="{F51A6586-9BA5-45BC-A057-AD5A8CB20FA5}" srcId="{C5AAE8B8-9840-41AC-8C09-2AF76AD0418D}" destId="{2D6F8128-043B-467D-8BCC-F7DD5BEC1676}" srcOrd="0" destOrd="0" parTransId="{FE93D935-FC30-42E5-9E34-7F19A6ED085E}" sibTransId="{62473D4E-8549-470B-9C21-764212F73F65}"/>
    <dgm:cxn modelId="{38846EEE-CE05-458B-94E0-5701F29DE5F1}" srcId="{C5AAE8B8-9840-41AC-8C09-2AF76AD0418D}" destId="{F2E6041F-6C0B-4B8F-AABF-36B01070FF80}" srcOrd="1" destOrd="0" parTransId="{68A8B479-4234-4233-86B5-688B3071D9C4}" sibTransId="{BF295D4F-7C9E-4E42-A6DC-084BAC507E89}"/>
    <dgm:cxn modelId="{8EA4BF0D-050A-4F1B-AF6F-24F77FEA67AC}" type="presParOf" srcId="{15E510AC-B226-438F-8FEC-83E8746BCC94}" destId="{1181605F-C7B4-4EDE-80D5-5ECCE71B3C54}" srcOrd="0" destOrd="0" presId="urn:microsoft.com/office/officeart/2018/2/layout/IconVerticalSolidList"/>
    <dgm:cxn modelId="{5B12C476-16B7-4267-AB90-79DE444004AF}" type="presParOf" srcId="{1181605F-C7B4-4EDE-80D5-5ECCE71B3C54}" destId="{5D0C2CE7-3429-497E-AA0C-CF301EC6635E}" srcOrd="0" destOrd="0" presId="urn:microsoft.com/office/officeart/2018/2/layout/IconVerticalSolidList"/>
    <dgm:cxn modelId="{128CFE58-2BE8-4E30-827D-AC7CF8AEE76E}" type="presParOf" srcId="{1181605F-C7B4-4EDE-80D5-5ECCE71B3C54}" destId="{D034D2C5-4F63-48BE-8488-F76B4C21F192}" srcOrd="1" destOrd="0" presId="urn:microsoft.com/office/officeart/2018/2/layout/IconVerticalSolidList"/>
    <dgm:cxn modelId="{CD67C603-2E13-456B-A165-B61E2D7038BE}" type="presParOf" srcId="{1181605F-C7B4-4EDE-80D5-5ECCE71B3C54}" destId="{FB7466D7-2898-444C-AEAA-69318C2EDB57}" srcOrd="2" destOrd="0" presId="urn:microsoft.com/office/officeart/2018/2/layout/IconVerticalSolidList"/>
    <dgm:cxn modelId="{77C6274A-7162-4A0B-AA44-F3A2315ED6E8}" type="presParOf" srcId="{1181605F-C7B4-4EDE-80D5-5ECCE71B3C54}" destId="{9E16DA06-0988-4314-9676-B45D860CE602}" srcOrd="3" destOrd="0" presId="urn:microsoft.com/office/officeart/2018/2/layout/IconVerticalSolidList"/>
    <dgm:cxn modelId="{D57BB847-8EF9-431A-9246-6C677A2CA980}" type="presParOf" srcId="{15E510AC-B226-438F-8FEC-83E8746BCC94}" destId="{50AC2BD5-D26B-46A5-92AC-E42E3C582E62}" srcOrd="1" destOrd="0" presId="urn:microsoft.com/office/officeart/2018/2/layout/IconVerticalSolidList"/>
    <dgm:cxn modelId="{9CFA8676-6C3C-42F0-89CB-E6421BF18B61}" type="presParOf" srcId="{15E510AC-B226-438F-8FEC-83E8746BCC94}" destId="{B1B86310-35B8-4BEA-BEA8-7C5A9A9C376A}" srcOrd="2" destOrd="0" presId="urn:microsoft.com/office/officeart/2018/2/layout/IconVerticalSolidList"/>
    <dgm:cxn modelId="{39AE085B-6C07-4527-A940-4B04200E7192}" type="presParOf" srcId="{B1B86310-35B8-4BEA-BEA8-7C5A9A9C376A}" destId="{D63EC256-DF11-44F9-94F4-E9DA61D935C9}" srcOrd="0" destOrd="0" presId="urn:microsoft.com/office/officeart/2018/2/layout/IconVerticalSolidList"/>
    <dgm:cxn modelId="{DB12C7AC-A715-45C8-AE8D-6C6B2EA4FF57}" type="presParOf" srcId="{B1B86310-35B8-4BEA-BEA8-7C5A9A9C376A}" destId="{761C48A1-C71D-4BC1-A333-08CE5C261953}" srcOrd="1" destOrd="0" presId="urn:microsoft.com/office/officeart/2018/2/layout/IconVerticalSolidList"/>
    <dgm:cxn modelId="{908662BD-146F-4174-B5ED-2234DE548E0B}" type="presParOf" srcId="{B1B86310-35B8-4BEA-BEA8-7C5A9A9C376A}" destId="{985952C9-B76A-4ACD-BC3E-8A643E588E99}" srcOrd="2" destOrd="0" presId="urn:microsoft.com/office/officeart/2018/2/layout/IconVerticalSolidList"/>
    <dgm:cxn modelId="{EA18DCEB-3530-431F-B739-1297B4F26693}" type="presParOf" srcId="{B1B86310-35B8-4BEA-BEA8-7C5A9A9C376A}" destId="{3D195BAC-5DC4-4586-BAEA-4291CB4818B2}" srcOrd="3" destOrd="0" presId="urn:microsoft.com/office/officeart/2018/2/layout/IconVerticalSolidList"/>
    <dgm:cxn modelId="{E7160912-F169-45C0-BAD0-DD0303D0B070}" type="presParOf" srcId="{15E510AC-B226-438F-8FEC-83E8746BCC94}" destId="{DE352B27-B52C-466C-B969-DA0E10801925}" srcOrd="3" destOrd="0" presId="urn:microsoft.com/office/officeart/2018/2/layout/IconVerticalSolidList"/>
    <dgm:cxn modelId="{42085A87-55E9-4947-8239-43FFDADAFACF}" type="presParOf" srcId="{15E510AC-B226-438F-8FEC-83E8746BCC94}" destId="{EAE1C495-A498-4FD2-8438-042763D50928}" srcOrd="4" destOrd="0" presId="urn:microsoft.com/office/officeart/2018/2/layout/IconVerticalSolidList"/>
    <dgm:cxn modelId="{45627A59-774B-45EF-8EC1-C81BB0D36C9C}" type="presParOf" srcId="{EAE1C495-A498-4FD2-8438-042763D50928}" destId="{EF711577-A13B-4229-8C28-455C1599CB97}" srcOrd="0" destOrd="0" presId="urn:microsoft.com/office/officeart/2018/2/layout/IconVerticalSolidList"/>
    <dgm:cxn modelId="{C0DF0637-1387-4D58-8D48-0B81DD7B0098}" type="presParOf" srcId="{EAE1C495-A498-4FD2-8438-042763D50928}" destId="{19DCA7D4-C258-4F02-A497-0BF688D7A99E}" srcOrd="1" destOrd="0" presId="urn:microsoft.com/office/officeart/2018/2/layout/IconVerticalSolidList"/>
    <dgm:cxn modelId="{84F8D1C7-78E3-45B8-998A-479B71B8E69C}" type="presParOf" srcId="{EAE1C495-A498-4FD2-8438-042763D50928}" destId="{2C8E7514-627B-46CD-8D05-0C3540BA2EE7}" srcOrd="2" destOrd="0" presId="urn:microsoft.com/office/officeart/2018/2/layout/IconVerticalSolidList"/>
    <dgm:cxn modelId="{3BB935F6-9F9F-4B7D-AE64-5DDBDA32DAFF}" type="presParOf" srcId="{EAE1C495-A498-4FD2-8438-042763D50928}" destId="{7690CEEB-9A05-4C1F-8178-5A1C410556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C2CE7-3429-497E-AA0C-CF301EC6635E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D2C5-4F63-48BE-8488-F76B4C21F192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DA06-0988-4314-9676-B45D860CE602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process of risk analysis</a:t>
          </a:r>
          <a:endParaRPr lang="en-US" sz="2300" kern="1200" dirty="0"/>
        </a:p>
      </dsp:txBody>
      <dsp:txXfrm>
        <a:off x="1616455" y="598"/>
        <a:ext cx="4649555" cy="1399528"/>
      </dsp:txXfrm>
    </dsp:sp>
    <dsp:sp modelId="{D63EC256-DF11-44F9-94F4-E9DA61D935C9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48A1-C71D-4BC1-A333-08CE5C261953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5BAC-5DC4-4586-BAEA-4291CB4818B2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concept of an attack tree</a:t>
          </a:r>
          <a:endParaRPr lang="en-US" sz="2300" kern="1200" dirty="0"/>
        </a:p>
      </dsp:txBody>
      <dsp:txXfrm>
        <a:off x="1616455" y="1750009"/>
        <a:ext cx="4649555" cy="1399528"/>
      </dsp:txXfrm>
    </dsp:sp>
    <dsp:sp modelId="{EF711577-A13B-4229-8C28-455C1599CB97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CA7D4-C258-4F02-A497-0BF688D7A99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0CEEB-9A05-4C1F-8178-5A1C4105568E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security management systems and controls that manage the risk process</a:t>
          </a:r>
          <a:endParaRPr lang="en-US" sz="2300" kern="1200" dirty="0"/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6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49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01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23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0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8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80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17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970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99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8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44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713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30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00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941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2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437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401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826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87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0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442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178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213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036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547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531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486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453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26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44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24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639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647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55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50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25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6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49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3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oecd.org/sti/ieconomy/digital-security-risk-management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8409" y="8399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Security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Uses a variety of techniques to assess risk</a:t>
            </a:r>
          </a:p>
          <a:p>
            <a:pPr lvl="2"/>
            <a:r>
              <a:rPr lang="en-AU" dirty="0"/>
              <a:t>Brainstorming</a:t>
            </a:r>
          </a:p>
          <a:p>
            <a:pPr lvl="2"/>
            <a:r>
              <a:rPr lang="en-AU" dirty="0"/>
              <a:t>Delphi technique: anonymous question and answer technique</a:t>
            </a:r>
          </a:p>
          <a:p>
            <a:pPr lvl="2"/>
            <a:r>
              <a:rPr lang="en-AU" dirty="0"/>
              <a:t>Storyboarding</a:t>
            </a:r>
          </a:p>
          <a:p>
            <a:pPr lvl="2"/>
            <a:r>
              <a:rPr lang="en-AU" dirty="0"/>
              <a:t>Focus groups</a:t>
            </a:r>
          </a:p>
          <a:p>
            <a:pPr lvl="2"/>
            <a:r>
              <a:rPr lang="en-AU" dirty="0"/>
              <a:t>Surveys/Questionnaires</a:t>
            </a:r>
          </a:p>
          <a:p>
            <a:pPr lvl="2"/>
            <a:r>
              <a:rPr lang="en-AU" dirty="0"/>
              <a:t>Checklists</a:t>
            </a:r>
          </a:p>
          <a:p>
            <a:pPr lvl="1"/>
            <a:r>
              <a:rPr lang="en-AU" dirty="0"/>
              <a:t>Can help in communication of risks but difficult to prioritise based on the range of values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078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66E357-9616-1E45-8F18-2C739E89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" y="2244863"/>
            <a:ext cx="11656198" cy="37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9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DBCE0-E2BE-F543-B230-B8EEB35B279F}"/>
              </a:ext>
            </a:extLst>
          </p:cNvPr>
          <p:cNvGrpSpPr/>
          <p:nvPr/>
        </p:nvGrpSpPr>
        <p:grpSpPr>
          <a:xfrm>
            <a:off x="4412515" y="2310454"/>
            <a:ext cx="5103625" cy="3246740"/>
            <a:chOff x="1520459" y="1891784"/>
            <a:chExt cx="5103625" cy="3246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FA491-9C8E-E041-BF75-DFEF711D4F75}"/>
                </a:ext>
              </a:extLst>
            </p:cNvPr>
            <p:cNvSpPr txBox="1"/>
            <p:nvPr/>
          </p:nvSpPr>
          <p:spPr>
            <a:xfrm>
              <a:off x="1754372" y="1891784"/>
              <a:ext cx="214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Asset Valuation AV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07AB6-927B-FE4C-B6CD-070667DE27BC}"/>
                </a:ext>
              </a:extLst>
            </p:cNvPr>
            <p:cNvSpPr txBox="1"/>
            <p:nvPr/>
          </p:nvSpPr>
          <p:spPr>
            <a:xfrm>
              <a:off x="1754372" y="2445782"/>
              <a:ext cx="265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Exposure Factor EF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3309F-16CB-0143-A039-86F76A9ED5C5}"/>
                </a:ext>
              </a:extLst>
            </p:cNvPr>
            <p:cNvSpPr txBox="1"/>
            <p:nvPr/>
          </p:nvSpPr>
          <p:spPr>
            <a:xfrm>
              <a:off x="1754372" y="2985610"/>
              <a:ext cx="4869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Single Loss Expectancy SLE = AV * EF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75269-5E29-F24B-85E7-9DA7657F9939}"/>
                </a:ext>
              </a:extLst>
            </p:cNvPr>
            <p:cNvSpPr txBox="1"/>
            <p:nvPr/>
          </p:nvSpPr>
          <p:spPr>
            <a:xfrm>
              <a:off x="1754372" y="3564492"/>
              <a:ext cx="38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Rate of Occurrence ARO 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67218-1C2A-8B4D-9127-9FA3C51A20BD}"/>
                </a:ext>
              </a:extLst>
            </p:cNvPr>
            <p:cNvSpPr txBox="1"/>
            <p:nvPr/>
          </p:nvSpPr>
          <p:spPr>
            <a:xfrm>
              <a:off x="1754372" y="4201083"/>
              <a:ext cx="359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Loss Expectancy 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FA076-6938-8140-9185-D83DD02C01DC}"/>
                </a:ext>
              </a:extLst>
            </p:cNvPr>
            <p:cNvSpPr txBox="1"/>
            <p:nvPr/>
          </p:nvSpPr>
          <p:spPr>
            <a:xfrm>
              <a:off x="1754372" y="4769192"/>
              <a:ext cx="373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Cost/Benefit of countermeasures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B3FC44F-B5F7-1140-947C-AA7F4EE36A80}"/>
                </a:ext>
              </a:extLst>
            </p:cNvPr>
            <p:cNvSpPr/>
            <p:nvPr/>
          </p:nvSpPr>
          <p:spPr>
            <a:xfrm>
              <a:off x="1520459" y="2076450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3D564D4-19F4-504A-95EB-0AD664EE92BD}"/>
                </a:ext>
              </a:extLst>
            </p:cNvPr>
            <p:cNvSpPr/>
            <p:nvPr/>
          </p:nvSpPr>
          <p:spPr>
            <a:xfrm>
              <a:off x="1520459" y="2684205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F64FE38-E029-9F41-AABA-19F753815976}"/>
                </a:ext>
              </a:extLst>
            </p:cNvPr>
            <p:cNvSpPr/>
            <p:nvPr/>
          </p:nvSpPr>
          <p:spPr>
            <a:xfrm>
              <a:off x="1520459" y="3294912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59C49F24-6972-7944-A8D9-DE3DD8962798}"/>
                </a:ext>
              </a:extLst>
            </p:cNvPr>
            <p:cNvSpPr/>
            <p:nvPr/>
          </p:nvSpPr>
          <p:spPr>
            <a:xfrm>
              <a:off x="1520459" y="3905619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E70ADF1B-D5BE-9049-8175-75C74EA7EE25}"/>
                </a:ext>
              </a:extLst>
            </p:cNvPr>
            <p:cNvSpPr/>
            <p:nvPr/>
          </p:nvSpPr>
          <p:spPr>
            <a:xfrm>
              <a:off x="1520459" y="4516326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837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You own an iPhone 12 which costs AU $1,349. If you drop the phone and the screen breaks, the cost of repair is AU $850. You have dropped your phone on average once every 2 years</a:t>
            </a:r>
          </a:p>
          <a:p>
            <a:pPr lvl="2"/>
            <a:r>
              <a:rPr lang="en-AU" dirty="0"/>
              <a:t>AV = $1,349</a:t>
            </a:r>
          </a:p>
          <a:p>
            <a:pPr lvl="2"/>
            <a:r>
              <a:rPr lang="en-AU" dirty="0"/>
              <a:t>Exposure Factor = 0.63</a:t>
            </a:r>
          </a:p>
          <a:p>
            <a:pPr lvl="2"/>
            <a:r>
              <a:rPr lang="en-AU" dirty="0"/>
              <a:t>Single Loss Expectancy = $850</a:t>
            </a:r>
          </a:p>
          <a:p>
            <a:pPr lvl="2"/>
            <a:r>
              <a:rPr lang="en-AU" dirty="0"/>
              <a:t>Annualized Rate of Occurrence = 0.5</a:t>
            </a:r>
          </a:p>
          <a:p>
            <a:pPr lvl="2"/>
            <a:r>
              <a:rPr lang="en-AU" dirty="0"/>
              <a:t>Annualized Loss Expectancy = 0.5 * 850 = $425</a:t>
            </a:r>
          </a:p>
          <a:p>
            <a:pPr lvl="1"/>
            <a:r>
              <a:rPr lang="en-AU" dirty="0"/>
              <a:t>Apple Care+ costs $199 for 3 years and $45 per incident for screen replacement</a:t>
            </a:r>
          </a:p>
          <a:p>
            <a:pPr lvl="1"/>
            <a:r>
              <a:rPr lang="en-AU" dirty="0"/>
              <a:t>Annualized cost of insurance = $67 + $45 * 0.5 if there is an incident = $92</a:t>
            </a:r>
          </a:p>
          <a:p>
            <a:pPr lvl="1"/>
            <a:r>
              <a:rPr lang="en-AU" dirty="0"/>
              <a:t>$425 &gt; $92 and so insurance is worth it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5122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007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Once risks have been identified, they can be:</a:t>
            </a:r>
          </a:p>
          <a:p>
            <a:pPr lvl="2"/>
            <a:r>
              <a:rPr lang="en-AU" dirty="0"/>
              <a:t>Reduced or mitigated</a:t>
            </a:r>
          </a:p>
          <a:p>
            <a:pPr lvl="3"/>
            <a:r>
              <a:rPr lang="en-AU" dirty="0"/>
              <a:t>Use controls to reduce risk</a:t>
            </a:r>
          </a:p>
          <a:p>
            <a:pPr lvl="2"/>
            <a:r>
              <a:rPr lang="en-AU" dirty="0"/>
              <a:t>Assigned or transferred</a:t>
            </a:r>
          </a:p>
          <a:p>
            <a:pPr lvl="3"/>
            <a:r>
              <a:rPr lang="en-AU" dirty="0"/>
              <a:t>Transfer to a third party such as a cloud provider </a:t>
            </a:r>
          </a:p>
          <a:p>
            <a:pPr lvl="3"/>
            <a:r>
              <a:rPr lang="en-AU" dirty="0"/>
              <a:t>Use </a:t>
            </a:r>
            <a:r>
              <a:rPr lang="en-AU" dirty="0" err="1"/>
              <a:t>cyberinsurance</a:t>
            </a:r>
            <a:endParaRPr lang="en-AU" dirty="0"/>
          </a:p>
          <a:p>
            <a:pPr lvl="2"/>
            <a:r>
              <a:rPr lang="en-AU" dirty="0"/>
              <a:t>Accepted</a:t>
            </a:r>
          </a:p>
          <a:p>
            <a:pPr lvl="3"/>
            <a:r>
              <a:rPr lang="en-AU" dirty="0"/>
              <a:t>Accept the potential losses </a:t>
            </a:r>
          </a:p>
          <a:p>
            <a:pPr lvl="2"/>
            <a:r>
              <a:rPr lang="en-AU" dirty="0"/>
              <a:t>Deterred</a:t>
            </a:r>
          </a:p>
          <a:p>
            <a:pPr lvl="3"/>
            <a:r>
              <a:rPr lang="en-AU" dirty="0"/>
              <a:t>Try and avoid the risk by using </a:t>
            </a:r>
            <a:r>
              <a:rPr lang="en-AU" dirty="0" err="1"/>
              <a:t>deterences</a:t>
            </a:r>
            <a:r>
              <a:rPr lang="en-AU" dirty="0"/>
              <a:t> such as policies and warnings, security cameras, guards, fences, auditing etc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5753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Avoided</a:t>
            </a:r>
          </a:p>
          <a:p>
            <a:pPr lvl="2"/>
            <a:r>
              <a:rPr lang="en-AU" dirty="0"/>
              <a:t>Change the business so that the risk is avoided. e.g. choose a different supplier or provider</a:t>
            </a:r>
          </a:p>
          <a:p>
            <a:pPr lvl="1"/>
            <a:r>
              <a:rPr lang="en-AU" dirty="0"/>
              <a:t>Rejected or ignored</a:t>
            </a:r>
          </a:p>
          <a:p>
            <a:pPr lvl="2"/>
            <a:r>
              <a:rPr lang="en-AU" dirty="0"/>
              <a:t>Don’t accept the risk as being credible (dangerous move)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01778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Residual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Once a risk is treated, the remaining risk is called residual risk</a:t>
            </a:r>
          </a:p>
          <a:p>
            <a:pPr lvl="1"/>
            <a:r>
              <a:rPr lang="en-AU" dirty="0"/>
              <a:t>So if total risk = threats * vulnerabilities * asset value</a:t>
            </a:r>
          </a:p>
          <a:p>
            <a:pPr lvl="1"/>
            <a:r>
              <a:rPr lang="en-AU" dirty="0"/>
              <a:t>And the risk reduction from treatment is controlled risk</a:t>
            </a:r>
          </a:p>
          <a:p>
            <a:pPr lvl="1"/>
            <a:r>
              <a:rPr lang="en-AU" dirty="0"/>
              <a:t>Then residual risk = total risk – controlled risk</a:t>
            </a:r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51243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Controls are applied to mitigate cybersecurity risk</a:t>
            </a:r>
          </a:p>
          <a:p>
            <a:r>
              <a:rPr lang="en-AU" dirty="0">
                <a:effectLst/>
              </a:rPr>
              <a:t>Types:</a:t>
            </a:r>
          </a:p>
          <a:p>
            <a:pPr lvl="1"/>
            <a:r>
              <a:rPr lang="en-AU" dirty="0">
                <a:effectLst/>
              </a:rPr>
              <a:t>Physical</a:t>
            </a:r>
          </a:p>
          <a:p>
            <a:pPr lvl="1"/>
            <a:r>
              <a:rPr lang="en-AU" dirty="0">
                <a:effectLst/>
              </a:rPr>
              <a:t>Technical</a:t>
            </a:r>
          </a:p>
          <a:p>
            <a:pPr lvl="1"/>
            <a:r>
              <a:rPr lang="en-AU" dirty="0">
                <a:effectLst/>
              </a:rPr>
              <a:t>Administrative</a:t>
            </a:r>
          </a:p>
          <a:p>
            <a:r>
              <a:rPr lang="en-AU" dirty="0">
                <a:effectLst/>
              </a:rPr>
              <a:t>Functions</a:t>
            </a:r>
          </a:p>
          <a:p>
            <a:pPr lvl="1"/>
            <a:r>
              <a:rPr lang="en-AU" dirty="0">
                <a:effectLst/>
              </a:rPr>
              <a:t>Preventative</a:t>
            </a:r>
          </a:p>
          <a:p>
            <a:pPr lvl="1"/>
            <a:r>
              <a:rPr lang="en-AU" dirty="0">
                <a:effectLst/>
              </a:rPr>
              <a:t>Detective</a:t>
            </a:r>
          </a:p>
          <a:p>
            <a:pPr lvl="1"/>
            <a:r>
              <a:rPr lang="en-AU" dirty="0">
                <a:effectLst/>
              </a:rPr>
              <a:t>Corrective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91425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Technical, or logical, controls  are the use of hardware or software to manage access provide protection to assets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Authentication methods</a:t>
            </a:r>
          </a:p>
          <a:p>
            <a:pPr lvl="1"/>
            <a:r>
              <a:rPr lang="en-AU" dirty="0">
                <a:effectLst/>
              </a:rPr>
              <a:t>Encryption</a:t>
            </a:r>
          </a:p>
          <a:p>
            <a:pPr lvl="1"/>
            <a:r>
              <a:rPr lang="en-AU" dirty="0">
                <a:effectLst/>
              </a:rPr>
              <a:t>Anti-malware software</a:t>
            </a:r>
          </a:p>
          <a:p>
            <a:pPr lvl="1"/>
            <a:r>
              <a:rPr lang="en-AU" dirty="0">
                <a:effectLst/>
              </a:rPr>
              <a:t>IDPS</a:t>
            </a:r>
          </a:p>
          <a:p>
            <a:pPr lvl="1"/>
            <a:r>
              <a:rPr lang="en-AU" dirty="0">
                <a:effectLst/>
              </a:rPr>
              <a:t>Firewalls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5393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Administrative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Organisation’s policies and procedures defined by its security policies</a:t>
            </a:r>
          </a:p>
          <a:p>
            <a:r>
              <a:rPr lang="en-AU" dirty="0">
                <a:effectLst/>
              </a:rPr>
              <a:t>Focus on personnel and business practices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Hiring practices</a:t>
            </a:r>
          </a:p>
          <a:p>
            <a:pPr lvl="1"/>
            <a:r>
              <a:rPr lang="en-AU" dirty="0">
                <a:effectLst/>
              </a:rPr>
              <a:t>Security screening</a:t>
            </a:r>
          </a:p>
          <a:p>
            <a:pPr lvl="1"/>
            <a:r>
              <a:rPr lang="en-AU" dirty="0">
                <a:effectLst/>
              </a:rPr>
              <a:t>Data classification and labelling</a:t>
            </a:r>
          </a:p>
          <a:p>
            <a:pPr lvl="1"/>
            <a:r>
              <a:rPr lang="en-AU" dirty="0">
                <a:effectLst/>
              </a:rPr>
              <a:t>Security awareness training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275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A unit about </a:t>
            </a:r>
            <a:r>
              <a:rPr lang="en-US" sz="2400" strike="sngStrike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cats</a:t>
            </a:r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cybersecurity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9560-61A7-8541-B04F-4C1E6892BE66}"/>
              </a:ext>
            </a:extLst>
          </p:cNvPr>
          <p:cNvSpPr txBox="1"/>
          <p:nvPr/>
        </p:nvSpPr>
        <p:spPr>
          <a:xfrm>
            <a:off x="1039905" y="2147862"/>
            <a:ext cx="3405573" cy="349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6" name="Picture 5" descr="A group of rodents in a box&#10;&#10;Description automatically generated with medium confidence">
            <a:extLst>
              <a:ext uri="{FF2B5EF4-FFF2-40B4-BE49-F238E27FC236}">
                <a16:creationId xmlns:a16="http://schemas.microsoft.com/office/drawing/2014/main" id="{D8C51A45-0019-A047-AF1D-447B7D3B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1385280"/>
            <a:ext cx="6161183" cy="40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Physical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Physical controls that prevent, monitor or detect unauthorised access to assets </a:t>
            </a:r>
          </a:p>
          <a:p>
            <a:r>
              <a:rPr lang="en-AU" dirty="0">
                <a:effectLst/>
              </a:rPr>
              <a:t>Examples include</a:t>
            </a:r>
          </a:p>
          <a:p>
            <a:pPr lvl="1"/>
            <a:r>
              <a:rPr lang="en-AU" dirty="0">
                <a:effectLst/>
              </a:rPr>
              <a:t>Lock systems</a:t>
            </a:r>
          </a:p>
          <a:p>
            <a:pPr lvl="1"/>
            <a:r>
              <a:rPr lang="en-AU" dirty="0">
                <a:effectLst/>
              </a:rPr>
              <a:t>CCTV </a:t>
            </a:r>
          </a:p>
          <a:p>
            <a:pPr lvl="1"/>
            <a:r>
              <a:rPr lang="en-AU" dirty="0">
                <a:effectLst/>
              </a:rPr>
              <a:t>Swipe cards</a:t>
            </a:r>
          </a:p>
          <a:p>
            <a:pPr lvl="1"/>
            <a:r>
              <a:rPr lang="en-AU" dirty="0">
                <a:effectLst/>
              </a:rPr>
              <a:t>Mantraps</a:t>
            </a:r>
          </a:p>
          <a:p>
            <a:pPr lvl="1"/>
            <a:r>
              <a:rPr lang="en-AU" dirty="0">
                <a:effectLst/>
              </a:rPr>
              <a:t>Alarms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8493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Deterrent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Discourages violation of security policies through visible warnings and consequences for violators</a:t>
            </a:r>
          </a:p>
          <a:p>
            <a:r>
              <a:rPr lang="en-AU" dirty="0"/>
              <a:t>Examples include ﻿security-awareness training, locks, fences, security badges, guards, mantraps, and security cameras.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76547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control that aims to stop violation of security policies. Whilst similar to deterrence, preventive controls are far harder to casually violate than deterrence. </a:t>
            </a:r>
          </a:p>
          <a:p>
            <a:r>
              <a:rPr lang="en-AU" dirty="0"/>
              <a:t>Examples include ﻿locks, biometrics, alarm systems, separation of duties, data classification, penetration testing, access-control methods, encryption, auditing, security policies, security-awareness training, anti-malware software, firewalls, and IPS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2674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Detective controls are concerned with detecting or discovering malicious activity during or after it has occurred</a:t>
            </a:r>
          </a:p>
          <a:p>
            <a:r>
              <a:rPr lang="en-AU" dirty="0"/>
              <a:t>Examples include audit trails, logging, IDS, honeypots (and honeynets), CCTV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1096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738"/>
          </a:xfrm>
        </p:spPr>
        <p:txBody>
          <a:bodyPr/>
          <a:lstStyle/>
          <a:p>
            <a:r>
              <a:rPr lang="en-AU" dirty="0"/>
              <a:t>Control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https://www.f5.com/labs/articles/education/what-are-security-controls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5DEF3F-44C8-484E-AF32-9EE94758AD13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1553526"/>
          <a:ext cx="10353762" cy="321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135">
                  <a:extLst>
                    <a:ext uri="{9D8B030D-6E8A-4147-A177-3AD203B41FA5}">
                      <a16:colId xmlns:a16="http://schemas.microsoft.com/office/drawing/2014/main" val="296928712"/>
                    </a:ext>
                  </a:extLst>
                </a:gridCol>
                <a:gridCol w="1540628">
                  <a:extLst>
                    <a:ext uri="{9D8B030D-6E8A-4147-A177-3AD203B41FA5}">
                      <a16:colId xmlns:a16="http://schemas.microsoft.com/office/drawing/2014/main" val="3806145353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108825873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968748335"/>
                    </a:ext>
                  </a:extLst>
                </a:gridCol>
                <a:gridCol w="2495637">
                  <a:extLst>
                    <a:ext uri="{9D8B030D-6E8A-4147-A177-3AD203B41FA5}">
                      <a16:colId xmlns:a16="http://schemas.microsoft.com/office/drawing/2014/main" val="134539213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Control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0751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Preventative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730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/>
                        <a:t>Control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Physical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Fences, gates, 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CCTV and surveillance camera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Repair physical damage, re-issue access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692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Firewall, IPS, MFA, 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IDS, Honeypots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Patching, Reboot systems, Quarantine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41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Administrative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Hiring and Firing practices, Separation of Duties, Data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Review access rights, audit logs, review unauthorised changes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 Business Continuity Plan, Incident response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5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0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 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Need-to-know and Least Privilege</a:t>
            </a:r>
          </a:p>
          <a:p>
            <a:pPr lvl="1"/>
            <a:r>
              <a:rPr lang="en-AU" dirty="0"/>
              <a:t>Aim is to keep secrets secret</a:t>
            </a:r>
          </a:p>
          <a:p>
            <a:pPr lvl="1"/>
            <a:r>
              <a:rPr lang="en-AU" dirty="0"/>
              <a:t>Grant users and systems access  only to data and resources they need for their specific duties</a:t>
            </a:r>
          </a:p>
          <a:p>
            <a:r>
              <a:rPr lang="en-AU" dirty="0"/>
              <a:t>Separation of duties and responsibilities</a:t>
            </a:r>
          </a:p>
          <a:p>
            <a:pPr lvl="1"/>
            <a:r>
              <a:rPr lang="en-AU" dirty="0"/>
              <a:t>Never put a single person in charge of an entire function</a:t>
            </a:r>
          </a:p>
          <a:p>
            <a:pPr lvl="1"/>
            <a:r>
              <a:rPr lang="en-AU" dirty="0"/>
              <a:t>Includes putting cybersecurity responsibilities outside of IT</a:t>
            </a:r>
          </a:p>
          <a:p>
            <a:pPr lvl="1"/>
            <a:r>
              <a:rPr lang="en-AU" dirty="0"/>
              <a:t>Don’t want the people implementing systems also checking them</a:t>
            </a:r>
          </a:p>
          <a:p>
            <a:r>
              <a:rPr lang="en-AU" dirty="0"/>
              <a:t>Two-person control, Job rotation, mandatory vacations,</a:t>
            </a:r>
          </a:p>
          <a:p>
            <a:r>
              <a:rPr lang="en-AU" dirty="0"/>
              <a:t>Privileged account management</a:t>
            </a:r>
          </a:p>
          <a:p>
            <a:r>
              <a:rPr lang="en-AU" dirty="0"/>
              <a:t>Change management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50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0162"/>
            <a:ext cx="10353762" cy="4689218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Personnel security </a:t>
            </a:r>
          </a:p>
          <a:p>
            <a:pPr lvl="1"/>
            <a:r>
              <a:rPr lang="en-AU" b="1" dirty="0"/>
              <a:t>Security awareness training</a:t>
            </a:r>
          </a:p>
          <a:p>
            <a:pPr lvl="1"/>
            <a:r>
              <a:rPr lang="en-AU" b="1" dirty="0"/>
              <a:t>Mobile device management</a:t>
            </a:r>
          </a:p>
          <a:p>
            <a:pPr lvl="1"/>
            <a:r>
              <a:rPr lang="en-AU" b="1" dirty="0"/>
              <a:t>Working from home</a:t>
            </a:r>
          </a:p>
          <a:p>
            <a:r>
              <a:rPr lang="en-AU" b="1" dirty="0"/>
              <a:t>Information management lifecycle</a:t>
            </a:r>
          </a:p>
          <a:p>
            <a:pPr lvl="1"/>
            <a:r>
              <a:rPr lang="en-AU" b="1" dirty="0"/>
              <a:t>Creation, storage, use, archiving, destruction and purging</a:t>
            </a:r>
          </a:p>
          <a:p>
            <a:r>
              <a:rPr lang="en-AU" b="1" dirty="0"/>
              <a:t>Hardware and software</a:t>
            </a:r>
          </a:p>
          <a:p>
            <a:pPr lvl="1"/>
            <a:r>
              <a:rPr lang="en-AU" b="1" dirty="0"/>
              <a:t>Asset management</a:t>
            </a:r>
          </a:p>
          <a:p>
            <a:pPr lvl="1"/>
            <a:r>
              <a:rPr lang="en-AU" b="1" dirty="0"/>
              <a:t>Protection of physical assets</a:t>
            </a:r>
          </a:p>
          <a:p>
            <a:pPr lvl="1"/>
            <a:r>
              <a:rPr lang="en-AU" b="1" dirty="0"/>
              <a:t>Machine rooms: access, cooling and fire prevention</a:t>
            </a:r>
          </a:p>
          <a:p>
            <a:pPr lvl="1"/>
            <a:r>
              <a:rPr lang="en-AU" b="1" dirty="0"/>
              <a:t>Virtual assets</a:t>
            </a:r>
          </a:p>
          <a:p>
            <a:pPr lvl="1"/>
            <a:r>
              <a:rPr lang="en-AU" b="1" dirty="0"/>
              <a:t>Licensing and Software License Agreements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9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pic>
        <p:nvPicPr>
          <p:cNvPr id="7" name="Picture 2" descr="TREES ATTACK YOU When You CHOP THEM! (Minecraft) - YouTube">
            <a:extLst>
              <a:ext uri="{FF2B5EF4-FFF2-40B4-BE49-F238E27FC236}">
                <a16:creationId xmlns:a16="http://schemas.microsoft.com/office/drawing/2014/main" id="{4401F1AC-0A8A-4052-865F-656655C9A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12639" r="33828" b="3334"/>
          <a:stretch/>
        </p:blipFill>
        <p:spPr bwMode="auto">
          <a:xfrm>
            <a:off x="3475258" y="1250732"/>
            <a:ext cx="5241483" cy="50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7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306167"/>
            <a:ext cx="1141172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/>
              <a:t>an attack tree?</a:t>
            </a:r>
          </a:p>
          <a:p>
            <a:pPr lvl="1"/>
            <a:r>
              <a:rPr lang="en-US" sz="2800" dirty="0"/>
              <a:t>It is a </a:t>
            </a:r>
            <a:r>
              <a:rPr lang="en-US" sz="2800" dirty="0">
                <a:solidFill>
                  <a:srgbClr val="FF0000"/>
                </a:solidFill>
              </a:rPr>
              <a:t>graphical</a:t>
            </a:r>
            <a:r>
              <a:rPr lang="en-US" sz="2800" dirty="0"/>
              <a:t> representation of the different paths that an attacker might take to achieve </a:t>
            </a:r>
            <a:r>
              <a:rPr lang="en-US" sz="2800" dirty="0">
                <a:solidFill>
                  <a:srgbClr val="FF0000"/>
                </a:solidFill>
              </a:rPr>
              <a:t>a specific attack goal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It is used to identify potential weaknesses within a system and develop strategies to mitigate those weaknesses.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411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774" y="1196976"/>
            <a:ext cx="11343051" cy="4924656"/>
          </a:xfrm>
        </p:spPr>
        <p:txBody>
          <a:bodyPr>
            <a:normAutofit/>
          </a:bodyPr>
          <a:lstStyle/>
          <a:p>
            <a:r>
              <a:rPr lang="en-AU" sz="2800" dirty="0"/>
              <a:t>What is the structure of an attack tree?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root node </a:t>
            </a:r>
            <a:r>
              <a:rPr lang="en-AU" sz="2800" dirty="0"/>
              <a:t>describes the goal of an attack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child node </a:t>
            </a:r>
            <a:r>
              <a:rPr lang="en-AU" sz="2800" dirty="0"/>
              <a:t>represents a sub-goal or an attack step for the overall goal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leaf node </a:t>
            </a:r>
            <a:r>
              <a:rPr lang="en-AU" sz="2800" dirty="0"/>
              <a:t>refers to an attack step and has no child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0"/>
            <a:ext cx="7505700" cy="1257300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</p:spTree>
    <p:extLst>
      <p:ext uri="{BB962C8B-B14F-4D97-AF65-F5344CB8AC3E}">
        <p14:creationId xmlns:p14="http://schemas.microsoft.com/office/powerpoint/2010/main" val="291138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AU" dirty="0"/>
              <a:t>3 things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0FE0C-1A9E-40BB-84A0-FD6F46147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9537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30010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30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192" y="131497"/>
            <a:ext cx="10353762" cy="768084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848" y="1068847"/>
            <a:ext cx="6329168" cy="768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disable a web server</a:t>
            </a: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15747" y="2585803"/>
            <a:ext cx="3645555" cy="9432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1"/>
                </a:solidFill>
              </a:rPr>
              <a:t>1.1 conduct a DDoS attack against the 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33189" y="2585803"/>
            <a:ext cx="3645555" cy="9432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1"/>
                </a:solidFill>
              </a:rPr>
              <a:t>1.2 remotely shutdown the server 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 flipH="1">
            <a:off x="3138525" y="1836931"/>
            <a:ext cx="2784907" cy="74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923432" y="1836931"/>
            <a:ext cx="3332535" cy="74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E9541046-7311-4C3D-978A-A0AEB4D1B575}"/>
              </a:ext>
            </a:extLst>
          </p:cNvPr>
          <p:cNvSpPr/>
          <p:nvPr/>
        </p:nvSpPr>
        <p:spPr>
          <a:xfrm>
            <a:off x="7337991" y="4271938"/>
            <a:ext cx="3835950" cy="1528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1.2.1 brute force the server's login credentials to gain an unauthorized access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2F6C4F-D6A5-486E-89A3-0B296ED2F0DF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 flipH="1">
            <a:off x="9255966" y="3529070"/>
            <a:ext cx="1" cy="74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36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774" y="1196976"/>
            <a:ext cx="11343051" cy="4924656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What is the structure of an attack tree?</a:t>
            </a:r>
          </a:p>
          <a:p>
            <a:pPr lvl="1"/>
            <a:r>
              <a:rPr lang="en-AU" sz="2800" dirty="0"/>
              <a:t>root node is the overall goal of the attack</a:t>
            </a:r>
          </a:p>
          <a:p>
            <a:pPr lvl="1"/>
            <a:r>
              <a:rPr lang="en-AU" sz="2800" dirty="0"/>
              <a:t>child node represents a sub-goal or an attack step for the overall goal</a:t>
            </a:r>
          </a:p>
          <a:p>
            <a:pPr lvl="1"/>
            <a:r>
              <a:rPr lang="en-AU" sz="2800" dirty="0"/>
              <a:t>leaf node refers to an attack step and has no child node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logical gate </a:t>
            </a:r>
            <a:r>
              <a:rPr lang="en-AU" sz="2800" dirty="0"/>
              <a:t>denotes the relationship among different nodes</a:t>
            </a:r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OR gates: </a:t>
            </a:r>
            <a:r>
              <a:rPr lang="en-AU" sz="2800" dirty="0"/>
              <a:t>completing </a:t>
            </a:r>
            <a:r>
              <a:rPr lang="en-US" sz="2800" dirty="0"/>
              <a:t>only one child node can lead to the completion of a parent node</a:t>
            </a:r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AND gates: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0"/>
            <a:ext cx="7505700" cy="1257300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</p:spTree>
    <p:extLst>
      <p:ext uri="{BB962C8B-B14F-4D97-AF65-F5344CB8AC3E}">
        <p14:creationId xmlns:p14="http://schemas.microsoft.com/office/powerpoint/2010/main" val="338878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32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192" y="131497"/>
            <a:ext cx="10353762" cy="768084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8091" y="1104405"/>
            <a:ext cx="4984815" cy="15169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steal valuable items from a jewelry store</a:t>
            </a:r>
            <a:endParaRPr lang="en-NZ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3255" y="3761922"/>
            <a:ext cx="3645557" cy="1425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1.1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smash the display case and grab items</a:t>
            </a:r>
            <a:endParaRPr lang="en-NZ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1591" y="3743260"/>
            <a:ext cx="4497154" cy="1425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1.2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force a store employee to open the display case</a:t>
            </a:r>
            <a:endParaRPr lang="en-NZ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 flipH="1">
            <a:off x="2936034" y="2621362"/>
            <a:ext cx="2894465" cy="11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830499" y="2621362"/>
            <a:ext cx="2999669" cy="11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6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890" y="1085537"/>
            <a:ext cx="10658546" cy="4924656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What is the structure of an attack tree?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root node </a:t>
            </a:r>
            <a:r>
              <a:rPr lang="en-AU" sz="2800" dirty="0"/>
              <a:t>is the overall goal of the attack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child node </a:t>
            </a:r>
            <a:r>
              <a:rPr lang="en-AU" sz="2800" dirty="0"/>
              <a:t>represents a sub-goal or an attack step for the overall goal 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leaf node </a:t>
            </a:r>
            <a:r>
              <a:rPr lang="en-AU" sz="2800" dirty="0"/>
              <a:t>refers to an attack step and has no child node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logical gate </a:t>
            </a:r>
            <a:r>
              <a:rPr lang="en-AU" sz="2800" dirty="0"/>
              <a:t>denotes the relationship among different nodes</a:t>
            </a:r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OR gates: </a:t>
            </a:r>
            <a:r>
              <a:rPr lang="en-AU" sz="2800" dirty="0"/>
              <a:t>completing </a:t>
            </a:r>
            <a:r>
              <a:rPr lang="en-US" sz="2800" dirty="0"/>
              <a:t>only one child node can lead to the completion of a parent node</a:t>
            </a:r>
            <a:endParaRPr lang="en-AU" sz="2800" dirty="0"/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AND gates: </a:t>
            </a:r>
            <a:r>
              <a:rPr lang="en-AU" sz="2800" dirty="0"/>
              <a:t>completing all</a:t>
            </a:r>
            <a:r>
              <a:rPr lang="en-US" sz="2800" dirty="0"/>
              <a:t> child nodes so that a parent node can succeed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0"/>
            <a:ext cx="7505700" cy="1257300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</p:spTree>
    <p:extLst>
      <p:ext uri="{BB962C8B-B14F-4D97-AF65-F5344CB8AC3E}">
        <p14:creationId xmlns:p14="http://schemas.microsoft.com/office/powerpoint/2010/main" val="1535630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34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192" y="131497"/>
            <a:ext cx="10353762" cy="768084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8091" y="1104405"/>
            <a:ext cx="4984815" cy="15169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 </a:t>
            </a:r>
            <a:r>
              <a:rPr lang="en-US" sz="2800" dirty="0">
                <a:solidFill>
                  <a:schemeClr val="tx1"/>
                </a:solidFill>
              </a:rPr>
              <a:t>gain an unauthorized access to a secure building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3255" y="3761922"/>
            <a:ext cx="3645557" cy="1425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1.1 </a:t>
            </a:r>
            <a:r>
              <a:rPr lang="en-US" sz="2800" dirty="0">
                <a:solidFill>
                  <a:schemeClr val="tx1"/>
                </a:solidFill>
              </a:rPr>
              <a:t>obtain a valid access card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1590" y="3743260"/>
            <a:ext cx="4685965" cy="1425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1.2 </a:t>
            </a:r>
            <a:r>
              <a:rPr lang="en-US" sz="2800" dirty="0">
                <a:solidFill>
                  <a:schemeClr val="tx1"/>
                </a:solidFill>
              </a:rPr>
              <a:t>steal the door passcode</a:t>
            </a:r>
            <a:endParaRPr lang="en-NZ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 flipH="1">
            <a:off x="2936034" y="2621362"/>
            <a:ext cx="2894465" cy="11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830499" y="2621362"/>
            <a:ext cx="3094074" cy="11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0">
            <a:extLst>
              <a:ext uri="{FF2B5EF4-FFF2-40B4-BE49-F238E27FC236}">
                <a16:creationId xmlns:a16="http://schemas.microsoft.com/office/drawing/2014/main" id="{86BA0FFC-FA9E-448C-9A58-D706FAC2A265}"/>
              </a:ext>
            </a:extLst>
          </p:cNvPr>
          <p:cNvSpPr/>
          <p:nvPr/>
        </p:nvSpPr>
        <p:spPr>
          <a:xfrm>
            <a:off x="5322692" y="2826186"/>
            <a:ext cx="1015612" cy="269892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26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999" y="15960"/>
            <a:ext cx="10353762" cy="1101640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892" y="1117600"/>
            <a:ext cx="1124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</a:t>
            </a: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gain an access to a target user’s private information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 gain an access to a target user database</a:t>
            </a:r>
          </a:p>
          <a:p>
            <a:pPr marL="1219170" lvl="2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1.1.1 exploit a software vulnerability in the system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1.2 log in as a target user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 	1.2.1 brute-force login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   	1.2.1.1 search a target username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            	1.2.1.2 search a target user password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1.2.2 steal user private credentials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1.3 hijack user session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1.3.1 steal user session cookie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A49DD-3423-40BF-AE24-1775F9A00881}"/>
              </a:ext>
            </a:extLst>
          </p:cNvPr>
          <p:cNvCxnSpPr>
            <a:cxnSpLocks/>
          </p:cNvCxnSpPr>
          <p:nvPr/>
        </p:nvCxnSpPr>
        <p:spPr>
          <a:xfrm flipH="1">
            <a:off x="1269938" y="2794000"/>
            <a:ext cx="474077" cy="950212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83DECA-807C-40EF-862A-72F03C22BFF6}"/>
              </a:ext>
            </a:extLst>
          </p:cNvPr>
          <p:cNvCxnSpPr>
            <a:cxnSpLocks/>
          </p:cNvCxnSpPr>
          <p:nvPr/>
        </p:nvCxnSpPr>
        <p:spPr>
          <a:xfrm flipH="1">
            <a:off x="1269938" y="1794933"/>
            <a:ext cx="287930" cy="1949279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BF3EED-D3B4-49D2-A6C8-D7907D6E686F}"/>
              </a:ext>
            </a:extLst>
          </p:cNvPr>
          <p:cNvSpPr/>
          <p:nvPr/>
        </p:nvSpPr>
        <p:spPr>
          <a:xfrm>
            <a:off x="660401" y="3422479"/>
            <a:ext cx="745066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/>
              <a:t>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C2B41-31CB-48CB-ACB3-2D80D9DBD671}"/>
              </a:ext>
            </a:extLst>
          </p:cNvPr>
          <p:cNvCxnSpPr>
            <a:cxnSpLocks/>
          </p:cNvCxnSpPr>
          <p:nvPr/>
        </p:nvCxnSpPr>
        <p:spPr>
          <a:xfrm flipH="1" flipV="1">
            <a:off x="1269938" y="3781684"/>
            <a:ext cx="440572" cy="858049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051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36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212116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8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999" y="15960"/>
            <a:ext cx="10353762" cy="1101640"/>
          </a:xfrm>
        </p:spPr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892" y="1117600"/>
            <a:ext cx="1124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</a:t>
            </a: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gain an access to a target user’s private information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 gain an access to a target user database</a:t>
            </a:r>
          </a:p>
          <a:p>
            <a:pPr marL="1219170" lvl="2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1.1.1 exploit a software vulnerability in the system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1.2 log in as a target user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 	1.2.1 brute-force login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   	1.2.1.1 identify a target username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            	1.2.1.2 identify a target user password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1.2.2 steal user private credentials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1.3 hijack user session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1.3.1 steal user session cookie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A49DD-3423-40BF-AE24-1775F9A00881}"/>
              </a:ext>
            </a:extLst>
          </p:cNvPr>
          <p:cNvCxnSpPr>
            <a:cxnSpLocks/>
          </p:cNvCxnSpPr>
          <p:nvPr/>
        </p:nvCxnSpPr>
        <p:spPr>
          <a:xfrm flipH="1">
            <a:off x="2047345" y="3043151"/>
            <a:ext cx="780764" cy="633235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C2B41-31CB-48CB-ACB3-2D80D9DBD671}"/>
              </a:ext>
            </a:extLst>
          </p:cNvPr>
          <p:cNvCxnSpPr>
            <a:cxnSpLocks/>
          </p:cNvCxnSpPr>
          <p:nvPr/>
        </p:nvCxnSpPr>
        <p:spPr>
          <a:xfrm flipH="1" flipV="1">
            <a:off x="2047345" y="3676386"/>
            <a:ext cx="780763" cy="63959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4CBA98-41AF-41BF-87EC-E666818F45F8}"/>
              </a:ext>
            </a:extLst>
          </p:cNvPr>
          <p:cNvSpPr/>
          <p:nvPr/>
        </p:nvSpPr>
        <p:spPr>
          <a:xfrm>
            <a:off x="1405467" y="3422479"/>
            <a:ext cx="745066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23166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38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212116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4040190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211183"/>
            <a:ext cx="827878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4040190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350632" y="3211183"/>
            <a:ext cx="1163379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4040190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4040190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211183"/>
            <a:ext cx="805390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211183"/>
            <a:ext cx="1894504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3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999" y="15960"/>
            <a:ext cx="10353762" cy="1101640"/>
          </a:xfrm>
        </p:spPr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892" y="1117600"/>
            <a:ext cx="1124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</a:t>
            </a: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gain an access to a target user’s private information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 gain an access to a target user database</a:t>
            </a:r>
          </a:p>
          <a:p>
            <a:pPr marL="1219170" lvl="2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1.1.1 exploit a software vulnerability in the system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1.2 log in as a target user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 	1.2.1 brute-force login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   	1.2.1.1 identify a target username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            	1.2.1.2 identify a target user password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1.2.2 steal user private credentials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1.3 hijack user session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1.3.1 steal user session cookie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A49DD-3423-40BF-AE24-1775F9A00881}"/>
              </a:ext>
            </a:extLst>
          </p:cNvPr>
          <p:cNvCxnSpPr>
            <a:cxnSpLocks/>
          </p:cNvCxnSpPr>
          <p:nvPr/>
        </p:nvCxnSpPr>
        <p:spPr>
          <a:xfrm flipH="1">
            <a:off x="3386907" y="3518257"/>
            <a:ext cx="624704" cy="225955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C2B41-31CB-48CB-ACB3-2D80D9DBD671}"/>
              </a:ext>
            </a:extLst>
          </p:cNvPr>
          <p:cNvCxnSpPr>
            <a:cxnSpLocks/>
          </p:cNvCxnSpPr>
          <p:nvPr/>
        </p:nvCxnSpPr>
        <p:spPr>
          <a:xfrm flipH="1" flipV="1">
            <a:off x="3386907" y="3750734"/>
            <a:ext cx="624703" cy="203239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A78012-7420-4BFE-9810-477A4BA43464}"/>
              </a:ext>
            </a:extLst>
          </p:cNvPr>
          <p:cNvSpPr/>
          <p:nvPr/>
        </p:nvSpPr>
        <p:spPr>
          <a:xfrm>
            <a:off x="2606144" y="3429000"/>
            <a:ext cx="949855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9748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overall process for managing security risk within an organization</a:t>
            </a:r>
          </a:p>
          <a:p>
            <a:r>
              <a:rPr lang="en-US" dirty="0"/>
              <a:t>Several standards set out the process including accreditation and certification</a:t>
            </a:r>
          </a:p>
          <a:p>
            <a:r>
              <a:rPr lang="en-US" dirty="0"/>
              <a:t>ISO/IEC 27001 is a standard that requires that an organization has: </a:t>
            </a:r>
          </a:p>
          <a:p>
            <a:pPr lvl="1"/>
            <a:r>
              <a:rPr lang="en-AU" dirty="0"/>
              <a:t>Performed risk analysis to recognize their information assets and their associated information security risks based on threats, vulnerabilities, and impacts</a:t>
            </a:r>
          </a:p>
          <a:p>
            <a:pPr lvl="1"/>
            <a:r>
              <a:rPr lang="en-AU" dirty="0"/>
              <a:t>Designed and implement a coherent and comprehensive suite of information security controls and/or other forms of risk treatment to address those risks </a:t>
            </a:r>
          </a:p>
          <a:p>
            <a:pPr lvl="1"/>
            <a:r>
              <a:rPr lang="en-AU" dirty="0"/>
              <a:t>Adopted a management process to monitor, review and update risks and controls on an ongoing basis</a:t>
            </a:r>
          </a:p>
          <a:p>
            <a:r>
              <a:rPr lang="en-AU" dirty="0"/>
              <a:t>Other standards that are similar include </a:t>
            </a:r>
            <a:r>
              <a:rPr lang="en-AU" b="1" dirty="0"/>
              <a:t>Australia’s Protective Security Policy Framework</a:t>
            </a:r>
            <a:r>
              <a:rPr lang="en-AU" dirty="0"/>
              <a:t> (https://</a:t>
            </a:r>
            <a:r>
              <a:rPr lang="en-AU" dirty="0" err="1"/>
              <a:t>www.protectivesecurity.gov.au</a:t>
            </a:r>
            <a:r>
              <a:rPr lang="en-AU" dirty="0"/>
              <a:t>/) and </a:t>
            </a:r>
            <a:r>
              <a:rPr lang="en-AU" b="1" dirty="0"/>
              <a:t>NIST Cybersecurity Framework</a:t>
            </a:r>
            <a:r>
              <a:rPr lang="en-AU" dirty="0"/>
              <a:t> (</a:t>
            </a:r>
            <a:r>
              <a:rPr lang="en-AU" sz="1700" dirty="0"/>
              <a:t>https://</a:t>
            </a:r>
            <a:r>
              <a:rPr lang="en-AU" sz="1700" dirty="0" err="1"/>
              <a:t>www.nist.gov</a:t>
            </a:r>
            <a:r>
              <a:rPr lang="en-AU" sz="1700" dirty="0"/>
              <a:t>/</a:t>
            </a:r>
            <a:r>
              <a:rPr lang="en-AU" sz="1700" dirty="0" err="1"/>
              <a:t>cyberframework</a:t>
            </a:r>
            <a:r>
              <a:rPr lang="en-AU" dirty="0"/>
              <a:t>)</a:t>
            </a:r>
          </a:p>
          <a:p>
            <a:endParaRPr lang="en-US" dirty="0"/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1518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40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72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110518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3752329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109585"/>
            <a:ext cx="827878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3752329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32321" y="3109585"/>
            <a:ext cx="18816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3752329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3752329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109585"/>
            <a:ext cx="8053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109585"/>
            <a:ext cx="1894504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48AEA7A6-8293-4E2E-A8F3-8B354ACD9109}"/>
              </a:ext>
            </a:extLst>
          </p:cNvPr>
          <p:cNvSpPr/>
          <p:nvPr/>
        </p:nvSpPr>
        <p:spPr>
          <a:xfrm>
            <a:off x="2216873" y="5674868"/>
            <a:ext cx="2347646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1.2.1.1 identify a target username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DA5D8E8-4AF7-4C72-99BE-F499FEC9E682}"/>
              </a:ext>
            </a:extLst>
          </p:cNvPr>
          <p:cNvSpPr/>
          <p:nvPr/>
        </p:nvSpPr>
        <p:spPr>
          <a:xfrm>
            <a:off x="5297561" y="5674868"/>
            <a:ext cx="2825098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1.2.1.2 identify a target user 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CCF372-A0D7-4F6A-ACFB-261A163BFD9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390696" y="5005625"/>
            <a:ext cx="1532091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96790-B262-44A9-A46E-3C3965A451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922787" y="5005625"/>
            <a:ext cx="1787323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0">
            <a:extLst>
              <a:ext uri="{FF2B5EF4-FFF2-40B4-BE49-F238E27FC236}">
                <a16:creationId xmlns:a16="http://schemas.microsoft.com/office/drawing/2014/main" id="{5B0A19D0-C4AD-46C3-BE93-66A81168DC00}"/>
              </a:ext>
            </a:extLst>
          </p:cNvPr>
          <p:cNvSpPr/>
          <p:nvPr/>
        </p:nvSpPr>
        <p:spPr>
          <a:xfrm>
            <a:off x="4677793" y="5110687"/>
            <a:ext cx="489987" cy="162181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53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41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72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110518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3752329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109585"/>
            <a:ext cx="827878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3752329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32321" y="3109585"/>
            <a:ext cx="18816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3752329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3752329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109585"/>
            <a:ext cx="8053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109585"/>
            <a:ext cx="1894504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48AEA7A6-8293-4E2E-A8F3-8B354ACD9109}"/>
              </a:ext>
            </a:extLst>
          </p:cNvPr>
          <p:cNvSpPr/>
          <p:nvPr/>
        </p:nvSpPr>
        <p:spPr>
          <a:xfrm>
            <a:off x="2216873" y="5674868"/>
            <a:ext cx="2347646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1.2.1.1 identify a target username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DA5D8E8-4AF7-4C72-99BE-F499FEC9E682}"/>
              </a:ext>
            </a:extLst>
          </p:cNvPr>
          <p:cNvSpPr/>
          <p:nvPr/>
        </p:nvSpPr>
        <p:spPr>
          <a:xfrm>
            <a:off x="5297561" y="5674868"/>
            <a:ext cx="2825098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1.2.1.2 identify a target user 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CCF372-A0D7-4F6A-ACFB-261A163BFD9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390696" y="5005625"/>
            <a:ext cx="1532091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96790-B262-44A9-A46E-3C3965A451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922787" y="5005625"/>
            <a:ext cx="1787323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0">
            <a:extLst>
              <a:ext uri="{FF2B5EF4-FFF2-40B4-BE49-F238E27FC236}">
                <a16:creationId xmlns:a16="http://schemas.microsoft.com/office/drawing/2014/main" id="{5B0A19D0-C4AD-46C3-BE93-66A81168DC00}"/>
              </a:ext>
            </a:extLst>
          </p:cNvPr>
          <p:cNvSpPr/>
          <p:nvPr/>
        </p:nvSpPr>
        <p:spPr>
          <a:xfrm>
            <a:off x="4677793" y="5110687"/>
            <a:ext cx="489987" cy="162181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9E61C4-83E0-4D91-B824-E3248B7A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41" y="519871"/>
            <a:ext cx="2101949" cy="72741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root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17A6D9-75CB-4C9B-A139-7214C3A0FF70}"/>
              </a:ext>
            </a:extLst>
          </p:cNvPr>
          <p:cNvCxnSpPr>
            <a:stCxn id="30" idx="3"/>
            <a:endCxn id="5" idx="1"/>
          </p:cNvCxnSpPr>
          <p:nvPr/>
        </p:nvCxnSpPr>
        <p:spPr>
          <a:xfrm>
            <a:off x="3241190" y="883576"/>
            <a:ext cx="52296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42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72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110518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3752329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109585"/>
            <a:ext cx="827878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3752329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32321" y="3109585"/>
            <a:ext cx="18816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3752329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3752329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109585"/>
            <a:ext cx="8053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109585"/>
            <a:ext cx="1894504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48AEA7A6-8293-4E2E-A8F3-8B354ACD9109}"/>
              </a:ext>
            </a:extLst>
          </p:cNvPr>
          <p:cNvSpPr/>
          <p:nvPr/>
        </p:nvSpPr>
        <p:spPr>
          <a:xfrm>
            <a:off x="2216873" y="5674868"/>
            <a:ext cx="2347646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1.2.1.1 identify a target username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DA5D8E8-4AF7-4C72-99BE-F499FEC9E682}"/>
              </a:ext>
            </a:extLst>
          </p:cNvPr>
          <p:cNvSpPr/>
          <p:nvPr/>
        </p:nvSpPr>
        <p:spPr>
          <a:xfrm>
            <a:off x="5297561" y="5674868"/>
            <a:ext cx="2825098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1.2.1.2 identify a target user 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CCF372-A0D7-4F6A-ACFB-261A163BFD9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390696" y="5005625"/>
            <a:ext cx="1532091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96790-B262-44A9-A46E-3C3965A451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922787" y="5005625"/>
            <a:ext cx="1787323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0">
            <a:extLst>
              <a:ext uri="{FF2B5EF4-FFF2-40B4-BE49-F238E27FC236}">
                <a16:creationId xmlns:a16="http://schemas.microsoft.com/office/drawing/2014/main" id="{5B0A19D0-C4AD-46C3-BE93-66A81168DC00}"/>
              </a:ext>
            </a:extLst>
          </p:cNvPr>
          <p:cNvSpPr/>
          <p:nvPr/>
        </p:nvSpPr>
        <p:spPr>
          <a:xfrm>
            <a:off x="4677793" y="5110687"/>
            <a:ext cx="489987" cy="162181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9E61C4-83E0-4D91-B824-E3248B7A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41" y="519871"/>
            <a:ext cx="2101949" cy="72741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root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17A6D9-75CB-4C9B-A139-7214C3A0FF70}"/>
              </a:ext>
            </a:extLst>
          </p:cNvPr>
          <p:cNvCxnSpPr>
            <a:stCxn id="30" idx="3"/>
            <a:endCxn id="5" idx="1"/>
          </p:cNvCxnSpPr>
          <p:nvPr/>
        </p:nvCxnSpPr>
        <p:spPr>
          <a:xfrm>
            <a:off x="3241190" y="883576"/>
            <a:ext cx="52296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">
            <a:extLst>
              <a:ext uri="{FF2B5EF4-FFF2-40B4-BE49-F238E27FC236}">
                <a16:creationId xmlns:a16="http://schemas.microsoft.com/office/drawing/2014/main" id="{D2D3D7ED-2358-4AC3-A2D5-FE828D806B66}"/>
              </a:ext>
            </a:extLst>
          </p:cNvPr>
          <p:cNvSpPr txBox="1">
            <a:spLocks/>
          </p:cNvSpPr>
          <p:nvPr/>
        </p:nvSpPr>
        <p:spPr>
          <a:xfrm>
            <a:off x="-92809" y="5834375"/>
            <a:ext cx="2101949" cy="7274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leaf node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5EAA5A-DD37-4899-9275-B4AA15D428C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8166" y="5005627"/>
            <a:ext cx="0" cy="8287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12E8D4-F4F0-40BF-BB2E-8394D45E796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95450" y="6118326"/>
            <a:ext cx="52142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">
            <a:extLst>
              <a:ext uri="{FF2B5EF4-FFF2-40B4-BE49-F238E27FC236}">
                <a16:creationId xmlns:a16="http://schemas.microsoft.com/office/drawing/2014/main" id="{532DCEAC-F351-406B-9B93-736F1EE528DE}"/>
              </a:ext>
            </a:extLst>
          </p:cNvPr>
          <p:cNvSpPr txBox="1">
            <a:spLocks/>
          </p:cNvSpPr>
          <p:nvPr/>
        </p:nvSpPr>
        <p:spPr>
          <a:xfrm>
            <a:off x="8587332" y="5754622"/>
            <a:ext cx="2101949" cy="7274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leaf node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CF0A8-C135-4870-99CA-684F1F9ABE6D}"/>
              </a:ext>
            </a:extLst>
          </p:cNvPr>
          <p:cNvCxnSpPr>
            <a:cxnSpLocks/>
          </p:cNvCxnSpPr>
          <p:nvPr/>
        </p:nvCxnSpPr>
        <p:spPr>
          <a:xfrm flipH="1" flipV="1">
            <a:off x="8122660" y="5005625"/>
            <a:ext cx="832730" cy="748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E37089-F267-4C7B-B424-B3DD933CB620}"/>
              </a:ext>
            </a:extLst>
          </p:cNvPr>
          <p:cNvCxnSpPr>
            <a:cxnSpLocks/>
            <a:stCxn id="34" idx="1"/>
            <a:endCxn id="25" idx="3"/>
          </p:cNvCxnSpPr>
          <p:nvPr/>
        </p:nvCxnSpPr>
        <p:spPr>
          <a:xfrm flipH="1">
            <a:off x="8122659" y="6118327"/>
            <a:ext cx="46467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1C1DAB-0EC6-4084-A687-D1DC66F7DCB3}"/>
              </a:ext>
            </a:extLst>
          </p:cNvPr>
          <p:cNvCxnSpPr>
            <a:cxnSpLocks/>
          </p:cNvCxnSpPr>
          <p:nvPr/>
        </p:nvCxnSpPr>
        <p:spPr>
          <a:xfrm flipV="1">
            <a:off x="9965944" y="5005627"/>
            <a:ext cx="0" cy="7489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Establishing an 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</a:t>
            </a:r>
            <a:r>
              <a:rPr lang="en-US" dirty="0" err="1"/>
              <a:t>organisations</a:t>
            </a:r>
            <a:r>
              <a:rPr lang="en-US" dirty="0"/>
              <a:t> implement an 27001-like security management system but unless you are doing it properly, i.e. to get certified</a:t>
            </a:r>
          </a:p>
          <a:p>
            <a:r>
              <a:rPr lang="en-US" dirty="0"/>
              <a:t>Although information security refers to non-digital assets, very few companies store non-digital information</a:t>
            </a:r>
          </a:p>
          <a:p>
            <a:pPr lvl="1"/>
            <a:r>
              <a:rPr lang="en-US" dirty="0"/>
              <a:t>Even if they use paper, it is archived digitally for example</a:t>
            </a:r>
          </a:p>
          <a:p>
            <a:r>
              <a:rPr lang="en-AU" dirty="0">
                <a:effectLst/>
              </a:rPr>
              <a:t>Security requirements come from 3 sources (ISO/IEC 27002):</a:t>
            </a:r>
          </a:p>
          <a:p>
            <a:pPr lvl="1"/>
            <a:r>
              <a:rPr lang="en-AU" dirty="0">
                <a:effectLst/>
              </a:rPr>
              <a:t>Information security risks based on an organization’s business strategy and objectives</a:t>
            </a:r>
          </a:p>
          <a:p>
            <a:pPr lvl="1"/>
            <a:r>
              <a:rPr lang="en-AU" dirty="0">
                <a:effectLst/>
              </a:rPr>
              <a:t>Legal, statutory, regulatory and contractual obligations</a:t>
            </a:r>
          </a:p>
          <a:p>
            <a:pPr lvl="1"/>
            <a:r>
              <a:rPr lang="en-AU" dirty="0">
                <a:effectLst/>
              </a:rPr>
              <a:t>The principles, objectives and business requirements for information processing that an organization has developed to support its operations</a:t>
            </a:r>
            <a:r>
              <a:rPr lang="en-AU" sz="2200" dirty="0">
                <a:effectLst/>
              </a:rPr>
              <a:t>. </a:t>
            </a:r>
            <a:endParaRPr lang="en-AU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758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6518"/>
            <a:ext cx="10353762" cy="782320"/>
          </a:xfrm>
        </p:spPr>
        <p:txBody>
          <a:bodyPr/>
          <a:lstStyle/>
          <a:p>
            <a:r>
              <a:rPr lang="en-AU" dirty="0"/>
              <a:t>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4774602"/>
          </a:xfrm>
        </p:spPr>
        <p:txBody>
          <a:bodyPr>
            <a:normAutofit fontScale="92500"/>
          </a:bodyPr>
          <a:lstStyle/>
          <a:p>
            <a:r>
              <a:rPr lang="en-AU" sz="1900" dirty="0"/>
              <a:t>Outlines an organizational approach to security through a set of policies that cover:</a:t>
            </a:r>
          </a:p>
          <a:p>
            <a:r>
              <a:rPr lang="en-AU" sz="1900" dirty="0"/>
              <a:t>Internal organisation</a:t>
            </a:r>
          </a:p>
          <a:p>
            <a:pPr lvl="1"/>
            <a:r>
              <a:rPr lang="en-AU" dirty="0"/>
              <a:t>Information security roles and responsibilities, segregation of duties, contact people</a:t>
            </a:r>
          </a:p>
          <a:p>
            <a:r>
              <a:rPr lang="en-AU" sz="1900" dirty="0"/>
              <a:t>Mobile devices and teleworking</a:t>
            </a:r>
          </a:p>
          <a:p>
            <a:r>
              <a:rPr lang="en-AU" sz="1900" dirty="0"/>
              <a:t>Employment</a:t>
            </a:r>
          </a:p>
          <a:p>
            <a:pPr lvl="1"/>
            <a:r>
              <a:rPr lang="en-AU" dirty="0"/>
              <a:t>Screening/onboarding, Information security awareness and training, disciplinary processes, termination</a:t>
            </a:r>
          </a:p>
          <a:p>
            <a:r>
              <a:rPr lang="en-AU" sz="1900" dirty="0"/>
              <a:t>Asset management</a:t>
            </a:r>
          </a:p>
          <a:p>
            <a:r>
              <a:rPr lang="en-AU" sz="1900" dirty="0"/>
              <a:t>Media handling</a:t>
            </a:r>
          </a:p>
          <a:p>
            <a:r>
              <a:rPr lang="en-AU" sz="1900" dirty="0"/>
              <a:t>Access control</a:t>
            </a:r>
          </a:p>
          <a:p>
            <a:pPr lvl="1"/>
            <a:r>
              <a:rPr lang="en-AU" dirty="0"/>
              <a:t>User access management</a:t>
            </a:r>
          </a:p>
          <a:p>
            <a:pPr lvl="1"/>
            <a:r>
              <a:rPr lang="en-AU" dirty="0"/>
              <a:t>System application access control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629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Policy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Cryptographic controls</a:t>
            </a:r>
          </a:p>
          <a:p>
            <a:r>
              <a:rPr lang="en-AU" sz="1800" dirty="0"/>
              <a:t>Physical and environmental security</a:t>
            </a:r>
          </a:p>
          <a:p>
            <a:r>
              <a:rPr lang="en-AU" sz="1800" dirty="0"/>
              <a:t>Operations security</a:t>
            </a:r>
          </a:p>
          <a:p>
            <a:r>
              <a:rPr lang="en-AU" sz="1800" dirty="0"/>
              <a:t>Communications security</a:t>
            </a:r>
          </a:p>
          <a:p>
            <a:r>
              <a:rPr lang="en-AU" sz="1800" dirty="0"/>
              <a:t>Systems acquisition, development and maintenance</a:t>
            </a:r>
          </a:p>
          <a:p>
            <a:r>
              <a:rPr lang="en-AU" sz="1800" dirty="0"/>
              <a:t>Supplier relationships especially supply chain</a:t>
            </a:r>
          </a:p>
          <a:p>
            <a:r>
              <a:rPr lang="en-AU" sz="1800" dirty="0"/>
              <a:t>Incident management</a:t>
            </a:r>
          </a:p>
          <a:p>
            <a:r>
              <a:rPr lang="en-AU" sz="1800" dirty="0"/>
              <a:t>Business continuity 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72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AU" sz="2400"/>
              <a:t>Risk Management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A3350A-8301-4F45-A49D-3126971D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OECD recommendations for Digital Security Risk Management </a:t>
            </a:r>
            <a:r>
              <a:rPr lang="en-US" sz="1600" dirty="0">
                <a:hlinkClick r:id="rId4"/>
              </a:rPr>
              <a:t>https://www.oecd.org/sti/ieconomy/digital-security-risk-management.htm</a:t>
            </a:r>
            <a:endParaRPr lang="en-US" sz="1600" dirty="0"/>
          </a:p>
          <a:p>
            <a:r>
              <a:rPr lang="en-US" sz="1600" dirty="0"/>
              <a:t>Importance of understanding economic and social activities of the business</a:t>
            </a:r>
          </a:p>
          <a:p>
            <a:r>
              <a:rPr lang="en-US" sz="1600" dirty="0"/>
              <a:t>Risk governance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C002F24B-CF47-374E-9020-DD9A64123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51" y="776863"/>
            <a:ext cx="6161183" cy="53140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44760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638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Qualitative</a:t>
            </a:r>
          </a:p>
          <a:p>
            <a:pPr lvl="1"/>
            <a:r>
              <a:rPr lang="en-AU" dirty="0"/>
              <a:t>Quantitative</a:t>
            </a:r>
          </a:p>
          <a:p>
            <a:pPr lvl="1"/>
            <a:r>
              <a:rPr lang="en-AU" dirty="0"/>
              <a:t>In both cases, need to understand:</a:t>
            </a:r>
          </a:p>
          <a:p>
            <a:pPr lvl="2"/>
            <a:r>
              <a:rPr lang="en-AU" dirty="0"/>
              <a:t>The business itself</a:t>
            </a:r>
          </a:p>
          <a:p>
            <a:pPr lvl="2"/>
            <a:r>
              <a:rPr lang="en-AU" dirty="0"/>
              <a:t>Assets of organisation</a:t>
            </a:r>
          </a:p>
          <a:p>
            <a:pPr lvl="2"/>
            <a:r>
              <a:rPr lang="en-AU" dirty="0"/>
              <a:t>Threat analysis</a:t>
            </a:r>
          </a:p>
          <a:p>
            <a:pPr lvl="2"/>
            <a:r>
              <a:rPr lang="en-AU" dirty="0"/>
              <a:t>Vulnerability assessment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0009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61559</TotalTime>
  <Words>2141</Words>
  <Application>Microsoft Office PowerPoint</Application>
  <PresentationFormat>Widescreen</PresentationFormat>
  <Paragraphs>392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Georgia Pro Cond Light</vt:lpstr>
      <vt:lpstr>Speak Pro</vt:lpstr>
      <vt:lpstr>Wingdings 2</vt:lpstr>
      <vt:lpstr>SlateVTI</vt:lpstr>
      <vt:lpstr>CITS1003 Introduction to Cybersecurity Security Management</vt:lpstr>
      <vt:lpstr>A unit about cats cybersecurity</vt:lpstr>
      <vt:lpstr>3 things</vt:lpstr>
      <vt:lpstr>Security Management</vt:lpstr>
      <vt:lpstr>Establishing an ISMS</vt:lpstr>
      <vt:lpstr>Security Policy</vt:lpstr>
      <vt:lpstr>Security Policy 2</vt:lpstr>
      <vt:lpstr>Risk Management</vt:lpstr>
      <vt:lpstr>Assessing Risk</vt:lpstr>
      <vt:lpstr>Qualitative Risk Assessment</vt:lpstr>
      <vt:lpstr>Qualitative Risk Assessment</vt:lpstr>
      <vt:lpstr>Quantitative Risk Assessment</vt:lpstr>
      <vt:lpstr>Example</vt:lpstr>
      <vt:lpstr>Risk Treatment: Part 1</vt:lpstr>
      <vt:lpstr>Risk Treatment: Part 2</vt:lpstr>
      <vt:lpstr>Residual Risk</vt:lpstr>
      <vt:lpstr>Controls</vt:lpstr>
      <vt:lpstr>Technical Controls</vt:lpstr>
      <vt:lpstr>Administrative Controls</vt:lpstr>
      <vt:lpstr>Physical Controls</vt:lpstr>
      <vt:lpstr>Deterrent Controls</vt:lpstr>
      <vt:lpstr>Preventive Controls</vt:lpstr>
      <vt:lpstr>Detective Controls</vt:lpstr>
      <vt:lpstr>Control Examples</vt:lpstr>
      <vt:lpstr>Security Operations : Part 1</vt:lpstr>
      <vt:lpstr>Security Operations: Part 2</vt:lpstr>
      <vt:lpstr>Attack Tree</vt:lpstr>
      <vt:lpstr>Attack Tree</vt:lpstr>
      <vt:lpstr>Attack Tree</vt:lpstr>
      <vt:lpstr>Attack Tree</vt:lpstr>
      <vt:lpstr>Attack Tree</vt:lpstr>
      <vt:lpstr>Attack Tree</vt:lpstr>
      <vt:lpstr>Attack Tree</vt:lpstr>
      <vt:lpstr>Attack Tree</vt:lpstr>
      <vt:lpstr>Example</vt:lpstr>
      <vt:lpstr>PowerPoint Presentation</vt:lpstr>
      <vt:lpstr>Exercise</vt:lpstr>
      <vt:lpstr>PowerPoint Presentation</vt:lpstr>
      <vt:lpstr>Exercise</vt:lpstr>
      <vt:lpstr>PowerPoint Presentation</vt:lpstr>
      <vt:lpstr>root node</vt:lpstr>
      <vt:lpstr>root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Robert McKnight</cp:lastModifiedBy>
  <cp:revision>315</cp:revision>
  <dcterms:created xsi:type="dcterms:W3CDTF">2020-01-13T04:26:47Z</dcterms:created>
  <dcterms:modified xsi:type="dcterms:W3CDTF">2024-09-09T00:42:02Z</dcterms:modified>
</cp:coreProperties>
</file>