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50"/>
  </p:notesMasterIdLst>
  <p:sldIdLst>
    <p:sldId id="256" r:id="rId2"/>
    <p:sldId id="303" r:id="rId3"/>
    <p:sldId id="258" r:id="rId4"/>
    <p:sldId id="270" r:id="rId5"/>
    <p:sldId id="280" r:id="rId6"/>
    <p:sldId id="283" r:id="rId7"/>
    <p:sldId id="284" r:id="rId8"/>
    <p:sldId id="287" r:id="rId9"/>
    <p:sldId id="285" r:id="rId10"/>
    <p:sldId id="288" r:id="rId11"/>
    <p:sldId id="282" r:id="rId12"/>
    <p:sldId id="276" r:id="rId13"/>
    <p:sldId id="274" r:id="rId14"/>
    <p:sldId id="278" r:id="rId15"/>
    <p:sldId id="292" r:id="rId16"/>
    <p:sldId id="300" r:id="rId17"/>
    <p:sldId id="302" r:id="rId18"/>
    <p:sldId id="330" r:id="rId19"/>
    <p:sldId id="294" r:id="rId20"/>
    <p:sldId id="309" r:id="rId21"/>
    <p:sldId id="310" r:id="rId22"/>
    <p:sldId id="324" r:id="rId23"/>
    <p:sldId id="345" r:id="rId24"/>
    <p:sldId id="332" r:id="rId25"/>
    <p:sldId id="325" r:id="rId26"/>
    <p:sldId id="326" r:id="rId27"/>
    <p:sldId id="338" r:id="rId28"/>
    <p:sldId id="354" r:id="rId29"/>
    <p:sldId id="355" r:id="rId30"/>
    <p:sldId id="356" r:id="rId31"/>
    <p:sldId id="357" r:id="rId32"/>
    <p:sldId id="304" r:id="rId33"/>
    <p:sldId id="305" r:id="rId34"/>
    <p:sldId id="306" r:id="rId35"/>
    <p:sldId id="293" r:id="rId36"/>
    <p:sldId id="298" r:id="rId37"/>
    <p:sldId id="295" r:id="rId38"/>
    <p:sldId id="307" r:id="rId39"/>
    <p:sldId id="308" r:id="rId40"/>
    <p:sldId id="358" r:id="rId41"/>
    <p:sldId id="359" r:id="rId42"/>
    <p:sldId id="360" r:id="rId43"/>
    <p:sldId id="361" r:id="rId44"/>
    <p:sldId id="313" r:id="rId45"/>
    <p:sldId id="317" r:id="rId46"/>
    <p:sldId id="362" r:id="rId47"/>
    <p:sldId id="271" r:id="rId48"/>
    <p:sldId id="36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47D1C-DA17-4AC0-AC7E-029D428999D9}" v="1" dt="2024-09-10T02:41:32.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E162E9F3-F179-4D4C-BC7C-32D2CAD1D3B3}"/>
    <pc:docChg chg="addSld modSld">
      <pc:chgData name="Robert McKnight" userId="d5c7fb24-67df-49c0-a0e8-7fe946ae099c" providerId="ADAL" clId="{E162E9F3-F179-4D4C-BC7C-32D2CAD1D3B3}" dt="2024-05-14T07:09:02.322" v="6" actId="20577"/>
      <pc:docMkLst>
        <pc:docMk/>
      </pc:docMkLst>
      <pc:sldChg chg="modSp mod">
        <pc:chgData name="Robert McKnight" userId="d5c7fb24-67df-49c0-a0e8-7fe946ae099c" providerId="ADAL" clId="{E162E9F3-F179-4D4C-BC7C-32D2CAD1D3B3}" dt="2024-05-14T07:09:02.322" v="6" actId="20577"/>
        <pc:sldMkLst>
          <pc:docMk/>
          <pc:sldMk cId="1077586671" sldId="256"/>
        </pc:sldMkLst>
        <pc:spChg chg="mod">
          <ac:chgData name="Robert McKnight" userId="d5c7fb24-67df-49c0-a0e8-7fe946ae099c" providerId="ADAL" clId="{E162E9F3-F179-4D4C-BC7C-32D2CAD1D3B3}" dt="2024-05-14T07:09:02.322" v="6" actId="20577"/>
          <ac:spMkLst>
            <pc:docMk/>
            <pc:sldMk cId="1077586671" sldId="256"/>
            <ac:spMk id="2" creationId="{A7F2B5DE-6445-CC49-9F8E-7C9072991AF6}"/>
          </ac:spMkLst>
        </pc:spChg>
      </pc:sldChg>
      <pc:sldChg chg="add">
        <pc:chgData name="Robert McKnight" userId="d5c7fb24-67df-49c0-a0e8-7fe946ae099c" providerId="ADAL" clId="{E162E9F3-F179-4D4C-BC7C-32D2CAD1D3B3}" dt="2024-05-14T01:00:33.670" v="4"/>
        <pc:sldMkLst>
          <pc:docMk/>
          <pc:sldMk cId="2903867816" sldId="313"/>
        </pc:sldMkLst>
      </pc:sldChg>
      <pc:sldChg chg="addSp delSp modSp">
        <pc:chgData name="Robert McKnight" userId="d5c7fb24-67df-49c0-a0e8-7fe946ae099c" providerId="ADAL" clId="{E162E9F3-F179-4D4C-BC7C-32D2CAD1D3B3}" dt="2024-05-13T00:52:58.874" v="1"/>
        <pc:sldMkLst>
          <pc:docMk/>
          <pc:sldMk cId="935380009" sldId="354"/>
        </pc:sldMkLst>
        <pc:graphicFrameChg chg="add del mod">
          <ac:chgData name="Robert McKnight" userId="d5c7fb24-67df-49c0-a0e8-7fe946ae099c" providerId="ADAL" clId="{E162E9F3-F179-4D4C-BC7C-32D2CAD1D3B3}" dt="2024-05-13T00:52:58.874" v="1"/>
          <ac:graphicFrameMkLst>
            <pc:docMk/>
            <pc:sldMk cId="935380009" sldId="354"/>
            <ac:graphicFrameMk id="4" creationId="{3D6A831E-322C-EF17-47FC-AFAFA9534493}"/>
          </ac:graphicFrameMkLst>
        </pc:graphicFrameChg>
      </pc:sldChg>
      <pc:sldChg chg="delSp add setBg delDesignElem">
        <pc:chgData name="Robert McKnight" userId="d5c7fb24-67df-49c0-a0e8-7fe946ae099c" providerId="ADAL" clId="{E162E9F3-F179-4D4C-BC7C-32D2CAD1D3B3}" dt="2024-05-13T00:53:07.345" v="3"/>
        <pc:sldMkLst>
          <pc:docMk/>
          <pc:sldMk cId="1662576970" sldId="355"/>
        </pc:sldMkLst>
        <pc:spChg chg="del">
          <ac:chgData name="Robert McKnight" userId="d5c7fb24-67df-49c0-a0e8-7fe946ae099c" providerId="ADAL" clId="{E162E9F3-F179-4D4C-BC7C-32D2CAD1D3B3}" dt="2024-05-13T00:53:07.345" v="3"/>
          <ac:spMkLst>
            <pc:docMk/>
            <pc:sldMk cId="1662576970" sldId="355"/>
            <ac:spMk id="10" creationId="{A98FD4FC-479A-4C2B-84A5-CF81E055FBC0}"/>
          </ac:spMkLst>
        </pc:spChg>
        <pc:spChg chg="del">
          <ac:chgData name="Robert McKnight" userId="d5c7fb24-67df-49c0-a0e8-7fe946ae099c" providerId="ADAL" clId="{E162E9F3-F179-4D4C-BC7C-32D2CAD1D3B3}" dt="2024-05-13T00:53:07.345" v="3"/>
          <ac:spMkLst>
            <pc:docMk/>
            <pc:sldMk cId="1662576970" sldId="355"/>
            <ac:spMk id="12" creationId="{37D54B6C-87D0-4C03-8335-3955179D2B5B}"/>
          </ac:spMkLst>
        </pc:spChg>
      </pc:sldChg>
      <pc:sldChg chg="add">
        <pc:chgData name="Robert McKnight" userId="d5c7fb24-67df-49c0-a0e8-7fe946ae099c" providerId="ADAL" clId="{E162E9F3-F179-4D4C-BC7C-32D2CAD1D3B3}" dt="2024-05-13T00:53:07.345" v="3"/>
        <pc:sldMkLst>
          <pc:docMk/>
          <pc:sldMk cId="3146483025" sldId="356"/>
        </pc:sldMkLst>
      </pc:sldChg>
    </pc:docChg>
  </pc:docChgLst>
  <pc:docChgLst>
    <pc:chgData name="Robert McKnight" userId="d5c7fb24-67df-49c0-a0e8-7fe946ae099c" providerId="ADAL" clId="{864BDCB5-A85C-4A91-8AAC-86B042C38153}"/>
    <pc:docChg chg="undo custSel addSld delSld modSld sldOrd">
      <pc:chgData name="Robert McKnight" userId="d5c7fb24-67df-49c0-a0e8-7fe946ae099c" providerId="ADAL" clId="{864BDCB5-A85C-4A91-8AAC-86B042C38153}" dt="2022-08-31T05:00:24.183" v="152"/>
      <pc:docMkLst>
        <pc:docMk/>
      </pc:docMkLst>
      <pc:sldChg chg="addSp delSp modSp">
        <pc:chgData name="Robert McKnight" userId="d5c7fb24-67df-49c0-a0e8-7fe946ae099c" providerId="ADAL" clId="{864BDCB5-A85C-4A91-8AAC-86B042C38153}" dt="2022-08-31T04:31:10.400" v="13" actId="20577"/>
        <pc:sldMkLst>
          <pc:docMk/>
          <pc:sldMk cId="1077586671" sldId="256"/>
        </pc:sldMkLst>
        <pc:spChg chg="mod">
          <ac:chgData name="Robert McKnight" userId="d5c7fb24-67df-49c0-a0e8-7fe946ae099c" providerId="ADAL" clId="{864BDCB5-A85C-4A91-8AAC-86B042C38153}" dt="2022-08-31T04:31:10.400" v="13" actId="20577"/>
          <ac:spMkLst>
            <pc:docMk/>
            <pc:sldMk cId="1077586671" sldId="256"/>
            <ac:spMk id="2" creationId="{A7F2B5DE-6445-CC49-9F8E-7C9072991AF6}"/>
          </ac:spMkLst>
        </pc:spChg>
        <pc:spChg chg="del mod">
          <ac:chgData name="Robert McKnight" userId="d5c7fb24-67df-49c0-a0e8-7fe946ae099c" providerId="ADAL" clId="{864BDCB5-A85C-4A91-8AAC-86B042C38153}" dt="2022-08-31T04:30:46.505" v="3" actId="478"/>
          <ac:spMkLst>
            <pc:docMk/>
            <pc:sldMk cId="1077586671" sldId="256"/>
            <ac:spMk id="3" creationId="{1804B053-88E2-6F47-B5CB-F0B21DD687A8}"/>
          </ac:spMkLst>
        </pc:spChg>
        <pc:picChg chg="add del">
          <ac:chgData name="Robert McKnight" userId="d5c7fb24-67df-49c0-a0e8-7fe946ae099c" providerId="ADAL" clId="{864BDCB5-A85C-4A91-8AAC-86B042C38153}" dt="2022-08-31T04:30:39.050" v="2" actId="478"/>
          <ac:picMkLst>
            <pc:docMk/>
            <pc:sldMk cId="1077586671" sldId="256"/>
            <ac:picMk id="4" creationId="{808E16CA-BF32-4E68-AAAF-189A3408C6C8}"/>
          </ac:picMkLst>
        </pc:picChg>
      </pc:sldChg>
      <pc:sldChg chg="del">
        <pc:chgData name="Robert McKnight" userId="d5c7fb24-67df-49c0-a0e8-7fe946ae099c" providerId="ADAL" clId="{864BDCB5-A85C-4A91-8AAC-86B042C38153}" dt="2022-08-31T04:30:55.714" v="4" actId="2696"/>
        <pc:sldMkLst>
          <pc:docMk/>
          <pc:sldMk cId="2972598590" sldId="257"/>
        </pc:sldMkLst>
      </pc:sldChg>
      <pc:sldChg chg="delSp modSp">
        <pc:chgData name="Robert McKnight" userId="d5c7fb24-67df-49c0-a0e8-7fe946ae099c" providerId="ADAL" clId="{864BDCB5-A85C-4A91-8AAC-86B042C38153}" dt="2022-08-31T04:34:25.740" v="51" actId="20577"/>
        <pc:sldMkLst>
          <pc:docMk/>
          <pc:sldMk cId="2850690858" sldId="258"/>
        </pc:sldMkLst>
        <pc:spChg chg="mod">
          <ac:chgData name="Robert McKnight" userId="d5c7fb24-67df-49c0-a0e8-7fe946ae099c" providerId="ADAL" clId="{864BDCB5-A85C-4A91-8AAC-86B042C38153}" dt="2022-08-31T04:34:25.740" v="51" actId="20577"/>
          <ac:spMkLst>
            <pc:docMk/>
            <pc:sldMk cId="2850690858" sldId="258"/>
            <ac:spMk id="3" creationId="{F7DD7DCB-C7E2-1B4F-BD83-3B7AF005DD76}"/>
          </ac:spMkLst>
        </pc:spChg>
        <pc:spChg chg="del">
          <ac:chgData name="Robert McKnight" userId="d5c7fb24-67df-49c0-a0e8-7fe946ae099c" providerId="ADAL" clId="{864BDCB5-A85C-4A91-8AAC-86B042C38153}" dt="2022-08-31T04:31:44.024" v="15" actId="478"/>
          <ac:spMkLst>
            <pc:docMk/>
            <pc:sldMk cId="2850690858" sldId="258"/>
            <ac:spMk id="4" creationId="{5293465A-4C2A-754E-8F5A-63A08A730A0E}"/>
          </ac:spMkLst>
        </pc:spChg>
      </pc:sldChg>
      <pc:sldChg chg="del">
        <pc:chgData name="Robert McKnight" userId="d5c7fb24-67df-49c0-a0e8-7fe946ae099c" providerId="ADAL" clId="{864BDCB5-A85C-4A91-8AAC-86B042C38153}" dt="2022-08-31T04:31:01.089" v="5" actId="2696"/>
        <pc:sldMkLst>
          <pc:docMk/>
          <pc:sldMk cId="1476963364" sldId="269"/>
        </pc:sldMkLst>
      </pc:sldChg>
      <pc:sldChg chg="delSp modSp add setBg delDesignElem">
        <pc:chgData name="Robert McKnight" userId="d5c7fb24-67df-49c0-a0e8-7fe946ae099c" providerId="ADAL" clId="{864BDCB5-A85C-4A91-8AAC-86B042C38153}" dt="2022-08-31T05:00:11.701" v="151" actId="27636"/>
        <pc:sldMkLst>
          <pc:docMk/>
          <pc:sldMk cId="169986543" sldId="271"/>
        </pc:sldMkLst>
        <pc:spChg chg="mod">
          <ac:chgData name="Robert McKnight" userId="d5c7fb24-67df-49c0-a0e8-7fe946ae099c" providerId="ADAL" clId="{864BDCB5-A85C-4A91-8AAC-86B042C38153}" dt="2022-08-31T05:00:11.701" v="151" actId="27636"/>
          <ac:spMkLst>
            <pc:docMk/>
            <pc:sldMk cId="169986543" sldId="271"/>
            <ac:spMk id="5" creationId="{BFBC5AC8-C80C-234E-9DE2-B04DE09E6CDB}"/>
          </ac:spMkLst>
        </pc:spChg>
        <pc:spChg chg="del">
          <ac:chgData name="Robert McKnight" userId="d5c7fb24-67df-49c0-a0e8-7fe946ae099c" providerId="ADAL" clId="{864BDCB5-A85C-4A91-8AAC-86B042C38153}" dt="2022-08-31T05:00:11.609" v="150"/>
          <ac:spMkLst>
            <pc:docMk/>
            <pc:sldMk cId="169986543" sldId="271"/>
            <ac:spMk id="10" creationId="{4E65CDE2-194C-4A17-9E3C-017E8A8970E2}"/>
          </ac:spMkLst>
        </pc:spChg>
        <pc:cxnChg chg="del">
          <ac:chgData name="Robert McKnight" userId="d5c7fb24-67df-49c0-a0e8-7fe946ae099c" providerId="ADAL" clId="{864BDCB5-A85C-4A91-8AAC-86B042C38153}" dt="2022-08-31T05:00:11.609" v="150"/>
          <ac:cxnSpMkLst>
            <pc:docMk/>
            <pc:sldMk cId="169986543" sldId="271"/>
            <ac:cxnSpMk id="12" creationId="{F2AE495E-2AAF-4BC1-87A5-331009D82896}"/>
          </ac:cxnSpMkLst>
        </pc:cxnChg>
      </pc:sldChg>
      <pc:sldChg chg="del">
        <pc:chgData name="Robert McKnight" userId="d5c7fb24-67df-49c0-a0e8-7fe946ae099c" providerId="ADAL" clId="{864BDCB5-A85C-4A91-8AAC-86B042C38153}" dt="2022-08-31T04:33:14.142" v="47" actId="2696"/>
        <pc:sldMkLst>
          <pc:docMk/>
          <pc:sldMk cId="483915111" sldId="271"/>
        </pc:sldMkLst>
      </pc:sldChg>
      <pc:sldChg chg="del">
        <pc:chgData name="Robert McKnight" userId="d5c7fb24-67df-49c0-a0e8-7fe946ae099c" providerId="ADAL" clId="{864BDCB5-A85C-4A91-8AAC-86B042C38153}" dt="2022-08-31T04:33:16.022" v="48" actId="2696"/>
        <pc:sldMkLst>
          <pc:docMk/>
          <pc:sldMk cId="3844140507" sldId="272"/>
        </pc:sldMkLst>
      </pc:sldChg>
      <pc:sldChg chg="del">
        <pc:chgData name="Robert McKnight" userId="d5c7fb24-67df-49c0-a0e8-7fe946ae099c" providerId="ADAL" clId="{864BDCB5-A85C-4A91-8AAC-86B042C38153}" dt="2022-08-31T04:32:46.501" v="44" actId="2696"/>
        <pc:sldMkLst>
          <pc:docMk/>
          <pc:sldMk cId="3918392484" sldId="273"/>
        </pc:sldMkLst>
      </pc:sldChg>
      <pc:sldChg chg="ord">
        <pc:chgData name="Robert McKnight" userId="d5c7fb24-67df-49c0-a0e8-7fe946ae099c" providerId="ADAL" clId="{864BDCB5-A85C-4A91-8AAC-86B042C38153}" dt="2022-08-31T04:34:53.192" v="52"/>
        <pc:sldMkLst>
          <pc:docMk/>
          <pc:sldMk cId="2324889894" sldId="274"/>
        </pc:sldMkLst>
      </pc:sldChg>
      <pc:sldChg chg="ord">
        <pc:chgData name="Robert McKnight" userId="d5c7fb24-67df-49c0-a0e8-7fe946ae099c" providerId="ADAL" clId="{864BDCB5-A85C-4A91-8AAC-86B042C38153}" dt="2022-08-31T04:34:53.192" v="52"/>
        <pc:sldMkLst>
          <pc:docMk/>
          <pc:sldMk cId="1521518291" sldId="276"/>
        </pc:sldMkLst>
      </pc:sldChg>
      <pc:sldChg chg="add del">
        <pc:chgData name="Robert McKnight" userId="d5c7fb24-67df-49c0-a0e8-7fe946ae099c" providerId="ADAL" clId="{864BDCB5-A85C-4A91-8AAC-86B042C38153}" dt="2022-08-31T04:44:39.606" v="87" actId="2696"/>
        <pc:sldMkLst>
          <pc:docMk/>
          <pc:sldMk cId="1332339358" sldId="277"/>
        </pc:sldMkLst>
      </pc:sldChg>
      <pc:sldChg chg="del ord">
        <pc:chgData name="Robert McKnight" userId="d5c7fb24-67df-49c0-a0e8-7fe946ae099c" providerId="ADAL" clId="{864BDCB5-A85C-4A91-8AAC-86B042C38153}" dt="2022-08-31T04:37:06.776" v="60" actId="2696"/>
        <pc:sldMkLst>
          <pc:docMk/>
          <pc:sldMk cId="3244590200" sldId="277"/>
        </pc:sldMkLst>
      </pc:sldChg>
      <pc:sldChg chg="ord">
        <pc:chgData name="Robert McKnight" userId="d5c7fb24-67df-49c0-a0e8-7fe946ae099c" providerId="ADAL" clId="{864BDCB5-A85C-4A91-8AAC-86B042C38153}" dt="2022-08-31T04:34:53.192" v="52"/>
        <pc:sldMkLst>
          <pc:docMk/>
          <pc:sldMk cId="314394579" sldId="278"/>
        </pc:sldMkLst>
      </pc:sldChg>
      <pc:sldChg chg="del">
        <pc:chgData name="Robert McKnight" userId="d5c7fb24-67df-49c0-a0e8-7fe946ae099c" providerId="ADAL" clId="{864BDCB5-A85C-4A91-8AAC-86B042C38153}" dt="2022-08-31T04:33:01.916" v="46" actId="2696"/>
        <pc:sldMkLst>
          <pc:docMk/>
          <pc:sldMk cId="1532891509" sldId="279"/>
        </pc:sldMkLst>
      </pc:sldChg>
      <pc:sldChg chg="del">
        <pc:chgData name="Robert McKnight" userId="d5c7fb24-67df-49c0-a0e8-7fe946ae099c" providerId="ADAL" clId="{864BDCB5-A85C-4A91-8AAC-86B042C38153}" dt="2022-08-31T04:33:29.746" v="49" actId="2696"/>
        <pc:sldMkLst>
          <pc:docMk/>
          <pc:sldMk cId="3176183250" sldId="281"/>
        </pc:sldMkLst>
      </pc:sldChg>
      <pc:sldChg chg="del">
        <pc:chgData name="Robert McKnight" userId="d5c7fb24-67df-49c0-a0e8-7fe946ae099c" providerId="ADAL" clId="{864BDCB5-A85C-4A91-8AAC-86B042C38153}" dt="2022-08-31T04:33:00.757" v="45" actId="2696"/>
        <pc:sldMkLst>
          <pc:docMk/>
          <pc:sldMk cId="4021539600" sldId="286"/>
        </pc:sldMkLst>
      </pc:sldChg>
      <pc:sldChg chg="ord">
        <pc:chgData name="Robert McKnight" userId="d5c7fb24-67df-49c0-a0e8-7fe946ae099c" providerId="ADAL" clId="{864BDCB5-A85C-4A91-8AAC-86B042C38153}" dt="2022-08-31T04:33:53.744" v="50"/>
        <pc:sldMkLst>
          <pc:docMk/>
          <pc:sldMk cId="2761232371" sldId="287"/>
        </pc:sldMkLst>
      </pc:sldChg>
      <pc:sldChg chg="del">
        <pc:chgData name="Robert McKnight" userId="d5c7fb24-67df-49c0-a0e8-7fe946ae099c" providerId="ADAL" clId="{864BDCB5-A85C-4A91-8AAC-86B042C38153}" dt="2022-08-31T04:35:55.580" v="53" actId="2696"/>
        <pc:sldMkLst>
          <pc:docMk/>
          <pc:sldMk cId="3263803193" sldId="289"/>
        </pc:sldMkLst>
      </pc:sldChg>
      <pc:sldChg chg="del">
        <pc:chgData name="Robert McKnight" userId="d5c7fb24-67df-49c0-a0e8-7fe946ae099c" providerId="ADAL" clId="{864BDCB5-A85C-4A91-8AAC-86B042C38153}" dt="2022-08-31T04:36:13.168" v="54" actId="2696"/>
        <pc:sldMkLst>
          <pc:docMk/>
          <pc:sldMk cId="2718292794" sldId="291"/>
        </pc:sldMkLst>
      </pc:sldChg>
      <pc:sldChg chg="del">
        <pc:chgData name="Robert McKnight" userId="d5c7fb24-67df-49c0-a0e8-7fe946ae099c" providerId="ADAL" clId="{864BDCB5-A85C-4A91-8AAC-86B042C38153}" dt="2022-08-31T04:36:14.660" v="55" actId="2696"/>
        <pc:sldMkLst>
          <pc:docMk/>
          <pc:sldMk cId="351229638" sldId="293"/>
        </pc:sldMkLst>
      </pc:sldChg>
      <pc:sldChg chg="add">
        <pc:chgData name="Robert McKnight" userId="d5c7fb24-67df-49c0-a0e8-7fe946ae099c" providerId="ADAL" clId="{864BDCB5-A85C-4A91-8AAC-86B042C38153}" dt="2022-08-31T04:45:26.304" v="89"/>
        <pc:sldMkLst>
          <pc:docMk/>
          <pc:sldMk cId="745233128" sldId="293"/>
        </pc:sldMkLst>
      </pc:sldChg>
      <pc:sldChg chg="del">
        <pc:chgData name="Robert McKnight" userId="d5c7fb24-67df-49c0-a0e8-7fe946ae099c" providerId="ADAL" clId="{864BDCB5-A85C-4A91-8AAC-86B042C38153}" dt="2022-08-31T04:36:21.498" v="56" actId="2696"/>
        <pc:sldMkLst>
          <pc:docMk/>
          <pc:sldMk cId="951545771" sldId="295"/>
        </pc:sldMkLst>
      </pc:sldChg>
      <pc:sldChg chg="add">
        <pc:chgData name="Robert McKnight" userId="d5c7fb24-67df-49c0-a0e8-7fe946ae099c" providerId="ADAL" clId="{864BDCB5-A85C-4A91-8AAC-86B042C38153}" dt="2022-08-31T04:45:26.304" v="89"/>
        <pc:sldMkLst>
          <pc:docMk/>
          <pc:sldMk cId="2111396567" sldId="295"/>
        </pc:sldMkLst>
      </pc:sldChg>
      <pc:sldChg chg="del">
        <pc:chgData name="Robert McKnight" userId="d5c7fb24-67df-49c0-a0e8-7fe946ae099c" providerId="ADAL" clId="{864BDCB5-A85C-4A91-8AAC-86B042C38153}" dt="2022-08-31T04:36:35.402" v="57" actId="2696"/>
        <pc:sldMkLst>
          <pc:docMk/>
          <pc:sldMk cId="2038021945" sldId="297"/>
        </pc:sldMkLst>
      </pc:sldChg>
      <pc:sldChg chg="add">
        <pc:chgData name="Robert McKnight" userId="d5c7fb24-67df-49c0-a0e8-7fe946ae099c" providerId="ADAL" clId="{864BDCB5-A85C-4A91-8AAC-86B042C38153}" dt="2022-08-31T04:45:26.304" v="89"/>
        <pc:sldMkLst>
          <pc:docMk/>
          <pc:sldMk cId="2129791650" sldId="298"/>
        </pc:sldMkLst>
      </pc:sldChg>
      <pc:sldChg chg="del">
        <pc:chgData name="Robert McKnight" userId="d5c7fb24-67df-49c0-a0e8-7fe946ae099c" providerId="ADAL" clId="{864BDCB5-A85C-4A91-8AAC-86B042C38153}" dt="2022-08-31T04:36:41.876" v="58" actId="2696"/>
        <pc:sldMkLst>
          <pc:docMk/>
          <pc:sldMk cId="2721287748" sldId="298"/>
        </pc:sldMkLst>
      </pc:sldChg>
      <pc:sldChg chg="del">
        <pc:chgData name="Robert McKnight" userId="d5c7fb24-67df-49c0-a0e8-7fe946ae099c" providerId="ADAL" clId="{864BDCB5-A85C-4A91-8AAC-86B042C38153}" dt="2022-08-31T04:37:28.448" v="63" actId="2696"/>
        <pc:sldMkLst>
          <pc:docMk/>
          <pc:sldMk cId="562276873" sldId="299"/>
        </pc:sldMkLst>
      </pc:sldChg>
      <pc:sldChg chg="ord">
        <pc:chgData name="Robert McKnight" userId="d5c7fb24-67df-49c0-a0e8-7fe946ae099c" providerId="ADAL" clId="{864BDCB5-A85C-4A91-8AAC-86B042C38153}" dt="2022-08-31T04:37:21.496" v="61"/>
        <pc:sldMkLst>
          <pc:docMk/>
          <pc:sldMk cId="914258329" sldId="300"/>
        </pc:sldMkLst>
      </pc:sldChg>
      <pc:sldChg chg="ord">
        <pc:chgData name="Robert McKnight" userId="d5c7fb24-67df-49c0-a0e8-7fe946ae099c" providerId="ADAL" clId="{864BDCB5-A85C-4A91-8AAC-86B042C38153}" dt="2022-08-31T04:37:23.288" v="62"/>
        <pc:sldMkLst>
          <pc:docMk/>
          <pc:sldMk cId="4248404735" sldId="302"/>
        </pc:sldMkLst>
      </pc:sldChg>
      <pc:sldChg chg="modSp add">
        <pc:chgData name="Robert McKnight" userId="d5c7fb24-67df-49c0-a0e8-7fe946ae099c" providerId="ADAL" clId="{864BDCB5-A85C-4A91-8AAC-86B042C38153}" dt="2022-08-31T04:44:27.049" v="86" actId="20577"/>
        <pc:sldMkLst>
          <pc:docMk/>
          <pc:sldMk cId="2338250154" sldId="304"/>
        </pc:sldMkLst>
        <pc:spChg chg="mod">
          <ac:chgData name="Robert McKnight" userId="d5c7fb24-67df-49c0-a0e8-7fe946ae099c" providerId="ADAL" clId="{864BDCB5-A85C-4A91-8AAC-86B042C38153}" dt="2022-08-31T04:44:27.049" v="86" actId="20577"/>
          <ac:spMkLst>
            <pc:docMk/>
            <pc:sldMk cId="2338250154" sldId="304"/>
            <ac:spMk id="3" creationId="{A1777822-F08B-5D4F-9AFF-451D6BF548EF}"/>
          </ac:spMkLst>
        </pc:spChg>
      </pc:sldChg>
      <pc:sldChg chg="add">
        <pc:chgData name="Robert McKnight" userId="d5c7fb24-67df-49c0-a0e8-7fe946ae099c" providerId="ADAL" clId="{864BDCB5-A85C-4A91-8AAC-86B042C38153}" dt="2022-08-31T04:45:02.947" v="88"/>
        <pc:sldMkLst>
          <pc:docMk/>
          <pc:sldMk cId="3955519557" sldId="305"/>
        </pc:sldMkLst>
      </pc:sldChg>
      <pc:sldChg chg="add">
        <pc:chgData name="Robert McKnight" userId="d5c7fb24-67df-49c0-a0e8-7fe946ae099c" providerId="ADAL" clId="{864BDCB5-A85C-4A91-8AAC-86B042C38153}" dt="2022-08-31T04:45:26.304" v="89"/>
        <pc:sldMkLst>
          <pc:docMk/>
          <pc:sldMk cId="535921796" sldId="306"/>
        </pc:sldMkLst>
      </pc:sldChg>
      <pc:sldChg chg="add">
        <pc:chgData name="Robert McKnight" userId="d5c7fb24-67df-49c0-a0e8-7fe946ae099c" providerId="ADAL" clId="{864BDCB5-A85C-4A91-8AAC-86B042C38153}" dt="2022-08-31T04:45:50.873" v="90"/>
        <pc:sldMkLst>
          <pc:docMk/>
          <pc:sldMk cId="2286558310" sldId="307"/>
        </pc:sldMkLst>
      </pc:sldChg>
      <pc:sldChg chg="add">
        <pc:chgData name="Robert McKnight" userId="d5c7fb24-67df-49c0-a0e8-7fe946ae099c" providerId="ADAL" clId="{864BDCB5-A85C-4A91-8AAC-86B042C38153}" dt="2022-08-31T04:45:50.873" v="90"/>
        <pc:sldMkLst>
          <pc:docMk/>
          <pc:sldMk cId="1535841363" sldId="308"/>
        </pc:sldMkLst>
      </pc:sldChg>
      <pc:sldChg chg="modSp add ord">
        <pc:chgData name="Robert McKnight" userId="d5c7fb24-67df-49c0-a0e8-7fe946ae099c" providerId="ADAL" clId="{864BDCB5-A85C-4A91-8AAC-86B042C38153}" dt="2022-08-31T04:48:19.174" v="117"/>
        <pc:sldMkLst>
          <pc:docMk/>
          <pc:sldMk cId="715186591" sldId="309"/>
        </pc:sldMkLst>
        <pc:spChg chg="mod">
          <ac:chgData name="Robert McKnight" userId="d5c7fb24-67df-49c0-a0e8-7fe946ae099c" providerId="ADAL" clId="{864BDCB5-A85C-4A91-8AAC-86B042C38153}" dt="2022-08-31T04:47:41.446" v="115" actId="20577"/>
          <ac:spMkLst>
            <pc:docMk/>
            <pc:sldMk cId="715186591" sldId="309"/>
            <ac:spMk id="2" creationId="{07F6FF8C-A74B-E640-AF2F-9B4E07A213CF}"/>
          </ac:spMkLst>
        </pc:spChg>
      </pc:sldChg>
      <pc:sldChg chg="add ord">
        <pc:chgData name="Robert McKnight" userId="d5c7fb24-67df-49c0-a0e8-7fe946ae099c" providerId="ADAL" clId="{864BDCB5-A85C-4A91-8AAC-86B042C38153}" dt="2022-08-31T04:48:19.174" v="117"/>
        <pc:sldMkLst>
          <pc:docMk/>
          <pc:sldMk cId="278219577" sldId="310"/>
        </pc:sldMkLst>
      </pc:sldChg>
      <pc:sldChg chg="add">
        <pc:chgData name="Robert McKnight" userId="d5c7fb24-67df-49c0-a0e8-7fe946ae099c" providerId="ADAL" clId="{864BDCB5-A85C-4A91-8AAC-86B042C38153}" dt="2022-08-31T04:55:41.634" v="129"/>
        <pc:sldMkLst>
          <pc:docMk/>
          <pc:sldMk cId="4166698870" sldId="317"/>
        </pc:sldMkLst>
      </pc:sldChg>
      <pc:sldChg chg="add">
        <pc:chgData name="Robert McKnight" userId="d5c7fb24-67df-49c0-a0e8-7fe946ae099c" providerId="ADAL" clId="{864BDCB5-A85C-4A91-8AAC-86B042C38153}" dt="2022-08-31T04:48:58.566" v="118"/>
        <pc:sldMkLst>
          <pc:docMk/>
          <pc:sldMk cId="2367722484" sldId="324"/>
        </pc:sldMkLst>
      </pc:sldChg>
      <pc:sldChg chg="delSp add setBg delDesignElem">
        <pc:chgData name="Robert McKnight" userId="d5c7fb24-67df-49c0-a0e8-7fe946ae099c" providerId="ADAL" clId="{864BDCB5-A85C-4A91-8AAC-86B042C38153}" dt="2022-08-31T04:49:44.140" v="120"/>
        <pc:sldMkLst>
          <pc:docMk/>
          <pc:sldMk cId="2721367562" sldId="325"/>
        </pc:sldMkLst>
        <pc:spChg chg="del">
          <ac:chgData name="Robert McKnight" userId="d5c7fb24-67df-49c0-a0e8-7fe946ae099c" providerId="ADAL" clId="{864BDCB5-A85C-4A91-8AAC-86B042C38153}" dt="2022-08-31T04:49:44.140" v="120"/>
          <ac:spMkLst>
            <pc:docMk/>
            <pc:sldMk cId="2721367562" sldId="325"/>
            <ac:spMk id="10" creationId="{A98FD4FC-479A-4C2B-84A5-CF81E055FBC0}"/>
          </ac:spMkLst>
        </pc:spChg>
        <pc:spChg chg="del">
          <ac:chgData name="Robert McKnight" userId="d5c7fb24-67df-49c0-a0e8-7fe946ae099c" providerId="ADAL" clId="{864BDCB5-A85C-4A91-8AAC-86B042C38153}" dt="2022-08-31T04:49:44.140" v="120"/>
          <ac:spMkLst>
            <pc:docMk/>
            <pc:sldMk cId="2721367562" sldId="325"/>
            <ac:spMk id="12" creationId="{37D54B6C-87D0-4C03-8335-3955179D2B5B}"/>
          </ac:spMkLst>
        </pc:spChg>
      </pc:sldChg>
      <pc:sldChg chg="add">
        <pc:chgData name="Robert McKnight" userId="d5c7fb24-67df-49c0-a0e8-7fe946ae099c" providerId="ADAL" clId="{864BDCB5-A85C-4A91-8AAC-86B042C38153}" dt="2022-08-31T04:50:00.050" v="121"/>
        <pc:sldMkLst>
          <pc:docMk/>
          <pc:sldMk cId="4116967848" sldId="326"/>
        </pc:sldMkLst>
      </pc:sldChg>
      <pc:sldChg chg="add">
        <pc:chgData name="Robert McKnight" userId="d5c7fb24-67df-49c0-a0e8-7fe946ae099c" providerId="ADAL" clId="{864BDCB5-A85C-4A91-8AAC-86B042C38153}" dt="2022-08-31T04:48:58.566" v="118"/>
        <pc:sldMkLst>
          <pc:docMk/>
          <pc:sldMk cId="117697101" sldId="332"/>
        </pc:sldMkLst>
      </pc:sldChg>
      <pc:sldChg chg="add">
        <pc:chgData name="Robert McKnight" userId="d5c7fb24-67df-49c0-a0e8-7fe946ae099c" providerId="ADAL" clId="{864BDCB5-A85C-4A91-8AAC-86B042C38153}" dt="2022-08-31T04:50:00.050" v="121"/>
        <pc:sldMkLst>
          <pc:docMk/>
          <pc:sldMk cId="1842570074" sldId="338"/>
        </pc:sldMkLst>
      </pc:sldChg>
      <pc:sldChg chg="add">
        <pc:chgData name="Robert McKnight" userId="d5c7fb24-67df-49c0-a0e8-7fe946ae099c" providerId="ADAL" clId="{864BDCB5-A85C-4A91-8AAC-86B042C38153}" dt="2022-08-31T04:48:58.566" v="118"/>
        <pc:sldMkLst>
          <pc:docMk/>
          <pc:sldMk cId="2044336637" sldId="345"/>
        </pc:sldMkLst>
      </pc:sldChg>
      <pc:sldChg chg="add">
        <pc:chgData name="Robert McKnight" userId="d5c7fb24-67df-49c0-a0e8-7fe946ae099c" providerId="ADAL" clId="{864BDCB5-A85C-4A91-8AAC-86B042C38153}" dt="2022-08-31T04:50:27.334" v="122"/>
        <pc:sldMkLst>
          <pc:docMk/>
          <pc:sldMk cId="935380009" sldId="354"/>
        </pc:sldMkLst>
      </pc:sldChg>
      <pc:sldChg chg="add">
        <pc:chgData name="Robert McKnight" userId="d5c7fb24-67df-49c0-a0e8-7fe946ae099c" providerId="ADAL" clId="{864BDCB5-A85C-4A91-8AAC-86B042C38153}" dt="2022-08-31T04:50:35.022" v="123"/>
        <pc:sldMkLst>
          <pc:docMk/>
          <pc:sldMk cId="2099757270" sldId="357"/>
        </pc:sldMkLst>
      </pc:sldChg>
      <pc:sldChg chg="modSp add">
        <pc:chgData name="Robert McKnight" userId="d5c7fb24-67df-49c0-a0e8-7fe946ae099c" providerId="ADAL" clId="{864BDCB5-A85C-4A91-8AAC-86B042C38153}" dt="2022-08-31T04:54:42.583" v="126" actId="27636"/>
        <pc:sldMkLst>
          <pc:docMk/>
          <pc:sldMk cId="3586461719" sldId="358"/>
        </pc:sldMkLst>
        <pc:spChg chg="mod">
          <ac:chgData name="Robert McKnight" userId="d5c7fb24-67df-49c0-a0e8-7fe946ae099c" providerId="ADAL" clId="{864BDCB5-A85C-4A91-8AAC-86B042C38153}" dt="2022-08-31T04:54:42.583" v="126" actId="27636"/>
          <ac:spMkLst>
            <pc:docMk/>
            <pc:sldMk cId="3586461719" sldId="358"/>
            <ac:spMk id="3" creationId="{C29FA815-F1A1-E848-8BE0-A481039CE411}"/>
          </ac:spMkLst>
        </pc:spChg>
      </pc:sldChg>
      <pc:sldChg chg="add">
        <pc:chgData name="Robert McKnight" userId="d5c7fb24-67df-49c0-a0e8-7fe946ae099c" providerId="ADAL" clId="{864BDCB5-A85C-4A91-8AAC-86B042C38153}" dt="2022-08-31T04:54:59.248" v="127"/>
        <pc:sldMkLst>
          <pc:docMk/>
          <pc:sldMk cId="1239740085" sldId="359"/>
        </pc:sldMkLst>
      </pc:sldChg>
      <pc:sldChg chg="add">
        <pc:chgData name="Robert McKnight" userId="d5c7fb24-67df-49c0-a0e8-7fe946ae099c" providerId="ADAL" clId="{864BDCB5-A85C-4A91-8AAC-86B042C38153}" dt="2022-08-31T04:55:30.839" v="128"/>
        <pc:sldMkLst>
          <pc:docMk/>
          <pc:sldMk cId="1780227888" sldId="360"/>
        </pc:sldMkLst>
      </pc:sldChg>
      <pc:sldChg chg="add">
        <pc:chgData name="Robert McKnight" userId="d5c7fb24-67df-49c0-a0e8-7fe946ae099c" providerId="ADAL" clId="{864BDCB5-A85C-4A91-8AAC-86B042C38153}" dt="2022-08-31T04:55:30.839" v="128"/>
        <pc:sldMkLst>
          <pc:docMk/>
          <pc:sldMk cId="709771103" sldId="361"/>
        </pc:sldMkLst>
      </pc:sldChg>
      <pc:sldChg chg="addSp delSp modSp add">
        <pc:chgData name="Robert McKnight" userId="d5c7fb24-67df-49c0-a0e8-7fe946ae099c" providerId="ADAL" clId="{864BDCB5-A85C-4A91-8AAC-86B042C38153}" dt="2022-08-31T04:58:29.853" v="148" actId="1076"/>
        <pc:sldMkLst>
          <pc:docMk/>
          <pc:sldMk cId="534724767" sldId="362"/>
        </pc:sldMkLst>
        <pc:spChg chg="del mod">
          <ac:chgData name="Robert McKnight" userId="d5c7fb24-67df-49c0-a0e8-7fe946ae099c" providerId="ADAL" clId="{864BDCB5-A85C-4A91-8AAC-86B042C38153}" dt="2022-08-31T04:56:34.903" v="134"/>
          <ac:spMkLst>
            <pc:docMk/>
            <pc:sldMk cId="534724767" sldId="362"/>
            <ac:spMk id="3" creationId="{C29FA815-F1A1-E848-8BE0-A481039CE411}"/>
          </ac:spMkLst>
        </pc:spChg>
        <pc:spChg chg="add del mod">
          <ac:chgData name="Robert McKnight" userId="d5c7fb24-67df-49c0-a0e8-7fe946ae099c" providerId="ADAL" clId="{864BDCB5-A85C-4A91-8AAC-86B042C38153}" dt="2022-08-31T04:58:29.853" v="148" actId="1076"/>
          <ac:spMkLst>
            <pc:docMk/>
            <pc:sldMk cId="534724767" sldId="362"/>
            <ac:spMk id="4" creationId="{8BB60DF0-89F9-4291-BCB2-FE7F25757164}"/>
          </ac:spMkLst>
        </pc:spChg>
        <pc:spChg chg="add del">
          <ac:chgData name="Robert McKnight" userId="d5c7fb24-67df-49c0-a0e8-7fe946ae099c" providerId="ADAL" clId="{864BDCB5-A85C-4A91-8AAC-86B042C38153}" dt="2022-08-31T04:56:46.999" v="143"/>
          <ac:spMkLst>
            <pc:docMk/>
            <pc:sldMk cId="534724767" sldId="362"/>
            <ac:spMk id="5" creationId="{E3C54C45-2CFD-481E-93DB-B0FC10B8F586}"/>
          </ac:spMkLst>
        </pc:spChg>
      </pc:sldChg>
      <pc:sldChg chg="add">
        <pc:chgData name="Robert McKnight" userId="d5c7fb24-67df-49c0-a0e8-7fe946ae099c" providerId="ADAL" clId="{864BDCB5-A85C-4A91-8AAC-86B042C38153}" dt="2022-08-31T05:00:24.183" v="152"/>
        <pc:sldMkLst>
          <pc:docMk/>
          <pc:sldMk cId="3294722654" sldId="3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10/09/2024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820072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3003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63045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4237564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117450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81752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47</a:t>
            </a:fld>
            <a:endParaRPr lang="en-AU"/>
          </a:p>
        </p:txBody>
      </p:sp>
    </p:spTree>
    <p:extLst>
      <p:ext uri="{BB962C8B-B14F-4D97-AF65-F5344CB8AC3E}">
        <p14:creationId xmlns:p14="http://schemas.microsoft.com/office/powerpoint/2010/main" val="397108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299575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11790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1058309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136976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115307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97065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150201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211642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14626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9/10/2024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9/10/2024</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nvd.nist.gov/" TargetMode="External"/><Relationship Id="rId2" Type="http://schemas.openxmlformats.org/officeDocument/2006/relationships/hyperlink" Target="https://cve.mitre.org/index.html" TargetMode="External"/><Relationship Id="rId1" Type="http://schemas.openxmlformats.org/officeDocument/2006/relationships/slideLayout" Target="../slideLayouts/slideLayout2.xml"/><Relationship Id="rId4" Type="http://schemas.openxmlformats.org/officeDocument/2006/relationships/hyperlink" Target="https://vuldb.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a:t>CITX1003 </a:t>
            </a:r>
            <a:r>
              <a:rPr lang="en-US" sz="4800" dirty="0"/>
              <a:t>Introduction to Cybersecurity</a:t>
            </a:r>
            <a:br>
              <a:rPr lang="en-US" sz="4800" dirty="0"/>
            </a:br>
            <a:r>
              <a:rPr lang="en-US" sz="4800" dirty="0"/>
              <a:t>Revision</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Accountability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pPr lvl="1"/>
            <a:r>
              <a:rPr lang="en-AU"/>
              <a:t>To be able to identify all relevant information regarding actions in a system </a:t>
            </a:r>
          </a:p>
          <a:p>
            <a:pPr lvl="1"/>
            <a:r>
              <a:rPr lang="en-AU"/>
              <a:t>Relies on identity and authorisation</a:t>
            </a:r>
          </a:p>
          <a:p>
            <a:pPr lvl="1"/>
            <a:r>
              <a:rPr lang="en-AU"/>
              <a:t>Implemented with monitoring and logging</a:t>
            </a:r>
          </a:p>
          <a:p>
            <a:pPr lvl="1"/>
            <a:r>
              <a:rPr lang="en-AU"/>
              <a:t>In order to reduce the volume of logging information may use machine learning to detect anomalous behaviours</a:t>
            </a:r>
          </a:p>
          <a:p>
            <a:pPr lvl="1"/>
            <a:r>
              <a:rPr lang="en-AU"/>
              <a:t>Carry out audits</a:t>
            </a:r>
          </a:p>
          <a:p>
            <a:pPr lvl="2"/>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27221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Non-repudiation</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pPr lvl="1"/>
            <a:r>
              <a:rPr lang="en-AU"/>
              <a:t>Scenario:</a:t>
            </a:r>
          </a:p>
          <a:p>
            <a:pPr lvl="2"/>
            <a:r>
              <a:rPr lang="en-AU"/>
              <a:t>John: I sent you an email to change the appointment that is why I wasn’t there</a:t>
            </a:r>
          </a:p>
          <a:p>
            <a:pPr lvl="2"/>
            <a:r>
              <a:rPr lang="en-AU"/>
              <a:t>Joanna: No you didn’t</a:t>
            </a:r>
          </a:p>
          <a:p>
            <a:pPr lvl="1"/>
            <a:r>
              <a:rPr lang="en-AU"/>
              <a:t>Stops a subject from claiming that an event or action did not occur</a:t>
            </a:r>
          </a:p>
          <a:p>
            <a:pPr lvl="1"/>
            <a:r>
              <a:rPr lang="en-AU"/>
              <a:t>Essential part of accountability</a:t>
            </a:r>
          </a:p>
          <a:p>
            <a:pPr lvl="1"/>
            <a:r>
              <a:rPr lang="en-AU"/>
              <a:t>Needs proof of identity </a:t>
            </a:r>
          </a:p>
          <a:p>
            <a:pPr lvl="1"/>
            <a:r>
              <a:rPr lang="en-AU"/>
              <a:t>Usually implemented through digital signatures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79604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Terms: Asset, Vulnerability, Threat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b="1"/>
              <a:t>Asset</a:t>
            </a:r>
            <a:r>
              <a:rPr lang="en-AU"/>
              <a:t>: </a:t>
            </a:r>
            <a:r>
              <a:rPr lang="en-AU">
                <a:effectLst/>
              </a:rPr>
              <a:t>Anything of value to an organisation whose loss, or degradation of function would cause the organisation economic loss.</a:t>
            </a:r>
          </a:p>
          <a:p>
            <a:pPr lvl="1"/>
            <a:r>
              <a:rPr lang="en-AU">
                <a:effectLst/>
              </a:rPr>
              <a:t>Files, processes, programs, databases, </a:t>
            </a:r>
          </a:p>
          <a:p>
            <a:pPr lvl="1"/>
            <a:r>
              <a:rPr lang="en-AU">
                <a:effectLst/>
              </a:rPr>
              <a:t>Disks, Servers, Mobile phones, laptops</a:t>
            </a:r>
          </a:p>
          <a:p>
            <a:pPr lvl="1"/>
            <a:r>
              <a:rPr lang="en-AU">
                <a:effectLst/>
              </a:rPr>
              <a:t>Personnel, property</a:t>
            </a:r>
          </a:p>
          <a:p>
            <a:r>
              <a:rPr lang="en-AU" b="1">
                <a:effectLst/>
              </a:rPr>
              <a:t>Vulnerability</a:t>
            </a:r>
            <a:r>
              <a:rPr lang="en-AU">
                <a:effectLst/>
              </a:rPr>
              <a:t>: weakness in an organisation’s assets that when exploited will lead to economic loss</a:t>
            </a:r>
          </a:p>
          <a:p>
            <a:r>
              <a:rPr lang="en-AU" b="1">
                <a:effectLst/>
              </a:rPr>
              <a:t>Threat</a:t>
            </a:r>
            <a:r>
              <a:rPr lang="en-AU">
                <a:effectLst/>
              </a:rPr>
              <a:t>: anything that can exploit a vulnerability in a way that leads to a negative impact </a:t>
            </a:r>
          </a:p>
          <a:p>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2151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Terms: Risk, Threat Actors, Threat Actions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b="1"/>
              <a:t>Risk</a:t>
            </a:r>
            <a:r>
              <a:rPr lang="en-AU"/>
              <a:t>: </a:t>
            </a:r>
            <a:r>
              <a:rPr lang="en-AU">
                <a:effectLst/>
              </a:rPr>
              <a:t>Is the probable frequency and probable magnitude of future loss from a threat acting on a vulnerability.</a:t>
            </a:r>
          </a:p>
          <a:p>
            <a:r>
              <a:rPr lang="en-AU">
                <a:effectLst/>
              </a:rPr>
              <a:t>Threat Actor: Person, group or external force responsible for threats. </a:t>
            </a:r>
          </a:p>
          <a:p>
            <a:pPr lvl="1"/>
            <a:r>
              <a:rPr lang="en-AU">
                <a:effectLst/>
              </a:rPr>
              <a:t>Can be internal and external. </a:t>
            </a:r>
          </a:p>
          <a:p>
            <a:pPr lvl="1"/>
            <a:r>
              <a:rPr lang="en-AU">
                <a:effectLst/>
              </a:rPr>
              <a:t>External actors can be environmental: earthquakes, fire, flood, wind, etc. </a:t>
            </a:r>
          </a:p>
          <a:p>
            <a:pPr lvl="1"/>
            <a:r>
              <a:rPr lang="en-AU">
                <a:effectLst/>
              </a:rPr>
              <a:t>Internal actors may have motivation that is malicious or simply error</a:t>
            </a:r>
          </a:p>
          <a:p>
            <a:r>
              <a:rPr lang="en-AU">
                <a:effectLst/>
              </a:rPr>
              <a:t>Threat Action: What the threat actor did or caused e.g. malware, hacking, social, etc</a:t>
            </a:r>
          </a:p>
          <a:p>
            <a:r>
              <a:rPr lang="en-AU">
                <a:effectLst/>
              </a:rPr>
              <a:t>Control: measures that mitigate a risk. Can be:</a:t>
            </a:r>
          </a:p>
          <a:p>
            <a:endParaRPr lang="en-AU">
              <a:effectLst/>
            </a:endParaRPr>
          </a:p>
          <a:p>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2488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Terms: Risk Responses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a:effectLst/>
              </a:rPr>
              <a:t>Once a risk has been identified, it can be:</a:t>
            </a:r>
          </a:p>
          <a:p>
            <a:pPr lvl="1"/>
            <a:r>
              <a:rPr lang="en-AU">
                <a:effectLst/>
              </a:rPr>
              <a:t>Reduced or mitigated</a:t>
            </a:r>
          </a:p>
          <a:p>
            <a:pPr lvl="1"/>
            <a:r>
              <a:rPr lang="en-AU">
                <a:effectLst/>
              </a:rPr>
              <a:t>Assigned or transferred</a:t>
            </a:r>
          </a:p>
          <a:p>
            <a:pPr lvl="1"/>
            <a:r>
              <a:rPr lang="en-AU">
                <a:effectLst/>
              </a:rPr>
              <a:t>Accepted</a:t>
            </a:r>
          </a:p>
          <a:p>
            <a:pPr lvl="1"/>
            <a:r>
              <a:rPr lang="en-AU">
                <a:effectLst/>
              </a:rPr>
              <a:t>Deterred</a:t>
            </a:r>
          </a:p>
          <a:p>
            <a:pPr lvl="1"/>
            <a:r>
              <a:rPr lang="en-AU">
                <a:effectLst/>
              </a:rPr>
              <a:t>Avoided</a:t>
            </a:r>
          </a:p>
          <a:p>
            <a:pPr lvl="1"/>
            <a:r>
              <a:rPr lang="en-AU">
                <a:effectLst/>
              </a:rPr>
              <a:t>Rejected or ignored</a:t>
            </a:r>
          </a:p>
          <a:p>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439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Risk Analysis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85000" lnSpcReduction="10000"/>
          </a:bodyPr>
          <a:lstStyle/>
          <a:p>
            <a:pPr lvl="1"/>
            <a:r>
              <a:rPr lang="en-AU"/>
              <a:t>Qualitative: Assess risk in terms of rating risk on a scale </a:t>
            </a:r>
          </a:p>
          <a:p>
            <a:pPr lvl="2"/>
            <a:r>
              <a:rPr lang="en-AU"/>
              <a:t>Although simpler, it is not granular and so loses usefulness because of that</a:t>
            </a:r>
          </a:p>
          <a:p>
            <a:pPr lvl="2"/>
            <a:r>
              <a:rPr lang="en-AU"/>
              <a:t>How do you know what High, Medium, Low or 3.5/5 means? How much will you lose if you have a loss? How much will you spend to control this risk?</a:t>
            </a:r>
          </a:p>
          <a:p>
            <a:pPr lvl="1"/>
            <a:r>
              <a:rPr lang="en-AU"/>
              <a:t>Quantitative: Work out numbers for frequency of risk events based on detailed understanding of assets, threats and vulnerabilities</a:t>
            </a:r>
          </a:p>
          <a:p>
            <a:pPr lvl="2"/>
            <a:r>
              <a:rPr lang="en-AU"/>
              <a:t>More complicated</a:t>
            </a:r>
          </a:p>
          <a:p>
            <a:pPr lvl="2"/>
            <a:r>
              <a:rPr lang="en-AU"/>
              <a:t>Needs maturity and access to detailed organisational information</a:t>
            </a:r>
          </a:p>
          <a:p>
            <a:pPr lvl="1"/>
            <a:r>
              <a:rPr lang="en-AU"/>
              <a:t>Need to understand:</a:t>
            </a:r>
          </a:p>
          <a:p>
            <a:pPr lvl="2"/>
            <a:r>
              <a:rPr lang="en-AU"/>
              <a:t>Assets of organisation</a:t>
            </a:r>
          </a:p>
          <a:p>
            <a:pPr lvl="2"/>
            <a:r>
              <a:rPr lang="en-AU"/>
              <a:t>Threat analysis</a:t>
            </a:r>
          </a:p>
          <a:p>
            <a:pPr lvl="2"/>
            <a:r>
              <a:rPr lang="en-AU"/>
              <a:t>Vulnerability assessment</a:t>
            </a:r>
          </a:p>
          <a:p>
            <a:pPr lvl="1"/>
            <a:endParaRPr lang="en-AU"/>
          </a:p>
          <a:p>
            <a:pPr lvl="2"/>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71102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Controls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lnSpcReduction="10000"/>
          </a:bodyPr>
          <a:lstStyle/>
          <a:p>
            <a:r>
              <a:rPr lang="en-AU">
                <a:effectLst/>
              </a:rPr>
              <a:t>Controls are applied to mitigate cybersecurity risk</a:t>
            </a:r>
          </a:p>
          <a:p>
            <a:r>
              <a:rPr lang="en-AU">
                <a:effectLst/>
              </a:rPr>
              <a:t>Types:</a:t>
            </a:r>
          </a:p>
          <a:p>
            <a:pPr lvl="1"/>
            <a:r>
              <a:rPr lang="en-AU">
                <a:effectLst/>
              </a:rPr>
              <a:t>Physical</a:t>
            </a:r>
          </a:p>
          <a:p>
            <a:pPr lvl="1"/>
            <a:r>
              <a:rPr lang="en-AU">
                <a:effectLst/>
              </a:rPr>
              <a:t>Technical</a:t>
            </a:r>
          </a:p>
          <a:p>
            <a:pPr lvl="1"/>
            <a:r>
              <a:rPr lang="en-AU">
                <a:effectLst/>
              </a:rPr>
              <a:t>Administrative</a:t>
            </a:r>
          </a:p>
          <a:p>
            <a:r>
              <a:rPr lang="en-AU">
                <a:effectLst/>
              </a:rPr>
              <a:t>Functions</a:t>
            </a:r>
          </a:p>
          <a:p>
            <a:pPr lvl="1"/>
            <a:r>
              <a:rPr lang="en-AU">
                <a:effectLst/>
              </a:rPr>
              <a:t>Preventative</a:t>
            </a:r>
          </a:p>
          <a:p>
            <a:pPr lvl="1"/>
            <a:r>
              <a:rPr lang="en-AU">
                <a:effectLst/>
              </a:rPr>
              <a:t>Detective</a:t>
            </a:r>
          </a:p>
          <a:p>
            <a:pPr lvl="1"/>
            <a:r>
              <a:rPr lang="en-AU">
                <a:effectLst/>
              </a:rPr>
              <a:t>Corrective</a:t>
            </a:r>
          </a:p>
          <a:p>
            <a:pPr lvl="1"/>
            <a:endParaRPr lang="en-AU">
              <a:effectLst/>
            </a:endParaRPr>
          </a:p>
          <a:p>
            <a:pPr lvl="1"/>
            <a:endParaRPr lang="en-AU"/>
          </a:p>
          <a:p>
            <a:pPr lvl="2"/>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91425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5" y="609600"/>
            <a:ext cx="10353762" cy="713738"/>
          </a:xfrm>
        </p:spPr>
        <p:txBody>
          <a:bodyPr/>
          <a:lstStyle/>
          <a:p>
            <a:r>
              <a:rPr lang="en-AU"/>
              <a:t>Control Examples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https://www.f5.com/labs/articles/education/what-are-security-controls</a:t>
            </a:r>
          </a:p>
        </p:txBody>
      </p:sp>
      <p:graphicFrame>
        <p:nvGraphicFramePr>
          <p:cNvPr id="3" name="Table 4">
            <a:extLst>
              <a:ext uri="{FF2B5EF4-FFF2-40B4-BE49-F238E27FC236}">
                <a16:creationId xmlns:a16="http://schemas.microsoft.com/office/drawing/2014/main" id="{B95DEF3F-44C8-484E-AF32-9EE94758AD13}"/>
              </a:ext>
            </a:extLst>
          </p:cNvPr>
          <p:cNvGraphicFramePr>
            <a:graphicFrameLocks noGrp="1"/>
          </p:cNvGraphicFramePr>
          <p:nvPr>
            <p:extLst>
              <p:ext uri="{D42A27DB-BD31-4B8C-83A1-F6EECF244321}">
                <p14:modId xmlns:p14="http://schemas.microsoft.com/office/powerpoint/2010/main" val="3574705607"/>
              </p:ext>
            </p:extLst>
          </p:nvPr>
        </p:nvGraphicFramePr>
        <p:xfrm>
          <a:off x="1057275" y="1553526"/>
          <a:ext cx="10353762" cy="3210560"/>
        </p:xfrm>
        <a:graphic>
          <a:graphicData uri="http://schemas.openxmlformats.org/drawingml/2006/table">
            <a:tbl>
              <a:tblPr firstRow="1" bandRow="1">
                <a:tableStyleId>{2D5ABB26-0587-4C30-8999-92F81FD0307C}</a:tableStyleId>
              </a:tblPr>
              <a:tblGrid>
                <a:gridCol w="1131135">
                  <a:extLst>
                    <a:ext uri="{9D8B030D-6E8A-4147-A177-3AD203B41FA5}">
                      <a16:colId xmlns:a16="http://schemas.microsoft.com/office/drawing/2014/main" val="296928712"/>
                    </a:ext>
                  </a:extLst>
                </a:gridCol>
                <a:gridCol w="1540628">
                  <a:extLst>
                    <a:ext uri="{9D8B030D-6E8A-4147-A177-3AD203B41FA5}">
                      <a16:colId xmlns:a16="http://schemas.microsoft.com/office/drawing/2014/main" val="3806145353"/>
                    </a:ext>
                  </a:extLst>
                </a:gridCol>
                <a:gridCol w="2871787">
                  <a:extLst>
                    <a:ext uri="{9D8B030D-6E8A-4147-A177-3AD203B41FA5}">
                      <a16:colId xmlns:a16="http://schemas.microsoft.com/office/drawing/2014/main" val="2108825873"/>
                    </a:ext>
                  </a:extLst>
                </a:gridCol>
                <a:gridCol w="2314575">
                  <a:extLst>
                    <a:ext uri="{9D8B030D-6E8A-4147-A177-3AD203B41FA5}">
                      <a16:colId xmlns:a16="http://schemas.microsoft.com/office/drawing/2014/main" val="2968748335"/>
                    </a:ext>
                  </a:extLst>
                </a:gridCol>
                <a:gridCol w="2495637">
                  <a:extLst>
                    <a:ext uri="{9D8B030D-6E8A-4147-A177-3AD203B41FA5}">
                      <a16:colId xmlns:a16="http://schemas.microsoft.com/office/drawing/2014/main" val="1345392131"/>
                    </a:ext>
                  </a:extLst>
                </a:gridCol>
              </a:tblGrid>
              <a:tr h="370840">
                <a:tc rowSpan="2" gridSpan="2">
                  <a:txBody>
                    <a:bodyPr/>
                    <a:lstStyle/>
                    <a:p>
                      <a:endParaRPr lang="en-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AU"/>
                    </a:p>
                  </a:txBody>
                  <a:tcPr/>
                </a:tc>
                <a:tc gridSpan="3">
                  <a:txBody>
                    <a:bodyPr/>
                    <a:lstStyle/>
                    <a:p>
                      <a:pPr algn="ctr"/>
                      <a:r>
                        <a:rPr lang="en-AU"/>
                        <a:t>Control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811607516"/>
                  </a:ext>
                </a:extLst>
              </a:tr>
              <a:tr h="370840">
                <a:tc gridSpan="2" vMerge="1">
                  <a:txBody>
                    <a:bodyPr/>
                    <a:lstStyle/>
                    <a:p>
                      <a:endParaRPr lang="en-AU"/>
                    </a:p>
                  </a:txBody>
                  <a:tcPr/>
                </a:tc>
                <a:tc hMerge="1" vMerge="1">
                  <a:txBody>
                    <a:bodyPr/>
                    <a:lstStyle/>
                    <a:p>
                      <a:endParaRPr lang="en-AU"/>
                    </a:p>
                  </a:txBody>
                  <a:tcPr/>
                </a:tc>
                <a:tc>
                  <a:txBody>
                    <a:bodyPr/>
                    <a:lstStyle/>
                    <a:p>
                      <a:r>
                        <a:rPr lang="en-AU"/>
                        <a:t>Preventative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Detective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Corrective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873075"/>
                  </a:ext>
                </a:extLst>
              </a:tr>
              <a:tr h="370840">
                <a:tc rowSpan="3">
                  <a:txBody>
                    <a:bodyPr/>
                    <a:lstStyle/>
                    <a:p>
                      <a:r>
                        <a:rPr lang="en-AU"/>
                        <a:t>Control 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Physical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Fences, gates, locks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CCTV and surveillance camera logs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Repair physical damage, re-issue access cards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692920"/>
                  </a:ext>
                </a:extLst>
              </a:tr>
              <a:tr h="370840">
                <a:tc vMerge="1">
                  <a:txBody>
                    <a:bodyPr/>
                    <a:lstStyle/>
                    <a:p>
                      <a:endParaRPr lang="en-AU"/>
                    </a:p>
                  </a:txBody>
                  <a:tcPr/>
                </a:tc>
                <a:tc>
                  <a:txBody>
                    <a:bodyPr/>
                    <a:lstStyle/>
                    <a:p>
                      <a:r>
                        <a:rPr lang="en-AU"/>
                        <a:t>Technical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Firewall, IPS, MFA, 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IDS, Honeypots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Patching, Reboot systems, Quarantine malware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641264"/>
                  </a:ext>
                </a:extLst>
              </a:tr>
              <a:tr h="370840">
                <a:tc vMerge="1">
                  <a:txBody>
                    <a:bodyPr/>
                    <a:lstStyle/>
                    <a:p>
                      <a:endParaRPr lang="en-AU"/>
                    </a:p>
                  </a:txBody>
                  <a:tcPr/>
                </a:tc>
                <a:tc>
                  <a:txBody>
                    <a:bodyPr/>
                    <a:lstStyle/>
                    <a:p>
                      <a:r>
                        <a:rPr lang="en-AU"/>
                        <a:t>Administrative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Hiring and Firing practices, Separation of Duties, Data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Review access rights, audit logs, review unauthorised changes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a:t>Implement Business Continuity Plan, Incident response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652375"/>
                  </a:ext>
                </a:extLst>
              </a:tr>
            </a:tbl>
          </a:graphicData>
        </a:graphic>
      </p:graphicFrame>
    </p:spTree>
    <p:extLst>
      <p:ext uri="{BB962C8B-B14F-4D97-AF65-F5344CB8AC3E}">
        <p14:creationId xmlns:p14="http://schemas.microsoft.com/office/powerpoint/2010/main" val="424840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FFB0-CE20-F956-F9A1-3E6C45DA5177}"/>
              </a:ext>
            </a:extLst>
          </p:cNvPr>
          <p:cNvSpPr>
            <a:spLocks noGrp="1"/>
          </p:cNvSpPr>
          <p:nvPr>
            <p:ph type="title"/>
          </p:nvPr>
        </p:nvSpPr>
        <p:spPr/>
        <p:txBody>
          <a:bodyPr/>
          <a:lstStyle/>
          <a:p>
            <a:r>
              <a:rPr lang="en-AU" dirty="0"/>
              <a:t>The Essential Eight</a:t>
            </a:r>
          </a:p>
        </p:txBody>
      </p:sp>
      <p:sp>
        <p:nvSpPr>
          <p:cNvPr id="3" name="Content Placeholder 2">
            <a:extLst>
              <a:ext uri="{FF2B5EF4-FFF2-40B4-BE49-F238E27FC236}">
                <a16:creationId xmlns:a16="http://schemas.microsoft.com/office/drawing/2014/main" id="{574BF796-BC03-C580-3675-C4610CAE3EB7}"/>
              </a:ext>
            </a:extLst>
          </p:cNvPr>
          <p:cNvSpPr>
            <a:spLocks noGrp="1"/>
          </p:cNvSpPr>
          <p:nvPr>
            <p:ph idx="1"/>
          </p:nvPr>
        </p:nvSpPr>
        <p:spPr/>
        <p:txBody>
          <a:bodyPr/>
          <a:lstStyle/>
          <a:p>
            <a:r>
              <a:rPr lang="en-AU" sz="1800" dirty="0"/>
              <a:t>Can implement Australian Signals Directorate (ASD) Essential Eight:</a:t>
            </a:r>
          </a:p>
          <a:p>
            <a:pPr marL="792900" lvl="1" indent="-342900">
              <a:buFont typeface="+mj-lt"/>
              <a:buAutoNum type="arabicPeriod"/>
            </a:pPr>
            <a:r>
              <a:rPr lang="en-AU" sz="1600" dirty="0"/>
              <a:t>Application control: prevent the execution of unapproved/malicious  programs</a:t>
            </a:r>
          </a:p>
          <a:p>
            <a:pPr marL="792900" lvl="1" indent="-342900">
              <a:buFont typeface="+mj-lt"/>
              <a:buAutoNum type="arabicPeriod"/>
            </a:pPr>
            <a:r>
              <a:rPr lang="en-AU" sz="1600" dirty="0"/>
              <a:t>Configure Microsoft Office macro settings</a:t>
            </a:r>
          </a:p>
          <a:p>
            <a:pPr marL="792900" lvl="1" indent="-342900">
              <a:buFont typeface="+mj-lt"/>
              <a:buAutoNum type="arabicPeriod"/>
            </a:pPr>
            <a:r>
              <a:rPr lang="en-AU" sz="1600" dirty="0"/>
              <a:t>Restrict administration privileges</a:t>
            </a:r>
          </a:p>
          <a:p>
            <a:pPr marL="792900" lvl="1" indent="-342900">
              <a:buFont typeface="+mj-lt"/>
              <a:buAutoNum type="arabicPeriod"/>
            </a:pPr>
            <a:r>
              <a:rPr lang="en-AU" sz="1600" dirty="0"/>
              <a:t>Multi-factor Authentication</a:t>
            </a:r>
          </a:p>
          <a:p>
            <a:pPr marL="792900" lvl="1" indent="-342900">
              <a:buFont typeface="+mj-lt"/>
              <a:buAutoNum type="arabicPeriod"/>
            </a:pPr>
            <a:r>
              <a:rPr lang="en-AU" sz="1600" dirty="0"/>
              <a:t>Daily backups</a:t>
            </a:r>
          </a:p>
          <a:p>
            <a:pPr marL="792900" lvl="1" indent="-342900">
              <a:buFont typeface="+mj-lt"/>
              <a:buAutoNum type="arabicPeriod"/>
            </a:pPr>
            <a:r>
              <a:rPr lang="en-AU" sz="1600" dirty="0"/>
              <a:t>Patching applications</a:t>
            </a:r>
          </a:p>
          <a:p>
            <a:pPr marL="792900" lvl="1" indent="-342900">
              <a:buFont typeface="+mj-lt"/>
              <a:buAutoNum type="arabicPeriod"/>
            </a:pPr>
            <a:r>
              <a:rPr lang="en-AU" sz="1600" dirty="0"/>
              <a:t>Application hardening</a:t>
            </a:r>
          </a:p>
          <a:p>
            <a:pPr marL="792900" lvl="1" indent="-342900">
              <a:buFont typeface="+mj-lt"/>
              <a:buAutoNum type="arabicPeriod"/>
            </a:pPr>
            <a:r>
              <a:rPr lang="en-AU" sz="1600" dirty="0"/>
              <a:t>Patch Operating Systems </a:t>
            </a:r>
          </a:p>
          <a:p>
            <a:endParaRPr lang="en-AU" dirty="0"/>
          </a:p>
        </p:txBody>
      </p:sp>
    </p:spTree>
    <p:extLst>
      <p:ext uri="{BB962C8B-B14F-4D97-AF65-F5344CB8AC3E}">
        <p14:creationId xmlns:p14="http://schemas.microsoft.com/office/powerpoint/2010/main" val="1096496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Threat Analysis and </a:t>
            </a:r>
            <a:r>
              <a:rPr lang="en-AU" err="1"/>
              <a:t>modeling</a:t>
            </a:r>
            <a:endParaRPr lang="en-AU"/>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lnSpcReduction="10000"/>
          </a:bodyPr>
          <a:lstStyle/>
          <a:p>
            <a:r>
              <a:rPr lang="en-US" sz="1900">
                <a:latin typeface="Helvetica Neue Light" panose="02000403000000020004" pitchFamily="2" charset="0"/>
                <a:ea typeface="Helvetica Neue Light" panose="02000403000000020004" pitchFamily="2" charset="0"/>
              </a:rPr>
              <a:t>Threat models ask the following basic questions with reference to a system:</a:t>
            </a:r>
          </a:p>
          <a:p>
            <a:pPr lvl="1"/>
            <a:r>
              <a:rPr lang="en-US" sz="1700" u="sng">
                <a:solidFill>
                  <a:srgbClr val="FF0000"/>
                </a:solidFill>
                <a:latin typeface="Helvetica Neue Light" panose="02000403000000020004" pitchFamily="2" charset="0"/>
                <a:ea typeface="Helvetica Neue Light" panose="02000403000000020004" pitchFamily="2" charset="0"/>
              </a:rPr>
              <a:t>Who</a:t>
            </a:r>
            <a:r>
              <a:rPr lang="en-US" sz="1700">
                <a:latin typeface="Helvetica Neue Light" panose="02000403000000020004" pitchFamily="2" charset="0"/>
                <a:ea typeface="Helvetica Neue Light" panose="02000403000000020004" pitchFamily="2" charset="0"/>
              </a:rPr>
              <a:t> is the attacker</a:t>
            </a:r>
          </a:p>
          <a:p>
            <a:pPr lvl="1"/>
            <a:r>
              <a:rPr lang="en-US" sz="1700" u="sng">
                <a:solidFill>
                  <a:srgbClr val="FF0000"/>
                </a:solidFill>
                <a:latin typeface="Helvetica Neue Light" panose="02000403000000020004" pitchFamily="2" charset="0"/>
                <a:ea typeface="Helvetica Neue Light" panose="02000403000000020004" pitchFamily="2" charset="0"/>
              </a:rPr>
              <a:t>Why</a:t>
            </a:r>
            <a:r>
              <a:rPr lang="en-US" sz="1700">
                <a:latin typeface="Helvetica Neue Light" panose="02000403000000020004" pitchFamily="2" charset="0"/>
                <a:ea typeface="Helvetica Neue Light" panose="02000403000000020004" pitchFamily="2" charset="0"/>
              </a:rPr>
              <a:t> are they attacking</a:t>
            </a:r>
          </a:p>
          <a:p>
            <a:pPr lvl="1"/>
            <a:r>
              <a:rPr lang="en-US" sz="1700" u="sng">
                <a:solidFill>
                  <a:srgbClr val="FF0000"/>
                </a:solidFill>
                <a:latin typeface="Helvetica Neue Light" panose="02000403000000020004" pitchFamily="2" charset="0"/>
                <a:ea typeface="Helvetica Neue Light" panose="02000403000000020004" pitchFamily="2" charset="0"/>
              </a:rPr>
              <a:t>How</a:t>
            </a:r>
            <a:r>
              <a:rPr lang="en-US" sz="1700">
                <a:latin typeface="Helvetica Neue Light" panose="02000403000000020004" pitchFamily="2" charset="0"/>
                <a:ea typeface="Helvetica Neue Light" panose="02000403000000020004" pitchFamily="2" charset="0"/>
              </a:rPr>
              <a:t> are they attacking </a:t>
            </a:r>
          </a:p>
          <a:p>
            <a:r>
              <a:rPr lang="en-US" sz="1900">
                <a:latin typeface="Helvetica Neue Light" panose="02000403000000020004" pitchFamily="2" charset="0"/>
                <a:ea typeface="Helvetica Neue Light" panose="02000403000000020004" pitchFamily="2" charset="0"/>
              </a:rPr>
              <a:t>Ultimately allows for calculation of risk for which there must be a vulnerability, a threat and some impact</a:t>
            </a:r>
          </a:p>
          <a:p>
            <a:r>
              <a:rPr lang="en-US" sz="1900">
                <a:latin typeface="Helvetica Neue Light" panose="02000403000000020004" pitchFamily="2" charset="0"/>
                <a:ea typeface="Helvetica Neue Light" panose="02000403000000020004" pitchFamily="2" charset="0"/>
              </a:rPr>
              <a:t>Threat models need to be applied to systems as a whole, not just to specific parts of a machine learning pipeline in isolation</a:t>
            </a:r>
          </a:p>
          <a:p>
            <a:r>
              <a:rPr lang="en-US" sz="1900">
                <a:latin typeface="Helvetica Neue Light" panose="02000403000000020004" pitchFamily="2" charset="0"/>
                <a:ea typeface="Helvetica Neue Light" panose="02000403000000020004" pitchFamily="2" charset="0"/>
              </a:rPr>
              <a:t>They need to be based on realistic scenarios with credible threat actors and credible goals and motivations</a:t>
            </a:r>
          </a:p>
          <a:p>
            <a:pPr lvl="1"/>
            <a:endParaRPr lang="en-AU"/>
          </a:p>
          <a:p>
            <a:pPr lvl="2"/>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35723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a:t>All human endeavour relies on information </a:t>
            </a:r>
          </a:p>
          <a:p>
            <a:pPr lvl="1"/>
            <a:r>
              <a:rPr lang="en-AU"/>
              <a:t>Business, Government, Education, Research, Personal life</a:t>
            </a:r>
          </a:p>
          <a:p>
            <a:r>
              <a:rPr lang="en-AU"/>
              <a:t>Information security is about protecting this information from “unauthorised access, harm or misuse”</a:t>
            </a:r>
            <a:r>
              <a:rPr lang="en-AU" baseline="30000"/>
              <a:t>1</a:t>
            </a:r>
            <a:endParaRPr lang="en-AU"/>
          </a:p>
          <a:p>
            <a:r>
              <a:rPr lang="en-AU"/>
              <a:t>This is done by preserving </a:t>
            </a:r>
            <a:r>
              <a:rPr lang="en-AU" u="sng">
                <a:solidFill>
                  <a:srgbClr val="00B0F0"/>
                </a:solidFill>
              </a:rPr>
              <a:t>C</a:t>
            </a:r>
            <a:r>
              <a:rPr lang="en-AU"/>
              <a:t>onfidentiality, </a:t>
            </a:r>
            <a:r>
              <a:rPr lang="en-AU" u="sng">
                <a:solidFill>
                  <a:srgbClr val="00B0F0"/>
                </a:solidFill>
              </a:rPr>
              <a:t>I</a:t>
            </a:r>
            <a:r>
              <a:rPr lang="en-AU"/>
              <a:t>ntegrity and </a:t>
            </a:r>
            <a:r>
              <a:rPr lang="en-AU" u="sng">
                <a:solidFill>
                  <a:srgbClr val="00B0F0"/>
                </a:solidFill>
              </a:rPr>
              <a:t>A</a:t>
            </a:r>
            <a:r>
              <a:rPr lang="en-AU"/>
              <a:t>vailability of information (so-called CIA triad)</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r>
              <a:rPr lang="en-US" err="1"/>
              <a:t>Cybok</a:t>
            </a:r>
            <a:r>
              <a:rPr lang="en-US"/>
              <a:t> 1.0 2019 https://</a:t>
            </a:r>
            <a:r>
              <a:rPr lang="en-US" err="1"/>
              <a:t>www.cybok.org</a:t>
            </a:r>
            <a:r>
              <a:rPr lang="en-US"/>
              <a:t>/media/downloads/CyBOK_version_1.0_YMKBy7a.pdf</a:t>
            </a:r>
          </a:p>
        </p:txBody>
      </p:sp>
    </p:spTree>
    <p:extLst>
      <p:ext uri="{BB962C8B-B14F-4D97-AF65-F5344CB8AC3E}">
        <p14:creationId xmlns:p14="http://schemas.microsoft.com/office/powerpoint/2010/main" val="187840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and Incident Response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8"/>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Digital Forensics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The discipline of collecting digital evidence that is related to an incident in such a way as to be able to be used in criminal and civil proceedings</a:t>
            </a:r>
          </a:p>
          <a:p>
            <a:pPr lvl="1"/>
            <a:r>
              <a:rPr lang="en-AU" b="1" dirty="0">
                <a:effectLst/>
              </a:rPr>
              <a:t>Criminal investigations</a:t>
            </a:r>
          </a:p>
          <a:p>
            <a:pPr lvl="1"/>
            <a:r>
              <a:rPr lang="en-AU" b="1" dirty="0">
                <a:effectLst/>
              </a:rPr>
              <a:t>Intelligence gathering</a:t>
            </a:r>
          </a:p>
          <a:p>
            <a:pPr lvl="1"/>
            <a:r>
              <a:rPr lang="en-AU" b="1" dirty="0">
                <a:effectLst/>
              </a:rPr>
              <a:t>eDiscovery in relation to civil law</a:t>
            </a:r>
          </a:p>
          <a:p>
            <a:pPr lvl="1"/>
            <a:r>
              <a:rPr lang="en-AU" b="1" dirty="0">
                <a:effectLst/>
              </a:rPr>
              <a:t>Incident response</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6772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Digital Forensics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Digital data may be present on a range of devices such as </a:t>
            </a:r>
          </a:p>
          <a:p>
            <a:pPr lvl="1"/>
            <a:r>
              <a:rPr lang="en-AU" b="1" dirty="0">
                <a:effectLst/>
              </a:rPr>
              <a:t>Hard drives</a:t>
            </a:r>
          </a:p>
          <a:p>
            <a:pPr lvl="1"/>
            <a:r>
              <a:rPr lang="en-AU" b="1" dirty="0">
                <a:effectLst/>
              </a:rPr>
              <a:t>Computer memory</a:t>
            </a:r>
          </a:p>
          <a:p>
            <a:pPr lvl="1"/>
            <a:r>
              <a:rPr lang="en-AU" b="1" dirty="0">
                <a:effectLst/>
              </a:rPr>
              <a:t>Peripheral device memory (such as in printers) , </a:t>
            </a:r>
          </a:p>
          <a:p>
            <a:pPr lvl="1"/>
            <a:r>
              <a:rPr lang="en-AU" b="1" dirty="0">
                <a:effectLst/>
              </a:rPr>
              <a:t>Removable drives like USB drives</a:t>
            </a:r>
          </a:p>
          <a:p>
            <a:pPr lvl="1"/>
            <a:r>
              <a:rPr lang="en-AU" b="1" dirty="0">
                <a:effectLst/>
              </a:rPr>
              <a:t>Smartphones</a:t>
            </a:r>
          </a:p>
          <a:p>
            <a:pPr lvl="1"/>
            <a:r>
              <a:rPr lang="en-AU" b="1" dirty="0">
                <a:effectLst/>
              </a:rPr>
              <a:t>IoT, </a:t>
            </a:r>
          </a:p>
          <a:p>
            <a:pPr lvl="1"/>
            <a:r>
              <a:rPr lang="en-AU" b="1" dirty="0">
                <a:effectLst/>
              </a:rPr>
              <a:t>Cars - through navigation and entertainment systems.</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4433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Digital Forensics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Collecting this data involves doing so in a way that maintains the integrity of the data and its associated metadata such as creation and modification times and dates</a:t>
            </a:r>
          </a:p>
          <a:p>
            <a:r>
              <a:rPr lang="en-AU" b="1" dirty="0">
                <a:effectLst/>
              </a:rPr>
              <a:t>Digital forensics specialists use specific devices that can image a disk or extract memory without the possibility of writing to the disk at the same time. This prevents any metadata from being changed.  </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769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The Forensic Process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b="1" dirty="0">
                <a:effectLst/>
              </a:rPr>
              <a:t>From NIST SP800-86 Guide to Integrating Forensic Techniques into Incident Response</a:t>
            </a:r>
          </a:p>
          <a:p>
            <a:endParaRPr lang="en-AU" sz="1600" dirty="0">
              <a:effectLst/>
            </a:endParaRPr>
          </a:p>
          <a:p>
            <a:endParaRPr lang="en-AU" sz="1600" dirty="0">
              <a:effectLst/>
            </a:endParaRPr>
          </a:p>
          <a:p>
            <a:endParaRPr lang="en-AU" sz="1600" dirty="0">
              <a:effectLst/>
            </a:endParaRPr>
          </a:p>
          <a:p>
            <a:endParaRPr lang="en-AU" sz="1600" dirty="0"/>
          </a:p>
          <a:p>
            <a:endParaRPr lang="en-US" sz="1600" dirty="0"/>
          </a:p>
          <a:p>
            <a:pPr marL="36900" indent="0">
              <a:buNone/>
            </a:pPr>
            <a:endParaRPr lang="en-AU" sz="1600" dirty="0">
              <a:effectLst/>
            </a:endParaRPr>
          </a:p>
          <a:p>
            <a:endParaRPr lang="en-AU" sz="1600" dirty="0"/>
          </a:p>
        </p:txBody>
      </p:sp>
      <p:pic>
        <p:nvPicPr>
          <p:cNvPr id="5" name="Picture 4" descr="Diagram&#10;&#10;Description automatically generated">
            <a:extLst>
              <a:ext uri="{FF2B5EF4-FFF2-40B4-BE49-F238E27FC236}">
                <a16:creationId xmlns:a16="http://schemas.microsoft.com/office/drawing/2014/main" id="{1F62711D-59A4-D548-9C7E-7DEE7C417BF5}"/>
              </a:ext>
            </a:extLst>
          </p:cNvPr>
          <p:cNvPicPr>
            <a:picLocks noChangeAspect="1"/>
          </p:cNvPicPr>
          <p:nvPr/>
        </p:nvPicPr>
        <p:blipFill>
          <a:blip r:embed="rId3"/>
          <a:stretch>
            <a:fillRect/>
          </a:stretch>
        </p:blipFill>
        <p:spPr>
          <a:xfrm>
            <a:off x="5387351" y="2401875"/>
            <a:ext cx="6161183" cy="2063996"/>
          </a:xfrm>
          <a:prstGeom prst="rect">
            <a:avLst/>
          </a:prstGeom>
        </p:spPr>
      </p:pic>
    </p:spTree>
    <p:extLst>
      <p:ext uri="{BB962C8B-B14F-4D97-AF65-F5344CB8AC3E}">
        <p14:creationId xmlns:p14="http://schemas.microsoft.com/office/powerpoint/2010/main" val="272136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Collection of Data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Establishing data provenance and maintaining integrity</a:t>
            </a:r>
          </a:p>
          <a:p>
            <a:r>
              <a:rPr lang="en-AU" b="1" dirty="0">
                <a:effectLst/>
              </a:rPr>
              <a:t>Identify possible sources of data</a:t>
            </a:r>
          </a:p>
          <a:p>
            <a:pPr lvl="1"/>
            <a:r>
              <a:rPr lang="en-AU" b="1" dirty="0">
                <a:effectLst/>
              </a:rPr>
              <a:t>Other than devices, there may be 3</a:t>
            </a:r>
            <a:r>
              <a:rPr lang="en-AU" b="1" baseline="30000" dirty="0">
                <a:effectLst/>
              </a:rPr>
              <a:t>rd</a:t>
            </a:r>
            <a:r>
              <a:rPr lang="en-AU" b="1" dirty="0">
                <a:effectLst/>
              </a:rPr>
              <a:t> Party records of activity such as ISP metadata retention, mobile phone company records, social media company information</a:t>
            </a:r>
          </a:p>
          <a:p>
            <a:r>
              <a:rPr lang="en-AU" b="1" dirty="0">
                <a:effectLst/>
              </a:rPr>
              <a:t>Securing devices before someone is able to delete files or tamper with evidence is critical – although it is often possible to recover files that the user has thought they deleted</a:t>
            </a:r>
          </a:p>
          <a:p>
            <a:r>
              <a:rPr lang="en-AU" b="1" dirty="0">
                <a:effectLst/>
              </a:rPr>
              <a:t>Data may be in encrypted forms which are potentially recoverable through access to memory where it is held in plaintext, decryption by knowing the keys or through some other technique</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11696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Collection of Data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85000" lnSpcReduction="20000"/>
          </a:bodyPr>
          <a:lstStyle/>
          <a:p>
            <a:r>
              <a:rPr lang="en-AU" b="1" dirty="0">
                <a:effectLst/>
              </a:rPr>
              <a:t>Data can be collected from live machines and also from disks and memory devices that are “dead”</a:t>
            </a:r>
          </a:p>
          <a:p>
            <a:r>
              <a:rPr lang="en-AU" b="1" dirty="0">
                <a:effectLst/>
              </a:rPr>
              <a:t>Data is copied from storage and other devices in a bitwise manner i.e. getting an image of raw data</a:t>
            </a:r>
          </a:p>
          <a:p>
            <a:pPr lvl="1"/>
            <a:r>
              <a:rPr lang="en-AU" b="1" dirty="0">
                <a:effectLst/>
              </a:rPr>
              <a:t>Usually done in 512 byte chunks that equate to a “sector” on a disk</a:t>
            </a:r>
          </a:p>
          <a:p>
            <a:pPr lvl="1"/>
            <a:r>
              <a:rPr lang="en-AU" b="1" dirty="0">
                <a:effectLst/>
              </a:rPr>
              <a:t>This avoids changing the file system in any way during the reads</a:t>
            </a:r>
          </a:p>
          <a:p>
            <a:pPr lvl="1"/>
            <a:r>
              <a:rPr lang="en-AU" b="1" dirty="0">
                <a:effectLst/>
              </a:rPr>
              <a:t>Can use a write-blocked device to copy data </a:t>
            </a:r>
          </a:p>
          <a:p>
            <a:r>
              <a:rPr lang="en-AU" b="1" dirty="0">
                <a:effectLst/>
              </a:rPr>
              <a:t>We don’t use a logical data acquisition process using other layers to access or copy files</a:t>
            </a:r>
          </a:p>
          <a:p>
            <a:pPr lvl="1"/>
            <a:r>
              <a:rPr lang="en-AU" b="1" dirty="0">
                <a:effectLst/>
              </a:rPr>
              <a:t>This presents some problems if the data is stored in proprietary way</a:t>
            </a:r>
          </a:p>
          <a:p>
            <a:r>
              <a:rPr lang="en-AU" b="1" dirty="0">
                <a:effectLst/>
              </a:rPr>
              <a:t>Main decisions in data acquisition</a:t>
            </a:r>
          </a:p>
          <a:p>
            <a:pPr lvl="1"/>
            <a:r>
              <a:rPr lang="en-AU" b="1" dirty="0">
                <a:effectLst/>
              </a:rPr>
              <a:t>Likely value of the data to achieve its objectives</a:t>
            </a:r>
          </a:p>
          <a:p>
            <a:pPr lvl="1"/>
            <a:r>
              <a:rPr lang="en-AU" b="1" dirty="0">
                <a:effectLst/>
              </a:rPr>
              <a:t>Volatility being aware that data may disappear if machines are powered down, files may be updated etc</a:t>
            </a:r>
          </a:p>
          <a:p>
            <a:pPr lvl="1"/>
            <a:r>
              <a:rPr lang="en-AU" b="1" dirty="0">
                <a:effectLst/>
              </a:rPr>
              <a:t>Focus on amount of effort required </a:t>
            </a:r>
          </a:p>
          <a:p>
            <a:pPr lvl="1"/>
            <a:r>
              <a:rPr lang="en-AU" b="1" dirty="0">
                <a:effectLst/>
              </a:rPr>
              <a:t>Once data is acquired, needs to be verified</a:t>
            </a: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4257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Steganography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Steganography is Greek for </a:t>
            </a:r>
            <a:r>
              <a:rPr lang="en-AU" b="1" dirty="0" err="1">
                <a:effectLst/>
              </a:rPr>
              <a:t>steganos</a:t>
            </a:r>
            <a:r>
              <a:rPr lang="en-AU" b="1" dirty="0">
                <a:effectLst/>
              </a:rPr>
              <a:t> (</a:t>
            </a:r>
            <a:r>
              <a:rPr lang="el-GR" b="1" dirty="0" err="1">
                <a:effectLst/>
              </a:rPr>
              <a:t>στεγανός</a:t>
            </a:r>
            <a:r>
              <a:rPr lang="el-GR" b="1" dirty="0">
                <a:effectLst/>
              </a:rPr>
              <a:t>) </a:t>
            </a:r>
            <a:r>
              <a:rPr lang="en-AU" b="1" dirty="0">
                <a:effectLst/>
              </a:rPr>
              <a:t>which means “covered” and </a:t>
            </a:r>
            <a:r>
              <a:rPr lang="en-AU" b="1" dirty="0" err="1">
                <a:effectLst/>
              </a:rPr>
              <a:t>graphia</a:t>
            </a:r>
            <a:r>
              <a:rPr lang="en-AU" b="1" dirty="0">
                <a:effectLst/>
              </a:rPr>
              <a:t> (</a:t>
            </a:r>
            <a:r>
              <a:rPr lang="el-GR" b="1" dirty="0" err="1">
                <a:effectLst/>
              </a:rPr>
              <a:t>γραφη</a:t>
            </a:r>
            <a:r>
              <a:rPr lang="el-GR" b="1" dirty="0">
                <a:effectLst/>
              </a:rPr>
              <a:t>́), </a:t>
            </a:r>
            <a:r>
              <a:rPr lang="en-AU" b="1" dirty="0">
                <a:effectLst/>
              </a:rPr>
              <a:t>which means “writing” </a:t>
            </a:r>
          </a:p>
          <a:p>
            <a:r>
              <a:rPr lang="en-AU" b="1" dirty="0">
                <a:effectLst/>
              </a:rPr>
              <a:t>Message is hidden in another medium such as images, audio or webpage so that the message is hidden even in plain view</a:t>
            </a:r>
          </a:p>
          <a:p>
            <a:r>
              <a:rPr lang="en-AU" b="1" dirty="0">
                <a:effectLst/>
              </a:rPr>
              <a:t>The other medium is the carrier file</a:t>
            </a:r>
          </a:p>
          <a:p>
            <a:r>
              <a:rPr lang="en-AU" b="1" dirty="0">
                <a:effectLst/>
              </a:rPr>
              <a:t>Two forms</a:t>
            </a:r>
          </a:p>
          <a:p>
            <a:pPr lvl="1"/>
            <a:r>
              <a:rPr lang="en-AU" b="1" dirty="0">
                <a:effectLst/>
              </a:rPr>
              <a:t>Insertion: hidden text is added to the existing carrier</a:t>
            </a:r>
          </a:p>
          <a:p>
            <a:pPr lvl="1"/>
            <a:r>
              <a:rPr lang="en-AU" b="1" dirty="0">
                <a:effectLst/>
              </a:rPr>
              <a:t>Substitution: bits of the carrier are replaced with the bits from the message</a:t>
            </a:r>
          </a:p>
          <a:p>
            <a:endParaRPr lang="en-AU" dirty="0"/>
          </a:p>
          <a:p>
            <a:endParaRPr lang="en-AU" dirty="0">
              <a:effectLst/>
            </a:endParaRPr>
          </a:p>
          <a:p>
            <a:pPr marL="36900" indent="0">
              <a:buNone/>
            </a:pPr>
            <a:endParaRPr lang="en-AU" dirty="0">
              <a:effectLst/>
            </a:endParaRP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3538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LSB Substitution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b="1" dirty="0">
                <a:effectLst/>
              </a:rPr>
              <a:t>In a byte, the bit representing 1 is the least significant bit (LSB)</a:t>
            </a:r>
          </a:p>
          <a:p>
            <a:r>
              <a:rPr lang="en-AU" sz="1600" b="1" dirty="0">
                <a:effectLst/>
              </a:rPr>
              <a:t>128 is the most significant bit (MSB)</a:t>
            </a:r>
          </a:p>
          <a:p>
            <a:r>
              <a:rPr lang="en-AU" sz="1600" b="1" dirty="0">
                <a:effectLst/>
              </a:rPr>
              <a:t>We can change the bit without changing the colour to the human eye </a:t>
            </a:r>
          </a:p>
          <a:p>
            <a:pPr marL="36900" indent="0">
              <a:buNone/>
            </a:pPr>
            <a:endParaRPr lang="en-AU" sz="1600" dirty="0">
              <a:effectLst/>
            </a:endParaRPr>
          </a:p>
          <a:p>
            <a:endParaRPr lang="en-AU" sz="1600" dirty="0">
              <a:effectLst/>
            </a:endParaRPr>
          </a:p>
          <a:p>
            <a:endParaRPr lang="en-AU" sz="1600" dirty="0">
              <a:effectLst/>
            </a:endParaRPr>
          </a:p>
          <a:p>
            <a:endParaRPr lang="en-AU" sz="1600" dirty="0">
              <a:effectLst/>
            </a:endParaRPr>
          </a:p>
          <a:p>
            <a:endParaRPr lang="en-AU" sz="1600" dirty="0"/>
          </a:p>
          <a:p>
            <a:endParaRPr lang="en-US" sz="1600" dirty="0"/>
          </a:p>
          <a:p>
            <a:pPr marL="36900" indent="0">
              <a:buNone/>
            </a:pPr>
            <a:endParaRPr lang="en-AU" sz="1600" dirty="0">
              <a:effectLst/>
            </a:endParaRPr>
          </a:p>
          <a:p>
            <a:endParaRPr lang="en-AU" sz="1600" dirty="0"/>
          </a:p>
        </p:txBody>
      </p:sp>
      <p:pic>
        <p:nvPicPr>
          <p:cNvPr id="5" name="Picture 4" descr="A picture containing text, clock, kitchen appliance&#10;&#10;Description automatically generated">
            <a:extLst>
              <a:ext uri="{FF2B5EF4-FFF2-40B4-BE49-F238E27FC236}">
                <a16:creationId xmlns:a16="http://schemas.microsoft.com/office/drawing/2014/main" id="{10FB50D2-3362-9D40-9640-32A2EC79E305}"/>
              </a:ext>
            </a:extLst>
          </p:cNvPr>
          <p:cNvPicPr>
            <a:picLocks noChangeAspect="1"/>
          </p:cNvPicPr>
          <p:nvPr/>
        </p:nvPicPr>
        <p:blipFill>
          <a:blip r:embed="rId3"/>
          <a:stretch>
            <a:fillRect/>
          </a:stretch>
        </p:blipFill>
        <p:spPr>
          <a:xfrm>
            <a:off x="5300024" y="1277595"/>
            <a:ext cx="6161183" cy="1740534"/>
          </a:xfrm>
          <a:prstGeom prst="rect">
            <a:avLst/>
          </a:prstGeom>
        </p:spPr>
      </p:pic>
      <p:sp>
        <p:nvSpPr>
          <p:cNvPr id="6" name="TextBox 5">
            <a:extLst>
              <a:ext uri="{FF2B5EF4-FFF2-40B4-BE49-F238E27FC236}">
                <a16:creationId xmlns:a16="http://schemas.microsoft.com/office/drawing/2014/main" id="{6009DFC6-E531-A144-8EEF-88E70C36BC5B}"/>
              </a:ext>
            </a:extLst>
          </p:cNvPr>
          <p:cNvSpPr txBox="1"/>
          <p:nvPr/>
        </p:nvSpPr>
        <p:spPr>
          <a:xfrm>
            <a:off x="1596044" y="2660073"/>
            <a:ext cx="184731" cy="369332"/>
          </a:xfrm>
          <a:prstGeom prst="rect">
            <a:avLst/>
          </a:prstGeom>
          <a:noFill/>
        </p:spPr>
        <p:txBody>
          <a:bodyPr wrap="none" rtlCol="0">
            <a:spAutoFit/>
          </a:bodyPr>
          <a:lstStyle/>
          <a:p>
            <a:endParaRPr lang="en-AU" dirty="0"/>
          </a:p>
        </p:txBody>
      </p:sp>
      <p:pic>
        <p:nvPicPr>
          <p:cNvPr id="8" name="Picture 7" descr="Shape, arrow&#10;&#10;Description automatically generated">
            <a:extLst>
              <a:ext uri="{FF2B5EF4-FFF2-40B4-BE49-F238E27FC236}">
                <a16:creationId xmlns:a16="http://schemas.microsoft.com/office/drawing/2014/main" id="{1C9DF0E3-2246-CA46-ADBA-3FDD6C98AC07}"/>
              </a:ext>
            </a:extLst>
          </p:cNvPr>
          <p:cNvPicPr>
            <a:picLocks noChangeAspect="1"/>
          </p:cNvPicPr>
          <p:nvPr/>
        </p:nvPicPr>
        <p:blipFill>
          <a:blip r:embed="rId4"/>
          <a:stretch>
            <a:fillRect/>
          </a:stretch>
        </p:blipFill>
        <p:spPr>
          <a:xfrm>
            <a:off x="5783465" y="4169714"/>
            <a:ext cx="5194300" cy="1536700"/>
          </a:xfrm>
          <a:prstGeom prst="rect">
            <a:avLst/>
          </a:prstGeom>
        </p:spPr>
      </p:pic>
    </p:spTree>
    <p:extLst>
      <p:ext uri="{BB962C8B-B14F-4D97-AF65-F5344CB8AC3E}">
        <p14:creationId xmlns:p14="http://schemas.microsoft.com/office/powerpoint/2010/main" val="166257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effectLst/>
              </a:rPr>
              <a:t>CIA is sometimes extended to include </a:t>
            </a:r>
          </a:p>
          <a:p>
            <a:pPr lvl="1"/>
            <a:r>
              <a:rPr lang="en-AU" b="1" dirty="0">
                <a:solidFill>
                  <a:schemeClr val="accent6">
                    <a:lumMod val="40000"/>
                    <a:lumOff val="60000"/>
                  </a:schemeClr>
                </a:solidFill>
                <a:effectLst/>
              </a:rPr>
              <a:t>Authentication</a:t>
            </a:r>
            <a:endParaRPr lang="en-AU" dirty="0">
              <a:effectLst/>
            </a:endParaRPr>
          </a:p>
          <a:p>
            <a:pPr lvl="1"/>
            <a:r>
              <a:rPr lang="en-AU" b="1" dirty="0">
                <a:solidFill>
                  <a:schemeClr val="accent6">
                    <a:lumMod val="40000"/>
                    <a:lumOff val="60000"/>
                  </a:schemeClr>
                </a:solidFill>
                <a:effectLst/>
              </a:rPr>
              <a:t>Authorisation</a:t>
            </a:r>
          </a:p>
          <a:p>
            <a:pPr lvl="1"/>
            <a:r>
              <a:rPr lang="en-AU" b="1" dirty="0">
                <a:solidFill>
                  <a:schemeClr val="accent6">
                    <a:lumMod val="40000"/>
                    <a:lumOff val="60000"/>
                  </a:schemeClr>
                </a:solidFill>
                <a:effectLst/>
              </a:rPr>
              <a:t>Accountability</a:t>
            </a:r>
          </a:p>
          <a:p>
            <a:pPr lvl="1"/>
            <a:r>
              <a:rPr lang="en-AU" b="1" dirty="0">
                <a:solidFill>
                  <a:schemeClr val="accent6">
                    <a:lumMod val="40000"/>
                    <a:lumOff val="60000"/>
                  </a:schemeClr>
                </a:solidFill>
                <a:effectLst/>
              </a:rPr>
              <a:t>Non-Repudiation</a:t>
            </a:r>
            <a:r>
              <a:rPr lang="en-AU" dirty="0">
                <a:effectLst/>
              </a:rPr>
              <a:t> </a:t>
            </a:r>
          </a:p>
          <a:p>
            <a:r>
              <a:rPr lang="en-AU" dirty="0">
                <a:effectLst/>
              </a:rPr>
              <a:t>Privacy is part of confidentiality but is also independent. It is possible to infringe privacy without breaking confidentiality </a:t>
            </a:r>
            <a:endParaRPr lang="en-AU" dirty="0"/>
          </a:p>
          <a:p>
            <a:endParaRPr lang="en-AU" dirty="0"/>
          </a:p>
        </p:txBody>
      </p:sp>
    </p:spTree>
    <p:extLst>
      <p:ext uri="{BB962C8B-B14F-4D97-AF65-F5344CB8AC3E}">
        <p14:creationId xmlns:p14="http://schemas.microsoft.com/office/powerpoint/2010/main" val="2850690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4174020" cy="4171950"/>
          </a:xfrm>
        </p:spPr>
        <p:txBody>
          <a:bodyPr>
            <a:normAutofit lnSpcReduction="10000"/>
          </a:bodyPr>
          <a:lstStyle/>
          <a:p>
            <a:pPr marL="36900" indent="0">
              <a:buNone/>
            </a:pPr>
            <a:r>
              <a:rPr lang="en-AU" b="1" dirty="0">
                <a:effectLst/>
              </a:rPr>
              <a:t>01010010</a:t>
            </a:r>
            <a:br>
              <a:rPr lang="en-AU" b="1" dirty="0">
                <a:effectLst/>
              </a:rPr>
            </a:br>
            <a:r>
              <a:rPr lang="en-AU" b="1" dirty="0">
                <a:effectLst/>
              </a:rPr>
              <a:t>01001010</a:t>
            </a:r>
            <a:br>
              <a:rPr lang="en-AU" b="1" dirty="0">
                <a:effectLst/>
              </a:rPr>
            </a:br>
            <a:r>
              <a:rPr lang="en-AU" b="1" dirty="0">
                <a:effectLst/>
              </a:rPr>
              <a:t>10010111</a:t>
            </a:r>
            <a:br>
              <a:rPr lang="en-AU" b="1" dirty="0">
                <a:effectLst/>
              </a:rPr>
            </a:br>
            <a:r>
              <a:rPr lang="en-AU" b="1" dirty="0">
                <a:effectLst/>
              </a:rPr>
              <a:t>11001100</a:t>
            </a:r>
            <a:br>
              <a:rPr lang="en-AU" b="1" dirty="0">
                <a:effectLst/>
              </a:rPr>
            </a:br>
            <a:r>
              <a:rPr lang="en-AU" b="1" dirty="0">
                <a:effectLst/>
              </a:rPr>
              <a:t>11010101</a:t>
            </a:r>
            <a:br>
              <a:rPr lang="en-AU" b="1" dirty="0">
                <a:effectLst/>
              </a:rPr>
            </a:br>
            <a:r>
              <a:rPr lang="en-AU" b="1" dirty="0">
                <a:effectLst/>
              </a:rPr>
              <a:t>01010111</a:t>
            </a:r>
            <a:br>
              <a:rPr lang="en-AU" b="1" dirty="0">
                <a:effectLst/>
              </a:rPr>
            </a:br>
            <a:r>
              <a:rPr lang="en-AU" b="1" dirty="0">
                <a:effectLst/>
              </a:rPr>
              <a:t>00100110</a:t>
            </a:r>
            <a:br>
              <a:rPr lang="en-AU" b="1" dirty="0">
                <a:effectLst/>
              </a:rPr>
            </a:br>
            <a:r>
              <a:rPr lang="en-AU" b="1" dirty="0">
                <a:effectLst/>
              </a:rPr>
              <a:t>01000011</a:t>
            </a:r>
            <a:br>
              <a:rPr lang="en-AU" dirty="0">
                <a:effectLst/>
              </a:rPr>
            </a:br>
            <a:endParaRPr lang="en-AU" dirty="0"/>
          </a:p>
          <a:p>
            <a:r>
              <a:rPr lang="en-AU" b="1" dirty="0">
                <a:effectLst/>
              </a:rPr>
              <a:t>To hide the letter Z whose ASCII code is 10110101</a:t>
            </a:r>
          </a:p>
          <a:p>
            <a:pPr lvl="3"/>
            <a:endParaRPr lang="en-AU" dirty="0">
              <a:effectLst/>
            </a:endParaRPr>
          </a:p>
          <a:p>
            <a:pPr marL="36900" indent="0">
              <a:buNone/>
            </a:pPr>
            <a:endParaRPr lang="en-AU" dirty="0">
              <a:effectLst/>
            </a:endParaRP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
        <p:nvSpPr>
          <p:cNvPr id="4" name="Content Placeholder 2">
            <a:extLst>
              <a:ext uri="{FF2B5EF4-FFF2-40B4-BE49-F238E27FC236}">
                <a16:creationId xmlns:a16="http://schemas.microsoft.com/office/drawing/2014/main" id="{55E74629-7C70-B04A-9D71-59C67F847752}"/>
              </a:ext>
            </a:extLst>
          </p:cNvPr>
          <p:cNvSpPr txBox="1">
            <a:spLocks/>
          </p:cNvSpPr>
          <p:nvPr/>
        </p:nvSpPr>
        <p:spPr>
          <a:xfrm>
            <a:off x="6090676" y="2076450"/>
            <a:ext cx="4174020" cy="346710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spcBef>
                <a:spcPts val="0"/>
              </a:spcBef>
              <a:spcAft>
                <a:spcPts val="0"/>
              </a:spcAft>
              <a:buNone/>
            </a:pPr>
            <a:r>
              <a:rPr lang="en-AU" b="1" dirty="0">
                <a:effectLst/>
              </a:rPr>
              <a:t>0101001</a:t>
            </a:r>
            <a:r>
              <a:rPr lang="en-AU" b="1" dirty="0">
                <a:solidFill>
                  <a:srgbClr val="FF0000"/>
                </a:solidFill>
                <a:effectLst/>
              </a:rPr>
              <a:t>1</a:t>
            </a:r>
            <a:r>
              <a:rPr lang="en-AU" b="1" dirty="0">
                <a:effectLst/>
              </a:rPr>
              <a:t> </a:t>
            </a:r>
          </a:p>
          <a:p>
            <a:pPr marL="36900" indent="0">
              <a:spcBef>
                <a:spcPts val="0"/>
              </a:spcBef>
              <a:spcAft>
                <a:spcPts val="0"/>
              </a:spcAft>
              <a:buNone/>
            </a:pPr>
            <a:r>
              <a:rPr lang="en-AU" b="1" dirty="0">
                <a:effectLst/>
              </a:rPr>
              <a:t>0100101</a:t>
            </a:r>
            <a:r>
              <a:rPr lang="en-AU" b="1" dirty="0">
                <a:solidFill>
                  <a:srgbClr val="FF0000"/>
                </a:solidFill>
                <a:effectLst/>
              </a:rPr>
              <a:t>0</a:t>
            </a:r>
            <a:r>
              <a:rPr lang="en-AU" b="1" dirty="0">
                <a:effectLst/>
              </a:rPr>
              <a:t> </a:t>
            </a:r>
          </a:p>
          <a:p>
            <a:pPr marL="36900" indent="0">
              <a:spcBef>
                <a:spcPts val="0"/>
              </a:spcBef>
              <a:spcAft>
                <a:spcPts val="0"/>
              </a:spcAft>
              <a:buNone/>
            </a:pPr>
            <a:r>
              <a:rPr lang="en-AU" b="1" dirty="0">
                <a:effectLst/>
              </a:rPr>
              <a:t>1001011</a:t>
            </a:r>
            <a:r>
              <a:rPr lang="en-AU" b="1" dirty="0">
                <a:solidFill>
                  <a:srgbClr val="FF0000"/>
                </a:solidFill>
                <a:effectLst/>
              </a:rPr>
              <a:t>1</a:t>
            </a:r>
            <a:r>
              <a:rPr lang="en-AU" b="1" dirty="0">
                <a:effectLst/>
              </a:rPr>
              <a:t> </a:t>
            </a:r>
          </a:p>
          <a:p>
            <a:pPr marL="36900" indent="0">
              <a:spcBef>
                <a:spcPts val="0"/>
              </a:spcBef>
              <a:spcAft>
                <a:spcPts val="0"/>
              </a:spcAft>
              <a:buNone/>
            </a:pPr>
            <a:r>
              <a:rPr lang="en-AU" b="1" dirty="0">
                <a:effectLst/>
              </a:rPr>
              <a:t>1100110</a:t>
            </a:r>
            <a:r>
              <a:rPr lang="en-AU" b="1" dirty="0">
                <a:solidFill>
                  <a:srgbClr val="FF0000"/>
                </a:solidFill>
                <a:effectLst/>
              </a:rPr>
              <a:t>1</a:t>
            </a:r>
            <a:r>
              <a:rPr lang="en-AU" b="1" dirty="0">
                <a:effectLst/>
              </a:rPr>
              <a:t> </a:t>
            </a:r>
          </a:p>
          <a:p>
            <a:pPr marL="36900" indent="0">
              <a:spcBef>
                <a:spcPts val="0"/>
              </a:spcBef>
              <a:spcAft>
                <a:spcPts val="0"/>
              </a:spcAft>
              <a:buNone/>
            </a:pPr>
            <a:r>
              <a:rPr lang="en-AU" b="1" dirty="0">
                <a:effectLst/>
              </a:rPr>
              <a:t>1101010</a:t>
            </a:r>
            <a:r>
              <a:rPr lang="en-AU" b="1" dirty="0">
                <a:solidFill>
                  <a:srgbClr val="FF0000"/>
                </a:solidFill>
                <a:effectLst/>
              </a:rPr>
              <a:t>0</a:t>
            </a:r>
            <a:r>
              <a:rPr lang="en-AU" b="1" dirty="0">
                <a:effectLst/>
              </a:rPr>
              <a:t> </a:t>
            </a:r>
          </a:p>
          <a:p>
            <a:pPr marL="36900" indent="0">
              <a:spcBef>
                <a:spcPts val="0"/>
              </a:spcBef>
              <a:spcAft>
                <a:spcPts val="0"/>
              </a:spcAft>
              <a:buNone/>
            </a:pPr>
            <a:r>
              <a:rPr lang="en-AU" b="1" dirty="0">
                <a:effectLst/>
              </a:rPr>
              <a:t>0101011</a:t>
            </a:r>
            <a:r>
              <a:rPr lang="en-AU" b="1" dirty="0">
                <a:solidFill>
                  <a:srgbClr val="FF0000"/>
                </a:solidFill>
                <a:effectLst/>
              </a:rPr>
              <a:t>1</a:t>
            </a:r>
            <a:r>
              <a:rPr lang="en-AU" b="1" dirty="0">
                <a:effectLst/>
              </a:rPr>
              <a:t> </a:t>
            </a:r>
          </a:p>
          <a:p>
            <a:pPr marL="36900" indent="0">
              <a:spcBef>
                <a:spcPts val="0"/>
              </a:spcBef>
              <a:spcAft>
                <a:spcPts val="0"/>
              </a:spcAft>
              <a:buNone/>
            </a:pPr>
            <a:r>
              <a:rPr lang="en-AU" b="1" dirty="0">
                <a:effectLst/>
              </a:rPr>
              <a:t>0010011</a:t>
            </a:r>
            <a:r>
              <a:rPr lang="en-AU" b="1" dirty="0">
                <a:solidFill>
                  <a:srgbClr val="FF0000"/>
                </a:solidFill>
                <a:effectLst/>
              </a:rPr>
              <a:t>0</a:t>
            </a:r>
            <a:r>
              <a:rPr lang="en-AU" b="1" dirty="0">
                <a:effectLst/>
              </a:rPr>
              <a:t> </a:t>
            </a:r>
          </a:p>
          <a:p>
            <a:pPr marL="36900" indent="0">
              <a:spcBef>
                <a:spcPts val="0"/>
              </a:spcBef>
              <a:spcAft>
                <a:spcPts val="0"/>
              </a:spcAft>
              <a:buNone/>
            </a:pPr>
            <a:r>
              <a:rPr lang="en-AU" b="1" dirty="0">
                <a:effectLst/>
              </a:rPr>
              <a:t>0100001</a:t>
            </a:r>
            <a:r>
              <a:rPr lang="en-AU" b="1" dirty="0">
                <a:solidFill>
                  <a:srgbClr val="FF0000"/>
                </a:solidFill>
                <a:effectLst/>
              </a:rPr>
              <a:t>1</a:t>
            </a:r>
            <a:r>
              <a:rPr lang="en-AU" b="1" dirty="0">
                <a:effectLst/>
              </a:rPr>
              <a:t> </a:t>
            </a:r>
            <a:endParaRPr lang="en-AU" b="1" dirty="0"/>
          </a:p>
          <a:p>
            <a:pPr marL="36900" indent="0">
              <a:buNone/>
            </a:pPr>
            <a:br>
              <a:rPr lang="en-AU" dirty="0">
                <a:effectLst/>
              </a:rPr>
            </a:br>
            <a:endParaRPr lang="en-AU" dirty="0"/>
          </a:p>
          <a:p>
            <a:pPr lvl="3"/>
            <a:endParaRPr lang="en-AU" dirty="0">
              <a:effectLst/>
            </a:endParaRPr>
          </a:p>
          <a:p>
            <a:pPr marL="36900" indent="0">
              <a:buFont typeface="Wingdings 2" charset="2"/>
              <a:buNone/>
            </a:pPr>
            <a:endParaRPr lang="en-AU" dirty="0">
              <a:effectLst/>
            </a:endParaRPr>
          </a:p>
          <a:p>
            <a:endParaRPr lang="en-AU" dirty="0">
              <a:effectLst/>
            </a:endParaRPr>
          </a:p>
          <a:p>
            <a:endParaRPr lang="en-AU" dirty="0">
              <a:effectLst/>
            </a:endParaRPr>
          </a:p>
          <a:p>
            <a:endParaRPr lang="en-AU" dirty="0">
              <a:effectLst/>
            </a:endParaRPr>
          </a:p>
          <a:p>
            <a:endParaRPr lang="en-AU" dirty="0"/>
          </a:p>
          <a:p>
            <a:endParaRPr lang="en-US" dirty="0"/>
          </a:p>
          <a:p>
            <a:pPr marL="36900" indent="0">
              <a:buFont typeface="Wingdings 2" charset="2"/>
              <a:buNone/>
            </a:pPr>
            <a:endParaRPr lang="en-AU" dirty="0">
              <a:effectLst/>
            </a:endParaRPr>
          </a:p>
          <a:p>
            <a:endParaRPr lang="en-AU" sz="2000" dirty="0"/>
          </a:p>
        </p:txBody>
      </p:sp>
    </p:spTree>
    <p:extLst>
      <p:ext uri="{BB962C8B-B14F-4D97-AF65-F5344CB8AC3E}">
        <p14:creationId xmlns:p14="http://schemas.microsoft.com/office/powerpoint/2010/main" val="3146483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Steganalysis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1683327"/>
            <a:ext cx="10353762" cy="4565073"/>
          </a:xfrm>
        </p:spPr>
        <p:txBody>
          <a:bodyPr>
            <a:normAutofit fontScale="85000" lnSpcReduction="20000"/>
          </a:bodyPr>
          <a:lstStyle/>
          <a:p>
            <a:r>
              <a:rPr lang="en-AU" b="1" dirty="0"/>
              <a:t>Steganalysis approaches:</a:t>
            </a:r>
          </a:p>
          <a:p>
            <a:pPr lvl="1"/>
            <a:r>
              <a:rPr lang="en-AU" b="1" dirty="0"/>
              <a:t>Steganography-only attack: The steganography medium is the only item available for analysis. </a:t>
            </a:r>
          </a:p>
          <a:p>
            <a:pPr lvl="1"/>
            <a:r>
              <a:rPr lang="en-AU" b="1" dirty="0"/>
              <a:t>Known-carrier attack: The carrier and steganography media are both available for analysis. </a:t>
            </a:r>
          </a:p>
          <a:p>
            <a:pPr lvl="1"/>
            <a:r>
              <a:rPr lang="en-AU" b="1" dirty="0"/>
              <a:t>Known-message attack: The hidden message is known.</a:t>
            </a:r>
          </a:p>
          <a:p>
            <a:pPr lvl="1"/>
            <a:r>
              <a:rPr lang="en-AU" b="1" dirty="0"/>
              <a:t>Chosen-steganography attack: The steganography medium and algorithm are both known.</a:t>
            </a:r>
          </a:p>
          <a:p>
            <a:pPr lvl="1"/>
            <a:r>
              <a:rPr lang="en-AU" b="1" dirty="0"/>
              <a:t>Chosen-message attack: A known message and steganography algorithm are used to create steganography media for future analysis and comparison.</a:t>
            </a:r>
          </a:p>
          <a:p>
            <a:pPr lvl="1"/>
            <a:r>
              <a:rPr lang="en-AU" b="1" dirty="0">
                <a:effectLst/>
              </a:rPr>
              <a:t>Known-steganography attack: The carrier and steganography medium, as well as the steganography algorithm, are known.</a:t>
            </a:r>
            <a:endParaRPr lang="en-AU" b="1" dirty="0"/>
          </a:p>
          <a:p>
            <a:r>
              <a:rPr lang="en-AU" b="1" dirty="0">
                <a:effectLst/>
              </a:rPr>
              <a:t>Can try and find the tool that was used by trial-and-error (brute force) or use tool that will look for </a:t>
            </a:r>
            <a:r>
              <a:rPr lang="en-AU" b="1" dirty="0" err="1">
                <a:effectLst/>
              </a:rPr>
              <a:t>steg</a:t>
            </a:r>
            <a:r>
              <a:rPr lang="en-AU" b="1" dirty="0">
                <a:effectLst/>
              </a:rPr>
              <a:t> program signatures (</a:t>
            </a:r>
            <a:r>
              <a:rPr lang="en-AU" b="1" dirty="0" err="1">
                <a:effectLst/>
              </a:rPr>
              <a:t>StegSpy</a:t>
            </a:r>
            <a:r>
              <a:rPr lang="en-AU" b="1" dirty="0">
                <a:effectLst/>
              </a:rPr>
              <a:t>)</a:t>
            </a:r>
          </a:p>
          <a:p>
            <a:r>
              <a:rPr lang="en-AU" b="1" dirty="0">
                <a:effectLst/>
              </a:rPr>
              <a:t>If the original image is available, there may be a difference in size and hash value</a:t>
            </a:r>
          </a:p>
          <a:p>
            <a:r>
              <a:rPr lang="en-AU" b="1" dirty="0">
                <a:effectLst/>
              </a:rPr>
              <a:t>Complex analysis can look at frequency distributions of pixels</a:t>
            </a:r>
          </a:p>
          <a:p>
            <a:r>
              <a:rPr lang="en-AU" b="1" dirty="0">
                <a:effectLst/>
              </a:rPr>
              <a:t>Neural networks can be used</a:t>
            </a:r>
          </a:p>
          <a:p>
            <a:endParaRPr lang="en-AU" dirty="0">
              <a:effectLst/>
            </a:endParaRPr>
          </a:p>
          <a:p>
            <a:endParaRPr lang="en-AU" dirty="0"/>
          </a:p>
          <a:p>
            <a:endParaRPr lang="en-AU" dirty="0">
              <a:effectLst/>
            </a:endParaRPr>
          </a:p>
          <a:p>
            <a:pPr marL="36900" indent="0">
              <a:buNone/>
            </a:pPr>
            <a:endParaRPr lang="en-AU" dirty="0">
              <a:effectLst/>
            </a:endParaRP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99757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dirty="0"/>
              <a:t>Cryptography Today</a:t>
            </a:r>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p:txBody>
          <a:bodyPr>
            <a:normAutofit lnSpcReduction="10000"/>
          </a:bodyPr>
          <a:lstStyle/>
          <a:p>
            <a:r>
              <a:rPr lang="en-AU" b="1" dirty="0"/>
              <a:t>Two types of encryption used:</a:t>
            </a:r>
          </a:p>
          <a:p>
            <a:pPr lvl="1"/>
            <a:r>
              <a:rPr lang="en-AU" b="1" dirty="0"/>
              <a:t>Symmetric key cryptography: Both parties share the same single key</a:t>
            </a:r>
          </a:p>
          <a:p>
            <a:pPr lvl="2"/>
            <a:r>
              <a:rPr lang="en-AU" b="1" dirty="0" err="1"/>
              <a:t>Eg</a:t>
            </a:r>
            <a:r>
              <a:rPr lang="en-AU" b="1" dirty="0"/>
              <a:t>, AES</a:t>
            </a:r>
          </a:p>
          <a:p>
            <a:pPr lvl="1"/>
            <a:r>
              <a:rPr lang="en-AU" b="1" dirty="0"/>
              <a:t>Asymmetric key cryptography: Each party has 2 keys: public key and private key</a:t>
            </a:r>
          </a:p>
          <a:p>
            <a:pPr lvl="2"/>
            <a:r>
              <a:rPr lang="en-AU" b="1" dirty="0"/>
              <a:t>Eg. PGP</a:t>
            </a:r>
          </a:p>
          <a:p>
            <a:r>
              <a:rPr lang="en-AU" b="1" dirty="0"/>
              <a:t>Both types or encryption are used for different purposes and have different benefits and drawbacks</a:t>
            </a:r>
          </a:p>
          <a:p>
            <a:r>
              <a:rPr lang="en-AU" b="1" dirty="0"/>
              <a:t>In addition to the above, there are other cryptographic functions that do not require a key e.g. Hash functions</a:t>
            </a:r>
          </a:p>
          <a:p>
            <a:endParaRPr lang="en-AU" b="1" dirty="0"/>
          </a:p>
          <a:p>
            <a:pPr lvl="1"/>
            <a:endParaRPr lang="en-AU" b="1" dirty="0"/>
          </a:p>
        </p:txBody>
      </p:sp>
    </p:spTree>
    <p:extLst>
      <p:ext uri="{BB962C8B-B14F-4D97-AF65-F5344CB8AC3E}">
        <p14:creationId xmlns:p14="http://schemas.microsoft.com/office/powerpoint/2010/main" val="2338250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dirty="0"/>
              <a:t>Public Key Cryptography</a:t>
            </a:r>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a:xfrm>
            <a:off x="924443" y="2160031"/>
            <a:ext cx="10353762" cy="4381500"/>
          </a:xfrm>
        </p:spPr>
        <p:txBody>
          <a:bodyPr>
            <a:normAutofit/>
          </a:bodyPr>
          <a:lstStyle/>
          <a:p>
            <a:pPr lvl="1"/>
            <a:endParaRPr lang="en-AU" dirty="0"/>
          </a:p>
          <a:p>
            <a:endParaRPr lang="en-AU" dirty="0"/>
          </a:p>
          <a:p>
            <a:pPr lvl="1"/>
            <a:endParaRPr lang="en-AU" dirty="0"/>
          </a:p>
        </p:txBody>
      </p:sp>
      <p:sp>
        <p:nvSpPr>
          <p:cNvPr id="4" name="TextBox 3">
            <a:extLst>
              <a:ext uri="{FF2B5EF4-FFF2-40B4-BE49-F238E27FC236}">
                <a16:creationId xmlns:a16="http://schemas.microsoft.com/office/drawing/2014/main" id="{81F5DDB3-E553-6F4A-A0E2-CD8137ED01CE}"/>
              </a:ext>
            </a:extLst>
          </p:cNvPr>
          <p:cNvSpPr txBox="1"/>
          <p:nvPr/>
        </p:nvSpPr>
        <p:spPr>
          <a:xfrm>
            <a:off x="2844574" y="3981449"/>
            <a:ext cx="1938131" cy="369332"/>
          </a:xfrm>
          <a:prstGeom prst="rect">
            <a:avLst/>
          </a:prstGeom>
          <a:noFill/>
          <a:ln>
            <a:solidFill>
              <a:schemeClr val="tx1"/>
            </a:solidFill>
          </a:ln>
        </p:spPr>
        <p:txBody>
          <a:bodyPr wrap="square" rtlCol="0">
            <a:spAutoFit/>
          </a:bodyPr>
          <a:lstStyle/>
          <a:p>
            <a:pPr algn="ctr"/>
            <a:r>
              <a:rPr lang="en-AU" dirty="0"/>
              <a:t>Encryption</a:t>
            </a:r>
          </a:p>
        </p:txBody>
      </p:sp>
      <p:pic>
        <p:nvPicPr>
          <p:cNvPr id="7" name="Graphic 6" descr="Key outline">
            <a:extLst>
              <a:ext uri="{FF2B5EF4-FFF2-40B4-BE49-F238E27FC236}">
                <a16:creationId xmlns:a16="http://schemas.microsoft.com/office/drawing/2014/main" id="{C71251D2-DAF3-DB41-B199-EB6B168D0C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56439" y="2520516"/>
            <a:ext cx="914400" cy="914400"/>
          </a:xfrm>
          <a:prstGeom prst="rect">
            <a:avLst/>
          </a:prstGeom>
        </p:spPr>
      </p:pic>
      <p:pic>
        <p:nvPicPr>
          <p:cNvPr id="9" name="Graphic 8" descr="Document with solid fill">
            <a:extLst>
              <a:ext uri="{FF2B5EF4-FFF2-40B4-BE49-F238E27FC236}">
                <a16:creationId xmlns:a16="http://schemas.microsoft.com/office/drawing/2014/main" id="{0E983205-672D-F141-8993-7D2135B937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5017" y="3708915"/>
            <a:ext cx="914400" cy="914400"/>
          </a:xfrm>
          <a:prstGeom prst="rect">
            <a:avLst/>
          </a:prstGeom>
        </p:spPr>
      </p:pic>
      <p:grpSp>
        <p:nvGrpSpPr>
          <p:cNvPr id="13" name="Group 12">
            <a:extLst>
              <a:ext uri="{FF2B5EF4-FFF2-40B4-BE49-F238E27FC236}">
                <a16:creationId xmlns:a16="http://schemas.microsoft.com/office/drawing/2014/main" id="{007F36C6-652C-3149-9D3B-D8ADD0EF9A0B}"/>
              </a:ext>
            </a:extLst>
          </p:cNvPr>
          <p:cNvGrpSpPr/>
          <p:nvPr/>
        </p:nvGrpSpPr>
        <p:grpSpPr>
          <a:xfrm>
            <a:off x="5602807" y="3708915"/>
            <a:ext cx="997033" cy="1158823"/>
            <a:chOff x="5633476" y="2971800"/>
            <a:chExt cx="997033" cy="1158823"/>
          </a:xfrm>
        </p:grpSpPr>
        <p:pic>
          <p:nvPicPr>
            <p:cNvPr id="11" name="Graphic 10" descr="Lock outline">
              <a:extLst>
                <a:ext uri="{FF2B5EF4-FFF2-40B4-BE49-F238E27FC236}">
                  <a16:creationId xmlns:a16="http://schemas.microsoft.com/office/drawing/2014/main" id="{FA03A942-2AA9-5C4E-81D7-790D102B5E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5231" y="3615345"/>
              <a:ext cx="515278" cy="515278"/>
            </a:xfrm>
            <a:prstGeom prst="rect">
              <a:avLst/>
            </a:prstGeom>
          </p:spPr>
        </p:pic>
        <p:pic>
          <p:nvPicPr>
            <p:cNvPr id="12" name="Graphic 11" descr="Document with solid fill">
              <a:extLst>
                <a:ext uri="{FF2B5EF4-FFF2-40B4-BE49-F238E27FC236}">
                  <a16:creationId xmlns:a16="http://schemas.microsoft.com/office/drawing/2014/main" id="{615ADDE4-659C-A74C-AAC4-D533172AC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3476" y="2971800"/>
              <a:ext cx="914400" cy="914400"/>
            </a:xfrm>
            <a:prstGeom prst="rect">
              <a:avLst/>
            </a:prstGeom>
          </p:spPr>
        </p:pic>
      </p:grpSp>
      <p:cxnSp>
        <p:nvCxnSpPr>
          <p:cNvPr id="15" name="Straight Arrow Connector 14">
            <a:extLst>
              <a:ext uri="{FF2B5EF4-FFF2-40B4-BE49-F238E27FC236}">
                <a16:creationId xmlns:a16="http://schemas.microsoft.com/office/drawing/2014/main" id="{36146CEA-0764-8C4C-B63A-3C9476664A33}"/>
              </a:ext>
            </a:extLst>
          </p:cNvPr>
          <p:cNvCxnSpPr>
            <a:stCxn id="9" idx="3"/>
            <a:endCxn id="4" idx="1"/>
          </p:cNvCxnSpPr>
          <p:nvPr/>
        </p:nvCxnSpPr>
        <p:spPr>
          <a:xfrm>
            <a:off x="2179417" y="4166115"/>
            <a:ext cx="66515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2B30CB-FC36-1D4F-AC7F-664FC71392C0}"/>
              </a:ext>
            </a:extLst>
          </p:cNvPr>
          <p:cNvCxnSpPr>
            <a:cxnSpLocks/>
            <a:stCxn id="7" idx="2"/>
            <a:endCxn id="4" idx="0"/>
          </p:cNvCxnSpPr>
          <p:nvPr/>
        </p:nvCxnSpPr>
        <p:spPr>
          <a:xfrm>
            <a:off x="3813639" y="3434916"/>
            <a:ext cx="1" cy="5465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D9EA37-B136-CD42-89D2-7E17C60035A9}"/>
              </a:ext>
            </a:extLst>
          </p:cNvPr>
          <p:cNvCxnSpPr>
            <a:cxnSpLocks/>
            <a:stCxn id="4" idx="3"/>
            <a:endCxn id="12" idx="1"/>
          </p:cNvCxnSpPr>
          <p:nvPr/>
        </p:nvCxnSpPr>
        <p:spPr>
          <a:xfrm>
            <a:off x="4782705" y="4166115"/>
            <a:ext cx="82010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F1C3B2-AA38-0C42-929E-F1303056F1CA}"/>
              </a:ext>
            </a:extLst>
          </p:cNvPr>
          <p:cNvSpPr txBox="1"/>
          <p:nvPr/>
        </p:nvSpPr>
        <p:spPr>
          <a:xfrm>
            <a:off x="3189958" y="2252268"/>
            <a:ext cx="1699761" cy="369332"/>
          </a:xfrm>
          <a:prstGeom prst="rect">
            <a:avLst/>
          </a:prstGeom>
          <a:noFill/>
        </p:spPr>
        <p:txBody>
          <a:bodyPr wrap="none" rtlCol="0">
            <a:spAutoFit/>
          </a:bodyPr>
          <a:lstStyle/>
          <a:p>
            <a:r>
              <a:rPr lang="en-AU" dirty="0"/>
              <a:t>Bob’s Public Key</a:t>
            </a:r>
          </a:p>
        </p:txBody>
      </p:sp>
      <p:sp>
        <p:nvSpPr>
          <p:cNvPr id="23" name="TextBox 22">
            <a:extLst>
              <a:ext uri="{FF2B5EF4-FFF2-40B4-BE49-F238E27FC236}">
                <a16:creationId xmlns:a16="http://schemas.microsoft.com/office/drawing/2014/main" id="{E715C108-9055-964A-87F8-232A0228A4E2}"/>
              </a:ext>
            </a:extLst>
          </p:cNvPr>
          <p:cNvSpPr txBox="1"/>
          <p:nvPr/>
        </p:nvSpPr>
        <p:spPr>
          <a:xfrm>
            <a:off x="1278013" y="4818346"/>
            <a:ext cx="971741" cy="369332"/>
          </a:xfrm>
          <a:prstGeom prst="rect">
            <a:avLst/>
          </a:prstGeom>
          <a:noFill/>
        </p:spPr>
        <p:txBody>
          <a:bodyPr wrap="none" rtlCol="0">
            <a:spAutoFit/>
          </a:bodyPr>
          <a:lstStyle/>
          <a:p>
            <a:r>
              <a:rPr lang="en-AU" dirty="0"/>
              <a:t>Plaintext</a:t>
            </a:r>
          </a:p>
        </p:txBody>
      </p:sp>
      <p:sp>
        <p:nvSpPr>
          <p:cNvPr id="24" name="TextBox 23">
            <a:extLst>
              <a:ext uri="{FF2B5EF4-FFF2-40B4-BE49-F238E27FC236}">
                <a16:creationId xmlns:a16="http://schemas.microsoft.com/office/drawing/2014/main" id="{31A7E12A-9634-EF48-8152-4DE542848C41}"/>
              </a:ext>
            </a:extLst>
          </p:cNvPr>
          <p:cNvSpPr txBox="1"/>
          <p:nvPr/>
        </p:nvSpPr>
        <p:spPr>
          <a:xfrm>
            <a:off x="5570949" y="4818346"/>
            <a:ext cx="1143262" cy="369332"/>
          </a:xfrm>
          <a:prstGeom prst="rect">
            <a:avLst/>
          </a:prstGeom>
          <a:noFill/>
        </p:spPr>
        <p:txBody>
          <a:bodyPr wrap="none" rtlCol="0">
            <a:spAutoFit/>
          </a:bodyPr>
          <a:lstStyle/>
          <a:p>
            <a:r>
              <a:rPr lang="en-AU" dirty="0"/>
              <a:t>Ciphertext</a:t>
            </a:r>
          </a:p>
        </p:txBody>
      </p:sp>
      <p:sp>
        <p:nvSpPr>
          <p:cNvPr id="25" name="TextBox 24">
            <a:extLst>
              <a:ext uri="{FF2B5EF4-FFF2-40B4-BE49-F238E27FC236}">
                <a16:creationId xmlns:a16="http://schemas.microsoft.com/office/drawing/2014/main" id="{D095D2F6-FD59-BB4A-9104-C6F6F95075D4}"/>
              </a:ext>
            </a:extLst>
          </p:cNvPr>
          <p:cNvSpPr txBox="1"/>
          <p:nvPr/>
        </p:nvSpPr>
        <p:spPr>
          <a:xfrm>
            <a:off x="7117276" y="3981449"/>
            <a:ext cx="1938131" cy="369332"/>
          </a:xfrm>
          <a:prstGeom prst="rect">
            <a:avLst/>
          </a:prstGeom>
          <a:noFill/>
          <a:ln>
            <a:solidFill>
              <a:schemeClr val="tx1"/>
            </a:solidFill>
          </a:ln>
        </p:spPr>
        <p:txBody>
          <a:bodyPr wrap="square" rtlCol="0">
            <a:spAutoFit/>
          </a:bodyPr>
          <a:lstStyle/>
          <a:p>
            <a:pPr algn="ctr"/>
            <a:r>
              <a:rPr lang="en-AU" dirty="0"/>
              <a:t>Decryption</a:t>
            </a:r>
          </a:p>
        </p:txBody>
      </p:sp>
      <p:pic>
        <p:nvPicPr>
          <p:cNvPr id="26" name="Graphic 25" descr="Key outline">
            <a:extLst>
              <a:ext uri="{FF2B5EF4-FFF2-40B4-BE49-F238E27FC236}">
                <a16:creationId xmlns:a16="http://schemas.microsoft.com/office/drawing/2014/main" id="{50BA4E7C-5142-4E40-A1B5-4D832880D3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319" y="2514600"/>
            <a:ext cx="914400" cy="914400"/>
          </a:xfrm>
          <a:prstGeom prst="rect">
            <a:avLst/>
          </a:prstGeom>
        </p:spPr>
      </p:pic>
      <p:sp>
        <p:nvSpPr>
          <p:cNvPr id="27" name="TextBox 26">
            <a:extLst>
              <a:ext uri="{FF2B5EF4-FFF2-40B4-BE49-F238E27FC236}">
                <a16:creationId xmlns:a16="http://schemas.microsoft.com/office/drawing/2014/main" id="{846D4264-B07D-5D46-8672-6C915B9AD970}"/>
              </a:ext>
            </a:extLst>
          </p:cNvPr>
          <p:cNvSpPr txBox="1"/>
          <p:nvPr/>
        </p:nvSpPr>
        <p:spPr>
          <a:xfrm>
            <a:off x="7457838" y="2246352"/>
            <a:ext cx="1783117" cy="369332"/>
          </a:xfrm>
          <a:prstGeom prst="rect">
            <a:avLst/>
          </a:prstGeom>
          <a:noFill/>
        </p:spPr>
        <p:txBody>
          <a:bodyPr wrap="none" rtlCol="0">
            <a:spAutoFit/>
          </a:bodyPr>
          <a:lstStyle/>
          <a:p>
            <a:r>
              <a:rPr lang="en-AU" dirty="0"/>
              <a:t>Bob’s Private Key</a:t>
            </a:r>
          </a:p>
        </p:txBody>
      </p:sp>
      <p:cxnSp>
        <p:nvCxnSpPr>
          <p:cNvPr id="28" name="Straight Arrow Connector 27">
            <a:extLst>
              <a:ext uri="{FF2B5EF4-FFF2-40B4-BE49-F238E27FC236}">
                <a16:creationId xmlns:a16="http://schemas.microsoft.com/office/drawing/2014/main" id="{C2786D77-8158-1743-A829-105FD8FD44C1}"/>
              </a:ext>
            </a:extLst>
          </p:cNvPr>
          <p:cNvCxnSpPr>
            <a:cxnSpLocks/>
            <a:stCxn id="26" idx="2"/>
            <a:endCxn id="25" idx="0"/>
          </p:cNvCxnSpPr>
          <p:nvPr/>
        </p:nvCxnSpPr>
        <p:spPr>
          <a:xfrm>
            <a:off x="8081519" y="3429000"/>
            <a:ext cx="4823" cy="55244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BEAAD0-A23E-E94C-BA3D-F7847F496AFE}"/>
              </a:ext>
            </a:extLst>
          </p:cNvPr>
          <p:cNvCxnSpPr>
            <a:cxnSpLocks/>
            <a:stCxn id="12" idx="3"/>
            <a:endCxn id="25" idx="1"/>
          </p:cNvCxnSpPr>
          <p:nvPr/>
        </p:nvCxnSpPr>
        <p:spPr>
          <a:xfrm>
            <a:off x="6517207" y="4166115"/>
            <a:ext cx="60006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ABA6C7E-0428-6346-80CE-52897CA6B912}"/>
              </a:ext>
            </a:extLst>
          </p:cNvPr>
          <p:cNvCxnSpPr>
            <a:cxnSpLocks/>
            <a:stCxn id="25" idx="3"/>
          </p:cNvCxnSpPr>
          <p:nvPr/>
        </p:nvCxnSpPr>
        <p:spPr>
          <a:xfrm>
            <a:off x="9055407" y="4166115"/>
            <a:ext cx="88519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Document with solid fill">
            <a:extLst>
              <a:ext uri="{FF2B5EF4-FFF2-40B4-BE49-F238E27FC236}">
                <a16:creationId xmlns:a16="http://schemas.microsoft.com/office/drawing/2014/main" id="{8265CF20-F0E5-5C46-B14A-FBB4215997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0597" y="3722131"/>
            <a:ext cx="914400" cy="914400"/>
          </a:xfrm>
          <a:prstGeom prst="rect">
            <a:avLst/>
          </a:prstGeom>
        </p:spPr>
      </p:pic>
      <p:sp>
        <p:nvSpPr>
          <p:cNvPr id="38" name="TextBox 37">
            <a:extLst>
              <a:ext uri="{FF2B5EF4-FFF2-40B4-BE49-F238E27FC236}">
                <a16:creationId xmlns:a16="http://schemas.microsoft.com/office/drawing/2014/main" id="{8E5F64CA-F12B-C048-868C-ABC919A2EB45}"/>
              </a:ext>
            </a:extLst>
          </p:cNvPr>
          <p:cNvSpPr txBox="1"/>
          <p:nvPr/>
        </p:nvSpPr>
        <p:spPr>
          <a:xfrm>
            <a:off x="10035406" y="4795006"/>
            <a:ext cx="971741" cy="369332"/>
          </a:xfrm>
          <a:prstGeom prst="rect">
            <a:avLst/>
          </a:prstGeom>
          <a:noFill/>
        </p:spPr>
        <p:txBody>
          <a:bodyPr wrap="none" rtlCol="0">
            <a:spAutoFit/>
          </a:bodyPr>
          <a:lstStyle/>
          <a:p>
            <a:r>
              <a:rPr lang="en-AU" dirty="0"/>
              <a:t>Plaintext</a:t>
            </a:r>
          </a:p>
        </p:txBody>
      </p:sp>
      <p:pic>
        <p:nvPicPr>
          <p:cNvPr id="40" name="Graphic 39" descr="User Crown Female outline">
            <a:extLst>
              <a:ext uri="{FF2B5EF4-FFF2-40B4-BE49-F238E27FC236}">
                <a16:creationId xmlns:a16="http://schemas.microsoft.com/office/drawing/2014/main" id="{17D2E732-4C71-B94C-ABAF-779A021CC7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090" y="2514600"/>
            <a:ext cx="705002" cy="705002"/>
          </a:xfrm>
          <a:prstGeom prst="rect">
            <a:avLst/>
          </a:prstGeom>
        </p:spPr>
      </p:pic>
      <p:cxnSp>
        <p:nvCxnSpPr>
          <p:cNvPr id="43" name="Straight Arrow Connector 42">
            <a:extLst>
              <a:ext uri="{FF2B5EF4-FFF2-40B4-BE49-F238E27FC236}">
                <a16:creationId xmlns:a16="http://schemas.microsoft.com/office/drawing/2014/main" id="{1C525F12-3F56-174B-96C1-5F7D6BCFABB0}"/>
              </a:ext>
            </a:extLst>
          </p:cNvPr>
          <p:cNvCxnSpPr>
            <a:cxnSpLocks/>
            <a:stCxn id="40" idx="2"/>
            <a:endCxn id="9" idx="0"/>
          </p:cNvCxnSpPr>
          <p:nvPr/>
        </p:nvCxnSpPr>
        <p:spPr>
          <a:xfrm flipH="1">
            <a:off x="1722217" y="3219602"/>
            <a:ext cx="4374" cy="4893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User Crown Male outline">
            <a:extLst>
              <a:ext uri="{FF2B5EF4-FFF2-40B4-BE49-F238E27FC236}">
                <a16:creationId xmlns:a16="http://schemas.microsoft.com/office/drawing/2014/main" id="{AE00BF7B-300A-054A-B3C6-FB73A50CCD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5796" y="2515601"/>
            <a:ext cx="704001" cy="704001"/>
          </a:xfrm>
          <a:prstGeom prst="rect">
            <a:avLst/>
          </a:prstGeom>
        </p:spPr>
      </p:pic>
      <p:cxnSp>
        <p:nvCxnSpPr>
          <p:cNvPr id="48" name="Straight Arrow Connector 47">
            <a:extLst>
              <a:ext uri="{FF2B5EF4-FFF2-40B4-BE49-F238E27FC236}">
                <a16:creationId xmlns:a16="http://schemas.microsoft.com/office/drawing/2014/main" id="{6C0997D6-09C3-8F4B-BFB8-5F8D16025A43}"/>
              </a:ext>
            </a:extLst>
          </p:cNvPr>
          <p:cNvCxnSpPr>
            <a:cxnSpLocks/>
            <a:stCxn id="37" idx="0"/>
            <a:endCxn id="47" idx="2"/>
          </p:cNvCxnSpPr>
          <p:nvPr/>
        </p:nvCxnSpPr>
        <p:spPr>
          <a:xfrm flipV="1">
            <a:off x="10397797" y="3219602"/>
            <a:ext cx="0" cy="50252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BF83FA2-305B-E646-90D7-B7A112EDB986}"/>
              </a:ext>
            </a:extLst>
          </p:cNvPr>
          <p:cNvSpPr txBox="1"/>
          <p:nvPr/>
        </p:nvSpPr>
        <p:spPr>
          <a:xfrm>
            <a:off x="1407066" y="2085278"/>
            <a:ext cx="630301" cy="369332"/>
          </a:xfrm>
          <a:prstGeom prst="rect">
            <a:avLst/>
          </a:prstGeom>
          <a:noFill/>
        </p:spPr>
        <p:txBody>
          <a:bodyPr wrap="none" rtlCol="0">
            <a:spAutoFit/>
          </a:bodyPr>
          <a:lstStyle/>
          <a:p>
            <a:r>
              <a:rPr lang="en-AU" dirty="0"/>
              <a:t>Alice</a:t>
            </a:r>
          </a:p>
        </p:txBody>
      </p:sp>
      <p:sp>
        <p:nvSpPr>
          <p:cNvPr id="55" name="TextBox 54">
            <a:extLst>
              <a:ext uri="{FF2B5EF4-FFF2-40B4-BE49-F238E27FC236}">
                <a16:creationId xmlns:a16="http://schemas.microsoft.com/office/drawing/2014/main" id="{D230F044-3C15-7D43-9212-FF5A623B083E}"/>
              </a:ext>
            </a:extLst>
          </p:cNvPr>
          <p:cNvSpPr txBox="1"/>
          <p:nvPr/>
        </p:nvSpPr>
        <p:spPr>
          <a:xfrm>
            <a:off x="10129934" y="2085278"/>
            <a:ext cx="535724" cy="369332"/>
          </a:xfrm>
          <a:prstGeom prst="rect">
            <a:avLst/>
          </a:prstGeom>
          <a:noFill/>
        </p:spPr>
        <p:txBody>
          <a:bodyPr wrap="none" rtlCol="0">
            <a:spAutoFit/>
          </a:bodyPr>
          <a:lstStyle/>
          <a:p>
            <a:r>
              <a:rPr lang="en-AU" dirty="0"/>
              <a:t>Bob</a:t>
            </a:r>
          </a:p>
        </p:txBody>
      </p:sp>
    </p:spTree>
    <p:extLst>
      <p:ext uri="{BB962C8B-B14F-4D97-AF65-F5344CB8AC3E}">
        <p14:creationId xmlns:p14="http://schemas.microsoft.com/office/powerpoint/2010/main" val="3955519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dirty="0"/>
              <a:t>Non-Repudiation</a:t>
            </a:r>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a:xfrm>
            <a:off x="913795" y="1866900"/>
            <a:ext cx="10353762" cy="3924299"/>
          </a:xfrm>
        </p:spPr>
        <p:txBody>
          <a:bodyPr>
            <a:normAutofit/>
          </a:bodyPr>
          <a:lstStyle/>
          <a:p>
            <a:r>
              <a:rPr lang="en-AU" b="1" dirty="0"/>
              <a:t>To prove that Alice was the one that sent the message</a:t>
            </a:r>
          </a:p>
          <a:p>
            <a:r>
              <a:rPr lang="en-AU" b="1" dirty="0"/>
              <a:t>Alice encrypts the document with her private key and Bob decrypts it with Alice’s public key</a:t>
            </a:r>
          </a:p>
          <a:p>
            <a:r>
              <a:rPr lang="en-AU" b="1" dirty="0"/>
              <a:t>It must be Alice because only she would have her private key</a:t>
            </a:r>
          </a:p>
          <a:p>
            <a:r>
              <a:rPr lang="en-AU" b="1" dirty="0"/>
              <a:t>This also authenticates Alice</a:t>
            </a:r>
          </a:p>
          <a:p>
            <a:r>
              <a:rPr lang="en-AU" b="1" dirty="0"/>
              <a:t>In practice, we don’t need to encrypt the entire document but can do a hash of the document</a:t>
            </a:r>
            <a:endParaRPr lang="en-US" b="1" dirty="0"/>
          </a:p>
          <a:p>
            <a:pPr lvl="1"/>
            <a:endParaRPr lang="en-AU" dirty="0"/>
          </a:p>
          <a:p>
            <a:endParaRPr lang="en-AU" dirty="0"/>
          </a:p>
          <a:p>
            <a:pPr lvl="1"/>
            <a:endParaRPr lang="en-AU" dirty="0"/>
          </a:p>
        </p:txBody>
      </p:sp>
    </p:spTree>
    <p:extLst>
      <p:ext uri="{BB962C8B-B14F-4D97-AF65-F5344CB8AC3E}">
        <p14:creationId xmlns:p14="http://schemas.microsoft.com/office/powerpoint/2010/main" val="53592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dirty="0"/>
              <a:t>Non-Repudiation</a:t>
            </a:r>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a:xfrm>
            <a:off x="913795" y="1866900"/>
            <a:ext cx="10353762" cy="3924299"/>
          </a:xfrm>
        </p:spPr>
        <p:txBody>
          <a:bodyPr>
            <a:normAutofit/>
          </a:bodyPr>
          <a:lstStyle/>
          <a:p>
            <a:pPr lvl="1"/>
            <a:endParaRPr lang="en-AU" dirty="0"/>
          </a:p>
          <a:p>
            <a:endParaRPr lang="en-AU" dirty="0"/>
          </a:p>
          <a:p>
            <a:pPr lvl="1"/>
            <a:endParaRPr lang="en-AU" dirty="0"/>
          </a:p>
        </p:txBody>
      </p:sp>
      <p:sp>
        <p:nvSpPr>
          <p:cNvPr id="4" name="TextBox 3">
            <a:extLst>
              <a:ext uri="{FF2B5EF4-FFF2-40B4-BE49-F238E27FC236}">
                <a16:creationId xmlns:a16="http://schemas.microsoft.com/office/drawing/2014/main" id="{A1F7CBBC-7271-4144-8E2B-96FB1BD76AAF}"/>
              </a:ext>
            </a:extLst>
          </p:cNvPr>
          <p:cNvSpPr txBox="1"/>
          <p:nvPr/>
        </p:nvSpPr>
        <p:spPr>
          <a:xfrm>
            <a:off x="3008697" y="3981449"/>
            <a:ext cx="1938131" cy="369332"/>
          </a:xfrm>
          <a:prstGeom prst="rect">
            <a:avLst/>
          </a:prstGeom>
          <a:noFill/>
          <a:ln>
            <a:solidFill>
              <a:schemeClr val="tx1"/>
            </a:solidFill>
          </a:ln>
        </p:spPr>
        <p:txBody>
          <a:bodyPr wrap="square" rtlCol="0">
            <a:spAutoFit/>
          </a:bodyPr>
          <a:lstStyle/>
          <a:p>
            <a:pPr algn="ctr"/>
            <a:r>
              <a:rPr lang="en-AU" dirty="0"/>
              <a:t>Encryption</a:t>
            </a:r>
          </a:p>
        </p:txBody>
      </p:sp>
      <p:pic>
        <p:nvPicPr>
          <p:cNvPr id="5" name="Graphic 4" descr="Key outline">
            <a:extLst>
              <a:ext uri="{FF2B5EF4-FFF2-40B4-BE49-F238E27FC236}">
                <a16:creationId xmlns:a16="http://schemas.microsoft.com/office/drawing/2014/main" id="{B033B4F8-BAC3-FB41-869F-DB9857ECA1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562" y="2520516"/>
            <a:ext cx="914400" cy="914400"/>
          </a:xfrm>
          <a:prstGeom prst="rect">
            <a:avLst/>
          </a:prstGeom>
        </p:spPr>
      </p:pic>
      <p:pic>
        <p:nvPicPr>
          <p:cNvPr id="6" name="Graphic 5" descr="Document with solid fill">
            <a:extLst>
              <a:ext uri="{FF2B5EF4-FFF2-40B4-BE49-F238E27FC236}">
                <a16:creationId xmlns:a16="http://schemas.microsoft.com/office/drawing/2014/main" id="{64F09791-2795-254D-B15B-4454F04B65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9140" y="3708915"/>
            <a:ext cx="914400" cy="914400"/>
          </a:xfrm>
          <a:prstGeom prst="rect">
            <a:avLst/>
          </a:prstGeom>
        </p:spPr>
      </p:pic>
      <p:grpSp>
        <p:nvGrpSpPr>
          <p:cNvPr id="7" name="Group 6">
            <a:extLst>
              <a:ext uri="{FF2B5EF4-FFF2-40B4-BE49-F238E27FC236}">
                <a16:creationId xmlns:a16="http://schemas.microsoft.com/office/drawing/2014/main" id="{CCD51644-D46D-194B-AE67-89C2BACB8329}"/>
              </a:ext>
            </a:extLst>
          </p:cNvPr>
          <p:cNvGrpSpPr/>
          <p:nvPr/>
        </p:nvGrpSpPr>
        <p:grpSpPr>
          <a:xfrm>
            <a:off x="5766930" y="3708915"/>
            <a:ext cx="997033" cy="1158823"/>
            <a:chOff x="5633476" y="2971800"/>
            <a:chExt cx="997033" cy="1158823"/>
          </a:xfrm>
        </p:grpSpPr>
        <p:pic>
          <p:nvPicPr>
            <p:cNvPr id="8" name="Graphic 7" descr="Lock outline">
              <a:extLst>
                <a:ext uri="{FF2B5EF4-FFF2-40B4-BE49-F238E27FC236}">
                  <a16:creationId xmlns:a16="http://schemas.microsoft.com/office/drawing/2014/main" id="{1E612868-C765-FA4D-AA0B-102E5F542B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5231" y="3615345"/>
              <a:ext cx="515278" cy="515278"/>
            </a:xfrm>
            <a:prstGeom prst="rect">
              <a:avLst/>
            </a:prstGeom>
          </p:spPr>
        </p:pic>
        <p:pic>
          <p:nvPicPr>
            <p:cNvPr id="9" name="Graphic 8" descr="Document with solid fill">
              <a:extLst>
                <a:ext uri="{FF2B5EF4-FFF2-40B4-BE49-F238E27FC236}">
                  <a16:creationId xmlns:a16="http://schemas.microsoft.com/office/drawing/2014/main" id="{C8A93F85-9172-0C4B-890C-A56D02F09F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3476" y="2971800"/>
              <a:ext cx="914400" cy="914400"/>
            </a:xfrm>
            <a:prstGeom prst="rect">
              <a:avLst/>
            </a:prstGeom>
          </p:spPr>
        </p:pic>
      </p:grpSp>
      <p:cxnSp>
        <p:nvCxnSpPr>
          <p:cNvPr id="10" name="Straight Arrow Connector 9">
            <a:extLst>
              <a:ext uri="{FF2B5EF4-FFF2-40B4-BE49-F238E27FC236}">
                <a16:creationId xmlns:a16="http://schemas.microsoft.com/office/drawing/2014/main" id="{58E0438D-F538-1C44-91ED-F8B9B1AEECEC}"/>
              </a:ext>
            </a:extLst>
          </p:cNvPr>
          <p:cNvCxnSpPr>
            <a:stCxn id="6" idx="3"/>
            <a:endCxn id="4" idx="1"/>
          </p:cNvCxnSpPr>
          <p:nvPr/>
        </p:nvCxnSpPr>
        <p:spPr>
          <a:xfrm>
            <a:off x="2343540" y="4166115"/>
            <a:ext cx="66515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6CE84D-64E6-8247-9C51-44F2C7BDF76F}"/>
              </a:ext>
            </a:extLst>
          </p:cNvPr>
          <p:cNvCxnSpPr>
            <a:cxnSpLocks/>
            <a:stCxn id="5" idx="2"/>
            <a:endCxn id="4" idx="0"/>
          </p:cNvCxnSpPr>
          <p:nvPr/>
        </p:nvCxnSpPr>
        <p:spPr>
          <a:xfrm>
            <a:off x="3977762" y="3434916"/>
            <a:ext cx="1" cy="5465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3EBF87-6803-F24B-AFFC-BA4F70FB61F0}"/>
              </a:ext>
            </a:extLst>
          </p:cNvPr>
          <p:cNvCxnSpPr>
            <a:cxnSpLocks/>
            <a:stCxn id="4" idx="3"/>
            <a:endCxn id="9" idx="1"/>
          </p:cNvCxnSpPr>
          <p:nvPr/>
        </p:nvCxnSpPr>
        <p:spPr>
          <a:xfrm>
            <a:off x="4946828" y="4166115"/>
            <a:ext cx="82010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F92087-3BD1-8A4A-9EC4-1834E4D78BD3}"/>
              </a:ext>
            </a:extLst>
          </p:cNvPr>
          <p:cNvSpPr txBox="1"/>
          <p:nvPr/>
        </p:nvSpPr>
        <p:spPr>
          <a:xfrm>
            <a:off x="3211921" y="2135106"/>
            <a:ext cx="1877694" cy="369332"/>
          </a:xfrm>
          <a:prstGeom prst="rect">
            <a:avLst/>
          </a:prstGeom>
          <a:noFill/>
        </p:spPr>
        <p:txBody>
          <a:bodyPr wrap="none" rtlCol="0">
            <a:spAutoFit/>
          </a:bodyPr>
          <a:lstStyle/>
          <a:p>
            <a:r>
              <a:rPr lang="en-AU" dirty="0"/>
              <a:t>Alice’s Private Key</a:t>
            </a:r>
          </a:p>
        </p:txBody>
      </p:sp>
      <p:sp>
        <p:nvSpPr>
          <p:cNvPr id="14" name="TextBox 13">
            <a:extLst>
              <a:ext uri="{FF2B5EF4-FFF2-40B4-BE49-F238E27FC236}">
                <a16:creationId xmlns:a16="http://schemas.microsoft.com/office/drawing/2014/main" id="{B476111B-0BE0-FB49-AA38-32BE82E09C98}"/>
              </a:ext>
            </a:extLst>
          </p:cNvPr>
          <p:cNvSpPr txBox="1"/>
          <p:nvPr/>
        </p:nvSpPr>
        <p:spPr>
          <a:xfrm>
            <a:off x="1442136" y="4818346"/>
            <a:ext cx="971741" cy="369332"/>
          </a:xfrm>
          <a:prstGeom prst="rect">
            <a:avLst/>
          </a:prstGeom>
          <a:noFill/>
        </p:spPr>
        <p:txBody>
          <a:bodyPr wrap="none" rtlCol="0">
            <a:spAutoFit/>
          </a:bodyPr>
          <a:lstStyle/>
          <a:p>
            <a:r>
              <a:rPr lang="en-AU" dirty="0"/>
              <a:t>Plaintext</a:t>
            </a:r>
          </a:p>
        </p:txBody>
      </p:sp>
      <p:sp>
        <p:nvSpPr>
          <p:cNvPr id="15" name="TextBox 14">
            <a:extLst>
              <a:ext uri="{FF2B5EF4-FFF2-40B4-BE49-F238E27FC236}">
                <a16:creationId xmlns:a16="http://schemas.microsoft.com/office/drawing/2014/main" id="{94CB2D72-5901-ED40-A75E-0E66BFB66B45}"/>
              </a:ext>
            </a:extLst>
          </p:cNvPr>
          <p:cNvSpPr txBox="1"/>
          <p:nvPr/>
        </p:nvSpPr>
        <p:spPr>
          <a:xfrm>
            <a:off x="5735072" y="4818346"/>
            <a:ext cx="1143262" cy="369332"/>
          </a:xfrm>
          <a:prstGeom prst="rect">
            <a:avLst/>
          </a:prstGeom>
          <a:noFill/>
        </p:spPr>
        <p:txBody>
          <a:bodyPr wrap="none" rtlCol="0">
            <a:spAutoFit/>
          </a:bodyPr>
          <a:lstStyle/>
          <a:p>
            <a:r>
              <a:rPr lang="en-AU" dirty="0"/>
              <a:t>Ciphertext</a:t>
            </a:r>
          </a:p>
        </p:txBody>
      </p:sp>
      <p:sp>
        <p:nvSpPr>
          <p:cNvPr id="16" name="TextBox 15">
            <a:extLst>
              <a:ext uri="{FF2B5EF4-FFF2-40B4-BE49-F238E27FC236}">
                <a16:creationId xmlns:a16="http://schemas.microsoft.com/office/drawing/2014/main" id="{728F459D-A177-0E4B-B30C-889285301151}"/>
              </a:ext>
            </a:extLst>
          </p:cNvPr>
          <p:cNvSpPr txBox="1"/>
          <p:nvPr/>
        </p:nvSpPr>
        <p:spPr>
          <a:xfrm>
            <a:off x="7281399" y="3981449"/>
            <a:ext cx="1938131" cy="369332"/>
          </a:xfrm>
          <a:prstGeom prst="rect">
            <a:avLst/>
          </a:prstGeom>
          <a:noFill/>
          <a:ln>
            <a:solidFill>
              <a:schemeClr val="tx1"/>
            </a:solidFill>
          </a:ln>
        </p:spPr>
        <p:txBody>
          <a:bodyPr wrap="square" rtlCol="0">
            <a:spAutoFit/>
          </a:bodyPr>
          <a:lstStyle/>
          <a:p>
            <a:pPr algn="ctr"/>
            <a:r>
              <a:rPr lang="en-AU" dirty="0"/>
              <a:t>Decryption</a:t>
            </a:r>
          </a:p>
        </p:txBody>
      </p:sp>
      <p:pic>
        <p:nvPicPr>
          <p:cNvPr id="17" name="Graphic 16" descr="Key outline">
            <a:extLst>
              <a:ext uri="{FF2B5EF4-FFF2-40B4-BE49-F238E27FC236}">
                <a16:creationId xmlns:a16="http://schemas.microsoft.com/office/drawing/2014/main" id="{16D27A3A-ACCC-8147-992B-A7CBF01DED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8442" y="2514600"/>
            <a:ext cx="914400" cy="914400"/>
          </a:xfrm>
          <a:prstGeom prst="rect">
            <a:avLst/>
          </a:prstGeom>
        </p:spPr>
      </p:pic>
      <p:sp>
        <p:nvSpPr>
          <p:cNvPr id="18" name="TextBox 17">
            <a:extLst>
              <a:ext uri="{FF2B5EF4-FFF2-40B4-BE49-F238E27FC236}">
                <a16:creationId xmlns:a16="http://schemas.microsoft.com/office/drawing/2014/main" id="{C2BE485D-A949-F448-B7C8-F4E2F7D6234C}"/>
              </a:ext>
            </a:extLst>
          </p:cNvPr>
          <p:cNvSpPr txBox="1"/>
          <p:nvPr/>
        </p:nvSpPr>
        <p:spPr>
          <a:xfrm>
            <a:off x="7524419" y="2157046"/>
            <a:ext cx="1794337" cy="369332"/>
          </a:xfrm>
          <a:prstGeom prst="rect">
            <a:avLst/>
          </a:prstGeom>
          <a:noFill/>
        </p:spPr>
        <p:txBody>
          <a:bodyPr wrap="none" rtlCol="0">
            <a:spAutoFit/>
          </a:bodyPr>
          <a:lstStyle/>
          <a:p>
            <a:r>
              <a:rPr lang="en-AU" dirty="0"/>
              <a:t>Alice’s Public Key</a:t>
            </a:r>
          </a:p>
        </p:txBody>
      </p:sp>
      <p:cxnSp>
        <p:nvCxnSpPr>
          <p:cNvPr id="19" name="Straight Arrow Connector 18">
            <a:extLst>
              <a:ext uri="{FF2B5EF4-FFF2-40B4-BE49-F238E27FC236}">
                <a16:creationId xmlns:a16="http://schemas.microsoft.com/office/drawing/2014/main" id="{226838B7-0B5F-4142-B09C-BCB414B5234B}"/>
              </a:ext>
            </a:extLst>
          </p:cNvPr>
          <p:cNvCxnSpPr>
            <a:cxnSpLocks/>
            <a:stCxn id="17" idx="2"/>
            <a:endCxn id="16" idx="0"/>
          </p:cNvCxnSpPr>
          <p:nvPr/>
        </p:nvCxnSpPr>
        <p:spPr>
          <a:xfrm>
            <a:off x="8245642" y="3429000"/>
            <a:ext cx="4823" cy="55244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7C62B9-92E1-334D-AE9C-C5A76D4E1E06}"/>
              </a:ext>
            </a:extLst>
          </p:cNvPr>
          <p:cNvCxnSpPr>
            <a:cxnSpLocks/>
            <a:stCxn id="9" idx="3"/>
            <a:endCxn id="16" idx="1"/>
          </p:cNvCxnSpPr>
          <p:nvPr/>
        </p:nvCxnSpPr>
        <p:spPr>
          <a:xfrm>
            <a:off x="6681330" y="4166115"/>
            <a:ext cx="60006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840D1E-7A19-854C-996A-8AAB7F8C1379}"/>
              </a:ext>
            </a:extLst>
          </p:cNvPr>
          <p:cNvCxnSpPr>
            <a:cxnSpLocks/>
            <a:stCxn id="16" idx="3"/>
          </p:cNvCxnSpPr>
          <p:nvPr/>
        </p:nvCxnSpPr>
        <p:spPr>
          <a:xfrm>
            <a:off x="9219530" y="4166115"/>
            <a:ext cx="88519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Document with solid fill">
            <a:extLst>
              <a:ext uri="{FF2B5EF4-FFF2-40B4-BE49-F238E27FC236}">
                <a16:creationId xmlns:a16="http://schemas.microsoft.com/office/drawing/2014/main" id="{8F415931-E791-7343-9847-E2D925F5AE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04720" y="3722131"/>
            <a:ext cx="914400" cy="914400"/>
          </a:xfrm>
          <a:prstGeom prst="rect">
            <a:avLst/>
          </a:prstGeom>
        </p:spPr>
      </p:pic>
      <p:sp>
        <p:nvSpPr>
          <p:cNvPr id="23" name="TextBox 22">
            <a:extLst>
              <a:ext uri="{FF2B5EF4-FFF2-40B4-BE49-F238E27FC236}">
                <a16:creationId xmlns:a16="http://schemas.microsoft.com/office/drawing/2014/main" id="{3C0DEC45-FBCB-9B44-8018-1F58510B6438}"/>
              </a:ext>
            </a:extLst>
          </p:cNvPr>
          <p:cNvSpPr txBox="1"/>
          <p:nvPr/>
        </p:nvSpPr>
        <p:spPr>
          <a:xfrm>
            <a:off x="10199529" y="4795006"/>
            <a:ext cx="971741" cy="369332"/>
          </a:xfrm>
          <a:prstGeom prst="rect">
            <a:avLst/>
          </a:prstGeom>
          <a:noFill/>
        </p:spPr>
        <p:txBody>
          <a:bodyPr wrap="none" rtlCol="0">
            <a:spAutoFit/>
          </a:bodyPr>
          <a:lstStyle/>
          <a:p>
            <a:r>
              <a:rPr lang="en-AU" dirty="0"/>
              <a:t>Plaintext</a:t>
            </a:r>
          </a:p>
        </p:txBody>
      </p:sp>
      <p:pic>
        <p:nvPicPr>
          <p:cNvPr id="24" name="Graphic 23" descr="User Crown Female outline">
            <a:extLst>
              <a:ext uri="{FF2B5EF4-FFF2-40B4-BE49-F238E27FC236}">
                <a16:creationId xmlns:a16="http://schemas.microsoft.com/office/drawing/2014/main" id="{CA6E2419-E68D-BE4B-9441-54B22E806A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38213" y="2514600"/>
            <a:ext cx="705002" cy="705002"/>
          </a:xfrm>
          <a:prstGeom prst="rect">
            <a:avLst/>
          </a:prstGeom>
        </p:spPr>
      </p:pic>
      <p:cxnSp>
        <p:nvCxnSpPr>
          <p:cNvPr id="25" name="Straight Arrow Connector 24">
            <a:extLst>
              <a:ext uri="{FF2B5EF4-FFF2-40B4-BE49-F238E27FC236}">
                <a16:creationId xmlns:a16="http://schemas.microsoft.com/office/drawing/2014/main" id="{83F02B36-B7A1-594E-B582-BE69A76F0ECB}"/>
              </a:ext>
            </a:extLst>
          </p:cNvPr>
          <p:cNvCxnSpPr>
            <a:cxnSpLocks/>
            <a:stCxn id="24" idx="2"/>
            <a:endCxn id="6" idx="0"/>
          </p:cNvCxnSpPr>
          <p:nvPr/>
        </p:nvCxnSpPr>
        <p:spPr>
          <a:xfrm flipH="1">
            <a:off x="1886340" y="3219602"/>
            <a:ext cx="4374" cy="4893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User Crown Male outline">
            <a:extLst>
              <a:ext uri="{FF2B5EF4-FFF2-40B4-BE49-F238E27FC236}">
                <a16:creationId xmlns:a16="http://schemas.microsoft.com/office/drawing/2014/main" id="{991FBC5D-BE54-9148-8A5F-2357D3AB3E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09919" y="2515601"/>
            <a:ext cx="704001" cy="704001"/>
          </a:xfrm>
          <a:prstGeom prst="rect">
            <a:avLst/>
          </a:prstGeom>
        </p:spPr>
      </p:pic>
      <p:cxnSp>
        <p:nvCxnSpPr>
          <p:cNvPr id="27" name="Straight Arrow Connector 26">
            <a:extLst>
              <a:ext uri="{FF2B5EF4-FFF2-40B4-BE49-F238E27FC236}">
                <a16:creationId xmlns:a16="http://schemas.microsoft.com/office/drawing/2014/main" id="{CF519C76-D7F5-2F40-88C4-6C954C87137A}"/>
              </a:ext>
            </a:extLst>
          </p:cNvPr>
          <p:cNvCxnSpPr>
            <a:cxnSpLocks/>
            <a:stCxn id="22" idx="0"/>
            <a:endCxn id="26" idx="2"/>
          </p:cNvCxnSpPr>
          <p:nvPr/>
        </p:nvCxnSpPr>
        <p:spPr>
          <a:xfrm flipV="1">
            <a:off x="10561920" y="3219602"/>
            <a:ext cx="0" cy="50252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5DD11E3-7566-8947-816E-02E963D9BEF6}"/>
              </a:ext>
            </a:extLst>
          </p:cNvPr>
          <p:cNvSpPr txBox="1"/>
          <p:nvPr/>
        </p:nvSpPr>
        <p:spPr>
          <a:xfrm>
            <a:off x="1571189" y="2085278"/>
            <a:ext cx="630301" cy="369332"/>
          </a:xfrm>
          <a:prstGeom prst="rect">
            <a:avLst/>
          </a:prstGeom>
          <a:noFill/>
        </p:spPr>
        <p:txBody>
          <a:bodyPr wrap="none" rtlCol="0">
            <a:spAutoFit/>
          </a:bodyPr>
          <a:lstStyle/>
          <a:p>
            <a:r>
              <a:rPr lang="en-AU" dirty="0"/>
              <a:t>Alice</a:t>
            </a:r>
          </a:p>
        </p:txBody>
      </p:sp>
      <p:sp>
        <p:nvSpPr>
          <p:cNvPr id="29" name="TextBox 28">
            <a:extLst>
              <a:ext uri="{FF2B5EF4-FFF2-40B4-BE49-F238E27FC236}">
                <a16:creationId xmlns:a16="http://schemas.microsoft.com/office/drawing/2014/main" id="{03928993-84D0-0D4F-9448-3248EE5A3E0F}"/>
              </a:ext>
            </a:extLst>
          </p:cNvPr>
          <p:cNvSpPr txBox="1"/>
          <p:nvPr/>
        </p:nvSpPr>
        <p:spPr>
          <a:xfrm>
            <a:off x="10294057" y="2085278"/>
            <a:ext cx="535724" cy="369332"/>
          </a:xfrm>
          <a:prstGeom prst="rect">
            <a:avLst/>
          </a:prstGeom>
          <a:noFill/>
        </p:spPr>
        <p:txBody>
          <a:bodyPr wrap="none" rtlCol="0">
            <a:spAutoFit/>
          </a:bodyPr>
          <a:lstStyle/>
          <a:p>
            <a:r>
              <a:rPr lang="en-AU" dirty="0"/>
              <a:t>Bob</a:t>
            </a:r>
          </a:p>
        </p:txBody>
      </p:sp>
    </p:spTree>
    <p:extLst>
      <p:ext uri="{BB962C8B-B14F-4D97-AF65-F5344CB8AC3E}">
        <p14:creationId xmlns:p14="http://schemas.microsoft.com/office/powerpoint/2010/main" val="74523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dirty="0"/>
              <a:t>Confidentiality and Authentication</a:t>
            </a:r>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a:xfrm>
            <a:off x="913795" y="1866900"/>
            <a:ext cx="10353762" cy="3924299"/>
          </a:xfrm>
        </p:spPr>
        <p:txBody>
          <a:bodyPr>
            <a:normAutofit/>
          </a:bodyPr>
          <a:lstStyle/>
          <a:p>
            <a:r>
              <a:rPr lang="en-AU" b="1" dirty="0"/>
              <a:t>Combine the two processes</a:t>
            </a:r>
          </a:p>
          <a:p>
            <a:pPr marL="907200" lvl="1" indent="-457200">
              <a:buFont typeface="+mj-lt"/>
              <a:buAutoNum type="arabicPeriod"/>
            </a:pPr>
            <a:r>
              <a:rPr lang="en-AU" b="1" dirty="0"/>
              <a:t>Alice encrypts the document with her private key</a:t>
            </a:r>
          </a:p>
          <a:p>
            <a:pPr marL="907200" lvl="1" indent="-457200">
              <a:buFont typeface="+mj-lt"/>
              <a:buAutoNum type="arabicPeriod"/>
            </a:pPr>
            <a:r>
              <a:rPr lang="en-AU" b="1" dirty="0"/>
              <a:t>Alice then encrypts again with Bob’s public key</a:t>
            </a:r>
          </a:p>
          <a:p>
            <a:pPr marL="907200" lvl="1" indent="-457200">
              <a:buFont typeface="+mj-lt"/>
              <a:buAutoNum type="arabicPeriod"/>
            </a:pPr>
            <a:r>
              <a:rPr lang="en-AU" b="1" dirty="0"/>
              <a:t>Bob decrypts the document with Bob’s private key</a:t>
            </a:r>
          </a:p>
          <a:p>
            <a:pPr marL="907200" lvl="1" indent="-457200">
              <a:buFont typeface="+mj-lt"/>
              <a:buAutoNum type="arabicPeriod"/>
            </a:pPr>
            <a:r>
              <a:rPr lang="en-AU" b="1" dirty="0"/>
              <a:t>Bob decrypts the document with Alice’s public key</a:t>
            </a:r>
            <a:endParaRPr lang="en-US" b="1" dirty="0"/>
          </a:p>
          <a:p>
            <a:pPr lvl="1"/>
            <a:endParaRPr lang="en-AU" dirty="0"/>
          </a:p>
          <a:p>
            <a:endParaRPr lang="en-AU" dirty="0"/>
          </a:p>
          <a:p>
            <a:pPr lvl="1"/>
            <a:endParaRPr lang="en-AU" dirty="0"/>
          </a:p>
        </p:txBody>
      </p:sp>
    </p:spTree>
    <p:extLst>
      <p:ext uri="{BB962C8B-B14F-4D97-AF65-F5344CB8AC3E}">
        <p14:creationId xmlns:p14="http://schemas.microsoft.com/office/powerpoint/2010/main" val="212979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FEB-3C59-724C-9F6C-6099AD6EB856}"/>
              </a:ext>
            </a:extLst>
          </p:cNvPr>
          <p:cNvSpPr>
            <a:spLocks noGrp="1"/>
          </p:cNvSpPr>
          <p:nvPr>
            <p:ph type="title"/>
          </p:nvPr>
        </p:nvSpPr>
        <p:spPr/>
        <p:txBody>
          <a:bodyPr/>
          <a:lstStyle/>
          <a:p>
            <a:r>
              <a:rPr lang="en-AU"/>
              <a:t>Asymmetric Cryptography: Public Key Distribution</a:t>
            </a:r>
            <a:endParaRPr lang="en-AU" dirty="0"/>
          </a:p>
        </p:txBody>
      </p:sp>
      <p:sp>
        <p:nvSpPr>
          <p:cNvPr id="3" name="Content Placeholder 2">
            <a:extLst>
              <a:ext uri="{FF2B5EF4-FFF2-40B4-BE49-F238E27FC236}">
                <a16:creationId xmlns:a16="http://schemas.microsoft.com/office/drawing/2014/main" id="{A1777822-F08B-5D4F-9AFF-451D6BF548EF}"/>
              </a:ext>
            </a:extLst>
          </p:cNvPr>
          <p:cNvSpPr>
            <a:spLocks noGrp="1"/>
          </p:cNvSpPr>
          <p:nvPr>
            <p:ph idx="1"/>
          </p:nvPr>
        </p:nvSpPr>
        <p:spPr>
          <a:xfrm>
            <a:off x="913795" y="1866900"/>
            <a:ext cx="10353762" cy="3924299"/>
          </a:xfrm>
        </p:spPr>
        <p:txBody>
          <a:bodyPr>
            <a:normAutofit lnSpcReduction="10000"/>
          </a:bodyPr>
          <a:lstStyle/>
          <a:p>
            <a:r>
              <a:rPr lang="en-AU" b="1" dirty="0"/>
              <a:t>Distributing public keys is much easier than sharing private keys amongst people</a:t>
            </a:r>
          </a:p>
          <a:p>
            <a:r>
              <a:rPr lang="en-AU" b="1" dirty="0"/>
              <a:t>However, still have an issue about verifying that a public key belongs to the person it says</a:t>
            </a:r>
          </a:p>
          <a:p>
            <a:pPr lvl="1"/>
            <a:r>
              <a:rPr lang="en-AU" b="1" dirty="0"/>
              <a:t>Decentralised models: PGP, OpenPGP</a:t>
            </a:r>
          </a:p>
          <a:p>
            <a:pPr lvl="1"/>
            <a:r>
              <a:rPr lang="en-AU" b="1" dirty="0"/>
              <a:t>Centralised models: Estonian ID-Card</a:t>
            </a:r>
          </a:p>
          <a:p>
            <a:r>
              <a:rPr lang="en-AU" b="1" dirty="0"/>
              <a:t>PGP (Pretty Good Privacy) Phil Zimmerman 1991</a:t>
            </a:r>
          </a:p>
          <a:p>
            <a:pPr lvl="1"/>
            <a:r>
              <a:rPr lang="en-US" b="1" dirty="0"/>
              <a:t>Uses variety of symmetric and public key ciphers</a:t>
            </a:r>
          </a:p>
          <a:p>
            <a:pPr lvl="1"/>
            <a:r>
              <a:rPr lang="en-US" b="1" dirty="0"/>
              <a:t>Uses Web of Trust </a:t>
            </a:r>
          </a:p>
          <a:p>
            <a:r>
              <a:rPr lang="en-US" b="1" dirty="0"/>
              <a:t>Estonian model needs proof of identification (passport, driving license, </a:t>
            </a:r>
            <a:r>
              <a:rPr lang="en-US" b="1" dirty="0" err="1"/>
              <a:t>etc</a:t>
            </a:r>
            <a:r>
              <a:rPr lang="en-US" b="1" dirty="0"/>
              <a:t>) also can only be collected in person</a:t>
            </a:r>
          </a:p>
          <a:p>
            <a:pPr lvl="1"/>
            <a:endParaRPr lang="en-AU" dirty="0"/>
          </a:p>
          <a:p>
            <a:endParaRPr lang="en-AU" dirty="0"/>
          </a:p>
          <a:p>
            <a:pPr lvl="1"/>
            <a:endParaRPr lang="en-AU" dirty="0"/>
          </a:p>
        </p:txBody>
      </p:sp>
      <p:pic>
        <p:nvPicPr>
          <p:cNvPr id="1026" name="Picture 2" descr="Digital residency pays off big for Estonia | Business| Economy and finance  news from a German perspective | DW | 29.12.2017">
            <a:extLst>
              <a:ext uri="{FF2B5EF4-FFF2-40B4-BE49-F238E27FC236}">
                <a16:creationId xmlns:a16="http://schemas.microsoft.com/office/drawing/2014/main" id="{99C674EA-B16A-4040-BB34-44CF4ECA0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585" y="2981047"/>
            <a:ext cx="3000620" cy="169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96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354E-5692-BF46-A762-682BCAA901D1}"/>
              </a:ext>
            </a:extLst>
          </p:cNvPr>
          <p:cNvSpPr>
            <a:spLocks noGrp="1"/>
          </p:cNvSpPr>
          <p:nvPr>
            <p:ph type="title"/>
          </p:nvPr>
        </p:nvSpPr>
        <p:spPr/>
        <p:txBody>
          <a:bodyPr/>
          <a:lstStyle/>
          <a:p>
            <a:r>
              <a:rPr lang="en-AU" dirty="0"/>
              <a:t>Cryptographic Hash Functions</a:t>
            </a:r>
          </a:p>
        </p:txBody>
      </p:sp>
      <p:sp>
        <p:nvSpPr>
          <p:cNvPr id="3" name="Content Placeholder 2">
            <a:extLst>
              <a:ext uri="{FF2B5EF4-FFF2-40B4-BE49-F238E27FC236}">
                <a16:creationId xmlns:a16="http://schemas.microsoft.com/office/drawing/2014/main" id="{3FA6CA0D-EC31-5C4C-95DB-0A7B1605AC35}"/>
              </a:ext>
            </a:extLst>
          </p:cNvPr>
          <p:cNvSpPr>
            <a:spLocks noGrp="1"/>
          </p:cNvSpPr>
          <p:nvPr>
            <p:ph idx="1"/>
          </p:nvPr>
        </p:nvSpPr>
        <p:spPr/>
        <p:txBody>
          <a:bodyPr>
            <a:normAutofit fontScale="70000" lnSpcReduction="20000"/>
          </a:bodyPr>
          <a:lstStyle/>
          <a:p>
            <a:r>
              <a:rPr lang="en-US" b="1" dirty="0"/>
              <a:t>Algorithm that maps data of arbitrary size to a bit string of a fixed size</a:t>
            </a:r>
          </a:p>
          <a:p>
            <a:r>
              <a:rPr lang="en-US" b="1" dirty="0"/>
              <a:t>Designed to operate only one way (can’t be inverted)</a:t>
            </a:r>
          </a:p>
          <a:p>
            <a:r>
              <a:rPr lang="en-US" b="1" dirty="0"/>
              <a:t>Properties:</a:t>
            </a:r>
          </a:p>
          <a:p>
            <a:pPr lvl="1"/>
            <a:r>
              <a:rPr lang="en-US" b="1" dirty="0"/>
              <a:t>deterministic - the same message results in the same hash</a:t>
            </a:r>
          </a:p>
          <a:p>
            <a:pPr lvl="1"/>
            <a:r>
              <a:rPr lang="en-US" b="1" dirty="0"/>
              <a:t>fast to compute</a:t>
            </a:r>
          </a:p>
          <a:p>
            <a:pPr lvl="1"/>
            <a:r>
              <a:rPr lang="en-US" b="1" dirty="0"/>
              <a:t>very difficult to generate a message from its hash</a:t>
            </a:r>
          </a:p>
          <a:p>
            <a:pPr lvl="1"/>
            <a:r>
              <a:rPr lang="en-US" b="1" dirty="0"/>
              <a:t>small changes to message result in large changes to hash</a:t>
            </a:r>
          </a:p>
          <a:p>
            <a:pPr lvl="1"/>
            <a:r>
              <a:rPr lang="en-US" b="1" dirty="0"/>
              <a:t>two different messages are very unlikely to generate the same hash</a:t>
            </a:r>
          </a:p>
          <a:p>
            <a:r>
              <a:rPr lang="en-US" b="1" dirty="0"/>
              <a:t>MD5 was invented by Ron Rivest in 1992 and very common but proved flawed</a:t>
            </a:r>
          </a:p>
          <a:p>
            <a:r>
              <a:rPr lang="en-US" b="1" dirty="0"/>
              <a:t>SHA-2 recommended now although it comes from the NSA </a:t>
            </a:r>
            <a:r>
              <a:rPr lang="mr-IN" b="1" dirty="0"/>
              <a:t>–</a:t>
            </a:r>
            <a:r>
              <a:rPr lang="en-US" b="1" dirty="0"/>
              <a:t> can output various sizes of hash (224, 256, 384 and 512 bits)</a:t>
            </a:r>
          </a:p>
          <a:p>
            <a:r>
              <a:rPr lang="en-US" b="1" dirty="0"/>
              <a:t>SHA-3 released by NIST in 2015</a:t>
            </a:r>
          </a:p>
          <a:p>
            <a:endParaRPr lang="en-AU" dirty="0"/>
          </a:p>
        </p:txBody>
      </p:sp>
    </p:spTree>
    <p:extLst>
      <p:ext uri="{BB962C8B-B14F-4D97-AF65-F5344CB8AC3E}">
        <p14:creationId xmlns:p14="http://schemas.microsoft.com/office/powerpoint/2010/main" val="2286558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354E-5692-BF46-A762-682BCAA901D1}"/>
              </a:ext>
            </a:extLst>
          </p:cNvPr>
          <p:cNvSpPr>
            <a:spLocks noGrp="1"/>
          </p:cNvSpPr>
          <p:nvPr>
            <p:ph type="title"/>
          </p:nvPr>
        </p:nvSpPr>
        <p:spPr/>
        <p:txBody>
          <a:bodyPr/>
          <a:lstStyle/>
          <a:p>
            <a:r>
              <a:rPr lang="en-AU" dirty="0"/>
              <a:t>Hash Functions: Password storage</a:t>
            </a:r>
          </a:p>
        </p:txBody>
      </p:sp>
      <p:sp>
        <p:nvSpPr>
          <p:cNvPr id="3" name="Content Placeholder 2">
            <a:extLst>
              <a:ext uri="{FF2B5EF4-FFF2-40B4-BE49-F238E27FC236}">
                <a16:creationId xmlns:a16="http://schemas.microsoft.com/office/drawing/2014/main" id="{3FA6CA0D-EC31-5C4C-95DB-0A7B1605AC35}"/>
              </a:ext>
            </a:extLst>
          </p:cNvPr>
          <p:cNvSpPr>
            <a:spLocks noGrp="1"/>
          </p:cNvSpPr>
          <p:nvPr>
            <p:ph idx="1"/>
          </p:nvPr>
        </p:nvSpPr>
        <p:spPr/>
        <p:txBody>
          <a:bodyPr>
            <a:normAutofit/>
          </a:bodyPr>
          <a:lstStyle/>
          <a:p>
            <a:r>
              <a:rPr lang="en-AU" b="1" dirty="0"/>
              <a:t>Used for password storage and verification</a:t>
            </a:r>
          </a:p>
          <a:p>
            <a:pPr lvl="1"/>
            <a:r>
              <a:rPr lang="en-AU" b="1" dirty="0"/>
              <a:t>Password + Salt (random bytes) is hashed and the hash stored for verification</a:t>
            </a:r>
          </a:p>
          <a:p>
            <a:pPr lvl="1"/>
            <a:r>
              <a:rPr lang="en-AU" b="1" dirty="0"/>
              <a:t>Never store the plaintext</a:t>
            </a:r>
          </a:p>
          <a:p>
            <a:pPr lvl="1"/>
            <a:r>
              <a:rPr lang="en-AU" b="1" dirty="0"/>
              <a:t>Linux stores passwords in a file called shadow:</a:t>
            </a:r>
          </a:p>
          <a:p>
            <a:pPr lvl="2"/>
            <a:r>
              <a:rPr lang="en-US" b="1" dirty="0" err="1"/>
              <a:t>openssl</a:t>
            </a:r>
            <a:r>
              <a:rPr lang="en-US" b="1" dirty="0"/>
              <a:t> passwd -6 -salt </a:t>
            </a:r>
            <a:r>
              <a:rPr lang="en-US" b="1" dirty="0" err="1"/>
              <a:t>randomtext</a:t>
            </a:r>
            <a:r>
              <a:rPr lang="en-US" b="1" dirty="0"/>
              <a:t> </a:t>
            </a:r>
            <a:r>
              <a:rPr lang="en-US" b="1" dirty="0" err="1"/>
              <a:t>mysecretpassword</a:t>
            </a:r>
            <a:endParaRPr lang="en-US" b="1" dirty="0"/>
          </a:p>
          <a:p>
            <a:pPr lvl="2"/>
            <a:r>
              <a:rPr lang="en-US" b="1" dirty="0"/>
              <a:t>$6$randomtext$SqJRpIQLI4zewKY2NPupGyKBZpzND3yl7sbqi1qachbATjFBafjHeQqfzvAeSS2FKb7WuJWV/SSCWD/lba7G//</a:t>
            </a:r>
          </a:p>
          <a:p>
            <a:pPr lvl="2"/>
            <a:r>
              <a:rPr lang="en-US" b="1" dirty="0"/>
              <a:t>In practice, Linux will do the hash 5000 times in an attempt to stop brute forcing passwords</a:t>
            </a:r>
          </a:p>
          <a:p>
            <a:endParaRPr lang="en-AU" dirty="0"/>
          </a:p>
        </p:txBody>
      </p:sp>
    </p:spTree>
    <p:extLst>
      <p:ext uri="{BB962C8B-B14F-4D97-AF65-F5344CB8AC3E}">
        <p14:creationId xmlns:p14="http://schemas.microsoft.com/office/powerpoint/2010/main" val="153584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Confidentiality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a:t>The property of information security that information is not made available or disclosed to unauthorised individuals, entities, or processes.</a:t>
            </a:r>
          </a:p>
          <a:p>
            <a:r>
              <a:rPr lang="en-AU"/>
              <a:t>What information is deemed confidential is subjective (other than Personally Identifiable Information PII) and arises out of an agreement between parties</a:t>
            </a:r>
          </a:p>
          <a:p>
            <a:pPr lvl="1"/>
            <a:r>
              <a:rPr lang="en-AU"/>
              <a:t>May be any information relating to the company (Apple) that staff are obliged not to disclose</a:t>
            </a:r>
          </a:p>
          <a:p>
            <a:pPr lvl="1"/>
            <a:r>
              <a:rPr lang="en-AU"/>
              <a:t>Specific disclosures to staff and customers covered by Non-Disclosure Agreements (NDA)</a:t>
            </a:r>
          </a:p>
          <a:p>
            <a:pPr lvl="1"/>
            <a:r>
              <a:rPr lang="en-AU"/>
              <a:t>Information relating to national security</a:t>
            </a:r>
          </a:p>
          <a:p>
            <a:pPr lvl="1"/>
            <a:r>
              <a:rPr lang="en-AU"/>
              <a:t>May also be information that a consumer wants protecting e.g. credit card transactions</a:t>
            </a:r>
          </a:p>
          <a:p>
            <a:pPr lvl="1"/>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3559317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Vulnerability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effectLst/>
            </a:endParaRPr>
          </a:p>
          <a:p>
            <a:r>
              <a:rPr lang="en-AU" b="1" dirty="0">
                <a:effectLst/>
              </a:rPr>
              <a:t>Vulnerability</a:t>
            </a:r>
            <a:r>
              <a:rPr lang="en-AU" dirty="0">
                <a:effectLst/>
              </a:rPr>
              <a:t>: weakness in an organisation’s assets that when exploited by a threat will lead to economic loss</a:t>
            </a:r>
          </a:p>
          <a:p>
            <a:endParaRPr lang="en-AU" dirty="0">
              <a:effectLst/>
            </a:endParaRPr>
          </a:p>
          <a:p>
            <a:endParaRPr lang="en-AU" sz="2000" dirty="0"/>
          </a:p>
        </p:txBody>
      </p:sp>
    </p:spTree>
    <p:extLst>
      <p:ext uri="{BB962C8B-B14F-4D97-AF65-F5344CB8AC3E}">
        <p14:creationId xmlns:p14="http://schemas.microsoft.com/office/powerpoint/2010/main" val="3586461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Vulnerability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endParaRPr lang="en-AU" dirty="0">
              <a:effectLst/>
            </a:endParaRPr>
          </a:p>
          <a:p>
            <a:r>
              <a:rPr lang="en-AU" dirty="0">
                <a:effectLst/>
              </a:rPr>
              <a:t>When a vulnerability is discovered, it is usually reported to the organisation responsible for the product and they are given time to fix</a:t>
            </a:r>
          </a:p>
          <a:p>
            <a:r>
              <a:rPr lang="en-AU" dirty="0">
                <a:effectLst/>
              </a:rPr>
              <a:t>Zero Day vulnerability is one that is unknown (or unfixed) by the manufacturer of the product when it is exploited</a:t>
            </a:r>
          </a:p>
          <a:p>
            <a:r>
              <a:rPr lang="en-AU" dirty="0">
                <a:effectLst/>
              </a:rPr>
              <a:t>Vulnerabilities that are reported and then fixed, by a patch or upgrade of the software or product, is then reported for inclusion in public databases:</a:t>
            </a:r>
          </a:p>
          <a:p>
            <a:pPr lvl="1"/>
            <a:r>
              <a:rPr lang="en-AU" dirty="0">
                <a:effectLst/>
              </a:rPr>
              <a:t>CVE Common Vulnerabilities and Exposures (</a:t>
            </a:r>
            <a:r>
              <a:rPr lang="en-AU" dirty="0">
                <a:effectLst/>
                <a:hlinkClick r:id="rId2"/>
              </a:rPr>
              <a:t>https://cve.mitre.org/index.html</a:t>
            </a:r>
            <a:r>
              <a:rPr lang="en-AU" dirty="0">
                <a:effectLst/>
              </a:rPr>
              <a:t>)</a:t>
            </a:r>
          </a:p>
          <a:p>
            <a:pPr lvl="1"/>
            <a:r>
              <a:rPr lang="en-AU" dirty="0">
                <a:effectLst/>
              </a:rPr>
              <a:t>NVD National Vulnerability Database (</a:t>
            </a:r>
            <a:r>
              <a:rPr lang="en-AU" dirty="0">
                <a:effectLst/>
                <a:hlinkClick r:id="rId3"/>
              </a:rPr>
              <a:t>https://nvd.nist.gov/</a:t>
            </a:r>
            <a:r>
              <a:rPr lang="en-AU" dirty="0">
                <a:effectLst/>
              </a:rPr>
              <a:t>)</a:t>
            </a:r>
          </a:p>
          <a:p>
            <a:pPr lvl="1"/>
            <a:r>
              <a:rPr lang="en-AU" dirty="0" err="1">
                <a:effectLst/>
              </a:rPr>
              <a:t>VulDB</a:t>
            </a:r>
            <a:r>
              <a:rPr lang="en-AU" dirty="0">
                <a:effectLst/>
              </a:rPr>
              <a:t> (</a:t>
            </a:r>
            <a:r>
              <a:rPr lang="en-AU" dirty="0">
                <a:effectLst/>
                <a:hlinkClick r:id="rId4"/>
              </a:rPr>
              <a:t>https://vuldb.com/</a:t>
            </a:r>
            <a:r>
              <a:rPr lang="en-AU" dirty="0">
                <a:effectLst/>
              </a:rPr>
              <a:t>)</a:t>
            </a:r>
          </a:p>
          <a:p>
            <a:r>
              <a:rPr lang="en-AU" dirty="0">
                <a:effectLst/>
              </a:rPr>
              <a:t>Disclosure comes with problems because it may help disseminate and promote exploits</a:t>
            </a:r>
          </a:p>
          <a:p>
            <a:r>
              <a:rPr lang="en-AU" dirty="0">
                <a:effectLst/>
              </a:rPr>
              <a:t>There is a market for bug finding (Bug Bounties) and also for selling Zero Days</a:t>
            </a:r>
          </a:p>
          <a:p>
            <a:endParaRPr lang="en-AU" dirty="0">
              <a:effectLst/>
            </a:endParaRPr>
          </a:p>
          <a:p>
            <a:endParaRPr lang="en-AU" sz="2000" dirty="0"/>
          </a:p>
        </p:txBody>
      </p:sp>
    </p:spTree>
    <p:extLst>
      <p:ext uri="{BB962C8B-B14F-4D97-AF65-F5344CB8AC3E}">
        <p14:creationId xmlns:p14="http://schemas.microsoft.com/office/powerpoint/2010/main" val="1239740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Network Vulnerabilities and Attacks 1</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Vulnerabilities that directly involve networks and their protocols:</a:t>
            </a:r>
          </a:p>
          <a:p>
            <a:pPr lvl="1"/>
            <a:r>
              <a:rPr lang="en-AU" dirty="0">
                <a:effectLst/>
              </a:rPr>
              <a:t>Network traffic is vulnerable to interception, being read and manipulated</a:t>
            </a:r>
          </a:p>
          <a:p>
            <a:pPr lvl="1"/>
            <a:r>
              <a:rPr lang="en-AU" dirty="0">
                <a:effectLst/>
              </a:rPr>
              <a:t>Network services are vulnerable to poor availability by being overloaded</a:t>
            </a:r>
          </a:p>
          <a:p>
            <a:r>
              <a:rPr lang="en-AU" dirty="0">
                <a:effectLst/>
              </a:rPr>
              <a:t>Sniffing: listening to traffic on a wired or wireless network (</a:t>
            </a:r>
            <a:r>
              <a:rPr lang="en-AU" dirty="0" err="1">
                <a:effectLst/>
              </a:rPr>
              <a:t>WiFi</a:t>
            </a:r>
            <a:r>
              <a:rPr lang="en-AU" dirty="0">
                <a:effectLst/>
              </a:rPr>
              <a:t>, Bluetooth, NFC)</a:t>
            </a:r>
          </a:p>
          <a:p>
            <a:pPr lvl="1"/>
            <a:r>
              <a:rPr lang="en-AU" dirty="0">
                <a:effectLst/>
              </a:rPr>
              <a:t>May involve a “man-in-the-middle” attack</a:t>
            </a:r>
          </a:p>
          <a:p>
            <a:pPr lvl="1"/>
            <a:r>
              <a:rPr lang="en-AU" dirty="0">
                <a:effectLst/>
              </a:rPr>
              <a:t>Wireless can be passively sniffed because it is broadcast</a:t>
            </a:r>
          </a:p>
          <a:p>
            <a:r>
              <a:rPr lang="en-AU" dirty="0">
                <a:effectLst/>
              </a:rPr>
              <a:t>Spoofing: altering communications to pretend to be a different sender</a:t>
            </a:r>
          </a:p>
          <a:p>
            <a:pPr lvl="1"/>
            <a:r>
              <a:rPr lang="en-AU" dirty="0">
                <a:effectLst/>
              </a:rPr>
              <a:t>e.g. Caller ID on an SMS or phone call, senders of emails</a:t>
            </a:r>
          </a:p>
          <a:p>
            <a:pPr lvl="1"/>
            <a:r>
              <a:rPr lang="en-AU" dirty="0">
                <a:effectLst/>
              </a:rPr>
              <a:t>Usually done at the network level altering TCP/IP packets </a:t>
            </a:r>
          </a:p>
          <a:p>
            <a:pPr lvl="1"/>
            <a:r>
              <a:rPr lang="en-AU" dirty="0">
                <a:effectLst/>
              </a:rPr>
              <a:t>Part of a man-in-the-middle attack </a:t>
            </a:r>
          </a:p>
          <a:p>
            <a:endParaRPr lang="en-AU" sz="2000" dirty="0"/>
          </a:p>
        </p:txBody>
      </p:sp>
    </p:spTree>
    <p:extLst>
      <p:ext uri="{BB962C8B-B14F-4D97-AF65-F5344CB8AC3E}">
        <p14:creationId xmlns:p14="http://schemas.microsoft.com/office/powerpoint/2010/main" val="1780227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Network Vulnerabilities and Attacks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pPr lvl="1"/>
            <a:r>
              <a:rPr lang="en-AU" dirty="0">
                <a:effectLst/>
              </a:rPr>
              <a:t>Denial of service</a:t>
            </a:r>
          </a:p>
          <a:p>
            <a:pPr lvl="2"/>
            <a:r>
              <a:rPr lang="en-AU" dirty="0">
                <a:effectLst/>
              </a:rPr>
              <a:t>Flooding a service with fake requests so that real users can not access the service</a:t>
            </a:r>
          </a:p>
          <a:p>
            <a:pPr lvl="1"/>
            <a:r>
              <a:rPr lang="en-AU" dirty="0">
                <a:effectLst/>
              </a:rPr>
              <a:t>Distributed Denial of Service (DDoS)</a:t>
            </a:r>
          </a:p>
          <a:p>
            <a:pPr lvl="2"/>
            <a:r>
              <a:rPr lang="en-AU" dirty="0">
                <a:effectLst/>
              </a:rPr>
              <a:t>Using many sources for denial of service attacks including Internet of Things (IoT) devices</a:t>
            </a:r>
          </a:p>
          <a:p>
            <a:pPr lvl="1"/>
            <a:r>
              <a:rPr lang="en-AU" dirty="0">
                <a:effectLst/>
              </a:rPr>
              <a:t>Man-in-the-middle attacks</a:t>
            </a:r>
          </a:p>
          <a:p>
            <a:pPr lvl="2"/>
            <a:r>
              <a:rPr lang="en-AU" dirty="0">
                <a:effectLst/>
              </a:rPr>
              <a:t>Intercept network traffic to sniff the packets before passing them to the legitimate destination or to a destination under the attacker’s control</a:t>
            </a:r>
          </a:p>
          <a:p>
            <a:pPr lvl="1"/>
            <a:r>
              <a:rPr lang="en-AU" dirty="0">
                <a:effectLst/>
              </a:rPr>
              <a:t>Hacking: Initial Access and Lateral Movement </a:t>
            </a:r>
          </a:p>
          <a:p>
            <a:pPr lvl="2"/>
            <a:r>
              <a:rPr lang="en-AU" dirty="0">
                <a:effectLst/>
              </a:rPr>
              <a:t>Access a machine through the use of remote access services or through exploitation of vulnerabilities in a network service</a:t>
            </a:r>
          </a:p>
          <a:p>
            <a:pPr lvl="2"/>
            <a:r>
              <a:rPr lang="en-AU" dirty="0">
                <a:effectLst/>
              </a:rPr>
              <a:t>Use a machine to “pivot” to other machines on the same, or different networks</a:t>
            </a:r>
          </a:p>
          <a:p>
            <a:endParaRPr lang="en-AU" sz="2000" dirty="0"/>
          </a:p>
        </p:txBody>
      </p:sp>
    </p:spTree>
    <p:extLst>
      <p:ext uri="{BB962C8B-B14F-4D97-AF65-F5344CB8AC3E}">
        <p14:creationId xmlns:p14="http://schemas.microsoft.com/office/powerpoint/2010/main" val="709771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1FD-113A-7746-B244-6464EB166303}"/>
              </a:ext>
            </a:extLst>
          </p:cNvPr>
          <p:cNvSpPr>
            <a:spLocks noGrp="1"/>
          </p:cNvSpPr>
          <p:nvPr>
            <p:ph type="title"/>
          </p:nvPr>
        </p:nvSpPr>
        <p:spPr/>
        <p:txBody>
          <a:bodyPr/>
          <a:lstStyle/>
          <a:p>
            <a:r>
              <a:rPr lang="en-AU" dirty="0"/>
              <a:t>SCADA Security Weaknesses</a:t>
            </a:r>
          </a:p>
        </p:txBody>
      </p:sp>
      <p:sp>
        <p:nvSpPr>
          <p:cNvPr id="3" name="Content Placeholder 2">
            <a:extLst>
              <a:ext uri="{FF2B5EF4-FFF2-40B4-BE49-F238E27FC236}">
                <a16:creationId xmlns:a16="http://schemas.microsoft.com/office/drawing/2014/main" id="{47FC8CCF-ABF4-F345-943D-A76FF2167B67}"/>
              </a:ext>
            </a:extLst>
          </p:cNvPr>
          <p:cNvSpPr>
            <a:spLocks noGrp="1"/>
          </p:cNvSpPr>
          <p:nvPr>
            <p:ph idx="1"/>
          </p:nvPr>
        </p:nvSpPr>
        <p:spPr/>
        <p:txBody>
          <a:bodyPr/>
          <a:lstStyle/>
          <a:p>
            <a:r>
              <a:rPr lang="en-AU" dirty="0"/>
              <a:t>Not built with security in mind </a:t>
            </a:r>
          </a:p>
          <a:p>
            <a:r>
              <a:rPr lang="en-AU" dirty="0"/>
              <a:t>Thought to be secure because they were isolated and not internet connected</a:t>
            </a:r>
          </a:p>
          <a:p>
            <a:r>
              <a:rPr lang="en-AU" dirty="0"/>
              <a:t>No encryption</a:t>
            </a:r>
          </a:p>
          <a:p>
            <a:r>
              <a:rPr lang="en-AU" dirty="0"/>
              <a:t>Security through obscurity – proprietary systems</a:t>
            </a:r>
          </a:p>
          <a:p>
            <a:r>
              <a:rPr lang="en-AU" dirty="0"/>
              <a:t>Updates are not cryptographically secure</a:t>
            </a:r>
          </a:p>
        </p:txBody>
      </p:sp>
    </p:spTree>
    <p:extLst>
      <p:ext uri="{BB962C8B-B14F-4D97-AF65-F5344CB8AC3E}">
        <p14:creationId xmlns:p14="http://schemas.microsoft.com/office/powerpoint/2010/main" val="2903867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OWASP Top 10</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Open Web Application Security project maintains a list of top 10 vulnerabilities:</a:t>
            </a:r>
          </a:p>
          <a:p>
            <a:r>
              <a:rPr lang="en-AU" sz="2000" dirty="0"/>
              <a:t>They can be split into the following types of error:</a:t>
            </a:r>
          </a:p>
          <a:p>
            <a:pPr lvl="1"/>
            <a:r>
              <a:rPr lang="en-AU" sz="1800" dirty="0"/>
              <a:t>Programming errors</a:t>
            </a:r>
          </a:p>
          <a:p>
            <a:pPr lvl="2"/>
            <a:r>
              <a:rPr lang="en-AU" sz="1600" dirty="0"/>
              <a:t>Authentication</a:t>
            </a:r>
          </a:p>
          <a:p>
            <a:pPr lvl="2"/>
            <a:r>
              <a:rPr lang="en-AU" sz="1600" dirty="0"/>
              <a:t>Input sanitization: Injection, Cross-Site Scripting (XSS)</a:t>
            </a:r>
          </a:p>
          <a:p>
            <a:pPr lvl="2"/>
            <a:r>
              <a:rPr lang="en-AU" sz="1600" dirty="0"/>
              <a:t>Security and access</a:t>
            </a:r>
          </a:p>
          <a:p>
            <a:pPr lvl="1"/>
            <a:r>
              <a:rPr lang="en-AU" sz="1800" dirty="0"/>
              <a:t>Configuration errors</a:t>
            </a:r>
          </a:p>
          <a:p>
            <a:pPr lvl="2"/>
            <a:r>
              <a:rPr lang="en-AU" sz="1600" dirty="0"/>
              <a:t>Insufficient logging or monitoring</a:t>
            </a:r>
          </a:p>
          <a:p>
            <a:pPr lvl="2"/>
            <a:r>
              <a:rPr lang="en-AU" sz="1600" dirty="0"/>
              <a:t>Security configuration</a:t>
            </a:r>
          </a:p>
          <a:p>
            <a:pPr lvl="1"/>
            <a:r>
              <a:rPr lang="en-AU" sz="1800" dirty="0"/>
              <a:t>3</a:t>
            </a:r>
            <a:r>
              <a:rPr lang="en-AU" sz="1800" baseline="30000" dirty="0"/>
              <a:t>rd</a:t>
            </a:r>
            <a:r>
              <a:rPr lang="en-AU" sz="1800" dirty="0"/>
              <a:t> party programming errors</a:t>
            </a:r>
          </a:p>
          <a:p>
            <a:pPr lvl="2"/>
            <a:r>
              <a:rPr lang="en-AU" sz="1600" dirty="0"/>
              <a:t>Using components with known vulnerabilities	</a:t>
            </a:r>
          </a:p>
        </p:txBody>
      </p:sp>
    </p:spTree>
    <p:extLst>
      <p:ext uri="{BB962C8B-B14F-4D97-AF65-F5344CB8AC3E}">
        <p14:creationId xmlns:p14="http://schemas.microsoft.com/office/powerpoint/2010/main" val="4166698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OWASP Top 10</a:t>
            </a:r>
          </a:p>
        </p:txBody>
      </p:sp>
      <p:sp>
        <p:nvSpPr>
          <p:cNvPr id="4" name="Rectangle 1">
            <a:extLst>
              <a:ext uri="{FF2B5EF4-FFF2-40B4-BE49-F238E27FC236}">
                <a16:creationId xmlns:a16="http://schemas.microsoft.com/office/drawing/2014/main" id="{8BB60DF0-89F9-4291-BCB2-FE7F25757164}"/>
              </a:ext>
            </a:extLst>
          </p:cNvPr>
          <p:cNvSpPr>
            <a:spLocks noGrp="1" noChangeArrowheads="1"/>
          </p:cNvSpPr>
          <p:nvPr>
            <p:ph idx="1"/>
          </p:nvPr>
        </p:nvSpPr>
        <p:spPr bwMode="auto">
          <a:xfrm>
            <a:off x="3024772" y="1873827"/>
            <a:ext cx="613180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Broken Access Control</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Cryptographic Failures</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Injection</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Insecure Design</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Security Misconfiguration</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Vulnerable and Outdated Components</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Identification and Authentication Failures</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Software and Data Integrity Failures</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Security Logging and Monitoring Failures</a:t>
            </a:r>
          </a:p>
          <a:p>
            <a:pPr lvl="0" indent="-342900" defTabSz="914400" eaLnBrk="0" fontAlgn="base" hangingPunct="0">
              <a:lnSpc>
                <a:spcPct val="100000"/>
              </a:lnSpc>
              <a:spcBef>
                <a:spcPct val="0"/>
              </a:spcBef>
              <a:spcAft>
                <a:spcPct val="0"/>
              </a:spcAft>
              <a:buClrTx/>
              <a:buSzTx/>
              <a:buFont typeface="+mj-lt"/>
              <a:buAutoNum type="arabicPeriod"/>
            </a:pPr>
            <a:r>
              <a:rPr lang="en-US" altLang="en-US" sz="2400" dirty="0">
                <a:ln>
                  <a:noFill/>
                </a:ln>
                <a:solidFill>
                  <a:schemeClr val="tx1"/>
                </a:solidFill>
                <a:effectLst/>
                <a:latin typeface="Arial" panose="020B0604020202020204" pitchFamily="34" charset="0"/>
              </a:rPr>
              <a:t>Server-Side Request Forgery (SSRF)</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724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C229-FC81-E343-9749-976FB347D310}"/>
              </a:ext>
            </a:extLst>
          </p:cNvPr>
          <p:cNvSpPr>
            <a:spLocks noGrp="1"/>
          </p:cNvSpPr>
          <p:nvPr>
            <p:ph type="title"/>
          </p:nvPr>
        </p:nvSpPr>
        <p:spPr>
          <a:xfrm>
            <a:off x="943276" y="712268"/>
            <a:ext cx="10410524" cy="1193533"/>
          </a:xfrm>
        </p:spPr>
        <p:txBody>
          <a:bodyPr>
            <a:normAutofit/>
          </a:bodyPr>
          <a:lstStyle/>
          <a:p>
            <a:r>
              <a:rPr lang="en-US">
                <a:solidFill>
                  <a:srgbClr val="FFFFFF"/>
                </a:solidFill>
                <a:latin typeface="Helvetica Neue Light" panose="02000403000000020004" pitchFamily="2" charset="0"/>
                <a:ea typeface="Helvetica Neue Light" panose="02000403000000020004" pitchFamily="2" charset="0"/>
              </a:rPr>
              <a:t>AI Risks</a:t>
            </a:r>
          </a:p>
        </p:txBody>
      </p:sp>
      <p:sp>
        <p:nvSpPr>
          <p:cNvPr id="5" name="Content Placeholder 4">
            <a:extLst>
              <a:ext uri="{FF2B5EF4-FFF2-40B4-BE49-F238E27FC236}">
                <a16:creationId xmlns:a16="http://schemas.microsoft.com/office/drawing/2014/main" id="{BFBC5AC8-C80C-234E-9DE2-B04DE09E6CDB}"/>
              </a:ext>
            </a:extLst>
          </p:cNvPr>
          <p:cNvSpPr>
            <a:spLocks noGrp="1"/>
          </p:cNvSpPr>
          <p:nvPr>
            <p:ph idx="1"/>
          </p:nvPr>
        </p:nvSpPr>
        <p:spPr>
          <a:xfrm>
            <a:off x="943276" y="2050181"/>
            <a:ext cx="10410524" cy="4126782"/>
          </a:xfrm>
        </p:spPr>
        <p:txBody>
          <a:bodyPr>
            <a:normAutofit fontScale="92500" lnSpcReduction="10000"/>
          </a:bodyPr>
          <a:lstStyle/>
          <a:p>
            <a:r>
              <a:rPr lang="en-US" sz="2200" dirty="0">
                <a:solidFill>
                  <a:srgbClr val="FFFFFF"/>
                </a:solidFill>
                <a:latin typeface="Helvetica Neue Light" panose="02000403000000020004" pitchFamily="2" charset="0"/>
                <a:ea typeface="Helvetica Neue Light" panose="02000403000000020004" pitchFamily="2" charset="0"/>
              </a:rPr>
              <a:t>AI attack surface is massive and growing. </a:t>
            </a:r>
          </a:p>
          <a:p>
            <a:r>
              <a:rPr lang="en-US" sz="2200" dirty="0">
                <a:solidFill>
                  <a:srgbClr val="FFFFFF"/>
                </a:solidFill>
                <a:latin typeface="Helvetica Neue Light" panose="02000403000000020004" pitchFamily="2" charset="0"/>
                <a:ea typeface="Helvetica Neue Light" panose="02000403000000020004" pitchFamily="2" charset="0"/>
              </a:rPr>
              <a:t>As AI becomes more embedded in critical infrastructure and cyber-physical systems, it becomes an increasingly vulnerable to attack</a:t>
            </a:r>
          </a:p>
          <a:p>
            <a:r>
              <a:rPr lang="en-US" sz="2200" dirty="0">
                <a:solidFill>
                  <a:srgbClr val="FFFFFF"/>
                </a:solidFill>
                <a:latin typeface="Helvetica Neue Light" panose="02000403000000020004" pitchFamily="2" charset="0"/>
                <a:ea typeface="Helvetica Neue Light" panose="02000403000000020004" pitchFamily="2" charset="0"/>
              </a:rPr>
              <a:t>Although attacks on AI have been known for some time, threats are largely ignored</a:t>
            </a:r>
          </a:p>
          <a:p>
            <a:pPr lvl="1"/>
            <a:r>
              <a:rPr lang="en-US" sz="2200" dirty="0">
                <a:solidFill>
                  <a:srgbClr val="FFFFFF"/>
                </a:solidFill>
                <a:latin typeface="Helvetica Neue Light" panose="02000403000000020004" pitchFamily="2" charset="0"/>
                <a:ea typeface="Helvetica Neue Light" panose="02000403000000020004" pitchFamily="2" charset="0"/>
              </a:rPr>
              <a:t>Our understanding of threat models of AI is poor</a:t>
            </a:r>
          </a:p>
          <a:p>
            <a:pPr lvl="1"/>
            <a:r>
              <a:rPr lang="en-US" sz="2200" dirty="0">
                <a:solidFill>
                  <a:srgbClr val="FFFFFF"/>
                </a:solidFill>
                <a:latin typeface="Helvetica Neue Light" panose="02000403000000020004" pitchFamily="2" charset="0"/>
                <a:ea typeface="Helvetica Neue Light" panose="02000403000000020004" pitchFamily="2" charset="0"/>
              </a:rPr>
              <a:t>AI is usually a “black box” and so attacks are hard to detect</a:t>
            </a:r>
          </a:p>
          <a:p>
            <a:r>
              <a:rPr lang="en-US" sz="2200" dirty="0">
                <a:solidFill>
                  <a:srgbClr val="FFFFFF"/>
                </a:solidFill>
                <a:latin typeface="Helvetica Neue Light" panose="02000403000000020004" pitchFamily="2" charset="0"/>
                <a:ea typeface="Helvetica Neue Light" panose="02000403000000020004" pitchFamily="2" charset="0"/>
              </a:rPr>
              <a:t>There has been a focus on weaknesses of machine learning and AI without credible threats that would exploit them</a:t>
            </a:r>
          </a:p>
          <a:p>
            <a:r>
              <a:rPr lang="en-US" sz="2200" dirty="0">
                <a:solidFill>
                  <a:srgbClr val="FFFFFF"/>
                </a:solidFill>
                <a:latin typeface="Helvetica Neue Light" panose="02000403000000020004" pitchFamily="2" charset="0"/>
                <a:ea typeface="Helvetica Neue Light" panose="02000403000000020004" pitchFamily="2" charset="0"/>
              </a:rPr>
              <a:t>This is changing as machine learning is increasingly used in cybersecurity defense</a:t>
            </a:r>
          </a:p>
          <a:p>
            <a:pPr lvl="1"/>
            <a:r>
              <a:rPr lang="en-US" sz="2200" dirty="0">
                <a:solidFill>
                  <a:srgbClr val="FFFFFF"/>
                </a:solidFill>
                <a:latin typeface="Helvetica Neue Light" panose="02000403000000020004" pitchFamily="2" charset="0"/>
                <a:ea typeface="Helvetica Neue Light" panose="02000403000000020004" pitchFamily="2" charset="0"/>
              </a:rPr>
              <a:t>Spam, phishing, network intrusion, AV, threat detection, vulnerability scanning</a:t>
            </a:r>
          </a:p>
        </p:txBody>
      </p:sp>
    </p:spTree>
    <p:extLst>
      <p:ext uri="{BB962C8B-B14F-4D97-AF65-F5344CB8AC3E}">
        <p14:creationId xmlns:p14="http://schemas.microsoft.com/office/powerpoint/2010/main" val="169986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D7E9C5D-E993-074E-A911-7DD978A59E61}"/>
              </a:ext>
            </a:extLst>
          </p:cNvPr>
          <p:cNvSpPr>
            <a:spLocks noGrp="1"/>
          </p:cNvSpPr>
          <p:nvPr>
            <p:ph type="title"/>
          </p:nvPr>
        </p:nvSpPr>
        <p:spPr>
          <a:xfrm>
            <a:off x="581192" y="702158"/>
            <a:ext cx="11029616" cy="482119"/>
          </a:xfrm>
        </p:spPr>
        <p:txBody>
          <a:bodyPr>
            <a:normAutofit fontScale="90000"/>
          </a:bodyPr>
          <a:lstStyle/>
          <a:p>
            <a:r>
              <a:rPr lang="en-US" dirty="0">
                <a:latin typeface="Helvetica Neue Light" panose="02000403000000020004" pitchFamily="2" charset="0"/>
                <a:ea typeface="Helvetica Neue Light" panose="02000403000000020004" pitchFamily="2" charset="0"/>
              </a:rPr>
              <a:t>Attacks: Adversarial inputs</a:t>
            </a:r>
          </a:p>
        </p:txBody>
      </p:sp>
      <p:sp>
        <p:nvSpPr>
          <p:cNvPr id="28" name="Content Placeholder 4">
            <a:extLst>
              <a:ext uri="{FF2B5EF4-FFF2-40B4-BE49-F238E27FC236}">
                <a16:creationId xmlns:a16="http://schemas.microsoft.com/office/drawing/2014/main" id="{7C76D296-3E27-9F4A-96E6-1081DC213D23}"/>
              </a:ext>
            </a:extLst>
          </p:cNvPr>
          <p:cNvSpPr>
            <a:spLocks noGrp="1"/>
          </p:cNvSpPr>
          <p:nvPr>
            <p:ph idx="1"/>
          </p:nvPr>
        </p:nvSpPr>
        <p:spPr>
          <a:xfrm>
            <a:off x="984740" y="1497189"/>
            <a:ext cx="10063361" cy="2502441"/>
          </a:xfrm>
        </p:spPr>
        <p:txBody>
          <a:bodyPr anchor="t">
            <a:normAutofit/>
          </a:bodyPr>
          <a:lstStyle/>
          <a:p>
            <a:r>
              <a:rPr lang="en-AU" sz="2400" dirty="0">
                <a:latin typeface="Helvetica Neue Light" panose="02000403000000020004" pitchFamily="2" charset="0"/>
                <a:ea typeface="Helvetica Neue Light" panose="02000403000000020004" pitchFamily="2" charset="0"/>
              </a:rPr>
              <a:t>A non-visible alteration of an image that causes the neural network to misclassify the image</a:t>
            </a:r>
          </a:p>
          <a:p>
            <a:r>
              <a:rPr lang="en-AU" sz="2400" dirty="0">
                <a:latin typeface="Helvetica Neue Light" panose="02000403000000020004" pitchFamily="2" charset="0"/>
                <a:ea typeface="Helvetica Neue Light" panose="02000403000000020004" pitchFamily="2" charset="0"/>
              </a:rPr>
              <a:t>The exact perturbation depends on whether the attacker has access to the underlying neural network model</a:t>
            </a:r>
          </a:p>
          <a:p>
            <a:r>
              <a:rPr lang="en-AU" sz="2400" dirty="0">
                <a:latin typeface="Helvetica Neue Light" panose="02000403000000020004" pitchFamily="2" charset="0"/>
                <a:ea typeface="Helvetica Neue Light" panose="02000403000000020004" pitchFamily="2" charset="0"/>
              </a:rPr>
              <a:t>Vulnerability that has received much attention from researchers</a:t>
            </a:r>
          </a:p>
        </p:txBody>
      </p:sp>
      <p:pic>
        <p:nvPicPr>
          <p:cNvPr id="6" name="Picture 5">
            <a:extLst>
              <a:ext uri="{FF2B5EF4-FFF2-40B4-BE49-F238E27FC236}">
                <a16:creationId xmlns:a16="http://schemas.microsoft.com/office/drawing/2014/main" id="{29BFF572-01C6-1B45-86E6-597D6A894520}"/>
              </a:ext>
            </a:extLst>
          </p:cNvPr>
          <p:cNvPicPr>
            <a:picLocks noChangeAspect="1"/>
          </p:cNvPicPr>
          <p:nvPr/>
        </p:nvPicPr>
        <p:blipFill>
          <a:blip r:embed="rId3"/>
          <a:stretch>
            <a:fillRect/>
          </a:stretch>
        </p:blipFill>
        <p:spPr>
          <a:xfrm>
            <a:off x="984739" y="4164960"/>
            <a:ext cx="6433204" cy="2391707"/>
          </a:xfrm>
          <a:prstGeom prst="rect">
            <a:avLst/>
          </a:prstGeom>
        </p:spPr>
      </p:pic>
      <p:pic>
        <p:nvPicPr>
          <p:cNvPr id="7" name="Picture 6">
            <a:extLst>
              <a:ext uri="{FF2B5EF4-FFF2-40B4-BE49-F238E27FC236}">
                <a16:creationId xmlns:a16="http://schemas.microsoft.com/office/drawing/2014/main" id="{BD00390D-7D47-D64E-941B-EAE420D6086E}"/>
              </a:ext>
            </a:extLst>
          </p:cNvPr>
          <p:cNvPicPr>
            <a:picLocks noChangeAspect="1"/>
          </p:cNvPicPr>
          <p:nvPr/>
        </p:nvPicPr>
        <p:blipFill>
          <a:blip r:embed="rId4"/>
          <a:stretch>
            <a:fillRect/>
          </a:stretch>
        </p:blipFill>
        <p:spPr>
          <a:xfrm>
            <a:off x="8706552" y="4164960"/>
            <a:ext cx="1827841" cy="1750061"/>
          </a:xfrm>
          <a:prstGeom prst="rect">
            <a:avLst/>
          </a:prstGeom>
        </p:spPr>
      </p:pic>
      <p:sp>
        <p:nvSpPr>
          <p:cNvPr id="2" name="Rectangle 1">
            <a:extLst>
              <a:ext uri="{FF2B5EF4-FFF2-40B4-BE49-F238E27FC236}">
                <a16:creationId xmlns:a16="http://schemas.microsoft.com/office/drawing/2014/main" id="{C3BBC25F-693F-FA4D-AF5C-985D54F8C574}"/>
              </a:ext>
            </a:extLst>
          </p:cNvPr>
          <p:cNvSpPr/>
          <p:nvPr/>
        </p:nvSpPr>
        <p:spPr>
          <a:xfrm>
            <a:off x="5280917" y="3852810"/>
            <a:ext cx="2455523" cy="2804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29472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Integrity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lnSpcReduction="10000"/>
          </a:bodyPr>
          <a:lstStyle/>
          <a:p>
            <a:pPr lvl="1"/>
            <a:r>
              <a:rPr lang="en-AU"/>
              <a:t>Protects the reliability and correctness of data</a:t>
            </a:r>
          </a:p>
          <a:p>
            <a:pPr lvl="1"/>
            <a:r>
              <a:rPr lang="en-AU"/>
              <a:t>Prevents unauthorized alterations of data</a:t>
            </a:r>
          </a:p>
          <a:p>
            <a:pPr lvl="1"/>
            <a:r>
              <a:rPr lang="en-AU"/>
              <a:t>Examples:</a:t>
            </a:r>
          </a:p>
          <a:p>
            <a:pPr lvl="2"/>
            <a:r>
              <a:rPr lang="en-AU"/>
              <a:t>You deposit $200 into your account which holds $1,000 : you want to be certain that after the transaction, it holds $1,200</a:t>
            </a:r>
          </a:p>
          <a:p>
            <a:pPr lvl="2"/>
            <a:r>
              <a:rPr lang="en-AU"/>
              <a:t>You have submitted a legal contract and you want to know that it will not be altered after it has been submitted</a:t>
            </a:r>
          </a:p>
          <a:p>
            <a:pPr lvl="1"/>
            <a:r>
              <a:rPr lang="en-AU"/>
              <a:t>Protection against errors as well as deliberate changes</a:t>
            </a:r>
          </a:p>
          <a:p>
            <a:pPr lvl="1"/>
            <a:r>
              <a:rPr lang="en-AU"/>
              <a:t>List of dependencies:</a:t>
            </a:r>
          </a:p>
          <a:p>
            <a:pPr lvl="2"/>
            <a:r>
              <a:rPr lang="en-AU"/>
              <a:t>Accuracy, Truthfulness, Authenticity, Validity, Nonrepudiation, Accountability, Responsibility, Completeness, Comprehensiveness </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37079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Availability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pPr lvl="1"/>
            <a:r>
              <a:rPr lang="en-AU"/>
              <a:t>Authorized subjects get timely and uninterrupted access to objects (the data and information they need)</a:t>
            </a:r>
          </a:p>
          <a:p>
            <a:pPr lvl="1"/>
            <a:r>
              <a:rPr lang="en-AU"/>
              <a:t>Threats to availability include:</a:t>
            </a:r>
          </a:p>
          <a:p>
            <a:pPr lvl="2"/>
            <a:r>
              <a:rPr lang="en-AU"/>
              <a:t>Device failures</a:t>
            </a:r>
          </a:p>
          <a:p>
            <a:pPr lvl="2"/>
            <a:r>
              <a:rPr lang="en-AU"/>
              <a:t>Software errors</a:t>
            </a:r>
          </a:p>
          <a:p>
            <a:pPr lvl="2"/>
            <a:r>
              <a:rPr lang="en-AU"/>
              <a:t>Environmental issues; Fire, Flood, Wind, Power loss)</a:t>
            </a:r>
          </a:p>
          <a:p>
            <a:pPr lvl="2"/>
            <a:r>
              <a:rPr lang="en-AU"/>
              <a:t>Distributed Denial of Service (DDoS) attacks</a:t>
            </a:r>
          </a:p>
          <a:p>
            <a:pPr lvl="2"/>
            <a:r>
              <a:rPr lang="en-AU"/>
              <a:t>Ransomware attacks</a:t>
            </a:r>
          </a:p>
          <a:p>
            <a:pPr lvl="1"/>
            <a:r>
              <a:rPr lang="en-AU"/>
              <a:t>Mitigation: Fault tolerance, backups, disaster recovery sites, protections against attacks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234879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Identity and Authentication</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85000" lnSpcReduction="20000"/>
          </a:bodyPr>
          <a:lstStyle/>
          <a:p>
            <a:pPr lvl="1"/>
            <a:r>
              <a:rPr lang="en-AU"/>
              <a:t>Identity is about being able to prove to a system that you are who you say you are</a:t>
            </a:r>
          </a:p>
          <a:p>
            <a:pPr lvl="1"/>
            <a:r>
              <a:rPr lang="en-AU"/>
              <a:t>Authentication verifies the identity using authentication factors:</a:t>
            </a:r>
          </a:p>
          <a:p>
            <a:pPr lvl="2"/>
            <a:r>
              <a:rPr lang="en-AU"/>
              <a:t>Passwords, Smartcards, Tokens, Biometrics</a:t>
            </a:r>
          </a:p>
          <a:p>
            <a:pPr lvl="2"/>
            <a:r>
              <a:rPr lang="en-AU"/>
              <a:t>Can you multiple factors especially 2FA (Two Factor Authentication)</a:t>
            </a:r>
          </a:p>
          <a:p>
            <a:pPr lvl="2"/>
            <a:r>
              <a:rPr lang="en-AU"/>
              <a:t>Factors sometimes defined as:</a:t>
            </a:r>
          </a:p>
          <a:p>
            <a:pPr lvl="3"/>
            <a:r>
              <a:rPr lang="en-AU"/>
              <a:t>Type 1: Something you know</a:t>
            </a:r>
          </a:p>
          <a:p>
            <a:pPr lvl="3"/>
            <a:r>
              <a:rPr lang="en-AU"/>
              <a:t>Type 2: Something you have</a:t>
            </a:r>
          </a:p>
          <a:p>
            <a:pPr lvl="3"/>
            <a:r>
              <a:rPr lang="en-AU"/>
              <a:t>Type 3: Something you are or something you do</a:t>
            </a:r>
          </a:p>
          <a:p>
            <a:pPr lvl="3"/>
            <a:r>
              <a:rPr lang="en-AU"/>
              <a:t>Somewhere you are</a:t>
            </a:r>
          </a:p>
          <a:p>
            <a:pPr lvl="3"/>
            <a:r>
              <a:rPr lang="en-AU"/>
              <a:t> Context-Aware Authentication</a:t>
            </a:r>
          </a:p>
          <a:p>
            <a:pPr lvl="1"/>
            <a:r>
              <a:rPr lang="en-AU"/>
              <a:t>Process of registration is important – proving your identity</a:t>
            </a:r>
          </a:p>
          <a:p>
            <a:pPr lvl="1"/>
            <a:r>
              <a:rPr lang="en-AU"/>
              <a:t>Identity Management Systems manage accounts and implement authentication schemes</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355677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Identity and Authentication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
        <p:nvSpPr>
          <p:cNvPr id="5" name="Smiley Face 4">
            <a:extLst>
              <a:ext uri="{FF2B5EF4-FFF2-40B4-BE49-F238E27FC236}">
                <a16:creationId xmlns:a16="http://schemas.microsoft.com/office/drawing/2014/main" id="{C95E2C12-A602-1140-AADC-BB328CA53F1B}"/>
              </a:ext>
            </a:extLst>
          </p:cNvPr>
          <p:cNvSpPr/>
          <p:nvPr/>
        </p:nvSpPr>
        <p:spPr>
          <a:xfrm>
            <a:off x="5897412" y="3094215"/>
            <a:ext cx="563525" cy="510363"/>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11" name="Content Placeholder 10" descr="Thought bubble outline">
            <a:extLst>
              <a:ext uri="{FF2B5EF4-FFF2-40B4-BE49-F238E27FC236}">
                <a16:creationId xmlns:a16="http://schemas.microsoft.com/office/drawing/2014/main" id="{6150415A-D78C-C847-B00B-E5B226DF5DD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376655" y="1711111"/>
            <a:ext cx="1474990" cy="1474990"/>
          </a:xfrm>
        </p:spPr>
      </p:pic>
      <p:sp>
        <p:nvSpPr>
          <p:cNvPr id="12" name="TextBox 11">
            <a:extLst>
              <a:ext uri="{FF2B5EF4-FFF2-40B4-BE49-F238E27FC236}">
                <a16:creationId xmlns:a16="http://schemas.microsoft.com/office/drawing/2014/main" id="{007CCB44-9FED-3341-BE55-E0059D453D1F}"/>
              </a:ext>
            </a:extLst>
          </p:cNvPr>
          <p:cNvSpPr txBox="1"/>
          <p:nvPr/>
        </p:nvSpPr>
        <p:spPr>
          <a:xfrm>
            <a:off x="4899977" y="3826608"/>
            <a:ext cx="2873828" cy="369332"/>
          </a:xfrm>
          <a:prstGeom prst="rect">
            <a:avLst/>
          </a:prstGeom>
          <a:noFill/>
        </p:spPr>
        <p:txBody>
          <a:bodyPr wrap="square" rtlCol="0">
            <a:spAutoFit/>
          </a:bodyPr>
          <a:lstStyle/>
          <a:p>
            <a:r>
              <a:rPr lang="en-AU" err="1"/>
              <a:t>beidou@pirates.liyue.com</a:t>
            </a:r>
            <a:endParaRPr lang="en-AU"/>
          </a:p>
        </p:txBody>
      </p:sp>
      <p:pic>
        <p:nvPicPr>
          <p:cNvPr id="14" name="Graphic 13" descr="Old Key outline">
            <a:extLst>
              <a:ext uri="{FF2B5EF4-FFF2-40B4-BE49-F238E27FC236}">
                <a16:creationId xmlns:a16="http://schemas.microsoft.com/office/drawing/2014/main" id="{E2289656-BD5D-1146-90EC-4A407402E7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88679" y="1983201"/>
            <a:ext cx="510363" cy="510363"/>
          </a:xfrm>
          <a:prstGeom prst="rect">
            <a:avLst/>
          </a:prstGeom>
        </p:spPr>
      </p:pic>
      <p:pic>
        <p:nvPicPr>
          <p:cNvPr id="16" name="Graphic 15" descr="Smart Phone outline">
            <a:extLst>
              <a:ext uri="{FF2B5EF4-FFF2-40B4-BE49-F238E27FC236}">
                <a16:creationId xmlns:a16="http://schemas.microsoft.com/office/drawing/2014/main" id="{E5FC5F91-F644-934A-8BE6-38928A5A83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7546" y="1985068"/>
            <a:ext cx="914400" cy="914400"/>
          </a:xfrm>
          <a:prstGeom prst="rect">
            <a:avLst/>
          </a:prstGeom>
        </p:spPr>
      </p:pic>
      <p:pic>
        <p:nvPicPr>
          <p:cNvPr id="18" name="Graphic 17" descr="Fingerprint with solid fill">
            <a:extLst>
              <a:ext uri="{FF2B5EF4-FFF2-40B4-BE49-F238E27FC236}">
                <a16:creationId xmlns:a16="http://schemas.microsoft.com/office/drawing/2014/main" id="{D08CF988-2993-F149-91E6-C4D2C355C6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87546" y="3839417"/>
            <a:ext cx="914400" cy="914400"/>
          </a:xfrm>
          <a:prstGeom prst="rect">
            <a:avLst/>
          </a:prstGeom>
        </p:spPr>
      </p:pic>
      <p:pic>
        <p:nvPicPr>
          <p:cNvPr id="20" name="Graphic 19" descr="Map with pin outline">
            <a:extLst>
              <a:ext uri="{FF2B5EF4-FFF2-40B4-BE49-F238E27FC236}">
                <a16:creationId xmlns:a16="http://schemas.microsoft.com/office/drawing/2014/main" id="{C2A8CF0F-8371-8445-B12D-0F960A14E4E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86660" y="3839417"/>
            <a:ext cx="914400" cy="914400"/>
          </a:xfrm>
          <a:prstGeom prst="rect">
            <a:avLst/>
          </a:prstGeom>
        </p:spPr>
      </p:pic>
      <p:pic>
        <p:nvPicPr>
          <p:cNvPr id="3074" name="Picture 2" descr="CAPTCHA example">
            <a:extLst>
              <a:ext uri="{FF2B5EF4-FFF2-40B4-BE49-F238E27FC236}">
                <a16:creationId xmlns:a16="http://schemas.microsoft.com/office/drawing/2014/main" id="{603CDCBB-028C-EC4E-9748-A232CBC83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2174" y="5254171"/>
            <a:ext cx="2334000" cy="9291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EB24463B-DB6A-C248-B1B5-0349AA3DE75E}"/>
              </a:ext>
            </a:extLst>
          </p:cNvPr>
          <p:cNvCxnSpPr>
            <a:cxnSpLocks/>
            <a:stCxn id="16" idx="3"/>
          </p:cNvCxnSpPr>
          <p:nvPr/>
        </p:nvCxnSpPr>
        <p:spPr>
          <a:xfrm>
            <a:off x="4301946" y="2442268"/>
            <a:ext cx="1489254" cy="651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595E8D-7F10-7743-A483-9E7FB561141F}"/>
              </a:ext>
            </a:extLst>
          </p:cNvPr>
          <p:cNvCxnSpPr>
            <a:cxnSpLocks/>
            <a:stCxn id="11" idx="1"/>
          </p:cNvCxnSpPr>
          <p:nvPr/>
        </p:nvCxnSpPr>
        <p:spPr>
          <a:xfrm flipH="1">
            <a:off x="6460937" y="2448606"/>
            <a:ext cx="915718" cy="645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89DC1F-B03E-A84B-A9AE-DA9789052F92}"/>
              </a:ext>
            </a:extLst>
          </p:cNvPr>
          <p:cNvCxnSpPr>
            <a:cxnSpLocks/>
            <a:stCxn id="18" idx="3"/>
          </p:cNvCxnSpPr>
          <p:nvPr/>
        </p:nvCxnSpPr>
        <p:spPr>
          <a:xfrm flipV="1">
            <a:off x="4301946" y="3604578"/>
            <a:ext cx="1489254" cy="692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6A4976-FA70-3B49-B4D4-1A45C2BF3CBA}"/>
              </a:ext>
            </a:extLst>
          </p:cNvPr>
          <p:cNvCxnSpPr>
            <a:cxnSpLocks/>
            <a:stCxn id="20" idx="0"/>
          </p:cNvCxnSpPr>
          <p:nvPr/>
        </p:nvCxnSpPr>
        <p:spPr>
          <a:xfrm flipH="1" flipV="1">
            <a:off x="6611007" y="3429000"/>
            <a:ext cx="1432853" cy="410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647B37-756D-8549-8D05-4438B7D30126}"/>
              </a:ext>
            </a:extLst>
          </p:cNvPr>
          <p:cNvCxnSpPr>
            <a:cxnSpLocks/>
          </p:cNvCxnSpPr>
          <p:nvPr/>
        </p:nvCxnSpPr>
        <p:spPr>
          <a:xfrm flipV="1">
            <a:off x="6096000" y="4296617"/>
            <a:ext cx="0" cy="863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3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a:t>Authorization</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lnSpcReduction="20000"/>
          </a:bodyPr>
          <a:lstStyle/>
          <a:p>
            <a:pPr lvl="1"/>
            <a:r>
              <a:rPr lang="en-AU"/>
              <a:t>Determines what actions a subject can carry out on an object</a:t>
            </a:r>
          </a:p>
          <a:p>
            <a:pPr lvl="1"/>
            <a:r>
              <a:rPr lang="en-AU"/>
              <a:t>Actions may be context dependent</a:t>
            </a:r>
          </a:p>
          <a:p>
            <a:pPr lvl="1"/>
            <a:r>
              <a:rPr lang="en-AU"/>
              <a:t>Computer systems most commonly:</a:t>
            </a:r>
          </a:p>
          <a:p>
            <a:pPr lvl="2"/>
            <a:r>
              <a:rPr lang="en-AU"/>
              <a:t>Read, Write, </a:t>
            </a:r>
            <a:r>
              <a:rPr lang="en-AU" err="1"/>
              <a:t>eXecute</a:t>
            </a:r>
            <a:endParaRPr lang="en-AU"/>
          </a:p>
          <a:p>
            <a:pPr lvl="2"/>
            <a:r>
              <a:rPr lang="en-AU"/>
              <a:t>CRUD: Create, Read, Update/Insert, Delete</a:t>
            </a:r>
          </a:p>
          <a:p>
            <a:pPr lvl="1"/>
            <a:r>
              <a:rPr lang="en-AU"/>
              <a:t>Series of other access control schemes:</a:t>
            </a:r>
          </a:p>
          <a:p>
            <a:pPr lvl="2"/>
            <a:r>
              <a:rPr lang="en-AU"/>
              <a:t>Discretionary Access Control (DAC)</a:t>
            </a:r>
          </a:p>
          <a:p>
            <a:pPr lvl="2"/>
            <a:r>
              <a:rPr lang="en-AU"/>
              <a:t>Mandatory Access Control (MAC)</a:t>
            </a:r>
          </a:p>
          <a:p>
            <a:pPr lvl="2"/>
            <a:r>
              <a:rPr lang="en-AU"/>
              <a:t>Role-Based Access Control (RBAC)</a:t>
            </a:r>
          </a:p>
          <a:p>
            <a:pPr lvl="2"/>
            <a:r>
              <a:rPr lang="en-AU"/>
              <a:t>Rule-Based Access Control</a:t>
            </a:r>
          </a:p>
          <a:p>
            <a:pPr lvl="2"/>
            <a:r>
              <a:rPr lang="en-AU"/>
              <a:t>Attribute Based Access Control</a:t>
            </a:r>
          </a:p>
          <a:p>
            <a:pPr lvl="2"/>
            <a:endParaRPr lang="en-AU"/>
          </a:p>
          <a:p>
            <a:pPr lvl="2"/>
            <a:endParaRPr lang="en-AU"/>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a:t>1 </a:t>
            </a:r>
          </a:p>
        </p:txBody>
      </p:sp>
    </p:spTree>
    <p:extLst>
      <p:ext uri="{BB962C8B-B14F-4D97-AF65-F5344CB8AC3E}">
        <p14:creationId xmlns:p14="http://schemas.microsoft.com/office/powerpoint/2010/main" val="3068971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3259</Words>
  <Application>Microsoft Office PowerPoint</Application>
  <PresentationFormat>Widescreen</PresentationFormat>
  <Paragraphs>490</Paragraphs>
  <Slides>48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Georgia Pro Cond Light</vt:lpstr>
      <vt:lpstr>Helvetica Neue Light</vt:lpstr>
      <vt:lpstr>Speak Pro</vt:lpstr>
      <vt:lpstr>Wingdings 2</vt:lpstr>
      <vt:lpstr>SlateVTI</vt:lpstr>
      <vt:lpstr>CITX1003 Introduction to Cybersecurity Revision</vt:lpstr>
      <vt:lpstr>Information Security</vt:lpstr>
      <vt:lpstr>Cybersecurity</vt:lpstr>
      <vt:lpstr>Confidentiality</vt:lpstr>
      <vt:lpstr>Integrity</vt:lpstr>
      <vt:lpstr>Availability</vt:lpstr>
      <vt:lpstr>Identity and Authentication</vt:lpstr>
      <vt:lpstr>Identity and Authentication</vt:lpstr>
      <vt:lpstr>Authorization</vt:lpstr>
      <vt:lpstr>Accountability</vt:lpstr>
      <vt:lpstr>Non-repudiation</vt:lpstr>
      <vt:lpstr>Terms: Asset, Vulnerability, Threat</vt:lpstr>
      <vt:lpstr>Terms: Risk, Threat Actors, Threat Actions</vt:lpstr>
      <vt:lpstr>Terms: Risk Responses</vt:lpstr>
      <vt:lpstr>Risk Analysis</vt:lpstr>
      <vt:lpstr>Controls</vt:lpstr>
      <vt:lpstr>Control Examples</vt:lpstr>
      <vt:lpstr>The Essential Eight</vt:lpstr>
      <vt:lpstr>Threat Analysis and modeling</vt:lpstr>
      <vt:lpstr>Incidents and Incident Response</vt:lpstr>
      <vt:lpstr>Handling an Incident</vt:lpstr>
      <vt:lpstr>Digital Forensics</vt:lpstr>
      <vt:lpstr>Digital Forensics</vt:lpstr>
      <vt:lpstr>Digital Forensics</vt:lpstr>
      <vt:lpstr>The Forensic Process</vt:lpstr>
      <vt:lpstr>Collection of Data</vt:lpstr>
      <vt:lpstr>Collection of Data</vt:lpstr>
      <vt:lpstr>Steganography</vt:lpstr>
      <vt:lpstr>LSB Substitution</vt:lpstr>
      <vt:lpstr>Example</vt:lpstr>
      <vt:lpstr>Steganalysis</vt:lpstr>
      <vt:lpstr>Cryptography Today</vt:lpstr>
      <vt:lpstr>Public Key Cryptography</vt:lpstr>
      <vt:lpstr>Non-Repudiation</vt:lpstr>
      <vt:lpstr>Non-Repudiation</vt:lpstr>
      <vt:lpstr>Confidentiality and Authentication</vt:lpstr>
      <vt:lpstr>Asymmetric Cryptography: Public Key Distribution</vt:lpstr>
      <vt:lpstr>Cryptographic Hash Functions</vt:lpstr>
      <vt:lpstr>Hash Functions: Password storage</vt:lpstr>
      <vt:lpstr>Vulnerability</vt:lpstr>
      <vt:lpstr>Vulnerability Reporting</vt:lpstr>
      <vt:lpstr>Network Vulnerabilities and Attacks 1</vt:lpstr>
      <vt:lpstr>Network Vulnerabilities and Attacks 2</vt:lpstr>
      <vt:lpstr>SCADA Security Weaknesses</vt:lpstr>
      <vt:lpstr>OWASP Top 10</vt:lpstr>
      <vt:lpstr>OWASP Top 10</vt:lpstr>
      <vt:lpstr>AI Risks</vt:lpstr>
      <vt:lpstr>Attacks: Adversarial inputs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1</cp:revision>
  <dcterms:created xsi:type="dcterms:W3CDTF">2020-01-13T04:26:47Z</dcterms:created>
  <dcterms:modified xsi:type="dcterms:W3CDTF">2024-09-10T02:41:46Z</dcterms:modified>
</cp:coreProperties>
</file>