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21"/>
  </p:notesMasterIdLst>
  <p:sldIdLst>
    <p:sldId id="256" r:id="rId2"/>
    <p:sldId id="257" r:id="rId3"/>
    <p:sldId id="303" r:id="rId4"/>
    <p:sldId id="308" r:id="rId5"/>
    <p:sldId id="309" r:id="rId6"/>
    <p:sldId id="310" r:id="rId7"/>
    <p:sldId id="311" r:id="rId8"/>
    <p:sldId id="315" r:id="rId9"/>
    <p:sldId id="312" r:id="rId10"/>
    <p:sldId id="317" r:id="rId11"/>
    <p:sldId id="314" r:id="rId12"/>
    <p:sldId id="313" r:id="rId13"/>
    <p:sldId id="316" r:id="rId14"/>
    <p:sldId id="318" r:id="rId15"/>
    <p:sldId id="319" r:id="rId16"/>
    <p:sldId id="320" r:id="rId17"/>
    <p:sldId id="321" r:id="rId18"/>
    <p:sldId id="322" r:id="rId19"/>
    <p:sldId id="3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470"/>
    <p:restoredTop sz="96327"/>
  </p:normalViewPr>
  <p:slideViewPr>
    <p:cSldViewPr snapToGrid="0" snapToObjects="1">
      <p:cViewPr varScale="1">
        <p:scale>
          <a:sx n="152" d="100"/>
          <a:sy n="152" d="100"/>
        </p:scale>
        <p:origin x="224" y="13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0B98991-3A4E-4ED5-B480-752FF5CB0B4E}" type="doc">
      <dgm:prSet loTypeId="urn:microsoft.com/office/officeart/2016/7/layout/BasicLinearProcessNumbered" loCatId="process" qsTypeId="urn:microsoft.com/office/officeart/2005/8/quickstyle/simple4" qsCatId="simple" csTypeId="urn:microsoft.com/office/officeart/2005/8/colors/colorful2" csCatId="colorful"/>
      <dgm:spPr/>
      <dgm:t>
        <a:bodyPr/>
        <a:lstStyle/>
        <a:p>
          <a:endParaRPr lang="en-US"/>
        </a:p>
      </dgm:t>
    </dgm:pt>
    <dgm:pt modelId="{E8A78B36-5307-4D56-B467-E1D4C5A3F784}">
      <dgm:prSet/>
      <dgm:spPr/>
      <dgm:t>
        <a:bodyPr/>
        <a:lstStyle/>
        <a:p>
          <a:r>
            <a:rPr lang="en-AU"/>
            <a:t>Understand what a cybersecurity incident is</a:t>
          </a:r>
          <a:endParaRPr lang="en-US"/>
        </a:p>
      </dgm:t>
    </dgm:pt>
    <dgm:pt modelId="{F85A4418-B090-4217-BE01-0690F551D4C1}" type="parTrans" cxnId="{7EE6F74E-23B7-45F0-8456-EEFFD75246A1}">
      <dgm:prSet/>
      <dgm:spPr/>
      <dgm:t>
        <a:bodyPr/>
        <a:lstStyle/>
        <a:p>
          <a:endParaRPr lang="en-US"/>
        </a:p>
      </dgm:t>
    </dgm:pt>
    <dgm:pt modelId="{EDC6D83E-3F24-4422-8F66-1C65CC889DC5}" type="sibTrans" cxnId="{7EE6F74E-23B7-45F0-8456-EEFFD75246A1}">
      <dgm:prSet phldrT="1" phldr="0"/>
      <dgm:spPr/>
      <dgm:t>
        <a:bodyPr/>
        <a:lstStyle/>
        <a:p>
          <a:r>
            <a:rPr lang="en-US"/>
            <a:t>1</a:t>
          </a:r>
        </a:p>
      </dgm:t>
    </dgm:pt>
    <dgm:pt modelId="{C0214FB6-6EC3-4665-8706-CB101F5B3E18}">
      <dgm:prSet/>
      <dgm:spPr/>
      <dgm:t>
        <a:bodyPr/>
        <a:lstStyle/>
        <a:p>
          <a:r>
            <a:rPr lang="en-AU"/>
            <a:t>Understand the process of incident response</a:t>
          </a:r>
          <a:endParaRPr lang="en-US"/>
        </a:p>
      </dgm:t>
    </dgm:pt>
    <dgm:pt modelId="{442B6C32-4F20-49D9-96EE-C3979D32EAF6}" type="parTrans" cxnId="{9BE2D0E9-61C3-4591-A579-CB2C70503C71}">
      <dgm:prSet/>
      <dgm:spPr/>
      <dgm:t>
        <a:bodyPr/>
        <a:lstStyle/>
        <a:p>
          <a:endParaRPr lang="en-US"/>
        </a:p>
      </dgm:t>
    </dgm:pt>
    <dgm:pt modelId="{794529F6-565F-44D0-9786-6183FCFFDF4E}" type="sibTrans" cxnId="{9BE2D0E9-61C3-4591-A579-CB2C70503C71}">
      <dgm:prSet phldrT="2" phldr="0"/>
      <dgm:spPr/>
      <dgm:t>
        <a:bodyPr/>
        <a:lstStyle/>
        <a:p>
          <a:r>
            <a:rPr lang="en-US"/>
            <a:t>2</a:t>
          </a:r>
        </a:p>
      </dgm:t>
    </dgm:pt>
    <dgm:pt modelId="{324F89C8-0DEF-44E7-BED7-997BC9B966FB}">
      <dgm:prSet/>
      <dgm:spPr/>
      <dgm:t>
        <a:bodyPr/>
        <a:lstStyle/>
        <a:p>
          <a:r>
            <a:rPr lang="en-AU"/>
            <a:t>Understand the role computer forensics plays in incident response</a:t>
          </a:r>
          <a:endParaRPr lang="en-US"/>
        </a:p>
      </dgm:t>
    </dgm:pt>
    <dgm:pt modelId="{966C942F-E62B-49D8-9329-1BA7E9262ED5}" type="parTrans" cxnId="{DAA85A4A-2D96-4284-9282-F5F91AF6A13A}">
      <dgm:prSet/>
      <dgm:spPr/>
      <dgm:t>
        <a:bodyPr/>
        <a:lstStyle/>
        <a:p>
          <a:endParaRPr lang="en-US"/>
        </a:p>
      </dgm:t>
    </dgm:pt>
    <dgm:pt modelId="{1AD416CF-0432-49ED-9B00-78C8F8E129AA}" type="sibTrans" cxnId="{DAA85A4A-2D96-4284-9282-F5F91AF6A13A}">
      <dgm:prSet phldrT="3" phldr="0"/>
      <dgm:spPr/>
      <dgm:t>
        <a:bodyPr/>
        <a:lstStyle/>
        <a:p>
          <a:r>
            <a:rPr lang="en-US"/>
            <a:t>3</a:t>
          </a:r>
        </a:p>
      </dgm:t>
    </dgm:pt>
    <dgm:pt modelId="{60E2F236-9F6D-1644-9DA1-DE99C590E059}" type="pres">
      <dgm:prSet presAssocID="{00B98991-3A4E-4ED5-B480-752FF5CB0B4E}" presName="Name0" presStyleCnt="0">
        <dgm:presLayoutVars>
          <dgm:animLvl val="lvl"/>
          <dgm:resizeHandles val="exact"/>
        </dgm:presLayoutVars>
      </dgm:prSet>
      <dgm:spPr/>
    </dgm:pt>
    <dgm:pt modelId="{5E090462-FF80-4B4A-8F90-0F2370D07C38}" type="pres">
      <dgm:prSet presAssocID="{E8A78B36-5307-4D56-B467-E1D4C5A3F784}" presName="compositeNode" presStyleCnt="0">
        <dgm:presLayoutVars>
          <dgm:bulletEnabled val="1"/>
        </dgm:presLayoutVars>
      </dgm:prSet>
      <dgm:spPr/>
    </dgm:pt>
    <dgm:pt modelId="{1716D9C4-7393-7544-BD9D-DAD6BBD19687}" type="pres">
      <dgm:prSet presAssocID="{E8A78B36-5307-4D56-B467-E1D4C5A3F784}" presName="bgRect" presStyleLbl="bgAccFollowNode1" presStyleIdx="0" presStyleCnt="3"/>
      <dgm:spPr/>
    </dgm:pt>
    <dgm:pt modelId="{113D60E8-0DB7-3648-A9F0-AAD1475A906F}" type="pres">
      <dgm:prSet presAssocID="{EDC6D83E-3F24-4422-8F66-1C65CC889DC5}" presName="sibTransNodeCircle" presStyleLbl="alignNode1" presStyleIdx="0" presStyleCnt="6">
        <dgm:presLayoutVars>
          <dgm:chMax val="0"/>
          <dgm:bulletEnabled/>
        </dgm:presLayoutVars>
      </dgm:prSet>
      <dgm:spPr/>
    </dgm:pt>
    <dgm:pt modelId="{429E4E49-34E8-9842-B3E2-FA833163D40B}" type="pres">
      <dgm:prSet presAssocID="{E8A78B36-5307-4D56-B467-E1D4C5A3F784}" presName="bottomLine" presStyleLbl="alignNode1" presStyleIdx="1" presStyleCnt="6">
        <dgm:presLayoutVars/>
      </dgm:prSet>
      <dgm:spPr/>
    </dgm:pt>
    <dgm:pt modelId="{95774AFE-942D-0C42-8F54-F6C96CD9419C}" type="pres">
      <dgm:prSet presAssocID="{E8A78B36-5307-4D56-B467-E1D4C5A3F784}" presName="nodeText" presStyleLbl="bgAccFollowNode1" presStyleIdx="0" presStyleCnt="3">
        <dgm:presLayoutVars>
          <dgm:bulletEnabled val="1"/>
        </dgm:presLayoutVars>
      </dgm:prSet>
      <dgm:spPr/>
    </dgm:pt>
    <dgm:pt modelId="{3468F9D4-F9E9-9341-9FA4-A01DCD7F41A0}" type="pres">
      <dgm:prSet presAssocID="{EDC6D83E-3F24-4422-8F66-1C65CC889DC5}" presName="sibTrans" presStyleCnt="0"/>
      <dgm:spPr/>
    </dgm:pt>
    <dgm:pt modelId="{199B3014-98DC-E94A-BD31-EC4E78DF5EC9}" type="pres">
      <dgm:prSet presAssocID="{C0214FB6-6EC3-4665-8706-CB101F5B3E18}" presName="compositeNode" presStyleCnt="0">
        <dgm:presLayoutVars>
          <dgm:bulletEnabled val="1"/>
        </dgm:presLayoutVars>
      </dgm:prSet>
      <dgm:spPr/>
    </dgm:pt>
    <dgm:pt modelId="{502916FD-163B-9F4A-894B-7D34CED75E33}" type="pres">
      <dgm:prSet presAssocID="{C0214FB6-6EC3-4665-8706-CB101F5B3E18}" presName="bgRect" presStyleLbl="bgAccFollowNode1" presStyleIdx="1" presStyleCnt="3"/>
      <dgm:spPr/>
    </dgm:pt>
    <dgm:pt modelId="{524A982D-8E6D-A34B-AB1E-3694665CB8F6}" type="pres">
      <dgm:prSet presAssocID="{794529F6-565F-44D0-9786-6183FCFFDF4E}" presName="sibTransNodeCircle" presStyleLbl="alignNode1" presStyleIdx="2" presStyleCnt="6">
        <dgm:presLayoutVars>
          <dgm:chMax val="0"/>
          <dgm:bulletEnabled/>
        </dgm:presLayoutVars>
      </dgm:prSet>
      <dgm:spPr/>
    </dgm:pt>
    <dgm:pt modelId="{B4935AB0-7961-4C4D-937E-A63F07908631}" type="pres">
      <dgm:prSet presAssocID="{C0214FB6-6EC3-4665-8706-CB101F5B3E18}" presName="bottomLine" presStyleLbl="alignNode1" presStyleIdx="3" presStyleCnt="6">
        <dgm:presLayoutVars/>
      </dgm:prSet>
      <dgm:spPr/>
    </dgm:pt>
    <dgm:pt modelId="{0839DC76-2CAF-1A41-BF07-187E50A67FB6}" type="pres">
      <dgm:prSet presAssocID="{C0214FB6-6EC3-4665-8706-CB101F5B3E18}" presName="nodeText" presStyleLbl="bgAccFollowNode1" presStyleIdx="1" presStyleCnt="3">
        <dgm:presLayoutVars>
          <dgm:bulletEnabled val="1"/>
        </dgm:presLayoutVars>
      </dgm:prSet>
      <dgm:spPr/>
    </dgm:pt>
    <dgm:pt modelId="{AD4B0427-E9FC-984B-8EB7-F8BE36CC72DE}" type="pres">
      <dgm:prSet presAssocID="{794529F6-565F-44D0-9786-6183FCFFDF4E}" presName="sibTrans" presStyleCnt="0"/>
      <dgm:spPr/>
    </dgm:pt>
    <dgm:pt modelId="{A8B92491-66F8-2343-89C3-BCB8DD2393DF}" type="pres">
      <dgm:prSet presAssocID="{324F89C8-0DEF-44E7-BED7-997BC9B966FB}" presName="compositeNode" presStyleCnt="0">
        <dgm:presLayoutVars>
          <dgm:bulletEnabled val="1"/>
        </dgm:presLayoutVars>
      </dgm:prSet>
      <dgm:spPr/>
    </dgm:pt>
    <dgm:pt modelId="{015C18ED-8803-3C44-B1F0-AA0FCCCBD92E}" type="pres">
      <dgm:prSet presAssocID="{324F89C8-0DEF-44E7-BED7-997BC9B966FB}" presName="bgRect" presStyleLbl="bgAccFollowNode1" presStyleIdx="2" presStyleCnt="3"/>
      <dgm:spPr/>
    </dgm:pt>
    <dgm:pt modelId="{C3A8EC70-882D-CC41-90FC-4DB1F2441235}" type="pres">
      <dgm:prSet presAssocID="{1AD416CF-0432-49ED-9B00-78C8F8E129AA}" presName="sibTransNodeCircle" presStyleLbl="alignNode1" presStyleIdx="4" presStyleCnt="6">
        <dgm:presLayoutVars>
          <dgm:chMax val="0"/>
          <dgm:bulletEnabled/>
        </dgm:presLayoutVars>
      </dgm:prSet>
      <dgm:spPr/>
    </dgm:pt>
    <dgm:pt modelId="{B662D6CA-BE5C-154F-A091-8C74E6854036}" type="pres">
      <dgm:prSet presAssocID="{324F89C8-0DEF-44E7-BED7-997BC9B966FB}" presName="bottomLine" presStyleLbl="alignNode1" presStyleIdx="5" presStyleCnt="6">
        <dgm:presLayoutVars/>
      </dgm:prSet>
      <dgm:spPr/>
    </dgm:pt>
    <dgm:pt modelId="{A06C5FA1-455B-9245-8749-D0F270C7C5C3}" type="pres">
      <dgm:prSet presAssocID="{324F89C8-0DEF-44E7-BED7-997BC9B966FB}" presName="nodeText" presStyleLbl="bgAccFollowNode1" presStyleIdx="2" presStyleCnt="3">
        <dgm:presLayoutVars>
          <dgm:bulletEnabled val="1"/>
        </dgm:presLayoutVars>
      </dgm:prSet>
      <dgm:spPr/>
    </dgm:pt>
  </dgm:ptLst>
  <dgm:cxnLst>
    <dgm:cxn modelId="{A519E005-5A04-E648-95D9-9E9DB2520FBD}" type="presOf" srcId="{E8A78B36-5307-4D56-B467-E1D4C5A3F784}" destId="{1716D9C4-7393-7544-BD9D-DAD6BBD19687}" srcOrd="0" destOrd="0" presId="urn:microsoft.com/office/officeart/2016/7/layout/BasicLinearProcessNumbered"/>
    <dgm:cxn modelId="{1387792A-737F-1B48-A325-AFC457C18DBE}" type="presOf" srcId="{EDC6D83E-3F24-4422-8F66-1C65CC889DC5}" destId="{113D60E8-0DB7-3648-A9F0-AAD1475A906F}" srcOrd="0" destOrd="0" presId="urn:microsoft.com/office/officeart/2016/7/layout/BasicLinearProcessNumbered"/>
    <dgm:cxn modelId="{DAA85A4A-2D96-4284-9282-F5F91AF6A13A}" srcId="{00B98991-3A4E-4ED5-B480-752FF5CB0B4E}" destId="{324F89C8-0DEF-44E7-BED7-997BC9B966FB}" srcOrd="2" destOrd="0" parTransId="{966C942F-E62B-49D8-9329-1BA7E9262ED5}" sibTransId="{1AD416CF-0432-49ED-9B00-78C8F8E129AA}"/>
    <dgm:cxn modelId="{6590DD4B-E052-4245-B0C8-2312D4489DFA}" type="presOf" srcId="{C0214FB6-6EC3-4665-8706-CB101F5B3E18}" destId="{502916FD-163B-9F4A-894B-7D34CED75E33}" srcOrd="0" destOrd="0" presId="urn:microsoft.com/office/officeart/2016/7/layout/BasicLinearProcessNumbered"/>
    <dgm:cxn modelId="{7EE6F74E-23B7-45F0-8456-EEFFD75246A1}" srcId="{00B98991-3A4E-4ED5-B480-752FF5CB0B4E}" destId="{E8A78B36-5307-4D56-B467-E1D4C5A3F784}" srcOrd="0" destOrd="0" parTransId="{F85A4418-B090-4217-BE01-0690F551D4C1}" sibTransId="{EDC6D83E-3F24-4422-8F66-1C65CC889DC5}"/>
    <dgm:cxn modelId="{9467376C-75E8-D243-BDCD-E4DF5173197D}" type="presOf" srcId="{1AD416CF-0432-49ED-9B00-78C8F8E129AA}" destId="{C3A8EC70-882D-CC41-90FC-4DB1F2441235}" srcOrd="0" destOrd="0" presId="urn:microsoft.com/office/officeart/2016/7/layout/BasicLinearProcessNumbered"/>
    <dgm:cxn modelId="{B665D581-A763-4940-91C6-EB7C5505624C}" type="presOf" srcId="{324F89C8-0DEF-44E7-BED7-997BC9B966FB}" destId="{A06C5FA1-455B-9245-8749-D0F270C7C5C3}" srcOrd="1" destOrd="0" presId="urn:microsoft.com/office/officeart/2016/7/layout/BasicLinearProcessNumbered"/>
    <dgm:cxn modelId="{C5359E84-A837-6C4C-875B-9B077E9F2E84}" type="presOf" srcId="{E8A78B36-5307-4D56-B467-E1D4C5A3F784}" destId="{95774AFE-942D-0C42-8F54-F6C96CD9419C}" srcOrd="1" destOrd="0" presId="urn:microsoft.com/office/officeart/2016/7/layout/BasicLinearProcessNumbered"/>
    <dgm:cxn modelId="{E6A09491-CDE2-1E49-A504-E87AB376B672}" type="presOf" srcId="{C0214FB6-6EC3-4665-8706-CB101F5B3E18}" destId="{0839DC76-2CAF-1A41-BF07-187E50A67FB6}" srcOrd="1" destOrd="0" presId="urn:microsoft.com/office/officeart/2016/7/layout/BasicLinearProcessNumbered"/>
    <dgm:cxn modelId="{9D4285AF-F43E-294B-8771-473C3D46C69B}" type="presOf" srcId="{00B98991-3A4E-4ED5-B480-752FF5CB0B4E}" destId="{60E2F236-9F6D-1644-9DA1-DE99C590E059}" srcOrd="0" destOrd="0" presId="urn:microsoft.com/office/officeart/2016/7/layout/BasicLinearProcessNumbered"/>
    <dgm:cxn modelId="{9BE2D0E9-61C3-4591-A579-CB2C70503C71}" srcId="{00B98991-3A4E-4ED5-B480-752FF5CB0B4E}" destId="{C0214FB6-6EC3-4665-8706-CB101F5B3E18}" srcOrd="1" destOrd="0" parTransId="{442B6C32-4F20-49D9-96EE-C3979D32EAF6}" sibTransId="{794529F6-565F-44D0-9786-6183FCFFDF4E}"/>
    <dgm:cxn modelId="{3EBC20EB-F8CF-D94E-A4E3-F9687C4696E3}" type="presOf" srcId="{794529F6-565F-44D0-9786-6183FCFFDF4E}" destId="{524A982D-8E6D-A34B-AB1E-3694665CB8F6}" srcOrd="0" destOrd="0" presId="urn:microsoft.com/office/officeart/2016/7/layout/BasicLinearProcessNumbered"/>
    <dgm:cxn modelId="{A78670FC-0BB7-1B47-B6D0-16F76E2C3DAC}" type="presOf" srcId="{324F89C8-0DEF-44E7-BED7-997BC9B966FB}" destId="{015C18ED-8803-3C44-B1F0-AA0FCCCBD92E}" srcOrd="0" destOrd="0" presId="urn:microsoft.com/office/officeart/2016/7/layout/BasicLinearProcessNumbered"/>
    <dgm:cxn modelId="{778F0C5A-01BA-FA48-B7BD-3CBF8D92F8A7}" type="presParOf" srcId="{60E2F236-9F6D-1644-9DA1-DE99C590E059}" destId="{5E090462-FF80-4B4A-8F90-0F2370D07C38}" srcOrd="0" destOrd="0" presId="urn:microsoft.com/office/officeart/2016/7/layout/BasicLinearProcessNumbered"/>
    <dgm:cxn modelId="{D7BF5802-DB85-CD4A-8D6D-3C8C1F631262}" type="presParOf" srcId="{5E090462-FF80-4B4A-8F90-0F2370D07C38}" destId="{1716D9C4-7393-7544-BD9D-DAD6BBD19687}" srcOrd="0" destOrd="0" presId="urn:microsoft.com/office/officeart/2016/7/layout/BasicLinearProcessNumbered"/>
    <dgm:cxn modelId="{466324CB-11EB-AE4A-BD95-8B1158C9B369}" type="presParOf" srcId="{5E090462-FF80-4B4A-8F90-0F2370D07C38}" destId="{113D60E8-0DB7-3648-A9F0-AAD1475A906F}" srcOrd="1" destOrd="0" presId="urn:microsoft.com/office/officeart/2016/7/layout/BasicLinearProcessNumbered"/>
    <dgm:cxn modelId="{C97E4CE3-AA0F-654E-8288-9D980B9D24FA}" type="presParOf" srcId="{5E090462-FF80-4B4A-8F90-0F2370D07C38}" destId="{429E4E49-34E8-9842-B3E2-FA833163D40B}" srcOrd="2" destOrd="0" presId="urn:microsoft.com/office/officeart/2016/7/layout/BasicLinearProcessNumbered"/>
    <dgm:cxn modelId="{1FA62202-DD71-504E-8E26-231D8E52F097}" type="presParOf" srcId="{5E090462-FF80-4B4A-8F90-0F2370D07C38}" destId="{95774AFE-942D-0C42-8F54-F6C96CD9419C}" srcOrd="3" destOrd="0" presId="urn:microsoft.com/office/officeart/2016/7/layout/BasicLinearProcessNumbered"/>
    <dgm:cxn modelId="{2E17AB7A-3777-B84C-B6F9-B9AA8696FC45}" type="presParOf" srcId="{60E2F236-9F6D-1644-9DA1-DE99C590E059}" destId="{3468F9D4-F9E9-9341-9FA4-A01DCD7F41A0}" srcOrd="1" destOrd="0" presId="urn:microsoft.com/office/officeart/2016/7/layout/BasicLinearProcessNumbered"/>
    <dgm:cxn modelId="{9E649739-6351-404C-A003-BE58CF63B06C}" type="presParOf" srcId="{60E2F236-9F6D-1644-9DA1-DE99C590E059}" destId="{199B3014-98DC-E94A-BD31-EC4E78DF5EC9}" srcOrd="2" destOrd="0" presId="urn:microsoft.com/office/officeart/2016/7/layout/BasicLinearProcessNumbered"/>
    <dgm:cxn modelId="{473C7BAF-E870-4249-8F53-EC0DFD656359}" type="presParOf" srcId="{199B3014-98DC-E94A-BD31-EC4E78DF5EC9}" destId="{502916FD-163B-9F4A-894B-7D34CED75E33}" srcOrd="0" destOrd="0" presId="urn:microsoft.com/office/officeart/2016/7/layout/BasicLinearProcessNumbered"/>
    <dgm:cxn modelId="{D44946B3-D148-464F-918A-13680F669877}" type="presParOf" srcId="{199B3014-98DC-E94A-BD31-EC4E78DF5EC9}" destId="{524A982D-8E6D-A34B-AB1E-3694665CB8F6}" srcOrd="1" destOrd="0" presId="urn:microsoft.com/office/officeart/2016/7/layout/BasicLinearProcessNumbered"/>
    <dgm:cxn modelId="{59F46E7A-F389-F945-ADB9-DDA45F8A1B7A}" type="presParOf" srcId="{199B3014-98DC-E94A-BD31-EC4E78DF5EC9}" destId="{B4935AB0-7961-4C4D-937E-A63F07908631}" srcOrd="2" destOrd="0" presId="urn:microsoft.com/office/officeart/2016/7/layout/BasicLinearProcessNumbered"/>
    <dgm:cxn modelId="{B4F07D55-9DEA-5A49-8933-06E0AFF6B7BE}" type="presParOf" srcId="{199B3014-98DC-E94A-BD31-EC4E78DF5EC9}" destId="{0839DC76-2CAF-1A41-BF07-187E50A67FB6}" srcOrd="3" destOrd="0" presId="urn:microsoft.com/office/officeart/2016/7/layout/BasicLinearProcessNumbered"/>
    <dgm:cxn modelId="{EA57C829-43CD-5C41-840C-A672A29226D9}" type="presParOf" srcId="{60E2F236-9F6D-1644-9DA1-DE99C590E059}" destId="{AD4B0427-E9FC-984B-8EB7-F8BE36CC72DE}" srcOrd="3" destOrd="0" presId="urn:microsoft.com/office/officeart/2016/7/layout/BasicLinearProcessNumbered"/>
    <dgm:cxn modelId="{88E2460E-4400-954D-AD48-7F02850E6C10}" type="presParOf" srcId="{60E2F236-9F6D-1644-9DA1-DE99C590E059}" destId="{A8B92491-66F8-2343-89C3-BCB8DD2393DF}" srcOrd="4" destOrd="0" presId="urn:microsoft.com/office/officeart/2016/7/layout/BasicLinearProcessNumbered"/>
    <dgm:cxn modelId="{A8120DEE-3C23-434F-9194-79801E4BFB38}" type="presParOf" srcId="{A8B92491-66F8-2343-89C3-BCB8DD2393DF}" destId="{015C18ED-8803-3C44-B1F0-AA0FCCCBD92E}" srcOrd="0" destOrd="0" presId="urn:microsoft.com/office/officeart/2016/7/layout/BasicLinearProcessNumbered"/>
    <dgm:cxn modelId="{F197C063-21D5-0941-BB05-96EAC8E57FA0}" type="presParOf" srcId="{A8B92491-66F8-2343-89C3-BCB8DD2393DF}" destId="{C3A8EC70-882D-CC41-90FC-4DB1F2441235}" srcOrd="1" destOrd="0" presId="urn:microsoft.com/office/officeart/2016/7/layout/BasicLinearProcessNumbered"/>
    <dgm:cxn modelId="{5946F0DC-3F83-4D40-94BD-05C6796187EA}" type="presParOf" srcId="{A8B92491-66F8-2343-89C3-BCB8DD2393DF}" destId="{B662D6CA-BE5C-154F-A091-8C74E6854036}" srcOrd="2" destOrd="0" presId="urn:microsoft.com/office/officeart/2016/7/layout/BasicLinearProcessNumbered"/>
    <dgm:cxn modelId="{2D90EEDE-32FA-694B-AC98-4B08ED127309}" type="presParOf" srcId="{A8B92491-66F8-2343-89C3-BCB8DD2393DF}" destId="{A06C5FA1-455B-9245-8749-D0F270C7C5C3}" srcOrd="3" destOrd="0" presId="urn:microsoft.com/office/officeart/2016/7/layout/BasicLinearProcessNumbered"/>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A4DAADB-6493-934B-8FC2-F33318E237D9}" type="doc">
      <dgm:prSet loTypeId="urn:microsoft.com/office/officeart/2005/8/layout/chevron1" loCatId="" qsTypeId="urn:microsoft.com/office/officeart/2005/8/quickstyle/simple1" qsCatId="simple" csTypeId="urn:microsoft.com/office/officeart/2005/8/colors/accent1_2" csCatId="accent1" phldr="1"/>
      <dgm:spPr/>
    </dgm:pt>
    <dgm:pt modelId="{521E5152-94FB-CD45-B087-2084C9A8E5CF}" type="pres">
      <dgm:prSet presAssocID="{CA4DAADB-6493-934B-8FC2-F33318E237D9}" presName="Name0" presStyleCnt="0">
        <dgm:presLayoutVars>
          <dgm:dir/>
          <dgm:animLvl val="lvl"/>
          <dgm:resizeHandles val="exact"/>
        </dgm:presLayoutVars>
      </dgm:prSet>
      <dgm:spPr/>
    </dgm:pt>
  </dgm:ptLst>
  <dgm:cxnLst>
    <dgm:cxn modelId="{4A80A5B2-A019-7D47-BBFC-5DE4F48C3827}" type="presOf" srcId="{CA4DAADB-6493-934B-8FC2-F33318E237D9}" destId="{521E5152-94FB-CD45-B087-2084C9A8E5CF}" srcOrd="0"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16D9C4-7393-7544-BD9D-DAD6BBD19687}">
      <dsp:nvSpPr>
        <dsp:cNvPr id="0" name=""/>
        <dsp:cNvSpPr/>
      </dsp:nvSpPr>
      <dsp:spPr>
        <a:xfrm>
          <a:off x="0" y="0"/>
          <a:ext cx="3235523" cy="3714750"/>
        </a:xfrm>
        <a:prstGeom prst="rect">
          <a:avLst/>
        </a:prstGeom>
        <a:solidFill>
          <a:schemeClr val="accent2">
            <a:tint val="40000"/>
            <a:alpha val="90000"/>
            <a:hueOff val="0"/>
            <a:satOff val="0"/>
            <a:lumOff val="0"/>
            <a:alphaOff val="0"/>
          </a:schemeClr>
        </a:solidFill>
        <a:ln w="9525" cap="rnd" cmpd="sng" algn="ctr">
          <a:solidFill>
            <a:schemeClr val="accent2">
              <a:tint val="40000"/>
              <a:alpha val="90000"/>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what a cybersecurity incident is</a:t>
          </a:r>
          <a:endParaRPr lang="en-US" sz="2600" kern="1200"/>
        </a:p>
      </dsp:txBody>
      <dsp:txXfrm>
        <a:off x="0" y="1411605"/>
        <a:ext cx="3235523" cy="2228849"/>
      </dsp:txXfrm>
    </dsp:sp>
    <dsp:sp modelId="{113D60E8-0DB7-3648-A9F0-AAD1475A906F}">
      <dsp:nvSpPr>
        <dsp:cNvPr id="0" name=""/>
        <dsp:cNvSpPr/>
      </dsp:nvSpPr>
      <dsp:spPr>
        <a:xfrm>
          <a:off x="1060549" y="371475"/>
          <a:ext cx="1114424" cy="1114424"/>
        </a:xfrm>
        <a:prstGeom prst="ellipse">
          <a:avLst/>
        </a:prstGeom>
        <a:gradFill rotWithShape="0">
          <a:gsLst>
            <a:gs pos="0">
              <a:schemeClr val="accent2">
                <a:hueOff val="0"/>
                <a:satOff val="0"/>
                <a:lumOff val="0"/>
                <a:alphaOff val="0"/>
                <a:tint val="96000"/>
                <a:lumMod val="104000"/>
              </a:schemeClr>
            </a:gs>
            <a:gs pos="100000">
              <a:schemeClr val="accent2">
                <a:hueOff val="0"/>
                <a:satOff val="0"/>
                <a:lumOff val="0"/>
                <a:alphaOff val="0"/>
                <a:shade val="90000"/>
                <a:lumMod val="90000"/>
              </a:schemeClr>
            </a:gs>
          </a:gsLst>
          <a:lin ang="5400000" scaled="0"/>
        </a:gradFill>
        <a:ln w="9525" cap="rnd" cmpd="sng" algn="ctr">
          <a:solidFill>
            <a:schemeClr val="accent2">
              <a:hueOff val="0"/>
              <a:satOff val="0"/>
              <a:lumOff val="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1223753" y="534679"/>
        <a:ext cx="788016" cy="788016"/>
      </dsp:txXfrm>
    </dsp:sp>
    <dsp:sp modelId="{429E4E49-34E8-9842-B3E2-FA833163D40B}">
      <dsp:nvSpPr>
        <dsp:cNvPr id="0" name=""/>
        <dsp:cNvSpPr/>
      </dsp:nvSpPr>
      <dsp:spPr>
        <a:xfrm>
          <a:off x="0" y="3714678"/>
          <a:ext cx="3235523" cy="72"/>
        </a:xfrm>
        <a:prstGeom prst="rect">
          <a:avLst/>
        </a:prstGeom>
        <a:gradFill rotWithShape="0">
          <a:gsLst>
            <a:gs pos="0">
              <a:schemeClr val="accent2">
                <a:hueOff val="-300598"/>
                <a:satOff val="2057"/>
                <a:lumOff val="-235"/>
                <a:alphaOff val="0"/>
                <a:tint val="96000"/>
                <a:lumMod val="104000"/>
              </a:schemeClr>
            </a:gs>
            <a:gs pos="100000">
              <a:schemeClr val="accent2">
                <a:hueOff val="-300598"/>
                <a:satOff val="2057"/>
                <a:lumOff val="-235"/>
                <a:alphaOff val="0"/>
                <a:shade val="90000"/>
                <a:lumMod val="90000"/>
              </a:schemeClr>
            </a:gs>
          </a:gsLst>
          <a:lin ang="5400000" scaled="0"/>
        </a:gradFill>
        <a:ln w="9525" cap="rnd" cmpd="sng" algn="ctr">
          <a:solidFill>
            <a:schemeClr val="accent2">
              <a:hueOff val="-300598"/>
              <a:satOff val="2057"/>
              <a:lumOff val="-235"/>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502916FD-163B-9F4A-894B-7D34CED75E33}">
      <dsp:nvSpPr>
        <dsp:cNvPr id="0" name=""/>
        <dsp:cNvSpPr/>
      </dsp:nvSpPr>
      <dsp:spPr>
        <a:xfrm>
          <a:off x="3559075" y="0"/>
          <a:ext cx="3235523" cy="3714750"/>
        </a:xfrm>
        <a:prstGeom prst="rect">
          <a:avLst/>
        </a:prstGeom>
        <a:solidFill>
          <a:schemeClr val="accent2">
            <a:tint val="40000"/>
            <a:alpha val="90000"/>
            <a:hueOff val="-373163"/>
            <a:satOff val="5771"/>
            <a:lumOff val="256"/>
            <a:alphaOff val="0"/>
          </a:schemeClr>
        </a:solidFill>
        <a:ln w="9525" cap="rnd" cmpd="sng" algn="ctr">
          <a:solidFill>
            <a:schemeClr val="accent2">
              <a:tint val="40000"/>
              <a:alpha val="90000"/>
              <a:hueOff val="-373163"/>
              <a:satOff val="5771"/>
              <a:lumOff val="256"/>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process of incident response</a:t>
          </a:r>
          <a:endParaRPr lang="en-US" sz="2600" kern="1200"/>
        </a:p>
      </dsp:txBody>
      <dsp:txXfrm>
        <a:off x="3559075" y="1411605"/>
        <a:ext cx="3235523" cy="2228849"/>
      </dsp:txXfrm>
    </dsp:sp>
    <dsp:sp modelId="{524A982D-8E6D-A34B-AB1E-3694665CB8F6}">
      <dsp:nvSpPr>
        <dsp:cNvPr id="0" name=""/>
        <dsp:cNvSpPr/>
      </dsp:nvSpPr>
      <dsp:spPr>
        <a:xfrm>
          <a:off x="4619625" y="371475"/>
          <a:ext cx="1114424" cy="1114424"/>
        </a:xfrm>
        <a:prstGeom prst="ellipse">
          <a:avLst/>
        </a:prstGeom>
        <a:gradFill rotWithShape="0">
          <a:gsLst>
            <a:gs pos="0">
              <a:schemeClr val="accent2">
                <a:hueOff val="-601196"/>
                <a:satOff val="4114"/>
                <a:lumOff val="-470"/>
                <a:alphaOff val="0"/>
                <a:tint val="96000"/>
                <a:lumMod val="104000"/>
              </a:schemeClr>
            </a:gs>
            <a:gs pos="100000">
              <a:schemeClr val="accent2">
                <a:hueOff val="-601196"/>
                <a:satOff val="4114"/>
                <a:lumOff val="-470"/>
                <a:alphaOff val="0"/>
                <a:shade val="90000"/>
                <a:lumMod val="90000"/>
              </a:schemeClr>
            </a:gs>
          </a:gsLst>
          <a:lin ang="5400000" scaled="0"/>
        </a:gradFill>
        <a:ln w="9525" cap="rnd" cmpd="sng" algn="ctr">
          <a:solidFill>
            <a:schemeClr val="accent2">
              <a:hueOff val="-601196"/>
              <a:satOff val="4114"/>
              <a:lumOff val="-470"/>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4782829" y="534679"/>
        <a:ext cx="788016" cy="788016"/>
      </dsp:txXfrm>
    </dsp:sp>
    <dsp:sp modelId="{B4935AB0-7961-4C4D-937E-A63F07908631}">
      <dsp:nvSpPr>
        <dsp:cNvPr id="0" name=""/>
        <dsp:cNvSpPr/>
      </dsp:nvSpPr>
      <dsp:spPr>
        <a:xfrm>
          <a:off x="3559075" y="3714678"/>
          <a:ext cx="3235523" cy="72"/>
        </a:xfrm>
        <a:prstGeom prst="rect">
          <a:avLst/>
        </a:prstGeom>
        <a:gradFill rotWithShape="0">
          <a:gsLst>
            <a:gs pos="0">
              <a:schemeClr val="accent2">
                <a:hueOff val="-901795"/>
                <a:satOff val="6170"/>
                <a:lumOff val="-706"/>
                <a:alphaOff val="0"/>
                <a:tint val="96000"/>
                <a:lumMod val="104000"/>
              </a:schemeClr>
            </a:gs>
            <a:gs pos="100000">
              <a:schemeClr val="accent2">
                <a:hueOff val="-901795"/>
                <a:satOff val="6170"/>
                <a:lumOff val="-706"/>
                <a:alphaOff val="0"/>
                <a:shade val="90000"/>
                <a:lumMod val="90000"/>
              </a:schemeClr>
            </a:gs>
          </a:gsLst>
          <a:lin ang="5400000" scaled="0"/>
        </a:gradFill>
        <a:ln w="9525" cap="rnd" cmpd="sng" algn="ctr">
          <a:solidFill>
            <a:schemeClr val="accent2">
              <a:hueOff val="-901795"/>
              <a:satOff val="6170"/>
              <a:lumOff val="-70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 modelId="{015C18ED-8803-3C44-B1F0-AA0FCCCBD92E}">
      <dsp:nvSpPr>
        <dsp:cNvPr id="0" name=""/>
        <dsp:cNvSpPr/>
      </dsp:nvSpPr>
      <dsp:spPr>
        <a:xfrm>
          <a:off x="7118151" y="0"/>
          <a:ext cx="3235523" cy="3714750"/>
        </a:xfrm>
        <a:prstGeom prst="rect">
          <a:avLst/>
        </a:prstGeom>
        <a:solidFill>
          <a:schemeClr val="accent2">
            <a:tint val="40000"/>
            <a:alpha val="90000"/>
            <a:hueOff val="-746325"/>
            <a:satOff val="11543"/>
            <a:lumOff val="512"/>
            <a:alphaOff val="0"/>
          </a:schemeClr>
        </a:solidFill>
        <a:ln w="9525" cap="rnd" cmpd="sng" algn="ctr">
          <a:solidFill>
            <a:schemeClr val="accent2">
              <a:tint val="40000"/>
              <a:alpha val="90000"/>
              <a:hueOff val="-746325"/>
              <a:satOff val="11543"/>
              <a:lumOff val="512"/>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252254" tIns="330200" rIns="252254" bIns="330200" numCol="1" spcCol="1270" anchor="t" anchorCtr="0">
          <a:noAutofit/>
        </a:bodyPr>
        <a:lstStyle/>
        <a:p>
          <a:pPr marL="0" lvl="0" indent="0" algn="l" defTabSz="1155700">
            <a:lnSpc>
              <a:spcPct val="90000"/>
            </a:lnSpc>
            <a:spcBef>
              <a:spcPct val="0"/>
            </a:spcBef>
            <a:spcAft>
              <a:spcPct val="35000"/>
            </a:spcAft>
            <a:buNone/>
          </a:pPr>
          <a:r>
            <a:rPr lang="en-AU" sz="2600" kern="1200"/>
            <a:t>Understand the role computer forensics plays in incident response</a:t>
          </a:r>
          <a:endParaRPr lang="en-US" sz="2600" kern="1200"/>
        </a:p>
      </dsp:txBody>
      <dsp:txXfrm>
        <a:off x="7118151" y="1411605"/>
        <a:ext cx="3235523" cy="2228849"/>
      </dsp:txXfrm>
    </dsp:sp>
    <dsp:sp modelId="{C3A8EC70-882D-CC41-90FC-4DB1F2441235}">
      <dsp:nvSpPr>
        <dsp:cNvPr id="0" name=""/>
        <dsp:cNvSpPr/>
      </dsp:nvSpPr>
      <dsp:spPr>
        <a:xfrm>
          <a:off x="8178700" y="371475"/>
          <a:ext cx="1114424" cy="1114424"/>
        </a:xfrm>
        <a:prstGeom prst="ellipse">
          <a:avLst/>
        </a:prstGeom>
        <a:gradFill rotWithShape="0">
          <a:gsLst>
            <a:gs pos="0">
              <a:schemeClr val="accent2">
                <a:hueOff val="-1202393"/>
                <a:satOff val="8227"/>
                <a:lumOff val="-941"/>
                <a:alphaOff val="0"/>
                <a:tint val="96000"/>
                <a:lumMod val="104000"/>
              </a:schemeClr>
            </a:gs>
            <a:gs pos="100000">
              <a:schemeClr val="accent2">
                <a:hueOff val="-1202393"/>
                <a:satOff val="8227"/>
                <a:lumOff val="-941"/>
                <a:alphaOff val="0"/>
                <a:shade val="90000"/>
                <a:lumMod val="90000"/>
              </a:schemeClr>
            </a:gs>
          </a:gsLst>
          <a:lin ang="5400000" scaled="0"/>
        </a:gradFill>
        <a:ln w="9525" cap="rnd" cmpd="sng" algn="ctr">
          <a:solidFill>
            <a:schemeClr val="accent2">
              <a:hueOff val="-1202393"/>
              <a:satOff val="8227"/>
              <a:lumOff val="-941"/>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txBody>
        <a:bodyPr spcFirstLastPara="0" vert="horz" wrap="square" lIns="86885" tIns="12700" rIns="8688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8341904" y="534679"/>
        <a:ext cx="788016" cy="788016"/>
      </dsp:txXfrm>
    </dsp:sp>
    <dsp:sp modelId="{B662D6CA-BE5C-154F-A091-8C74E6854036}">
      <dsp:nvSpPr>
        <dsp:cNvPr id="0" name=""/>
        <dsp:cNvSpPr/>
      </dsp:nvSpPr>
      <dsp:spPr>
        <a:xfrm>
          <a:off x="7118151" y="3714678"/>
          <a:ext cx="3235523" cy="72"/>
        </a:xfrm>
        <a:prstGeom prst="rect">
          <a:avLst/>
        </a:prstGeom>
        <a:gradFill rotWithShape="0">
          <a:gsLst>
            <a:gs pos="0">
              <a:schemeClr val="accent2">
                <a:hueOff val="-1502991"/>
                <a:satOff val="10284"/>
                <a:lumOff val="-1176"/>
                <a:alphaOff val="0"/>
                <a:tint val="96000"/>
                <a:lumMod val="104000"/>
              </a:schemeClr>
            </a:gs>
            <a:gs pos="100000">
              <a:schemeClr val="accent2">
                <a:hueOff val="-1502991"/>
                <a:satOff val="10284"/>
                <a:lumOff val="-1176"/>
                <a:alphaOff val="0"/>
                <a:shade val="90000"/>
                <a:lumMod val="90000"/>
              </a:schemeClr>
            </a:gs>
          </a:gsLst>
          <a:lin ang="5400000" scaled="0"/>
        </a:gradFill>
        <a:ln w="9525" cap="rnd" cmpd="sng" algn="ctr">
          <a:solidFill>
            <a:schemeClr val="accent2">
              <a:hueOff val="-1502991"/>
              <a:satOff val="10284"/>
              <a:lumOff val="-1176"/>
              <a:alphaOff val="0"/>
            </a:schemeClr>
          </a:solidFill>
          <a:prstDash val="solid"/>
        </a:ln>
        <a:effectLst>
          <a:outerShdw blurRad="63500" dist="25400" dir="5400000" rotWithShape="0">
            <a:srgbClr val="000000">
              <a:alpha val="60000"/>
            </a:srgbClr>
          </a:outerShdw>
        </a:effectLst>
      </dsp:spPr>
      <dsp:style>
        <a:lnRef idx="1">
          <a:scrgbClr r="0" g="0" b="0"/>
        </a:lnRef>
        <a:fillRef idx="3">
          <a:scrgbClr r="0" g="0" b="0"/>
        </a:fillRef>
        <a:effectRef idx="2">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11/9/2024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1209217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9661055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3248503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38877225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0059412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1902431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105949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15398842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6707130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35532351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29319876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375583395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18729134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8200721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17901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3248282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4218493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40638561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37533528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9/11/24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9/11/24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9/11/24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9/11/24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9/11/24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9/11/24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9/11/24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9/11/24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9/11/24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9/11/24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9/11/24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9/11/24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9/11/24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9/11/24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9/11/24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9/11/24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9/11/24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9/11/24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6.jpeg"/><Relationship Id="rId7" Type="http://schemas.openxmlformats.org/officeDocument/2006/relationships/diagramColors" Target="../diagrams/colors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hyperlink" Target="https://content.fireeye.com/m-trends/rpt-m-trends-20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a:br>
            <a:r>
              <a:rPr lang="en-US" sz="4800"/>
              <a:t>[7] Incidents</a:t>
            </a:r>
            <a:endParaRPr lang="en-US" sz="4800" dirty="0"/>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David Glance</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 and Analysis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During this phase, the team are trying to answer the question</a:t>
            </a:r>
          </a:p>
          <a:p>
            <a:pPr lvl="1"/>
            <a:r>
              <a:rPr lang="en-AU" dirty="0"/>
              <a:t>Who?, What?, Where?, Why? and How?</a:t>
            </a:r>
          </a:p>
          <a:p>
            <a:r>
              <a:rPr lang="en-AU" dirty="0"/>
              <a:t>Have to be careful since incidents may be the subject of criminal proceedings and so evidence needs to be collected to preserve chain-of-custody.</a:t>
            </a:r>
          </a:p>
          <a:p>
            <a:r>
              <a:rPr lang="en-AU" dirty="0"/>
              <a:t>This requires special equipment that can be shown not to alter information, for example from a disk copy or during the examination of a computer </a:t>
            </a:r>
          </a:p>
          <a:p>
            <a:pPr marL="36900" indent="0">
              <a:buNone/>
            </a:pP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5959395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Making detection and analysis easier</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Detection is simpler if system and network operation procedures are set up in a way to facilitate this </a:t>
            </a:r>
          </a:p>
          <a:p>
            <a:pPr lvl="1"/>
            <a:r>
              <a:rPr lang="en-AU" dirty="0"/>
              <a:t>Understand normal behaviours</a:t>
            </a:r>
          </a:p>
          <a:p>
            <a:pPr lvl="1"/>
            <a:r>
              <a:rPr lang="en-AU" dirty="0"/>
              <a:t>Have a log retention policy</a:t>
            </a:r>
          </a:p>
          <a:p>
            <a:pPr lvl="1"/>
            <a:r>
              <a:rPr lang="en-AU" dirty="0"/>
              <a:t>Perform event correlation</a:t>
            </a:r>
          </a:p>
          <a:p>
            <a:pPr lvl="1"/>
            <a:r>
              <a:rPr lang="en-AU" dirty="0"/>
              <a:t>Keeping all host clocks synchronized</a:t>
            </a:r>
          </a:p>
          <a:p>
            <a:pPr lvl="1"/>
            <a:r>
              <a:rPr lang="en-AU" dirty="0"/>
              <a:t>Use packet sniffers for additional data</a:t>
            </a:r>
          </a:p>
          <a:p>
            <a:pPr lvl="1"/>
            <a:r>
              <a:rPr lang="en-AU" dirty="0"/>
              <a:t>Get help!</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5885760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Reporting</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70000" lnSpcReduction="20000"/>
          </a:bodyPr>
          <a:lstStyle/>
          <a:p>
            <a:r>
              <a:rPr lang="en-AU" dirty="0">
                <a:effectLst/>
              </a:rPr>
              <a:t>The current status of the incident (new, in progress, forwarded for investigation, resolved, etc.)  </a:t>
            </a:r>
          </a:p>
          <a:p>
            <a:r>
              <a:rPr lang="en-AU" dirty="0">
                <a:effectLst/>
              </a:rPr>
              <a:t>A summary of the incident</a:t>
            </a:r>
          </a:p>
          <a:p>
            <a:r>
              <a:rPr lang="en-AU" dirty="0">
                <a:effectLst/>
              </a:rPr>
              <a:t>Indicators related to the incident</a:t>
            </a:r>
          </a:p>
          <a:p>
            <a:r>
              <a:rPr lang="en-AU" dirty="0">
                <a:effectLst/>
              </a:rPr>
              <a:t>Other incidents related to this incident </a:t>
            </a:r>
            <a:endParaRPr lang="en-AU" dirty="0"/>
          </a:p>
          <a:p>
            <a:r>
              <a:rPr lang="en-AU" dirty="0">
                <a:effectLst/>
              </a:rPr>
              <a:t>Actions taken by all incident handlers on this incident</a:t>
            </a:r>
          </a:p>
          <a:p>
            <a:r>
              <a:rPr lang="en-AU" dirty="0">
                <a:effectLst/>
              </a:rPr>
              <a:t>Chain of custody, if applicable</a:t>
            </a:r>
          </a:p>
          <a:p>
            <a:r>
              <a:rPr lang="en-AU" dirty="0">
                <a:effectLst/>
              </a:rPr>
              <a:t>Impact assessments related to the incident</a:t>
            </a:r>
          </a:p>
          <a:p>
            <a:r>
              <a:rPr lang="en-AU" dirty="0">
                <a:effectLst/>
              </a:rPr>
              <a:t>Contact information for other involved parties (e.g., system owners, system administrators) </a:t>
            </a:r>
          </a:p>
          <a:p>
            <a:r>
              <a:rPr lang="en-AU" dirty="0">
                <a:effectLst/>
              </a:rPr>
              <a:t>A list of evidence gathered during the incident investigation </a:t>
            </a:r>
            <a:endParaRPr lang="en-AU" dirty="0"/>
          </a:p>
          <a:p>
            <a:r>
              <a:rPr lang="en-AU" dirty="0">
                <a:effectLst/>
              </a:rPr>
              <a:t>Comments from incident handlers</a:t>
            </a:r>
          </a:p>
          <a:p>
            <a:r>
              <a:rPr lang="en-AU" dirty="0">
                <a:effectLst/>
              </a:rPr>
              <a:t>Next steps to be taken (e.g., rebuild the host, upgrade an application).41 </a:t>
            </a:r>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2192797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Indicators of Compromise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20000"/>
          </a:bodyPr>
          <a:lstStyle/>
          <a:p>
            <a:r>
              <a:rPr lang="en-AU" dirty="0">
                <a:effectLst/>
              </a:rPr>
              <a:t>Indicators of compromise (IOC) are pieces of forensic data that identify a malicious attack. They include:</a:t>
            </a:r>
          </a:p>
          <a:p>
            <a:pPr lvl="1"/>
            <a:r>
              <a:rPr lang="en-AU" dirty="0">
                <a:effectLst/>
              </a:rPr>
              <a:t>Unusual (outbound) network traffic </a:t>
            </a:r>
          </a:p>
          <a:p>
            <a:pPr lvl="1"/>
            <a:r>
              <a:rPr lang="en-AU" dirty="0">
                <a:effectLst/>
              </a:rPr>
              <a:t>Anomalies in privileged account behaviour</a:t>
            </a:r>
          </a:p>
          <a:p>
            <a:pPr lvl="1"/>
            <a:r>
              <a:rPr lang="en-AU" dirty="0">
                <a:effectLst/>
              </a:rPr>
              <a:t>Geographical irregularities: logins from new locations and countries, network traffic from specific IP addresses</a:t>
            </a:r>
          </a:p>
          <a:p>
            <a:pPr lvl="1"/>
            <a:r>
              <a:rPr lang="en-AU" dirty="0">
                <a:effectLst/>
              </a:rPr>
              <a:t>Unusual database activity</a:t>
            </a:r>
          </a:p>
          <a:p>
            <a:pPr lvl="1"/>
            <a:r>
              <a:rPr lang="en-AU" dirty="0">
                <a:effectLst/>
              </a:rPr>
              <a:t>Presence of malware or other files</a:t>
            </a:r>
          </a:p>
          <a:p>
            <a:pPr lvl="1"/>
            <a:r>
              <a:rPr lang="en-AU" dirty="0">
                <a:effectLst/>
              </a:rPr>
              <a:t>Signs of DDoS attacks</a:t>
            </a:r>
          </a:p>
          <a:p>
            <a:r>
              <a:rPr lang="en-AU" dirty="0">
                <a:effectLst/>
              </a:rPr>
              <a:t>Typically, however, they are specific MD5 hashes of malware, IP addresses, or URLs of domain names or botnets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59594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Tactics, Techniques and Procedures</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effectLst/>
              </a:rPr>
              <a:t>Tactics, Techniques and Procedures (TTPs) are descriptions of the behaviours of threat actors. </a:t>
            </a:r>
          </a:p>
          <a:p>
            <a:pPr lvl="1"/>
            <a:r>
              <a:rPr lang="en-AU" dirty="0">
                <a:effectLst/>
              </a:rPr>
              <a:t>Tactics are the high-level overall objective of an attacker split into phases of the kill-chain. </a:t>
            </a:r>
          </a:p>
          <a:p>
            <a:pPr lvl="1"/>
            <a:r>
              <a:rPr lang="en-AU" dirty="0">
                <a:effectLst/>
              </a:rPr>
              <a:t>Techniques are the next level down and describe the general behaviour to achieve the tactical objective</a:t>
            </a:r>
          </a:p>
          <a:p>
            <a:pPr lvl="1"/>
            <a:r>
              <a:rPr lang="en-AU" dirty="0">
                <a:effectLst/>
              </a:rPr>
              <a:t>Procedures are specific instances of behaviour to carry out a technique using particular software</a:t>
            </a:r>
          </a:p>
          <a:p>
            <a:r>
              <a:rPr lang="en-AU" dirty="0">
                <a:effectLst/>
              </a:rPr>
              <a:t>TTPs are thought to be specific to particular threat actor groups because of the Pyramid of Pain</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7598424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1" name="Rectangle 70">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3"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a:t>Pyramid of Pain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r>
              <a:rPr lang="en-AU" sz="1600" dirty="0">
                <a:effectLst/>
              </a:rPr>
              <a:t>David J Bianco developed this idea in 2013</a:t>
            </a:r>
          </a:p>
          <a:p>
            <a:r>
              <a:rPr lang="en-AU" sz="1600" dirty="0">
                <a:effectLst/>
              </a:rPr>
              <a:t>TTPs sit at the top of the </a:t>
            </a:r>
            <a:r>
              <a:rPr lang="en-AU" sz="1600" dirty="0" err="1">
                <a:effectLst/>
              </a:rPr>
              <a:t>IoCs</a:t>
            </a:r>
            <a:r>
              <a:rPr lang="en-AU" sz="1600" dirty="0">
                <a:effectLst/>
              </a:rPr>
              <a:t> and are thought to be the hardest thing to change because of the time, money and effort that goes into developing skills and infrastructure </a:t>
            </a:r>
          </a:p>
          <a:p>
            <a:r>
              <a:rPr lang="en-AU" sz="1600" dirty="0">
                <a:effectLst/>
              </a:rPr>
              <a:t>Because of this they are thought to be a marker of a threat actor group</a:t>
            </a:r>
          </a:p>
          <a:p>
            <a:endParaRPr lang="en-AU" sz="1600" dirty="0"/>
          </a:p>
          <a:p>
            <a:endParaRPr lang="en-US" sz="1600" dirty="0"/>
          </a:p>
          <a:p>
            <a:pPr marL="36900" indent="0">
              <a:buNone/>
            </a:pPr>
            <a:endParaRPr lang="en-AU" sz="1600" dirty="0">
              <a:effectLst/>
            </a:endParaRPr>
          </a:p>
          <a:p>
            <a:endParaRPr lang="en-AU" sz="1600" dirty="0"/>
          </a:p>
        </p:txBody>
      </p:sp>
      <p:pic>
        <p:nvPicPr>
          <p:cNvPr id="1026" name="Picture 2">
            <a:extLst>
              <a:ext uri="{FF2B5EF4-FFF2-40B4-BE49-F238E27FC236}">
                <a16:creationId xmlns:a16="http://schemas.microsoft.com/office/drawing/2014/main" id="{020FACBB-D6CA-EE46-BA7D-125E962B7793}"/>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5387351" y="1433076"/>
            <a:ext cx="6161183" cy="40015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97524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Attribution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b="1" dirty="0">
                <a:effectLst/>
              </a:rPr>
              <a:t>Attribution to a particular threat actor group is supposed to help because:</a:t>
            </a:r>
          </a:p>
          <a:p>
            <a:pPr lvl="1"/>
            <a:r>
              <a:rPr lang="en-AU" b="1" dirty="0">
                <a:effectLst/>
              </a:rPr>
              <a:t>It reveals motivations and objectives of the attackers and so can potentially help in stopping progression of an attack</a:t>
            </a:r>
          </a:p>
          <a:p>
            <a:pPr lvl="1"/>
            <a:r>
              <a:rPr lang="en-AU" b="1" dirty="0">
                <a:effectLst/>
              </a:rPr>
              <a:t>Helps understand the impact of the attack e.g. crime vs espionage</a:t>
            </a:r>
          </a:p>
          <a:p>
            <a:r>
              <a:rPr lang="en-AU" b="1" dirty="0">
                <a:effectLst/>
              </a:rPr>
              <a:t>MITRE ATT&amp;CK framework is based entirely on this premise. Contains information about 110 different groups and hundreds of TTPs</a:t>
            </a:r>
          </a:p>
          <a:p>
            <a:r>
              <a:rPr lang="en-AU" b="1" dirty="0">
                <a:effectLst/>
              </a:rPr>
              <a:t>Problems with this when you look at the actual distribution and uniqueness of the TTPs however</a:t>
            </a:r>
          </a:p>
          <a:p>
            <a:r>
              <a:rPr lang="en-AU" b="1" dirty="0">
                <a:effectLst/>
              </a:rPr>
              <a:t>Attribution is a very difficult topic as it is so open to False Flags and geopolitical posturing</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9485899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fontScale="77500" lnSpcReduction="20000"/>
          </a:bodyPr>
          <a:lstStyle/>
          <a:p>
            <a:r>
              <a:rPr lang="en-AU" b="1" dirty="0">
                <a:effectLst/>
              </a:rPr>
              <a:t>The first challenge is containment to stop further impact. This may involve:</a:t>
            </a:r>
          </a:p>
          <a:p>
            <a:pPr lvl="1"/>
            <a:r>
              <a:rPr lang="en-AU" b="1" dirty="0">
                <a:effectLst/>
              </a:rPr>
              <a:t>Disabling accounts</a:t>
            </a:r>
          </a:p>
          <a:p>
            <a:pPr lvl="1"/>
            <a:r>
              <a:rPr lang="en-AU" b="1" dirty="0">
                <a:effectLst/>
              </a:rPr>
              <a:t>Blocking network traffic </a:t>
            </a:r>
          </a:p>
          <a:p>
            <a:pPr lvl="1"/>
            <a:r>
              <a:rPr lang="en-AU" b="1" dirty="0">
                <a:effectLst/>
              </a:rPr>
              <a:t>Isolating a computer or segment of the network</a:t>
            </a:r>
          </a:p>
          <a:p>
            <a:r>
              <a:rPr lang="en-AU" b="1" dirty="0">
                <a:effectLst/>
              </a:rPr>
              <a:t>Balance the strategy against:</a:t>
            </a:r>
          </a:p>
          <a:p>
            <a:pPr lvl="1"/>
            <a:r>
              <a:rPr lang="en-AU" b="1" dirty="0">
                <a:effectLst/>
              </a:rPr>
              <a:t>Potential damage to and theft of resources</a:t>
            </a:r>
          </a:p>
          <a:p>
            <a:pPr lvl="1"/>
            <a:r>
              <a:rPr lang="en-AU" b="1" dirty="0">
                <a:effectLst/>
              </a:rPr>
              <a:t>Need for evidence preservation</a:t>
            </a:r>
          </a:p>
          <a:p>
            <a:pPr lvl="1"/>
            <a:r>
              <a:rPr lang="en-AU" b="1" dirty="0">
                <a:effectLst/>
              </a:rPr>
              <a:t>Service availability</a:t>
            </a:r>
          </a:p>
          <a:p>
            <a:pPr lvl="1"/>
            <a:r>
              <a:rPr lang="en-AU" b="1" dirty="0">
                <a:effectLst/>
              </a:rPr>
              <a:t>Time and resources needed</a:t>
            </a:r>
          </a:p>
          <a:p>
            <a:pPr lvl="1"/>
            <a:r>
              <a:rPr lang="en-AU" b="1" dirty="0">
                <a:effectLst/>
              </a:rPr>
              <a:t>Effectiveness of the strategy</a:t>
            </a:r>
          </a:p>
          <a:p>
            <a:pPr lvl="1"/>
            <a:r>
              <a:rPr lang="en-AU" b="1" dirty="0">
                <a:effectLst/>
              </a:rPr>
              <a:t>Duration</a:t>
            </a:r>
          </a:p>
          <a:p>
            <a:pPr lvl="1"/>
            <a:r>
              <a:rPr lang="en-AU" b="1" dirty="0">
                <a:effectLst/>
              </a:rPr>
              <a:t>Alerting the attackers</a:t>
            </a:r>
          </a:p>
          <a:p>
            <a:r>
              <a:rPr lang="en-AU" b="1" dirty="0">
                <a:effectLst/>
              </a:rPr>
              <a:t>Malware may detect attempts to disable and then take actions based on that</a:t>
            </a:r>
          </a:p>
          <a:p>
            <a:endParaRPr lang="en-AU" b="1" dirty="0">
              <a:effectLst/>
            </a:endParaRPr>
          </a:p>
          <a:p>
            <a:endParaRPr lang="en-AU" b="1"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971809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Containment Eradication &amp; Recovery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Eradication and recovery may involve rebuilding computers or recovering from backups</a:t>
            </a:r>
          </a:p>
          <a:p>
            <a:r>
              <a:rPr lang="en-AU" b="1" dirty="0">
                <a:effectLst/>
              </a:rPr>
              <a:t>Must ensure that all malware is removed</a:t>
            </a:r>
          </a:p>
          <a:p>
            <a:r>
              <a:rPr lang="en-AU" b="1" dirty="0">
                <a:effectLst/>
              </a:rPr>
              <a:t>Update accounts</a:t>
            </a: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1964369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 Post-Incident Activity</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171950"/>
          </a:xfrm>
        </p:spPr>
        <p:txBody>
          <a:bodyPr>
            <a:normAutofit/>
          </a:bodyPr>
          <a:lstStyle/>
          <a:p>
            <a:r>
              <a:rPr lang="en-AU" b="1" dirty="0">
                <a:effectLst/>
              </a:rPr>
              <a:t>Lessons learned</a:t>
            </a:r>
          </a:p>
          <a:p>
            <a:r>
              <a:rPr lang="en-AU" b="1" dirty="0">
                <a:effectLst/>
              </a:rPr>
              <a:t>Breach notification to appropriate authorities</a:t>
            </a:r>
          </a:p>
          <a:p>
            <a:r>
              <a:rPr lang="en-AU" b="1" dirty="0">
                <a:effectLst/>
              </a:rPr>
              <a:t>Notification of affected users and follow-up</a:t>
            </a:r>
          </a:p>
          <a:p>
            <a:r>
              <a:rPr lang="en-AU" b="1" dirty="0">
                <a:effectLst/>
              </a:rPr>
              <a:t>Reputation management</a:t>
            </a:r>
          </a:p>
          <a:p>
            <a:r>
              <a:rPr lang="en-AU" b="1" dirty="0">
                <a:effectLst/>
              </a:rPr>
              <a:t>Insurance claims</a:t>
            </a:r>
          </a:p>
          <a:p>
            <a:r>
              <a:rPr lang="en-AU" b="1" dirty="0">
                <a:effectLst/>
              </a:rPr>
              <a:t>Analysis of incident data</a:t>
            </a:r>
          </a:p>
          <a:p>
            <a:endParaRPr lang="en-AU" dirty="0">
              <a:effectLst/>
            </a:endParaRPr>
          </a:p>
          <a:p>
            <a:endParaRPr lang="en-AU" dirty="0">
              <a:effectLst/>
            </a:endParaRPr>
          </a:p>
          <a:p>
            <a:endParaRPr lang="en-AU" dirty="0">
              <a:effectLst/>
            </a:endParaRP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860627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73" name="Rectangle 72">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5"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039905" y="845387"/>
            <a:ext cx="3470310" cy="1066689"/>
          </a:xfrm>
        </p:spPr>
        <p:txBody>
          <a:bodyPr vert="horz" lIns="91440" tIns="45720" rIns="91440" bIns="45720" rtlCol="0" anchor="b">
            <a:normAutofit/>
          </a:bodyPr>
          <a:lstStyle/>
          <a:p>
            <a:pPr algn="l"/>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A unit about </a:t>
            </a:r>
            <a:r>
              <a:rPr lang="en-US" sz="2400" strike="sngStrike"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cats</a:t>
            </a:r>
            <a:r>
              <a:rPr lang="en-US" sz="24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rPr>
              <a:t> cybersecurity</a:t>
            </a:r>
          </a:p>
        </p:txBody>
      </p:sp>
      <p:sp>
        <p:nvSpPr>
          <p:cNvPr id="3" name="TextBox 2">
            <a:extLst>
              <a:ext uri="{FF2B5EF4-FFF2-40B4-BE49-F238E27FC236}">
                <a16:creationId xmlns:a16="http://schemas.microsoft.com/office/drawing/2014/main" id="{D04A9560-61A7-8541-B04F-4C1E6892BE66}"/>
              </a:ext>
            </a:extLst>
          </p:cNvPr>
          <p:cNvSpPr txBox="1"/>
          <p:nvPr/>
        </p:nvSpPr>
        <p:spPr>
          <a:xfrm>
            <a:off x="1039905" y="2147862"/>
            <a:ext cx="3405573" cy="3499563"/>
          </a:xfrm>
          <a:prstGeom prst="rect">
            <a:avLst/>
          </a:prstGeom>
        </p:spPr>
        <p:txBody>
          <a:bodyPr vert="horz" lIns="91440" tIns="45720" rIns="91440" bIns="45720" rtlCol="0" anchor="t">
            <a:normAutofit/>
          </a:bodyPr>
          <a:lstStyle/>
          <a:p>
            <a:pPr defTabSz="457200">
              <a:spcBef>
                <a:spcPct val="20000"/>
              </a:spcBef>
              <a:spcAft>
                <a:spcPts val="600"/>
              </a:spcAft>
              <a:buClr>
                <a:schemeClr val="tx2"/>
              </a:buClr>
              <a:buSzPct val="70000"/>
              <a:buFont typeface="Wingdings 2" charset="2"/>
            </a:pPr>
            <a:endParaRPr lang="en-US" sz="16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pic>
        <p:nvPicPr>
          <p:cNvPr id="2050" name="Picture 2" descr="Last week's Binance hack highlighted two glaring issues in cybersecurity  and the integrity of the Bitcoin network.The cr… | Funny cat memes, Bad cats,  Funny animals">
            <a:extLst>
              <a:ext uri="{FF2B5EF4-FFF2-40B4-BE49-F238E27FC236}">
                <a16:creationId xmlns:a16="http://schemas.microsoft.com/office/drawing/2014/main" id="{82EDB343-FF32-4D47-839B-0C9272A07A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819569"/>
            <a:ext cx="5227319" cy="521886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CE4D174-E44F-CF4F-AA1C-D2B815E60ABC}"/>
              </a:ext>
            </a:extLst>
          </p:cNvPr>
          <p:cNvSpPr txBox="1"/>
          <p:nvPr/>
        </p:nvSpPr>
        <p:spPr>
          <a:xfrm>
            <a:off x="1079331" y="2128644"/>
            <a:ext cx="2893741" cy="246221"/>
          </a:xfrm>
          <a:prstGeom prst="rect">
            <a:avLst/>
          </a:prstGeom>
          <a:noFill/>
        </p:spPr>
        <p:txBody>
          <a:bodyPr wrap="none" rtlCol="0">
            <a:spAutoFit/>
          </a:bodyPr>
          <a:lstStyle/>
          <a:p>
            <a:r>
              <a:rPr lang="en-AU" sz="1000" dirty="0"/>
              <a:t>https://</a:t>
            </a:r>
            <a:r>
              <a:rPr lang="en-AU" sz="1000" dirty="0" err="1"/>
              <a:t>depositphotos.com</a:t>
            </a:r>
            <a:r>
              <a:rPr lang="en-AU" sz="1000" dirty="0"/>
              <a:t>/portfolio-7863750.html</a:t>
            </a:r>
          </a:p>
        </p:txBody>
      </p:sp>
    </p:spTree>
    <p:extLst>
      <p:ext uri="{BB962C8B-B14F-4D97-AF65-F5344CB8AC3E}">
        <p14:creationId xmlns:p14="http://schemas.microsoft.com/office/powerpoint/2010/main" val="2972598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913795" y="609600"/>
            <a:ext cx="10353762" cy="1257300"/>
          </a:xfrm>
        </p:spPr>
        <p:txBody>
          <a:bodyPr>
            <a:normAutofit/>
          </a:bodyPr>
          <a:lstStyle/>
          <a:p>
            <a:r>
              <a:rPr lang="en-AU" dirty="0"/>
              <a:t>3 things</a:t>
            </a:r>
          </a:p>
        </p:txBody>
      </p:sp>
      <p:graphicFrame>
        <p:nvGraphicFramePr>
          <p:cNvPr id="5" name="Content Placeholder 2">
            <a:extLst>
              <a:ext uri="{FF2B5EF4-FFF2-40B4-BE49-F238E27FC236}">
                <a16:creationId xmlns:a16="http://schemas.microsoft.com/office/drawing/2014/main" id="{D9DD3D90-249D-4BBC-B94C-581C6E602BC3}"/>
              </a:ext>
            </a:extLst>
          </p:cNvPr>
          <p:cNvGraphicFramePr>
            <a:graphicFrameLocks noGrp="1"/>
          </p:cNvGraphicFramePr>
          <p:nvPr>
            <p:ph idx="1"/>
            <p:extLst>
              <p:ext uri="{D42A27DB-BD31-4B8C-83A1-F6EECF244321}">
                <p14:modId xmlns:p14="http://schemas.microsoft.com/office/powerpoint/2010/main" val="2427072228"/>
              </p:ext>
            </p:extLst>
          </p:nvPr>
        </p:nvGraphicFramePr>
        <p:xfrm>
          <a:off x="914400" y="2076450"/>
          <a:ext cx="10353675" cy="371475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530010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Definition of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a:bodyPr>
          <a:lstStyle/>
          <a:p>
            <a:r>
              <a:rPr lang="en-AU" dirty="0"/>
              <a:t>Any event that has compromised confidentiality, integrity or availability of an organisation’s assets</a:t>
            </a:r>
          </a:p>
          <a:p>
            <a:r>
              <a:rPr lang="en-AU" dirty="0"/>
              <a:t>From a VERIS perspective, an incident is the result of an Actor, taking some Action, on an Asset, resulting in the Attributes of an incident, i.e., how it was affected. In this case, the action exploits a vulnerability in the asset</a:t>
            </a:r>
          </a:p>
          <a:p>
            <a:r>
              <a:rPr lang="en-AU" dirty="0"/>
              <a:t>An incident is when there is actual loss or imminent threat of loss. Otherwise, it is an Event</a:t>
            </a:r>
          </a:p>
          <a:p>
            <a:r>
              <a:rPr lang="en-AU" dirty="0"/>
              <a:t>Standard for incident handling is NIST SP800-61 it defines an incident as:</a:t>
            </a:r>
          </a:p>
          <a:p>
            <a:r>
              <a:rPr lang="en-AU" dirty="0">
                <a:effectLst/>
              </a:rPr>
              <a:t>“A computer security incident is a violation or imminent threat of violation of computer security policies, acceptable use policies, or standard security practices” </a:t>
            </a:r>
            <a:endParaRPr lang="en-AU" dirty="0"/>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7151865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Handling an Incident</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endParaRPr lang="en-AU" dirty="0"/>
          </a:p>
          <a:p>
            <a:endParaRPr lang="en-US" dirty="0"/>
          </a:p>
          <a:p>
            <a:pPr marL="36900" indent="0">
              <a:buNone/>
            </a:pPr>
            <a:endParaRPr lang="en-AU" dirty="0">
              <a:effectLst/>
            </a:endParaRPr>
          </a:p>
          <a:p>
            <a:endParaRPr lang="en-AU" sz="2000" dirty="0"/>
          </a:p>
        </p:txBody>
      </p:sp>
      <p:graphicFrame>
        <p:nvGraphicFramePr>
          <p:cNvPr id="4" name="Diagram 3">
            <a:extLst>
              <a:ext uri="{FF2B5EF4-FFF2-40B4-BE49-F238E27FC236}">
                <a16:creationId xmlns:a16="http://schemas.microsoft.com/office/drawing/2014/main" id="{7000A9BE-2B66-0442-B50F-FF3E03FAB53B}"/>
              </a:ext>
            </a:extLst>
          </p:cNvPr>
          <p:cNvGraphicFramePr/>
          <p:nvPr>
            <p:extLst>
              <p:ext uri="{D42A27DB-BD31-4B8C-83A1-F6EECF244321}">
                <p14:modId xmlns:p14="http://schemas.microsoft.com/office/powerpoint/2010/main" val="2332726913"/>
              </p:ext>
            </p:extLst>
          </p:nvPr>
        </p:nvGraphicFramePr>
        <p:xfrm>
          <a:off x="913795" y="719666"/>
          <a:ext cx="10730214"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9" name="Picture 8" descr="Diagram, icon&#10;&#10;Description automatically generated">
            <a:extLst>
              <a:ext uri="{FF2B5EF4-FFF2-40B4-BE49-F238E27FC236}">
                <a16:creationId xmlns:a16="http://schemas.microsoft.com/office/drawing/2014/main" id="{8A6D6D5E-6CFB-6844-98D7-C4F85314BD3B}"/>
              </a:ext>
            </a:extLst>
          </p:cNvPr>
          <p:cNvPicPr>
            <a:picLocks noChangeAspect="1"/>
          </p:cNvPicPr>
          <p:nvPr/>
        </p:nvPicPr>
        <p:blipFill>
          <a:blip r:embed="rId8"/>
          <a:stretch>
            <a:fillRect/>
          </a:stretch>
        </p:blipFill>
        <p:spPr>
          <a:xfrm>
            <a:off x="2393124" y="2076450"/>
            <a:ext cx="7395104" cy="3714750"/>
          </a:xfrm>
          <a:prstGeom prst="rect">
            <a:avLst/>
          </a:prstGeom>
        </p:spPr>
      </p:pic>
    </p:spTree>
    <p:extLst>
      <p:ext uri="{BB962C8B-B14F-4D97-AF65-F5344CB8AC3E}">
        <p14:creationId xmlns:p14="http://schemas.microsoft.com/office/powerpoint/2010/main" val="278219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Note about “Hack back”</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a:bodyPr>
          <a:lstStyle/>
          <a:p>
            <a:r>
              <a:rPr lang="en-AU" dirty="0"/>
              <a:t>In the process of investigation and remediation, there may be the temptation to take direct action against hackers. This is known as “Hack back”. </a:t>
            </a:r>
          </a:p>
          <a:p>
            <a:r>
              <a:rPr lang="en-AU" dirty="0"/>
              <a:t>Very few organisations or governments think this is a good idea (despite some enthusiasm from certain politicians in the US and UK)</a:t>
            </a:r>
          </a:p>
          <a:p>
            <a:r>
              <a:rPr lang="en-AU" dirty="0"/>
              <a:t>There is no legal basis for it as hacking back may involve other countries, other infrastructure and innocent third parties </a:t>
            </a:r>
          </a:p>
          <a:p>
            <a:r>
              <a:rPr lang="en-AU" dirty="0"/>
              <a:t>It is not the role of a business to engage in cyber actions and this should be left to legal authorities</a:t>
            </a:r>
          </a:p>
          <a:p>
            <a:endParaRPr lang="en-AU" dirty="0"/>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541601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Incident Response Team</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p:txBody>
          <a:bodyPr>
            <a:normAutofit fontScale="92500" lnSpcReduction="10000"/>
          </a:bodyPr>
          <a:lstStyle/>
          <a:p>
            <a:r>
              <a:rPr lang="en-AU" dirty="0"/>
              <a:t>Not all organisations can afford a dedicated incident response team</a:t>
            </a:r>
          </a:p>
          <a:p>
            <a:r>
              <a:rPr lang="en-AU" dirty="0"/>
              <a:t>A service offered by outside contractors as well as through </a:t>
            </a:r>
            <a:r>
              <a:rPr lang="en-AU" dirty="0" err="1"/>
              <a:t>cyberinsurance</a:t>
            </a:r>
            <a:r>
              <a:rPr lang="en-AU" dirty="0"/>
              <a:t> companies</a:t>
            </a:r>
          </a:p>
          <a:p>
            <a:r>
              <a:rPr lang="en-AU" dirty="0"/>
              <a:t>Need to have a variety of skills:</a:t>
            </a:r>
          </a:p>
          <a:p>
            <a:pPr lvl="1"/>
            <a:r>
              <a:rPr lang="en-AU" dirty="0"/>
              <a:t>Technical: cybersecurity, programming, IT, networks, forensic cybersecurity</a:t>
            </a:r>
          </a:p>
          <a:p>
            <a:pPr lvl="1"/>
            <a:r>
              <a:rPr lang="en-AU" dirty="0"/>
              <a:t>Communications: liaising with senior staff in organisation and outside organisations</a:t>
            </a:r>
          </a:p>
          <a:p>
            <a:r>
              <a:rPr lang="en-AU" dirty="0"/>
              <a:t>Stressful environment on 24x7 call</a:t>
            </a:r>
          </a:p>
          <a:p>
            <a:r>
              <a:rPr lang="en-AU" dirty="0"/>
              <a:t>Can be involved in security awareness training and also information sharing with other companies and CIRTS/CSIRTS/ISACS</a:t>
            </a:r>
          </a:p>
          <a:p>
            <a:r>
              <a:rPr lang="en-AU" dirty="0"/>
              <a:t>Have a Jump Bag with hardware and information needed for handling a response</a:t>
            </a: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37532901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p:txBody>
          <a:bodyPr/>
          <a:lstStyle/>
          <a:p>
            <a:r>
              <a:rPr lang="en-AU" dirty="0"/>
              <a:t>Incidents: Detection</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913795" y="2076450"/>
            <a:ext cx="10353762" cy="4257238"/>
          </a:xfrm>
        </p:spPr>
        <p:txBody>
          <a:bodyPr>
            <a:normAutofit lnSpcReduction="10000"/>
          </a:bodyPr>
          <a:lstStyle/>
          <a:p>
            <a:r>
              <a:rPr lang="en-AU" dirty="0"/>
              <a:t>Incidents may come to light through alerts from </a:t>
            </a:r>
          </a:p>
          <a:p>
            <a:pPr lvl="1"/>
            <a:r>
              <a:rPr lang="en-AU" dirty="0"/>
              <a:t>IDPS</a:t>
            </a:r>
          </a:p>
          <a:p>
            <a:pPr lvl="1"/>
            <a:r>
              <a:rPr lang="en-AU" dirty="0"/>
              <a:t>Anti-malware software</a:t>
            </a:r>
          </a:p>
          <a:p>
            <a:pPr lvl="1"/>
            <a:r>
              <a:rPr lang="en-AU" dirty="0"/>
              <a:t>Users noting irregular behaviours on their computers or accounts</a:t>
            </a:r>
          </a:p>
          <a:p>
            <a:pPr lvl="1"/>
            <a:r>
              <a:rPr lang="en-AU" dirty="0"/>
              <a:t>Breached data surfacing on the Dark Web or other criminal sites</a:t>
            </a:r>
          </a:p>
          <a:p>
            <a:r>
              <a:rPr lang="en-AU" b="1" dirty="0"/>
              <a:t>Dwell time</a:t>
            </a:r>
            <a:r>
              <a:rPr lang="en-AU" dirty="0"/>
              <a:t>: amount of time an attacker spent on a system before detection determined</a:t>
            </a:r>
          </a:p>
          <a:p>
            <a:r>
              <a:rPr lang="en-AU" b="1" dirty="0">
                <a:solidFill>
                  <a:schemeClr val="tx1"/>
                </a:solidFill>
              </a:rPr>
              <a:t>Mean Time to Detect (MTTD)</a:t>
            </a:r>
            <a:r>
              <a:rPr lang="en-AU" dirty="0">
                <a:solidFill>
                  <a:schemeClr val="tx1"/>
                </a:solidFill>
              </a:rPr>
              <a:t>: </a:t>
            </a:r>
            <a:r>
              <a:rPr lang="en-AU" dirty="0">
                <a:solidFill>
                  <a:schemeClr val="tx1"/>
                </a:solidFill>
                <a:effectLst/>
              </a:rPr>
              <a:t>average time it takes for an organization to detect a security incident or breach from the moment it occurs</a:t>
            </a:r>
            <a:endParaRPr lang="en-AU" dirty="0">
              <a:solidFill>
                <a:schemeClr val="tx1"/>
              </a:solidFill>
            </a:endParaRPr>
          </a:p>
          <a:p>
            <a:r>
              <a:rPr lang="en-AU" b="1" dirty="0">
                <a:solidFill>
                  <a:schemeClr val="tx1"/>
                </a:solidFill>
              </a:rPr>
              <a:t>Mean Time To Respond/Remediate (MTTR)</a:t>
            </a:r>
            <a:r>
              <a:rPr lang="en-AU" dirty="0">
                <a:solidFill>
                  <a:schemeClr val="tx1"/>
                </a:solidFill>
              </a:rPr>
              <a:t>: </a:t>
            </a:r>
            <a:r>
              <a:rPr lang="en-AU" dirty="0">
                <a:solidFill>
                  <a:schemeClr val="tx1"/>
                </a:solidFill>
                <a:effectLst/>
              </a:rPr>
              <a:t>average time it takes for an organization to respond to a detected incident and fully mitigate or resolve it</a:t>
            </a:r>
          </a:p>
          <a:p>
            <a:endParaRPr lang="en-AU" dirty="0">
              <a:solidFill>
                <a:schemeClr val="tx1"/>
              </a:solidFill>
            </a:endParaRPr>
          </a:p>
          <a:p>
            <a:pPr marL="36900" indent="0">
              <a:buNone/>
            </a:pPr>
            <a:endParaRPr lang="en-AU" dirty="0">
              <a:solidFill>
                <a:schemeClr val="tx1"/>
              </a:solidFill>
            </a:endParaRPr>
          </a:p>
          <a:p>
            <a:endParaRPr lang="en-US" dirty="0"/>
          </a:p>
          <a:p>
            <a:pPr marL="36900" indent="0">
              <a:buNone/>
            </a:pPr>
            <a:endParaRPr lang="en-AU" dirty="0">
              <a:effectLst/>
            </a:endParaRPr>
          </a:p>
          <a:p>
            <a:endParaRPr lang="en-AU" sz="2000" dirty="0"/>
          </a:p>
        </p:txBody>
      </p:sp>
    </p:spTree>
    <p:extLst>
      <p:ext uri="{BB962C8B-B14F-4D97-AF65-F5344CB8AC3E}">
        <p14:creationId xmlns:p14="http://schemas.microsoft.com/office/powerpoint/2010/main" val="11511719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98FD4FC-479A-4C2B-84A5-CF81E055FB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Freeform 5">
            <a:extLst>
              <a:ext uri="{FF2B5EF4-FFF2-40B4-BE49-F238E27FC236}">
                <a16:creationId xmlns:a16="http://schemas.microsoft.com/office/drawing/2014/main" id="{37D54B6C-87D0-4C03-8335-3955179D2B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118536" y="1371603"/>
            <a:ext cx="5624423"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 xmlns:a14="http://schemas.microsoft.com/office/drawing/2010/main" xmlns:p14="http://schemas.microsoft.com/office/powerpoint/2010/main" xmlns:a16="http://schemas.microsoft.com/office/drawing/2014/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07F6FF8C-A74B-E640-AF2F-9B4E07A213CF}"/>
              </a:ext>
            </a:extLst>
          </p:cNvPr>
          <p:cNvSpPr>
            <a:spLocks noGrp="1"/>
          </p:cNvSpPr>
          <p:nvPr>
            <p:ph type="title"/>
          </p:nvPr>
        </p:nvSpPr>
        <p:spPr>
          <a:xfrm>
            <a:off x="1039905" y="845387"/>
            <a:ext cx="3470310" cy="1066689"/>
          </a:xfrm>
        </p:spPr>
        <p:txBody>
          <a:bodyPr anchor="b">
            <a:normAutofit/>
          </a:bodyPr>
          <a:lstStyle/>
          <a:p>
            <a:pPr algn="l"/>
            <a:r>
              <a:rPr lang="en-AU" sz="2400" dirty="0"/>
              <a:t>Dwell Time</a:t>
            </a:r>
          </a:p>
        </p:txBody>
      </p:sp>
      <p:sp>
        <p:nvSpPr>
          <p:cNvPr id="3" name="Content Placeholder 2">
            <a:extLst>
              <a:ext uri="{FF2B5EF4-FFF2-40B4-BE49-F238E27FC236}">
                <a16:creationId xmlns:a16="http://schemas.microsoft.com/office/drawing/2014/main" id="{C29FA815-F1A1-E848-8BE0-A481039CE411}"/>
              </a:ext>
            </a:extLst>
          </p:cNvPr>
          <p:cNvSpPr>
            <a:spLocks noGrp="1"/>
          </p:cNvSpPr>
          <p:nvPr>
            <p:ph idx="1"/>
          </p:nvPr>
        </p:nvSpPr>
        <p:spPr>
          <a:xfrm>
            <a:off x="1039905" y="2147862"/>
            <a:ext cx="3405573" cy="3499563"/>
          </a:xfrm>
        </p:spPr>
        <p:txBody>
          <a:bodyPr anchor="t">
            <a:normAutofit/>
          </a:bodyPr>
          <a:lstStyle/>
          <a:p>
            <a:pPr>
              <a:lnSpc>
                <a:spcPct val="90000"/>
              </a:lnSpc>
            </a:pPr>
            <a:r>
              <a:rPr lang="en-US" sz="1200" dirty="0"/>
              <a:t>Median dwell time</a:t>
            </a:r>
          </a:p>
          <a:p>
            <a:pPr lvl="1">
              <a:lnSpc>
                <a:spcPct val="90000"/>
              </a:lnSpc>
            </a:pPr>
            <a:r>
              <a:rPr lang="en-US" sz="1000" dirty="0"/>
              <a:t>2011: 416 days</a:t>
            </a:r>
          </a:p>
          <a:p>
            <a:pPr lvl="1">
              <a:lnSpc>
                <a:spcPct val="90000"/>
              </a:lnSpc>
            </a:pPr>
            <a:r>
              <a:rPr lang="en-US" sz="1000" dirty="0"/>
              <a:t>2024: 10 days</a:t>
            </a:r>
          </a:p>
          <a:p>
            <a:pPr>
              <a:lnSpc>
                <a:spcPct val="90000"/>
              </a:lnSpc>
            </a:pPr>
            <a:r>
              <a:rPr lang="en-US" sz="1200" dirty="0"/>
              <a:t>External detection: 13 days</a:t>
            </a:r>
          </a:p>
          <a:p>
            <a:pPr>
              <a:lnSpc>
                <a:spcPct val="90000"/>
              </a:lnSpc>
            </a:pPr>
            <a:r>
              <a:rPr lang="en-US" sz="1200" dirty="0"/>
              <a:t>Internal detection: 9 days</a:t>
            </a:r>
          </a:p>
          <a:p>
            <a:pPr>
              <a:lnSpc>
                <a:spcPct val="90000"/>
              </a:lnSpc>
            </a:pPr>
            <a:r>
              <a:rPr lang="en-US" sz="1200" dirty="0"/>
              <a:t>US 60% internal vs 40% external </a:t>
            </a:r>
          </a:p>
          <a:p>
            <a:pPr>
              <a:lnSpc>
                <a:spcPct val="90000"/>
              </a:lnSpc>
            </a:pPr>
            <a:r>
              <a:rPr lang="en-US" sz="1200" dirty="0"/>
              <a:t>Main reason for improvement is not sophistication but the increase incidence of ransomware!</a:t>
            </a:r>
          </a:p>
          <a:p>
            <a:pPr>
              <a:lnSpc>
                <a:spcPct val="90000"/>
              </a:lnSpc>
            </a:pPr>
            <a:r>
              <a:rPr lang="en-US" sz="1200" dirty="0"/>
              <a:t>From Mandiant FireEye M-Trends report </a:t>
            </a:r>
            <a:r>
              <a:rPr lang="en-US" sz="1200" dirty="0">
                <a:hlinkClick r:id="rId4"/>
              </a:rPr>
              <a:t>https://content.fireeye.com/m-trends/rpt-m-trends-2021</a:t>
            </a:r>
            <a:r>
              <a:rPr lang="en-US" sz="1200" dirty="0"/>
              <a:t> and 2024 https://</a:t>
            </a:r>
            <a:r>
              <a:rPr lang="en-US" sz="1200" dirty="0" err="1"/>
              <a:t>services.google.com</a:t>
            </a:r>
            <a:r>
              <a:rPr lang="en-US" sz="1200" dirty="0"/>
              <a:t>/</a:t>
            </a:r>
            <a:r>
              <a:rPr lang="en-US" sz="1200" dirty="0" err="1"/>
              <a:t>fh</a:t>
            </a:r>
            <a:r>
              <a:rPr lang="en-US" sz="1200" dirty="0"/>
              <a:t>/files/</a:t>
            </a:r>
            <a:r>
              <a:rPr lang="en-US" sz="1200" dirty="0" err="1"/>
              <a:t>misc</a:t>
            </a:r>
            <a:r>
              <a:rPr lang="en-US" sz="1200" dirty="0"/>
              <a:t>/m-trends-2024.pdf</a:t>
            </a:r>
          </a:p>
          <a:p>
            <a:pPr marL="36900" indent="0">
              <a:lnSpc>
                <a:spcPct val="90000"/>
              </a:lnSpc>
              <a:buNone/>
            </a:pPr>
            <a:endParaRPr lang="en-AU" sz="1200" dirty="0">
              <a:effectLst/>
            </a:endParaRPr>
          </a:p>
          <a:p>
            <a:pPr>
              <a:lnSpc>
                <a:spcPct val="90000"/>
              </a:lnSpc>
            </a:pPr>
            <a:endParaRPr lang="en-AU" sz="1200" dirty="0"/>
          </a:p>
        </p:txBody>
      </p:sp>
      <p:pic>
        <p:nvPicPr>
          <p:cNvPr id="5" name="Picture 4" descr="Chart, line chart, histogram&#10;&#10;Description automatically generated">
            <a:extLst>
              <a:ext uri="{FF2B5EF4-FFF2-40B4-BE49-F238E27FC236}">
                <a16:creationId xmlns:a16="http://schemas.microsoft.com/office/drawing/2014/main" id="{FDEEBC76-88BE-FF4B-AF06-069F6235FE17}"/>
              </a:ext>
            </a:extLst>
          </p:cNvPr>
          <p:cNvPicPr>
            <a:picLocks noChangeAspect="1"/>
          </p:cNvPicPr>
          <p:nvPr/>
        </p:nvPicPr>
        <p:blipFill>
          <a:blip r:embed="rId5"/>
          <a:stretch>
            <a:fillRect/>
          </a:stretch>
        </p:blipFill>
        <p:spPr>
          <a:xfrm>
            <a:off x="5387351" y="1377579"/>
            <a:ext cx="6161183" cy="4112588"/>
          </a:xfrm>
          <a:prstGeom prst="rect">
            <a:avLst/>
          </a:prstGeom>
        </p:spPr>
      </p:pic>
    </p:spTree>
    <p:extLst>
      <p:ext uri="{BB962C8B-B14F-4D97-AF65-F5344CB8AC3E}">
        <p14:creationId xmlns:p14="http://schemas.microsoft.com/office/powerpoint/2010/main" val="27703357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NoStarch</Template>
  <TotalTime>61828</TotalTime>
  <Words>1276</Words>
  <Application>Microsoft Macintosh PowerPoint</Application>
  <PresentationFormat>Widescreen</PresentationFormat>
  <Paragraphs>181</Paragraphs>
  <Slides>19</Slides>
  <Notes>19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Calibri</vt:lpstr>
      <vt:lpstr>Georgia Pro Cond Light</vt:lpstr>
      <vt:lpstr>Speak Pro</vt:lpstr>
      <vt:lpstr>Wingdings 2</vt:lpstr>
      <vt:lpstr>SlateVTI</vt:lpstr>
      <vt:lpstr>CITS1003 Introduction to Cybersecurity [7] Incidents</vt:lpstr>
      <vt:lpstr>A unit about cats cybersecurity</vt:lpstr>
      <vt:lpstr>3 things</vt:lpstr>
      <vt:lpstr>Definition of an Incident</vt:lpstr>
      <vt:lpstr>Handling an Incident</vt:lpstr>
      <vt:lpstr>Note about “Hack back”</vt:lpstr>
      <vt:lpstr>Incidents: Incident Response Team</vt:lpstr>
      <vt:lpstr>Incidents: Detection</vt:lpstr>
      <vt:lpstr>Dwell Time</vt:lpstr>
      <vt:lpstr>Incidents: Detection and Analysis</vt:lpstr>
      <vt:lpstr>Incidents: Making detection and analysis easier</vt:lpstr>
      <vt:lpstr>Incidents: Incident Reporting</vt:lpstr>
      <vt:lpstr>Indicators of Compromise</vt:lpstr>
      <vt:lpstr>Tactics, Techniques and Procedures</vt:lpstr>
      <vt:lpstr>Pyramid of Pain</vt:lpstr>
      <vt:lpstr>Attribution</vt:lpstr>
      <vt:lpstr>Incident Containment Eradication &amp; Recovery</vt:lpstr>
      <vt:lpstr>Incident Containment Eradication &amp; Recovery</vt:lpstr>
      <vt:lpstr>Incident Post-Incident Activity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David Glance</cp:lastModifiedBy>
  <cp:revision>351</cp:revision>
  <dcterms:created xsi:type="dcterms:W3CDTF">2020-01-13T04:26:47Z</dcterms:created>
  <dcterms:modified xsi:type="dcterms:W3CDTF">2024-09-11T04:02:26Z</dcterms:modified>
</cp:coreProperties>
</file>