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JetBrains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ADC6B5-3F02-4924-B4D7-B94A3206B451}">
  <a:tblStyle styleId="{33ADC6B5-3F02-4924-B4D7-B94A3206B4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etBrainsMon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JetBrainsMono-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JetBrainsMono-italic.fntdata"/><Relationship Id="rId16" Type="http://schemas.openxmlformats.org/officeDocument/2006/relationships/slide" Target="slides/slide10.xml"/><Relationship Id="rId38" Type="http://schemas.openxmlformats.org/officeDocument/2006/relationships/font" Target="fonts/JetBrains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052afced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052afced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52afced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52afced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052afce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052afce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052afced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052afced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 2: dotplot of imputed data</a:t>
            </a:r>
            <a:endParaRPr/>
          </a:p>
          <a:p>
            <a:pPr indent="0" lvl="0" marL="0" rtl="0" algn="l">
              <a:spcBef>
                <a:spcPts val="0"/>
              </a:spcBef>
              <a:spcAft>
                <a:spcPts val="0"/>
              </a:spcAft>
              <a:buNone/>
            </a:pPr>
            <a:r>
              <a:rPr lang="en"/>
              <a:t>Plot 3: density plot of imputed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052afced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052afced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052afced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052afced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052afced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052afced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p-value for the KPSS unit root test (Kwiatkowski, Philips, Schmidt, Shin) is under .05 significance level, we can determine that there is a need to difference the data. (d=1,D=1)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052afced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052afced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052afced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052afced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052afced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052afced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052afce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052afce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052afce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052afce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052afced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052afced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052afced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052afced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052afced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052afced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052afced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052afced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052afced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052afced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052afced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052afced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order</a:t>
            </a:r>
            <a:r>
              <a:rPr lang="en"/>
              <a:t> to determine which imputation method is appropriate for NAs as well as prepare for forecasting model, we should start by determining whether there is seasonality or trend to the time series. Should there be seasonality, some method of deseasonalising will be used on the imputation process to account for skew.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ACF test and pACF, we can see that there is significant indication of a trend or seasonality element.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052afced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052afced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052afce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052afce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relatively small gap sizes and somewhat non-stationary time series, we can introduce some engineering to the existing series to impute for the missing values without incurring too much information penalty to the feature space.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052afce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052afce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400"/>
              <a:t>Demand Forecasting</a:t>
            </a:r>
            <a:r>
              <a:rPr lang="en"/>
              <a:t> </a:t>
            </a:r>
            <a:br>
              <a:rPr lang="en"/>
            </a:br>
            <a:r>
              <a:rPr b="0" i="1" lang="en" sz="3400"/>
              <a:t>for Personnel Allocation</a:t>
            </a:r>
            <a:endParaRPr b="0" i="1" sz="3400"/>
          </a:p>
        </p:txBody>
      </p:sp>
      <p:sp>
        <p:nvSpPr>
          <p:cNvPr id="87" name="Google Shape;87;p13"/>
          <p:cNvSpPr txBox="1"/>
          <p:nvPr>
            <p:ph idx="1" type="subTitle"/>
          </p:nvPr>
        </p:nvSpPr>
        <p:spPr>
          <a:xfrm>
            <a:off x="727950" y="3649500"/>
            <a:ext cx="7688100" cy="10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Demonstration - UIC IDS.506</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Robert Duc Bui - 660809303</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Imputation - Stineman Interp.</a:t>
            </a:r>
            <a:endParaRPr/>
          </a:p>
          <a:p>
            <a:pPr indent="0" lvl="0" marL="0" rtl="0" algn="l">
              <a:spcBef>
                <a:spcPts val="0"/>
              </a:spcBef>
              <a:spcAft>
                <a:spcPts val="0"/>
              </a:spcAft>
              <a:buNone/>
            </a:pPr>
            <a:r>
              <a:t/>
            </a:r>
            <a:endParaRPr/>
          </a:p>
        </p:txBody>
      </p:sp>
      <p:pic>
        <p:nvPicPr>
          <p:cNvPr id="147" name="Google Shape;147;p22"/>
          <p:cNvPicPr preferRelativeResize="0"/>
          <p:nvPr/>
        </p:nvPicPr>
        <p:blipFill>
          <a:blip r:embed="rId3">
            <a:alphaModFix/>
          </a:blip>
          <a:stretch>
            <a:fillRect/>
          </a:stretch>
        </p:blipFill>
        <p:spPr>
          <a:xfrm>
            <a:off x="314388" y="1917850"/>
            <a:ext cx="4477275" cy="2984850"/>
          </a:xfrm>
          <a:prstGeom prst="rect">
            <a:avLst/>
          </a:prstGeom>
          <a:noFill/>
          <a:ln>
            <a:noFill/>
          </a:ln>
        </p:spPr>
      </p:pic>
      <p:sp>
        <p:nvSpPr>
          <p:cNvPr id="148" name="Google Shape;148;p22"/>
          <p:cNvSpPr txBox="1"/>
          <p:nvPr>
            <p:ph idx="1" type="body"/>
          </p:nvPr>
        </p:nvSpPr>
        <p:spPr>
          <a:xfrm>
            <a:off x="4853250" y="1853850"/>
            <a:ext cx="3564900" cy="298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a:t>Stineman interpolation takes the concept of linear interpolation, but instead fits several splines and curves to the data. </a:t>
            </a:r>
            <a:endParaRPr sz="900"/>
          </a:p>
          <a:p>
            <a:pPr indent="0" lvl="0" marL="0" rtl="0" algn="l">
              <a:spcBef>
                <a:spcPts val="1200"/>
              </a:spcBef>
              <a:spcAft>
                <a:spcPts val="0"/>
              </a:spcAft>
              <a:buNone/>
            </a:pPr>
            <a:r>
              <a:rPr lang="en" sz="900"/>
              <a:t>This method works piecewise by breaking the entire </a:t>
            </a:r>
            <a:r>
              <a:rPr lang="en" sz="900"/>
              <a:t>series into separate segments, then fitting a curve to each segment.</a:t>
            </a:r>
            <a:endParaRPr sz="900"/>
          </a:p>
          <a:p>
            <a:pPr indent="0" lvl="0" marL="0" rtl="0" algn="l">
              <a:spcBef>
                <a:spcPts val="1200"/>
              </a:spcBef>
              <a:spcAft>
                <a:spcPts val="1200"/>
              </a:spcAft>
              <a:buNone/>
            </a:pPr>
            <a:r>
              <a:rPr lang="en" sz="900"/>
              <a:t>This technique ensures smoother transitions between phases in the data, while preserving local extrema and allows for estimation of the derivative.</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Imputation - Kalman Filtering</a:t>
            </a:r>
            <a:endParaRPr/>
          </a:p>
          <a:p>
            <a:pPr indent="0" lvl="0" marL="0" rtl="0" algn="l">
              <a:spcBef>
                <a:spcPts val="0"/>
              </a:spcBef>
              <a:spcAft>
                <a:spcPts val="0"/>
              </a:spcAft>
              <a:buNone/>
            </a:pPr>
            <a:r>
              <a:t/>
            </a:r>
            <a:endParaRPr/>
          </a:p>
        </p:txBody>
      </p:sp>
      <p:sp>
        <p:nvSpPr>
          <p:cNvPr id="154" name="Google Shape;154;p23"/>
          <p:cNvSpPr txBox="1"/>
          <p:nvPr>
            <p:ph idx="1" type="body"/>
          </p:nvPr>
        </p:nvSpPr>
        <p:spPr>
          <a:xfrm>
            <a:off x="4853125" y="1988875"/>
            <a:ext cx="3564900" cy="2868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Kalman filtering for NA imputation </a:t>
            </a:r>
            <a:r>
              <a:rPr lang="en"/>
              <a:t>works by using two main steps: prediction and correction.</a:t>
            </a:r>
            <a:endParaRPr/>
          </a:p>
          <a:p>
            <a:pPr indent="-286385" lvl="0" marL="457200" rtl="0" algn="l">
              <a:spcBef>
                <a:spcPts val="1200"/>
              </a:spcBef>
              <a:spcAft>
                <a:spcPts val="0"/>
              </a:spcAft>
              <a:buSzPct val="100000"/>
              <a:buChar char="-"/>
            </a:pPr>
            <a:r>
              <a:rPr lang="en"/>
              <a:t>Prediction: The filter predicts several states ahead of the system at the next time step based on data up to lag 1.</a:t>
            </a:r>
            <a:endParaRPr/>
          </a:p>
          <a:p>
            <a:pPr indent="-286385" lvl="0" marL="457200" rtl="0" algn="l">
              <a:spcBef>
                <a:spcPts val="0"/>
              </a:spcBef>
              <a:spcAft>
                <a:spcPts val="0"/>
              </a:spcAft>
              <a:buSzPct val="100000"/>
              <a:buChar char="-"/>
            </a:pPr>
            <a:r>
              <a:rPr lang="en"/>
              <a:t>Correction: The filter then compares the predicted state with actual measurements of the system, and adjusts the prediction to minimize the error. This is done by taking into account the uncertainties in both the prediction and the measurements, and finding the most likely true state.</a:t>
            </a:r>
            <a:endParaRPr/>
          </a:p>
          <a:p>
            <a:pPr indent="0" lvl="0" marL="0" rtl="0" algn="l">
              <a:spcBef>
                <a:spcPts val="1200"/>
              </a:spcBef>
              <a:spcAft>
                <a:spcPts val="0"/>
              </a:spcAft>
              <a:buNone/>
            </a:pPr>
            <a:r>
              <a:rPr lang="en"/>
              <a:t>Kalman filtering results have reduced effects in noise, and is generally accepted to </a:t>
            </a:r>
            <a:r>
              <a:rPr lang="en"/>
              <a:t>have</a:t>
            </a:r>
            <a:r>
              <a:rPr lang="en"/>
              <a:t> high accuracy.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5" name="Google Shape;155;p23"/>
          <p:cNvPicPr preferRelativeResize="0"/>
          <p:nvPr/>
        </p:nvPicPr>
        <p:blipFill>
          <a:blip r:embed="rId3">
            <a:alphaModFix/>
          </a:blip>
          <a:stretch>
            <a:fillRect/>
          </a:stretch>
        </p:blipFill>
        <p:spPr>
          <a:xfrm>
            <a:off x="375837" y="1930450"/>
            <a:ext cx="4477275"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Imputation - Adjusted Methods</a:t>
            </a:r>
            <a:endParaRPr/>
          </a:p>
          <a:p>
            <a:pPr indent="0" lvl="0" marL="0" rtl="0" algn="l">
              <a:spcBef>
                <a:spcPts val="0"/>
              </a:spcBef>
              <a:spcAft>
                <a:spcPts val="0"/>
              </a:spcAft>
              <a:buNone/>
            </a:pPr>
            <a:r>
              <a:t/>
            </a:r>
            <a:endParaRPr/>
          </a:p>
        </p:txBody>
      </p:sp>
      <p:grpSp>
        <p:nvGrpSpPr>
          <p:cNvPr id="161" name="Google Shape;161;p24"/>
          <p:cNvGrpSpPr/>
          <p:nvPr/>
        </p:nvGrpSpPr>
        <p:grpSpPr>
          <a:xfrm>
            <a:off x="460084" y="1993578"/>
            <a:ext cx="8227441" cy="2742480"/>
            <a:chOff x="152400" y="2006250"/>
            <a:chExt cx="8954550" cy="2984850"/>
          </a:xfrm>
        </p:grpSpPr>
        <p:pic>
          <p:nvPicPr>
            <p:cNvPr id="162" name="Google Shape;162;p24"/>
            <p:cNvPicPr preferRelativeResize="0"/>
            <p:nvPr/>
          </p:nvPicPr>
          <p:blipFill>
            <a:blip r:embed="rId3">
              <a:alphaModFix/>
            </a:blip>
            <a:stretch>
              <a:fillRect/>
            </a:stretch>
          </p:blipFill>
          <p:spPr>
            <a:xfrm>
              <a:off x="152400" y="2006250"/>
              <a:ext cx="2984850" cy="2984850"/>
            </a:xfrm>
            <a:prstGeom prst="rect">
              <a:avLst/>
            </a:prstGeom>
            <a:noFill/>
            <a:ln>
              <a:noFill/>
            </a:ln>
          </p:spPr>
        </p:pic>
        <p:pic>
          <p:nvPicPr>
            <p:cNvPr id="163" name="Google Shape;163;p24"/>
            <p:cNvPicPr preferRelativeResize="0"/>
            <p:nvPr/>
          </p:nvPicPr>
          <p:blipFill>
            <a:blip r:embed="rId4">
              <a:alphaModFix/>
            </a:blip>
            <a:stretch>
              <a:fillRect/>
            </a:stretch>
          </p:blipFill>
          <p:spPr>
            <a:xfrm>
              <a:off x="3137250" y="2006250"/>
              <a:ext cx="2984850" cy="2984850"/>
            </a:xfrm>
            <a:prstGeom prst="rect">
              <a:avLst/>
            </a:prstGeom>
            <a:noFill/>
            <a:ln>
              <a:noFill/>
            </a:ln>
          </p:spPr>
        </p:pic>
        <p:pic>
          <p:nvPicPr>
            <p:cNvPr id="164" name="Google Shape;164;p24"/>
            <p:cNvPicPr preferRelativeResize="0"/>
            <p:nvPr/>
          </p:nvPicPr>
          <p:blipFill>
            <a:blip r:embed="rId5">
              <a:alphaModFix/>
            </a:blip>
            <a:stretch>
              <a:fillRect/>
            </a:stretch>
          </p:blipFill>
          <p:spPr>
            <a:xfrm>
              <a:off x="6122100" y="2006250"/>
              <a:ext cx="2984850" cy="29848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Imputation - MICE</a:t>
            </a:r>
            <a:endParaRPr/>
          </a:p>
          <a:p>
            <a:pPr indent="0" lvl="0" marL="0" rtl="0" algn="l">
              <a:spcBef>
                <a:spcPts val="0"/>
              </a:spcBef>
              <a:spcAft>
                <a:spcPts val="0"/>
              </a:spcAft>
              <a:buNone/>
            </a:pPr>
            <a:r>
              <a:t/>
            </a:r>
            <a:endParaRPr/>
          </a:p>
        </p:txBody>
      </p:sp>
      <p:sp>
        <p:nvSpPr>
          <p:cNvPr id="170" name="Google Shape;170;p25"/>
          <p:cNvSpPr txBox="1"/>
          <p:nvPr>
            <p:ph idx="1" type="body"/>
          </p:nvPr>
        </p:nvSpPr>
        <p:spPr>
          <a:xfrm>
            <a:off x="729450" y="1850275"/>
            <a:ext cx="7688700" cy="71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0"/>
              <a:t>MICE is the most advanced method of general methods for imputation of NA data, and stands for Multivariate Imputation By Chained Equations algorithm. While this technique is the most advanced, it is also much more dependent on other features in the feature space, which makes it not appropriate for our use.</a:t>
            </a:r>
            <a:endParaRPr sz="1000"/>
          </a:p>
        </p:txBody>
      </p:sp>
      <p:pic>
        <p:nvPicPr>
          <p:cNvPr id="171" name="Google Shape;171;p25"/>
          <p:cNvPicPr preferRelativeResize="0"/>
          <p:nvPr/>
        </p:nvPicPr>
        <p:blipFill>
          <a:blip r:embed="rId3">
            <a:alphaModFix/>
          </a:blip>
          <a:stretch>
            <a:fillRect/>
          </a:stretch>
        </p:blipFill>
        <p:spPr>
          <a:xfrm>
            <a:off x="1090913" y="2530875"/>
            <a:ext cx="2269925" cy="2269925"/>
          </a:xfrm>
          <a:prstGeom prst="rect">
            <a:avLst/>
          </a:prstGeom>
          <a:noFill/>
          <a:ln>
            <a:noFill/>
          </a:ln>
        </p:spPr>
      </p:pic>
      <p:pic>
        <p:nvPicPr>
          <p:cNvPr id="172" name="Google Shape;172;p25"/>
          <p:cNvPicPr preferRelativeResize="0"/>
          <p:nvPr/>
        </p:nvPicPr>
        <p:blipFill>
          <a:blip r:embed="rId4">
            <a:alphaModFix/>
          </a:blip>
          <a:stretch>
            <a:fillRect/>
          </a:stretch>
        </p:blipFill>
        <p:spPr>
          <a:xfrm>
            <a:off x="3513237" y="2530875"/>
            <a:ext cx="2269925" cy="2269925"/>
          </a:xfrm>
          <a:prstGeom prst="rect">
            <a:avLst/>
          </a:prstGeom>
          <a:noFill/>
          <a:ln>
            <a:noFill/>
          </a:ln>
        </p:spPr>
      </p:pic>
      <p:pic>
        <p:nvPicPr>
          <p:cNvPr id="173" name="Google Shape;173;p25"/>
          <p:cNvPicPr preferRelativeResize="0"/>
          <p:nvPr/>
        </p:nvPicPr>
        <p:blipFill>
          <a:blip r:embed="rId5">
            <a:alphaModFix/>
          </a:blip>
          <a:stretch>
            <a:fillRect/>
          </a:stretch>
        </p:blipFill>
        <p:spPr>
          <a:xfrm>
            <a:off x="5783162" y="2530875"/>
            <a:ext cx="2269925" cy="226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Imputation - Final</a:t>
            </a:r>
            <a:endParaRPr/>
          </a:p>
        </p:txBody>
      </p:sp>
      <p:sp>
        <p:nvSpPr>
          <p:cNvPr id="179" name="Google Shape;179;p26"/>
          <p:cNvSpPr txBox="1"/>
          <p:nvPr>
            <p:ph idx="1" type="body"/>
          </p:nvPr>
        </p:nvSpPr>
        <p:spPr>
          <a:xfrm>
            <a:off x="4875125" y="2078875"/>
            <a:ext cx="3543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Deseasonalised Kalman filtering</a:t>
            </a:r>
            <a:r>
              <a:rPr lang="en"/>
              <a:t> allows for a robust and accurate imputation process, while accounting for the established seasonality trends present in the data.</a:t>
            </a:r>
            <a:endParaRPr/>
          </a:p>
          <a:p>
            <a:pPr indent="0" lvl="0" marL="0" rtl="0" algn="l">
              <a:spcBef>
                <a:spcPts val="1200"/>
              </a:spcBef>
              <a:spcAft>
                <a:spcPts val="1200"/>
              </a:spcAft>
              <a:buNone/>
            </a:pPr>
            <a:r>
              <a:rPr lang="en"/>
              <a:t>Deseasonalised Stineman is a viable alternative due to being able to preserve trend smoothness and local extrema.</a:t>
            </a:r>
            <a:endParaRPr/>
          </a:p>
        </p:txBody>
      </p:sp>
      <p:pic>
        <p:nvPicPr>
          <p:cNvPr id="180" name="Google Shape;180;p26"/>
          <p:cNvPicPr preferRelativeResize="0"/>
          <p:nvPr/>
        </p:nvPicPr>
        <p:blipFill>
          <a:blip r:embed="rId3">
            <a:alphaModFix/>
          </a:blip>
          <a:stretch>
            <a:fillRect/>
          </a:stretch>
        </p:blipFill>
        <p:spPr>
          <a:xfrm>
            <a:off x="729450" y="1965200"/>
            <a:ext cx="4145675" cy="276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Forecasting Model</a:t>
            </a:r>
            <a:endParaRPr/>
          </a:p>
        </p:txBody>
      </p:sp>
      <p:sp>
        <p:nvSpPr>
          <p:cNvPr id="186" name="Google Shape;18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Type: Seasonal </a:t>
            </a:r>
            <a:r>
              <a:rPr lang="en"/>
              <a:t>AutoRegressive</a:t>
            </a:r>
            <a:r>
              <a:rPr lang="en"/>
              <a:t> Integrated Moving Average model (SARIMA)</a:t>
            </a:r>
            <a:endParaRPr/>
          </a:p>
          <a:p>
            <a:pPr indent="-311150" lvl="0" marL="457200" rtl="0" algn="l">
              <a:spcBef>
                <a:spcPts val="0"/>
              </a:spcBef>
              <a:spcAft>
                <a:spcPts val="0"/>
              </a:spcAft>
              <a:buSzPts val="1300"/>
              <a:buChar char="-"/>
            </a:pPr>
            <a:r>
              <a:rPr lang="en"/>
              <a:t>Tuning Strategy: </a:t>
            </a:r>
            <a:endParaRPr/>
          </a:p>
          <a:p>
            <a:pPr indent="-298450" lvl="1" marL="914400" rtl="0" algn="l">
              <a:spcBef>
                <a:spcPts val="0"/>
              </a:spcBef>
              <a:spcAft>
                <a:spcPts val="0"/>
              </a:spcAft>
              <a:buSzPts val="1100"/>
              <a:buChar char="-"/>
            </a:pPr>
            <a:r>
              <a:rPr lang="en"/>
              <a:t>Observation of ACF and p</a:t>
            </a:r>
            <a:r>
              <a:rPr lang="en"/>
              <a:t>ACF plots, seasonal, differenced to manually determine p,d,q model terms.</a:t>
            </a:r>
            <a:endParaRPr/>
          </a:p>
          <a:p>
            <a:pPr indent="-298450" lvl="1" marL="914400" rtl="0" algn="l">
              <a:spcBef>
                <a:spcPts val="0"/>
              </a:spcBef>
              <a:spcAft>
                <a:spcPts val="0"/>
              </a:spcAft>
              <a:buSzPts val="1100"/>
              <a:buChar char="-"/>
            </a:pPr>
            <a:r>
              <a:rPr lang="en"/>
              <a:t>Use of R’s auto.arima to find optimal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Manual: Seasonal ACF &amp; pACF </a:t>
            </a:r>
            <a:endParaRPr/>
          </a:p>
        </p:txBody>
      </p:sp>
      <p:sp>
        <p:nvSpPr>
          <p:cNvPr id="192" name="Google Shape;192;p28"/>
          <p:cNvSpPr txBox="1"/>
          <p:nvPr>
            <p:ph idx="1" type="body"/>
          </p:nvPr>
        </p:nvSpPr>
        <p:spPr>
          <a:xfrm>
            <a:off x="5601325" y="2064975"/>
            <a:ext cx="2816700" cy="272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KPSS: </a:t>
            </a:r>
            <a:r>
              <a:rPr lang="en"/>
              <a:t>1.486</a:t>
            </a:r>
            <a:r>
              <a:rPr lang="en"/>
              <a:t> at p = 0.01</a:t>
            </a:r>
            <a:endParaRPr/>
          </a:p>
          <a:p>
            <a:pPr indent="0" lvl="0" marL="0" rtl="0" algn="l">
              <a:spcBef>
                <a:spcPts val="1200"/>
              </a:spcBef>
              <a:spcAft>
                <a:spcPts val="0"/>
              </a:spcAft>
              <a:buNone/>
            </a:pPr>
            <a:r>
              <a:rPr b="1" lang="en"/>
              <a:t>Observations:</a:t>
            </a:r>
            <a:endParaRPr b="1"/>
          </a:p>
          <a:p>
            <a:pPr indent="-311150" lvl="0" marL="457200" rtl="0" algn="l">
              <a:spcBef>
                <a:spcPts val="1200"/>
              </a:spcBef>
              <a:spcAft>
                <a:spcPts val="0"/>
              </a:spcAft>
              <a:buSzPts val="1300"/>
              <a:buChar char="-"/>
            </a:pPr>
            <a:r>
              <a:rPr lang="en"/>
              <a:t>Seasonal ACF and pACF appears to be non-stationary, thus will need to be differenced again for the second-order difference.</a:t>
            </a:r>
            <a:endParaRPr/>
          </a:p>
          <a:p>
            <a:pPr indent="-311150" lvl="0" marL="457200" rtl="0" algn="l">
              <a:spcBef>
                <a:spcPts val="0"/>
              </a:spcBef>
              <a:spcAft>
                <a:spcPts val="0"/>
              </a:spcAft>
              <a:buSzPts val="1300"/>
              <a:buChar char="-"/>
            </a:pPr>
            <a:r>
              <a:rPr lang="en"/>
              <a:t>Thus we must start our models at SARIMA(p,1,d)(P,1,D)12.</a:t>
            </a:r>
            <a:endParaRPr/>
          </a:p>
        </p:txBody>
      </p:sp>
      <p:pic>
        <p:nvPicPr>
          <p:cNvPr id="193" name="Google Shape;193;p28"/>
          <p:cNvPicPr preferRelativeResize="0"/>
          <p:nvPr/>
        </p:nvPicPr>
        <p:blipFill>
          <a:blip r:embed="rId3">
            <a:alphaModFix/>
          </a:blip>
          <a:stretch>
            <a:fillRect/>
          </a:stretch>
        </p:blipFill>
        <p:spPr>
          <a:xfrm>
            <a:off x="729450" y="1853850"/>
            <a:ext cx="4775760"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Manual: Seasonal differenced ACF &amp; pACF</a:t>
            </a:r>
            <a:endParaRPr/>
          </a:p>
        </p:txBody>
      </p:sp>
      <p:sp>
        <p:nvSpPr>
          <p:cNvPr id="199" name="Google Shape;199;p29"/>
          <p:cNvSpPr txBox="1"/>
          <p:nvPr>
            <p:ph idx="1" type="body"/>
          </p:nvPr>
        </p:nvSpPr>
        <p:spPr>
          <a:xfrm>
            <a:off x="5601325" y="2064975"/>
            <a:ext cx="2816700" cy="272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KPSS: </a:t>
            </a:r>
            <a:r>
              <a:rPr lang="en"/>
              <a:t>0.26 at p = .1</a:t>
            </a:r>
            <a:endParaRPr/>
          </a:p>
          <a:p>
            <a:pPr indent="0" lvl="0" marL="0" rtl="0" algn="l">
              <a:spcBef>
                <a:spcPts val="1200"/>
              </a:spcBef>
              <a:spcAft>
                <a:spcPts val="0"/>
              </a:spcAft>
              <a:buNone/>
            </a:pPr>
            <a:r>
              <a:rPr b="1" lang="en"/>
              <a:t>Observations:</a:t>
            </a:r>
            <a:endParaRPr b="1"/>
          </a:p>
          <a:p>
            <a:pPr indent="-298767" lvl="0" marL="457200" rtl="0" algn="l">
              <a:spcBef>
                <a:spcPts val="1200"/>
              </a:spcBef>
              <a:spcAft>
                <a:spcPts val="0"/>
              </a:spcAft>
              <a:buSzPct val="100000"/>
              <a:buChar char="-"/>
            </a:pPr>
            <a:r>
              <a:rPr lang="en"/>
              <a:t>Significant dip at lag 1 in the ACF suggests non-seasonal AR(1), and significant peak at lag 11/12 ACF or lag 11 pACF suggests a seasonal AR(1) component. Some other peaks are also notable.</a:t>
            </a:r>
            <a:endParaRPr/>
          </a:p>
          <a:p>
            <a:pPr indent="-298767" lvl="0" marL="457200" rtl="0" algn="l">
              <a:spcBef>
                <a:spcPts val="0"/>
              </a:spcBef>
              <a:spcAft>
                <a:spcPts val="0"/>
              </a:spcAft>
              <a:buSzPct val="100000"/>
              <a:buChar char="-"/>
            </a:pPr>
            <a:r>
              <a:rPr lang="en"/>
              <a:t>Thus, we can try to fit a SARIMA(1,1,q)(1,1,Q)12 or a SARIMA(11,1,q)(0,1,Q)12.</a:t>
            </a:r>
            <a:endParaRPr/>
          </a:p>
          <a:p>
            <a:pPr indent="-298767" lvl="0" marL="457200" rtl="0" algn="l">
              <a:spcBef>
                <a:spcPts val="0"/>
              </a:spcBef>
              <a:spcAft>
                <a:spcPts val="0"/>
              </a:spcAft>
              <a:buSzPct val="100000"/>
              <a:buChar char="-"/>
            </a:pPr>
            <a:r>
              <a:rPr lang="en"/>
              <a:t>Combined with the previous plots, we can also try SARIMA(2,0,q)(1,1,Q)12.</a:t>
            </a:r>
            <a:endParaRPr/>
          </a:p>
        </p:txBody>
      </p:sp>
      <p:pic>
        <p:nvPicPr>
          <p:cNvPr id="200" name="Google Shape;200;p29"/>
          <p:cNvPicPr preferRelativeResize="0"/>
          <p:nvPr/>
        </p:nvPicPr>
        <p:blipFill>
          <a:blip r:embed="rId3">
            <a:alphaModFix/>
          </a:blip>
          <a:stretch>
            <a:fillRect/>
          </a:stretch>
        </p:blipFill>
        <p:spPr>
          <a:xfrm>
            <a:off x="729450" y="1853850"/>
            <a:ext cx="4775760"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 R’s auto.arima() functionality</a:t>
            </a:r>
            <a:endParaRPr/>
          </a:p>
        </p:txBody>
      </p:sp>
      <p:sp>
        <p:nvSpPr>
          <p:cNvPr id="206" name="Google Shape;206;p30"/>
          <p:cNvSpPr txBox="1"/>
          <p:nvPr>
            <p:ph idx="1" type="body"/>
          </p:nvPr>
        </p:nvSpPr>
        <p:spPr>
          <a:xfrm>
            <a:off x="3369100" y="2132275"/>
            <a:ext cx="50490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R’s forecast::auto.arima() implements a variation of the Hyndman-Khandakar algorithm, which uses either stepwise or stochastic search to determine the best value for (p,d,q) and (P,1,Q).</a:t>
            </a:r>
            <a:endParaRPr/>
          </a:p>
          <a:p>
            <a:pPr indent="-298450" lvl="1" marL="914400" rtl="0" algn="l">
              <a:spcBef>
                <a:spcPts val="0"/>
              </a:spcBef>
              <a:spcAft>
                <a:spcPts val="0"/>
              </a:spcAft>
              <a:buSzPts val="1100"/>
              <a:buChar char="-"/>
            </a:pPr>
            <a:r>
              <a:rPr lang="en"/>
              <a:t> (We are setting D=1 here to limit the solution space and to let auto.arima use seasonal differencing).</a:t>
            </a:r>
            <a:endParaRPr/>
          </a:p>
          <a:p>
            <a:pPr indent="-311150" lvl="0" marL="457200" rtl="0" algn="l">
              <a:spcBef>
                <a:spcPts val="0"/>
              </a:spcBef>
              <a:spcAft>
                <a:spcPts val="0"/>
              </a:spcAft>
              <a:buSzPts val="1300"/>
              <a:buChar char="-"/>
            </a:pPr>
            <a:r>
              <a:rPr lang="en"/>
              <a:t>To search in a wider area of the solution space, we will be using an unrestricted stochastic Hyndman-Khandakar optimisation while accounting for seasonality.</a:t>
            </a:r>
            <a:endParaRPr/>
          </a:p>
          <a:p>
            <a:pPr indent="-311150" lvl="0" marL="457200" rtl="0" algn="l">
              <a:spcBef>
                <a:spcPts val="0"/>
              </a:spcBef>
              <a:spcAft>
                <a:spcPts val="0"/>
              </a:spcAft>
              <a:buSzPts val="1300"/>
              <a:buChar char="-"/>
            </a:pPr>
            <a:r>
              <a:rPr lang="en"/>
              <a:t>The output model is SARIMA(0,1,1)(2,1,1)</a:t>
            </a:r>
            <a:r>
              <a:rPr baseline="-25000" lang="en"/>
              <a:t>12</a:t>
            </a:r>
            <a:endParaRPr baseline="-25000"/>
          </a:p>
        </p:txBody>
      </p:sp>
      <p:pic>
        <p:nvPicPr>
          <p:cNvPr id="207" name="Google Shape;207;p30"/>
          <p:cNvPicPr preferRelativeResize="0"/>
          <p:nvPr/>
        </p:nvPicPr>
        <p:blipFill>
          <a:blip r:embed="rId3">
            <a:alphaModFix/>
          </a:blip>
          <a:stretch>
            <a:fillRect/>
          </a:stretch>
        </p:blipFill>
        <p:spPr>
          <a:xfrm>
            <a:off x="815525" y="2109175"/>
            <a:ext cx="2456125" cy="2307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Assessment Statistics</a:t>
            </a:r>
            <a:endParaRPr/>
          </a:p>
        </p:txBody>
      </p:sp>
      <p:graphicFrame>
        <p:nvGraphicFramePr>
          <p:cNvPr id="213" name="Google Shape;213;p31"/>
          <p:cNvGraphicFramePr/>
          <p:nvPr/>
        </p:nvGraphicFramePr>
        <p:xfrm>
          <a:off x="729450" y="1904475"/>
          <a:ext cx="3000000" cy="3000000"/>
        </p:xfrm>
        <a:graphic>
          <a:graphicData uri="http://schemas.openxmlformats.org/drawingml/2006/table">
            <a:tbl>
              <a:tblPr>
                <a:noFill/>
                <a:tableStyleId>{33ADC6B5-3F02-4924-B4D7-B94A3206B451}</a:tableStyleId>
              </a:tblPr>
              <a:tblGrid>
                <a:gridCol w="1765075"/>
                <a:gridCol w="1310400"/>
                <a:gridCol w="1537750"/>
                <a:gridCol w="1537750"/>
                <a:gridCol w="1537750"/>
              </a:tblGrid>
              <a:tr h="316825">
                <a:tc rowSpan="2">
                  <a:txBody>
                    <a:bodyPr/>
                    <a:lstStyle/>
                    <a:p>
                      <a:pPr indent="0" lvl="0" marL="0" rtl="0" algn="ctr">
                        <a:spcBef>
                          <a:spcPts val="0"/>
                        </a:spcBef>
                        <a:spcAft>
                          <a:spcPts val="0"/>
                        </a:spcAft>
                        <a:buNone/>
                      </a:pPr>
                      <a:r>
                        <a:rPr b="1" lang="en" sz="1200"/>
                        <a:t>Candidate Models</a:t>
                      </a:r>
                      <a:endParaRPr b="1" sz="1200"/>
                    </a:p>
                  </a:txBody>
                  <a:tcPr marT="91425" marB="91425" marR="91425" marL="91425" anchor="ctr"/>
                </a:tc>
                <a:tc rowSpan="2">
                  <a:txBody>
                    <a:bodyPr/>
                    <a:lstStyle/>
                    <a:p>
                      <a:pPr indent="0" lvl="0" marL="0" rtl="0" algn="ctr">
                        <a:spcBef>
                          <a:spcPts val="0"/>
                        </a:spcBef>
                        <a:spcAft>
                          <a:spcPts val="0"/>
                        </a:spcAft>
                        <a:buNone/>
                      </a:pPr>
                      <a:r>
                        <a:rPr b="1" lang="en" sz="1200"/>
                        <a:t>AICc</a:t>
                      </a:r>
                      <a:endParaRPr b="1" sz="1200"/>
                    </a:p>
                  </a:txBody>
                  <a:tcPr marT="91425" marB="91425" marR="91425" marL="91425" anchor="ctr"/>
                </a:tc>
                <a:tc rowSpan="2">
                  <a:txBody>
                    <a:bodyPr/>
                    <a:lstStyle/>
                    <a:p>
                      <a:pPr indent="0" lvl="0" marL="0" rtl="0" algn="ctr">
                        <a:spcBef>
                          <a:spcPts val="0"/>
                        </a:spcBef>
                        <a:spcAft>
                          <a:spcPts val="0"/>
                        </a:spcAft>
                        <a:buNone/>
                      </a:pPr>
                      <a:r>
                        <a:rPr b="1" lang="en" sz="1200"/>
                        <a:t>MAPE</a:t>
                      </a:r>
                      <a:endParaRPr b="1" sz="1200"/>
                    </a:p>
                  </a:txBody>
                  <a:tcPr marT="91425" marB="91425" marR="91425" marL="91425" anchor="ctr"/>
                </a:tc>
                <a:tc gridSpan="2">
                  <a:txBody>
                    <a:bodyPr/>
                    <a:lstStyle/>
                    <a:p>
                      <a:pPr indent="0" lvl="0" marL="0" rtl="0" algn="ctr">
                        <a:spcBef>
                          <a:spcPts val="0"/>
                        </a:spcBef>
                        <a:spcAft>
                          <a:spcPts val="0"/>
                        </a:spcAft>
                        <a:buNone/>
                      </a:pPr>
                      <a:r>
                        <a:rPr b="1" lang="en" sz="1200"/>
                        <a:t>Ljung-Box Test of residuals</a:t>
                      </a:r>
                      <a:endParaRPr b="1" sz="1200"/>
                    </a:p>
                  </a:txBody>
                  <a:tcPr marT="91425" marB="91425" marR="91425" marL="91425"/>
                </a:tc>
                <a:tc hMerge="1"/>
              </a:tr>
              <a:tr h="316825">
                <a:tc vMerge="1"/>
                <a:tc vMerge="1"/>
                <a:tc vMerge="1"/>
                <a:tc>
                  <a:txBody>
                    <a:bodyPr/>
                    <a:lstStyle/>
                    <a:p>
                      <a:pPr indent="0" lvl="0" marL="0" rtl="0" algn="ctr">
                        <a:spcBef>
                          <a:spcPts val="0"/>
                        </a:spcBef>
                        <a:spcAft>
                          <a:spcPts val="0"/>
                        </a:spcAft>
                        <a:buNone/>
                      </a:pPr>
                      <a:r>
                        <a:rPr lang="en" sz="1200"/>
                        <a:t>Q*</a:t>
                      </a:r>
                      <a:endParaRPr sz="1200"/>
                    </a:p>
                  </a:txBody>
                  <a:tcPr marT="91425" marB="91425" marR="91425" marL="91425"/>
                </a:tc>
                <a:tc>
                  <a:txBody>
                    <a:bodyPr/>
                    <a:lstStyle/>
                    <a:p>
                      <a:pPr indent="0" lvl="0" marL="0" rtl="0" algn="ctr">
                        <a:spcBef>
                          <a:spcPts val="0"/>
                        </a:spcBef>
                        <a:spcAft>
                          <a:spcPts val="0"/>
                        </a:spcAft>
                        <a:buNone/>
                      </a:pPr>
                      <a:r>
                        <a:rPr lang="en" sz="1200"/>
                        <a:t>p-value </a:t>
                      </a:r>
                      <a:endParaRPr sz="1200"/>
                    </a:p>
                  </a:txBody>
                  <a:tcPr marT="91425" marB="91425" marR="91425" marL="91425"/>
                </a:tc>
              </a:tr>
              <a:tr h="487450">
                <a:tc>
                  <a:txBody>
                    <a:bodyPr/>
                    <a:lstStyle/>
                    <a:p>
                      <a:pPr indent="0" lvl="0" marL="0" rtl="0" algn="l">
                        <a:spcBef>
                          <a:spcPts val="0"/>
                        </a:spcBef>
                        <a:spcAft>
                          <a:spcPts val="0"/>
                        </a:spcAft>
                        <a:buNone/>
                      </a:pPr>
                      <a:r>
                        <a:rPr lang="en" sz="1100"/>
                        <a:t>ARIMA(1,1,0)(1,1,0)</a:t>
                      </a:r>
                      <a:r>
                        <a:rPr baseline="-25000" lang="en" sz="1100"/>
                        <a:t>12</a:t>
                      </a:r>
                      <a:endParaRPr baseline="-25000" sz="1100"/>
                    </a:p>
                  </a:txBody>
                  <a:tcPr marT="91425" marB="91425" marR="91425" marL="91425"/>
                </a:tc>
                <a:tc>
                  <a:txBody>
                    <a:bodyPr/>
                    <a:lstStyle/>
                    <a:p>
                      <a:pPr indent="0" lvl="0" marL="0" rtl="0" algn="ctr">
                        <a:spcBef>
                          <a:spcPts val="0"/>
                        </a:spcBef>
                        <a:spcAft>
                          <a:spcPts val="0"/>
                        </a:spcAft>
                        <a:buNone/>
                      </a:pPr>
                      <a:r>
                        <a:rPr lang="en" sz="1100"/>
                        <a:t>1285.26</a:t>
                      </a:r>
                      <a:endParaRPr sz="1100"/>
                    </a:p>
                  </a:txBody>
                  <a:tcPr marT="91425" marB="91425" marR="91425" marL="91425"/>
                </a:tc>
                <a:tc>
                  <a:txBody>
                    <a:bodyPr/>
                    <a:lstStyle/>
                    <a:p>
                      <a:pPr indent="0" lvl="0" marL="0" rtl="0" algn="ctr">
                        <a:spcBef>
                          <a:spcPts val="0"/>
                        </a:spcBef>
                        <a:spcAft>
                          <a:spcPts val="0"/>
                        </a:spcAft>
                        <a:buNone/>
                      </a:pPr>
                      <a:r>
                        <a:rPr lang="en" sz="1100"/>
                        <a:t>21.9</a:t>
                      </a:r>
                      <a:endParaRPr sz="1100"/>
                    </a:p>
                  </a:txBody>
                  <a:tcPr marT="91425" marB="91425" marR="91425" marL="91425"/>
                </a:tc>
                <a:tc>
                  <a:txBody>
                    <a:bodyPr/>
                    <a:lstStyle/>
                    <a:p>
                      <a:pPr indent="0" lvl="0" marL="0" rtl="0" algn="ctr">
                        <a:spcBef>
                          <a:spcPts val="0"/>
                        </a:spcBef>
                        <a:spcAft>
                          <a:spcPts val="0"/>
                        </a:spcAft>
                        <a:buNone/>
                      </a:pPr>
                      <a:r>
                        <a:rPr lang="en" sz="1100"/>
                        <a:t>23.583</a:t>
                      </a:r>
                      <a:endParaRPr sz="1100"/>
                    </a:p>
                  </a:txBody>
                  <a:tcPr marT="91425" marB="91425" marR="91425" marL="91425"/>
                </a:tc>
                <a:tc>
                  <a:txBody>
                    <a:bodyPr/>
                    <a:lstStyle/>
                    <a:p>
                      <a:pPr indent="0" lvl="0" marL="0" rtl="0" algn="ctr">
                        <a:spcBef>
                          <a:spcPts val="0"/>
                        </a:spcBef>
                        <a:spcAft>
                          <a:spcPts val="0"/>
                        </a:spcAft>
                        <a:buNone/>
                      </a:pPr>
                      <a:r>
                        <a:rPr lang="en" sz="1100"/>
                        <a:t>.1312</a:t>
                      </a:r>
                      <a:endParaRPr sz="1100"/>
                    </a:p>
                  </a:txBody>
                  <a:tcPr marT="91425" marB="91425" marR="91425" marL="91425"/>
                </a:tc>
              </a:tr>
              <a:tr h="487450">
                <a:tc>
                  <a:txBody>
                    <a:bodyPr/>
                    <a:lstStyle/>
                    <a:p>
                      <a:pPr indent="0" lvl="0" marL="0" rtl="0" algn="l">
                        <a:spcBef>
                          <a:spcPts val="0"/>
                        </a:spcBef>
                        <a:spcAft>
                          <a:spcPts val="0"/>
                        </a:spcAft>
                        <a:buNone/>
                      </a:pPr>
                      <a:r>
                        <a:rPr lang="en" sz="1100"/>
                        <a:t>ARIMA(11,1,0)(0,1,0)</a:t>
                      </a:r>
                      <a:r>
                        <a:rPr baseline="-25000" lang="en" sz="1100"/>
                        <a:t>12</a:t>
                      </a:r>
                      <a:endParaRPr sz="1100"/>
                    </a:p>
                  </a:txBody>
                  <a:tcPr marT="91425" marB="91425" marR="91425" marL="91425"/>
                </a:tc>
                <a:tc>
                  <a:txBody>
                    <a:bodyPr/>
                    <a:lstStyle/>
                    <a:p>
                      <a:pPr indent="0" lvl="0" marL="0" rtl="0" algn="ctr">
                        <a:spcBef>
                          <a:spcPts val="0"/>
                        </a:spcBef>
                        <a:spcAft>
                          <a:spcPts val="0"/>
                        </a:spcAft>
                        <a:buNone/>
                      </a:pPr>
                      <a:r>
                        <a:rPr lang="en" sz="1100"/>
                        <a:t>1293.57</a:t>
                      </a:r>
                      <a:endParaRPr sz="1100"/>
                    </a:p>
                  </a:txBody>
                  <a:tcPr marT="91425" marB="91425" marR="91425" marL="91425"/>
                </a:tc>
                <a:tc>
                  <a:txBody>
                    <a:bodyPr/>
                    <a:lstStyle/>
                    <a:p>
                      <a:pPr indent="0" lvl="0" marL="0" rtl="0" algn="ctr">
                        <a:spcBef>
                          <a:spcPts val="0"/>
                        </a:spcBef>
                        <a:spcAft>
                          <a:spcPts val="0"/>
                        </a:spcAft>
                        <a:buNone/>
                      </a:pPr>
                      <a:r>
                        <a:rPr lang="en" sz="1100"/>
                        <a:t>20.76</a:t>
                      </a:r>
                      <a:endParaRPr sz="1100"/>
                    </a:p>
                  </a:txBody>
                  <a:tcPr marT="91425" marB="91425" marR="91425" marL="91425"/>
                </a:tc>
                <a:tc>
                  <a:txBody>
                    <a:bodyPr/>
                    <a:lstStyle/>
                    <a:p>
                      <a:pPr indent="0" lvl="0" marL="0" rtl="0" algn="ctr">
                        <a:spcBef>
                          <a:spcPts val="0"/>
                        </a:spcBef>
                        <a:spcAft>
                          <a:spcPts val="0"/>
                        </a:spcAft>
                        <a:buNone/>
                      </a:pPr>
                      <a:r>
                        <a:rPr lang="en" sz="1100"/>
                        <a:t>18.703</a:t>
                      </a:r>
                      <a:endParaRPr sz="1100"/>
                    </a:p>
                  </a:txBody>
                  <a:tcPr marT="91425" marB="91425" marR="91425" marL="91425"/>
                </a:tc>
                <a:tc>
                  <a:txBody>
                    <a:bodyPr/>
                    <a:lstStyle/>
                    <a:p>
                      <a:pPr indent="0" lvl="0" marL="0" rtl="0" algn="ctr">
                        <a:spcBef>
                          <a:spcPts val="0"/>
                        </a:spcBef>
                        <a:spcAft>
                          <a:spcPts val="0"/>
                        </a:spcAft>
                        <a:buNone/>
                      </a:pPr>
                      <a:r>
                        <a:rPr lang="en" sz="1100"/>
                        <a:t>.0165*</a:t>
                      </a:r>
                      <a:endParaRPr sz="1100"/>
                    </a:p>
                  </a:txBody>
                  <a:tcPr marT="91425" marB="91425" marR="91425" marL="91425"/>
                </a:tc>
              </a:tr>
              <a:tr h="487450">
                <a:tc>
                  <a:txBody>
                    <a:bodyPr/>
                    <a:lstStyle/>
                    <a:p>
                      <a:pPr indent="0" lvl="0" marL="0" rtl="0" algn="l">
                        <a:spcBef>
                          <a:spcPts val="0"/>
                        </a:spcBef>
                        <a:spcAft>
                          <a:spcPts val="0"/>
                        </a:spcAft>
                        <a:buNone/>
                      </a:pPr>
                      <a:r>
                        <a:rPr lang="en" sz="1100"/>
                        <a:t>ARIMA(2,0,0)(1,1,0)</a:t>
                      </a:r>
                      <a:r>
                        <a:rPr baseline="-25000" lang="en" sz="1100"/>
                        <a:t>12</a:t>
                      </a:r>
                      <a:endParaRPr sz="1100"/>
                    </a:p>
                  </a:txBody>
                  <a:tcPr marT="91425" marB="91425" marR="91425" marL="91425"/>
                </a:tc>
                <a:tc>
                  <a:txBody>
                    <a:bodyPr/>
                    <a:lstStyle/>
                    <a:p>
                      <a:pPr indent="0" lvl="0" marL="0" rtl="0" algn="ctr">
                        <a:spcBef>
                          <a:spcPts val="0"/>
                        </a:spcBef>
                        <a:spcAft>
                          <a:spcPts val="0"/>
                        </a:spcAft>
                        <a:buNone/>
                      </a:pPr>
                      <a:r>
                        <a:rPr lang="en" sz="1100"/>
                        <a:t>1302</a:t>
                      </a:r>
                      <a:endParaRPr sz="1100"/>
                    </a:p>
                  </a:txBody>
                  <a:tcPr marT="91425" marB="91425" marR="91425" marL="91425"/>
                </a:tc>
                <a:tc>
                  <a:txBody>
                    <a:bodyPr/>
                    <a:lstStyle/>
                    <a:p>
                      <a:pPr indent="0" lvl="0" marL="0" rtl="0" algn="ctr">
                        <a:spcBef>
                          <a:spcPts val="0"/>
                        </a:spcBef>
                        <a:spcAft>
                          <a:spcPts val="0"/>
                        </a:spcAft>
                        <a:buNone/>
                      </a:pPr>
                      <a:r>
                        <a:rPr lang="en" sz="1100"/>
                        <a:t>21.41</a:t>
                      </a:r>
                      <a:endParaRPr sz="1100"/>
                    </a:p>
                  </a:txBody>
                  <a:tcPr marT="91425" marB="91425" marR="91425" marL="91425"/>
                </a:tc>
                <a:tc>
                  <a:txBody>
                    <a:bodyPr/>
                    <a:lstStyle/>
                    <a:p>
                      <a:pPr indent="0" lvl="0" marL="0" rtl="0" algn="ctr">
                        <a:spcBef>
                          <a:spcPts val="0"/>
                        </a:spcBef>
                        <a:spcAft>
                          <a:spcPts val="0"/>
                        </a:spcAft>
                        <a:buNone/>
                      </a:pPr>
                      <a:r>
                        <a:rPr lang="en" sz="1100"/>
                        <a:t>22.149</a:t>
                      </a:r>
                      <a:endParaRPr sz="1100"/>
                    </a:p>
                  </a:txBody>
                  <a:tcPr marT="91425" marB="91425" marR="91425" marL="91425"/>
                </a:tc>
                <a:tc>
                  <a:txBody>
                    <a:bodyPr/>
                    <a:lstStyle/>
                    <a:p>
                      <a:pPr indent="0" lvl="0" marL="0" rtl="0" algn="ctr">
                        <a:spcBef>
                          <a:spcPts val="0"/>
                        </a:spcBef>
                        <a:spcAft>
                          <a:spcPts val="0"/>
                        </a:spcAft>
                        <a:buNone/>
                      </a:pPr>
                      <a:r>
                        <a:rPr lang="en" sz="1100"/>
                        <a:t>.1384</a:t>
                      </a:r>
                      <a:endParaRPr sz="1100"/>
                    </a:p>
                  </a:txBody>
                  <a:tcPr marT="91425" marB="91425" marR="91425" marL="91425"/>
                </a:tc>
              </a:tr>
              <a:tr h="487450">
                <a:tc>
                  <a:txBody>
                    <a:bodyPr/>
                    <a:lstStyle/>
                    <a:p>
                      <a:pPr indent="0" lvl="0" marL="0" rtl="0" algn="l">
                        <a:spcBef>
                          <a:spcPts val="0"/>
                        </a:spcBef>
                        <a:spcAft>
                          <a:spcPts val="0"/>
                        </a:spcAft>
                        <a:buNone/>
                      </a:pPr>
                      <a:r>
                        <a:rPr lang="en" sz="1100"/>
                        <a:t>ARIMA(0,1,1)(2,1,1)</a:t>
                      </a:r>
                      <a:r>
                        <a:rPr baseline="-25000" lang="en" sz="1100"/>
                        <a:t>12</a:t>
                      </a:r>
                      <a:endParaRPr baseline="-25000" sz="1100"/>
                    </a:p>
                  </a:txBody>
                  <a:tcPr marT="91425" marB="91425" marR="91425" marL="91425"/>
                </a:tc>
                <a:tc>
                  <a:txBody>
                    <a:bodyPr/>
                    <a:lstStyle/>
                    <a:p>
                      <a:pPr indent="0" lvl="0" marL="0" rtl="0" algn="ctr">
                        <a:spcBef>
                          <a:spcPts val="0"/>
                        </a:spcBef>
                        <a:spcAft>
                          <a:spcPts val="0"/>
                        </a:spcAft>
                        <a:buNone/>
                      </a:pPr>
                      <a:r>
                        <a:rPr lang="en" sz="1100"/>
                        <a:t>1261.32</a:t>
                      </a:r>
                      <a:endParaRPr sz="1100"/>
                    </a:p>
                  </a:txBody>
                  <a:tcPr marT="91425" marB="91425" marR="91425" marL="91425"/>
                </a:tc>
                <a:tc>
                  <a:txBody>
                    <a:bodyPr/>
                    <a:lstStyle/>
                    <a:p>
                      <a:pPr indent="0" lvl="0" marL="0" rtl="0" algn="ctr">
                        <a:spcBef>
                          <a:spcPts val="0"/>
                        </a:spcBef>
                        <a:spcAft>
                          <a:spcPts val="0"/>
                        </a:spcAft>
                        <a:buNone/>
                      </a:pPr>
                      <a:r>
                        <a:rPr lang="en" sz="1100"/>
                        <a:t>16.07</a:t>
                      </a:r>
                      <a:endParaRPr sz="1100"/>
                    </a:p>
                  </a:txBody>
                  <a:tcPr marT="91425" marB="91425" marR="91425" marL="91425"/>
                </a:tc>
                <a:tc>
                  <a:txBody>
                    <a:bodyPr/>
                    <a:lstStyle/>
                    <a:p>
                      <a:pPr indent="0" lvl="0" marL="0" rtl="0" algn="ctr">
                        <a:spcBef>
                          <a:spcPts val="0"/>
                        </a:spcBef>
                        <a:spcAft>
                          <a:spcPts val="0"/>
                        </a:spcAft>
                        <a:buNone/>
                      </a:pPr>
                      <a:r>
                        <a:rPr lang="en" sz="1100"/>
                        <a:t>9.371</a:t>
                      </a:r>
                      <a:endParaRPr sz="1100"/>
                    </a:p>
                  </a:txBody>
                  <a:tcPr marT="91425" marB="91425" marR="91425" marL="91425"/>
                </a:tc>
                <a:tc>
                  <a:txBody>
                    <a:bodyPr/>
                    <a:lstStyle/>
                    <a:p>
                      <a:pPr indent="0" lvl="0" marL="0" rtl="0" algn="ctr">
                        <a:spcBef>
                          <a:spcPts val="0"/>
                        </a:spcBef>
                        <a:spcAft>
                          <a:spcPts val="0"/>
                        </a:spcAft>
                        <a:buNone/>
                      </a:pPr>
                      <a:r>
                        <a:rPr lang="en" sz="1100"/>
                        <a:t>.8574</a:t>
                      </a:r>
                      <a:endParaRPr sz="11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Information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material is </a:t>
            </a:r>
            <a:r>
              <a:rPr lang="en"/>
              <a:t>presented</a:t>
            </a:r>
            <a:r>
              <a:rPr lang="en"/>
              <a:t> as a case study for UIC Liautaud School of Business, Department of Information and Decision Sciences, Course 506.27476 - Healthcare Analytics.</a:t>
            </a:r>
            <a:endParaRPr/>
          </a:p>
          <a:p>
            <a:pPr indent="-311150" lvl="0" marL="457200" rtl="0" algn="l">
              <a:spcBef>
                <a:spcPts val="0"/>
              </a:spcBef>
              <a:spcAft>
                <a:spcPts val="0"/>
              </a:spcAft>
              <a:buSzPts val="1300"/>
              <a:buChar char="-"/>
            </a:pPr>
            <a:r>
              <a:rPr lang="en"/>
              <a:t>The information presented here has been released for use by original owners for informational purposes only. Historical data does not indicate current business needs or data of the original provider.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32"/>
          <p:cNvGrpSpPr/>
          <p:nvPr/>
        </p:nvGrpSpPr>
        <p:grpSpPr>
          <a:xfrm>
            <a:off x="172" y="841340"/>
            <a:ext cx="9143641" cy="3970691"/>
            <a:chOff x="63525" y="1349925"/>
            <a:chExt cx="8749059" cy="3657600"/>
          </a:xfrm>
        </p:grpSpPr>
        <p:pic>
          <p:nvPicPr>
            <p:cNvPr id="219" name="Google Shape;219;p32"/>
            <p:cNvPicPr preferRelativeResize="0"/>
            <p:nvPr/>
          </p:nvPicPr>
          <p:blipFill>
            <a:blip r:embed="rId3">
              <a:alphaModFix/>
            </a:blip>
            <a:stretch>
              <a:fillRect/>
            </a:stretch>
          </p:blipFill>
          <p:spPr>
            <a:xfrm>
              <a:off x="63525" y="1349925"/>
              <a:ext cx="4378036" cy="1828800"/>
            </a:xfrm>
            <a:prstGeom prst="rect">
              <a:avLst/>
            </a:prstGeom>
            <a:noFill/>
            <a:ln>
              <a:noFill/>
            </a:ln>
          </p:spPr>
        </p:pic>
        <p:pic>
          <p:nvPicPr>
            <p:cNvPr id="220" name="Google Shape;220;p32"/>
            <p:cNvPicPr preferRelativeResize="0"/>
            <p:nvPr/>
          </p:nvPicPr>
          <p:blipFill>
            <a:blip r:embed="rId4">
              <a:alphaModFix/>
            </a:blip>
            <a:stretch>
              <a:fillRect/>
            </a:stretch>
          </p:blipFill>
          <p:spPr>
            <a:xfrm>
              <a:off x="4441550" y="1349925"/>
              <a:ext cx="4371034" cy="1828800"/>
            </a:xfrm>
            <a:prstGeom prst="rect">
              <a:avLst/>
            </a:prstGeom>
            <a:noFill/>
            <a:ln>
              <a:noFill/>
            </a:ln>
          </p:spPr>
        </p:pic>
        <p:pic>
          <p:nvPicPr>
            <p:cNvPr id="221" name="Google Shape;221;p32"/>
            <p:cNvPicPr preferRelativeResize="0"/>
            <p:nvPr/>
          </p:nvPicPr>
          <p:blipFill>
            <a:blip r:embed="rId5">
              <a:alphaModFix/>
            </a:blip>
            <a:stretch>
              <a:fillRect/>
            </a:stretch>
          </p:blipFill>
          <p:spPr>
            <a:xfrm>
              <a:off x="67025" y="3178725"/>
              <a:ext cx="4371034" cy="1828800"/>
            </a:xfrm>
            <a:prstGeom prst="rect">
              <a:avLst/>
            </a:prstGeom>
            <a:noFill/>
            <a:ln>
              <a:noFill/>
            </a:ln>
          </p:spPr>
        </p:pic>
        <p:pic>
          <p:nvPicPr>
            <p:cNvPr id="222" name="Google Shape;222;p32"/>
            <p:cNvPicPr preferRelativeResize="0"/>
            <p:nvPr/>
          </p:nvPicPr>
          <p:blipFill>
            <a:blip r:embed="rId6">
              <a:alphaModFix/>
            </a:blip>
            <a:stretch>
              <a:fillRect/>
            </a:stretch>
          </p:blipFill>
          <p:spPr>
            <a:xfrm>
              <a:off x="4441546" y="3178725"/>
              <a:ext cx="4371034" cy="18288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Forecasts (24 month)</a:t>
            </a:r>
            <a:endParaRPr/>
          </a:p>
        </p:txBody>
      </p:sp>
      <p:sp>
        <p:nvSpPr>
          <p:cNvPr id="228" name="Google Shape;228;p33"/>
          <p:cNvSpPr txBox="1"/>
          <p:nvPr>
            <p:ph idx="1" type="body"/>
          </p:nvPr>
        </p:nvSpPr>
        <p:spPr>
          <a:xfrm>
            <a:off x="6447775" y="2006350"/>
            <a:ext cx="1944900" cy="2261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sz="1000"/>
              <a:t>Observations:</a:t>
            </a:r>
            <a:endParaRPr b="1" sz="1000"/>
          </a:p>
          <a:p>
            <a:pPr indent="-282575" lvl="0" marL="257175" rtl="0" algn="l">
              <a:spcBef>
                <a:spcPts val="1200"/>
              </a:spcBef>
              <a:spcAft>
                <a:spcPts val="0"/>
              </a:spcAft>
              <a:buSzPct val="100000"/>
              <a:buChar char="-"/>
            </a:pPr>
            <a:r>
              <a:rPr lang="en" sz="1000"/>
              <a:t>While (11,1,0)(0,1,0) is the </a:t>
            </a:r>
            <a:r>
              <a:rPr lang="en" sz="1000"/>
              <a:t>model whose residuals conform the most to a normal distribution, the confidence intervals for the forecasts themselves see higher variance.</a:t>
            </a:r>
            <a:endParaRPr sz="1000"/>
          </a:p>
          <a:p>
            <a:pPr indent="-282575" lvl="0" marL="257175" rtl="0" algn="l">
              <a:spcBef>
                <a:spcPts val="0"/>
              </a:spcBef>
              <a:spcAft>
                <a:spcPts val="0"/>
              </a:spcAft>
              <a:buSzPct val="100000"/>
              <a:buChar char="-"/>
            </a:pPr>
            <a:r>
              <a:rPr lang="en" sz="1000"/>
              <a:t>Thus, should more stable forecasts be of interest, the auto.arima output model serves best as the primary output, and the (11,1,0)(0,1,0) could serve as a backup.</a:t>
            </a:r>
            <a:endParaRPr sz="1000"/>
          </a:p>
        </p:txBody>
      </p:sp>
      <p:grpSp>
        <p:nvGrpSpPr>
          <p:cNvPr id="229" name="Google Shape;229;p33"/>
          <p:cNvGrpSpPr/>
          <p:nvPr/>
        </p:nvGrpSpPr>
        <p:grpSpPr>
          <a:xfrm>
            <a:off x="551172" y="2006356"/>
            <a:ext cx="5896607" cy="2536824"/>
            <a:chOff x="1416225" y="1684175"/>
            <a:chExt cx="6938001" cy="2984850"/>
          </a:xfrm>
        </p:grpSpPr>
        <p:pic>
          <p:nvPicPr>
            <p:cNvPr id="230" name="Google Shape;230;p33"/>
            <p:cNvPicPr preferRelativeResize="0"/>
            <p:nvPr/>
          </p:nvPicPr>
          <p:blipFill>
            <a:blip r:embed="rId3">
              <a:alphaModFix/>
            </a:blip>
            <a:stretch>
              <a:fillRect/>
            </a:stretch>
          </p:blipFill>
          <p:spPr>
            <a:xfrm>
              <a:off x="4623163" y="1684175"/>
              <a:ext cx="3731063" cy="2984850"/>
            </a:xfrm>
            <a:prstGeom prst="rect">
              <a:avLst/>
            </a:prstGeom>
            <a:noFill/>
            <a:ln>
              <a:noFill/>
            </a:ln>
          </p:spPr>
        </p:pic>
        <p:pic>
          <p:nvPicPr>
            <p:cNvPr id="231" name="Google Shape;231;p33"/>
            <p:cNvPicPr preferRelativeResize="0"/>
            <p:nvPr/>
          </p:nvPicPr>
          <p:blipFill>
            <a:blip r:embed="rId4">
              <a:alphaModFix/>
            </a:blip>
            <a:stretch>
              <a:fillRect/>
            </a:stretch>
          </p:blipFill>
          <p:spPr>
            <a:xfrm>
              <a:off x="1416225" y="1684175"/>
              <a:ext cx="3731063" cy="298485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Model Summary</a:t>
            </a:r>
            <a:endParaRPr/>
          </a:p>
        </p:txBody>
      </p:sp>
      <p:sp>
        <p:nvSpPr>
          <p:cNvPr id="237" name="Google Shape;237;p34"/>
          <p:cNvSpPr txBox="1"/>
          <p:nvPr>
            <p:ph idx="1" type="body"/>
          </p:nvPr>
        </p:nvSpPr>
        <p:spPr>
          <a:xfrm>
            <a:off x="727650" y="1818700"/>
            <a:ext cx="7688700" cy="30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NA Imputation Method: </a:t>
            </a:r>
            <a:r>
              <a:rPr lang="en"/>
              <a:t>Deseasonalised Kalman filtering</a:t>
            </a:r>
            <a:endParaRPr/>
          </a:p>
          <a:p>
            <a:pPr indent="0" lvl="0" marL="0" rtl="0" algn="l">
              <a:spcBef>
                <a:spcPts val="1200"/>
              </a:spcBef>
              <a:spcAft>
                <a:spcPts val="0"/>
              </a:spcAft>
              <a:buNone/>
            </a:pPr>
            <a:r>
              <a:rPr b="1" lang="en"/>
              <a:t>Final output model type:</a:t>
            </a:r>
            <a:r>
              <a:rPr lang="en"/>
              <a:t> AutoRegressive Integrated Moving Average (ARIMA) with seasonal component.</a:t>
            </a:r>
            <a:endParaRPr/>
          </a:p>
          <a:p>
            <a:pPr indent="0" lvl="0" marL="0" rtl="0" algn="l">
              <a:spcBef>
                <a:spcPts val="1200"/>
              </a:spcBef>
              <a:spcAft>
                <a:spcPts val="0"/>
              </a:spcAft>
              <a:buNone/>
            </a:pPr>
            <a:r>
              <a:rPr b="1" lang="en"/>
              <a:t>Model parameters:</a:t>
            </a:r>
            <a:endParaRPr b="1"/>
          </a:p>
          <a:p>
            <a:pPr indent="-311150" lvl="0" marL="457200" rtl="0" algn="l">
              <a:spcBef>
                <a:spcPts val="1200"/>
              </a:spcBef>
              <a:spcAft>
                <a:spcPts val="0"/>
              </a:spcAft>
              <a:buSzPts val="1300"/>
              <a:buChar char="-"/>
            </a:pPr>
            <a:r>
              <a:rPr lang="en"/>
              <a:t>(p,d,q) = (0,1,1)</a:t>
            </a:r>
            <a:endParaRPr/>
          </a:p>
          <a:p>
            <a:pPr indent="-311150" lvl="0" marL="457200" rtl="0" algn="l">
              <a:spcBef>
                <a:spcPts val="0"/>
              </a:spcBef>
              <a:spcAft>
                <a:spcPts val="0"/>
              </a:spcAft>
              <a:buSzPts val="1300"/>
              <a:buChar char="-"/>
            </a:pPr>
            <a:r>
              <a:rPr lang="en"/>
              <a:t>(P,D,Q)</a:t>
            </a:r>
            <a:r>
              <a:rPr baseline="-25000" lang="en"/>
              <a:t>seasonality</a:t>
            </a:r>
            <a:r>
              <a:rPr lang="en"/>
              <a:t> = (2,1,1)</a:t>
            </a:r>
            <a:r>
              <a:rPr baseline="-25000" lang="en"/>
              <a:t>12</a:t>
            </a:r>
            <a:endParaRPr baseline="-25000"/>
          </a:p>
          <a:p>
            <a:pPr indent="0" lvl="0" marL="0" rtl="0" algn="l">
              <a:spcBef>
                <a:spcPts val="1200"/>
              </a:spcBef>
              <a:spcAft>
                <a:spcPts val="0"/>
              </a:spcAft>
              <a:buNone/>
            </a:pPr>
            <a:r>
              <a:rPr b="1" lang="en"/>
              <a:t>In-sample Model Performance Metrics:</a:t>
            </a:r>
            <a:endParaRPr b="1"/>
          </a:p>
          <a:p>
            <a:pPr indent="-311150" lvl="0" marL="457200" rtl="0" algn="l">
              <a:spcBef>
                <a:spcPts val="1200"/>
              </a:spcBef>
              <a:spcAft>
                <a:spcPts val="0"/>
              </a:spcAft>
              <a:buSzPts val="1300"/>
              <a:buChar char="-"/>
            </a:pPr>
            <a:r>
              <a:rPr lang="en"/>
              <a:t>AICc: 1261.32</a:t>
            </a:r>
            <a:endParaRPr/>
          </a:p>
          <a:p>
            <a:pPr indent="-311150" lvl="0" marL="457200" rtl="0" algn="l">
              <a:spcBef>
                <a:spcPts val="0"/>
              </a:spcBef>
              <a:spcAft>
                <a:spcPts val="0"/>
              </a:spcAft>
              <a:buSzPts val="1300"/>
              <a:buChar char="-"/>
            </a:pPr>
            <a:r>
              <a:rPr lang="en"/>
              <a:t>MAPE: 16.07%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&amp; Objective</a:t>
            </a:r>
            <a:endParaRPr/>
          </a:p>
        </p:txBody>
      </p:sp>
      <p:sp>
        <p:nvSpPr>
          <p:cNvPr id="99" name="Google Shape;99;p15"/>
          <p:cNvSpPr txBox="1"/>
          <p:nvPr>
            <p:ph idx="1" type="body"/>
          </p:nvPr>
        </p:nvSpPr>
        <p:spPr>
          <a:xfrm>
            <a:off x="729450" y="2078875"/>
            <a:ext cx="7688700" cy="2767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Scope:</a:t>
            </a:r>
            <a:endParaRPr/>
          </a:p>
          <a:p>
            <a:pPr indent="-298450" lvl="1" marL="914400" rtl="0" algn="l">
              <a:spcBef>
                <a:spcPts val="0"/>
              </a:spcBef>
              <a:spcAft>
                <a:spcPts val="0"/>
              </a:spcAft>
              <a:buSzPts val="1100"/>
              <a:buChar char="-"/>
            </a:pPr>
            <a:r>
              <a:rPr lang="en"/>
              <a:t>Demand volume data for examination services performed by the Cardiovascular department for FHG patients at specific location in Abbeville, LA.</a:t>
            </a:r>
            <a:endParaRPr/>
          </a:p>
          <a:p>
            <a:pPr indent="-298450" lvl="1" marL="914400" rtl="0" algn="l">
              <a:spcBef>
                <a:spcPts val="0"/>
              </a:spcBef>
              <a:spcAft>
                <a:spcPts val="0"/>
              </a:spcAft>
              <a:buSzPts val="1100"/>
              <a:buChar char="-"/>
            </a:pPr>
            <a:r>
              <a:rPr lang="en"/>
              <a:t>Aggregation period: from 2006 to 2013. </a:t>
            </a:r>
            <a:endParaRPr/>
          </a:p>
          <a:p>
            <a:pPr indent="-298450" lvl="1" marL="914400" rtl="0" algn="l">
              <a:spcBef>
                <a:spcPts val="0"/>
              </a:spcBef>
              <a:spcAft>
                <a:spcPts val="0"/>
              </a:spcAft>
              <a:buSzPts val="1100"/>
              <a:buChar char="-"/>
            </a:pPr>
            <a:r>
              <a:rPr lang="en"/>
              <a:t>Aggregation frequency: monthly.</a:t>
            </a:r>
            <a:endParaRPr/>
          </a:p>
          <a:p>
            <a:pPr indent="-311150" lvl="0" marL="457200" rtl="0" algn="l">
              <a:spcBef>
                <a:spcPts val="0"/>
              </a:spcBef>
              <a:spcAft>
                <a:spcPts val="0"/>
              </a:spcAft>
              <a:buSzPts val="1300"/>
              <a:buChar char="-"/>
            </a:pPr>
            <a:r>
              <a:rPr lang="en"/>
              <a:t>Issue Statement:</a:t>
            </a:r>
            <a:endParaRPr/>
          </a:p>
          <a:p>
            <a:pPr indent="-298450" lvl="1" marL="914400" rtl="0" algn="l">
              <a:spcBef>
                <a:spcPts val="0"/>
              </a:spcBef>
              <a:spcAft>
                <a:spcPts val="0"/>
              </a:spcAft>
              <a:buSzPts val="1100"/>
              <a:buChar char="-"/>
            </a:pPr>
            <a:r>
              <a:rPr lang="en"/>
              <a:t>Current demand management at the Abbeville location has resulted in booking difficulty, as staffing challenges with physicians and nurses </a:t>
            </a:r>
            <a:r>
              <a:rPr lang="en"/>
              <a:t>require management to book personnel shifts well in advance of actual patient demand.</a:t>
            </a:r>
            <a:endParaRPr/>
          </a:p>
          <a:p>
            <a:pPr indent="-311150" lvl="0" marL="457200" rtl="0" algn="l">
              <a:spcBef>
                <a:spcPts val="0"/>
              </a:spcBef>
              <a:spcAft>
                <a:spcPts val="0"/>
              </a:spcAft>
              <a:buSzPts val="1300"/>
              <a:buChar char="-"/>
            </a:pPr>
            <a:r>
              <a:rPr lang="en"/>
              <a:t>Objective:</a:t>
            </a:r>
            <a:endParaRPr/>
          </a:p>
          <a:p>
            <a:pPr indent="-298450" lvl="1" marL="914400" rtl="0" algn="l">
              <a:spcBef>
                <a:spcPts val="0"/>
              </a:spcBef>
              <a:spcAft>
                <a:spcPts val="0"/>
              </a:spcAft>
              <a:buSzPts val="1100"/>
              <a:buChar char="-"/>
            </a:pPr>
            <a:r>
              <a:rPr lang="en"/>
              <a:t>To forecast patient demand in advance of personnel plans, in </a:t>
            </a:r>
            <a:r>
              <a:rPr lang="en"/>
              <a:t>service of efficient FTE utilisation.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Business Context</a:t>
            </a:r>
            <a:endParaRPr/>
          </a:p>
        </p:txBody>
      </p:sp>
      <p:sp>
        <p:nvSpPr>
          <p:cNvPr id="105" name="Google Shape;105;p16"/>
          <p:cNvSpPr txBox="1"/>
          <p:nvPr>
            <p:ph idx="1" type="body"/>
          </p:nvPr>
        </p:nvSpPr>
        <p:spPr>
          <a:xfrm>
            <a:off x="729450" y="2078875"/>
            <a:ext cx="7688700" cy="2687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Lato"/>
              <a:buChar char="●"/>
            </a:pPr>
            <a:r>
              <a:rPr lang="en" sz="1100">
                <a:solidFill>
                  <a:srgbClr val="000000"/>
                </a:solidFill>
              </a:rPr>
              <a:t>Current workstream: Patient -&gt; Local Offices[LO] -&gt; Health Centers[HC] </a:t>
            </a:r>
            <a:br>
              <a:rPr lang="en" sz="1100">
                <a:solidFill>
                  <a:srgbClr val="000000"/>
                </a:solidFill>
              </a:rPr>
            </a:br>
            <a:endParaRPr sz="1100">
              <a:solidFill>
                <a:srgbClr val="000000"/>
              </a:solidFill>
            </a:endParaRPr>
          </a:p>
          <a:p>
            <a:pPr indent="-298450" lvl="0" marL="457200" rtl="0" algn="l">
              <a:spcBef>
                <a:spcPts val="0"/>
              </a:spcBef>
              <a:spcAft>
                <a:spcPts val="0"/>
              </a:spcAft>
              <a:buClr>
                <a:srgbClr val="000000"/>
              </a:buClr>
              <a:buSzPts val="1100"/>
              <a:buFont typeface="Lato"/>
              <a:buChar char="●"/>
            </a:pPr>
            <a:r>
              <a:rPr lang="en" sz="1100">
                <a:solidFill>
                  <a:srgbClr val="000000"/>
                </a:solidFill>
              </a:rPr>
              <a:t>HC constraints: 30 days to report test results</a:t>
            </a:r>
            <a:endParaRPr sz="1100">
              <a:solidFill>
                <a:srgbClr val="000000"/>
              </a:solidFill>
            </a:endParaRPr>
          </a:p>
          <a:p>
            <a:pPr indent="-298450" lvl="1" marL="914400" rtl="0" algn="l">
              <a:spcBef>
                <a:spcPts val="0"/>
              </a:spcBef>
              <a:spcAft>
                <a:spcPts val="0"/>
              </a:spcAft>
              <a:buClr>
                <a:srgbClr val="000000"/>
              </a:buClr>
              <a:buSzPts val="1100"/>
              <a:buFont typeface="Lato"/>
              <a:buChar char="○"/>
            </a:pPr>
            <a:r>
              <a:rPr lang="en" sz="1100">
                <a:solidFill>
                  <a:srgbClr val="000000"/>
                </a:solidFill>
              </a:rPr>
              <a:t>Regulatory penalty of 200$ per day late fees to Regional Office of Health Oversight</a:t>
            </a:r>
            <a:endParaRPr>
              <a:solidFill>
                <a:srgbClr val="000000"/>
              </a:solidFill>
            </a:endParaRPr>
          </a:p>
          <a:p>
            <a:pPr indent="-298450" lvl="1" marL="914400" rtl="0" algn="l">
              <a:spcBef>
                <a:spcPts val="0"/>
              </a:spcBef>
              <a:spcAft>
                <a:spcPts val="0"/>
              </a:spcAft>
              <a:buClr>
                <a:srgbClr val="000000"/>
              </a:buClr>
              <a:buSzPts val="1100"/>
              <a:buFont typeface="Lato"/>
              <a:buChar char="○"/>
            </a:pPr>
            <a:r>
              <a:rPr lang="en">
                <a:solidFill>
                  <a:srgbClr val="000000"/>
                </a:solidFill>
              </a:rPr>
              <a:t>FHG HC Abbeville is severely understaffed and supplemental head counts have to be booked well in advance from other surrounding HCs.</a:t>
            </a:r>
            <a:br>
              <a:rPr lang="en" sz="1100">
                <a:solidFill>
                  <a:srgbClr val="000000"/>
                </a:solidFill>
              </a:rPr>
            </a:br>
            <a:endParaRPr sz="1100">
              <a:solidFill>
                <a:srgbClr val="000000"/>
              </a:solidFill>
            </a:endParaRPr>
          </a:p>
          <a:p>
            <a:pPr indent="-298450" lvl="0" marL="457200" rtl="0" algn="l">
              <a:spcBef>
                <a:spcPts val="0"/>
              </a:spcBef>
              <a:spcAft>
                <a:spcPts val="0"/>
              </a:spcAft>
              <a:buClr>
                <a:srgbClr val="000000"/>
              </a:buClr>
              <a:buSzPts val="1100"/>
              <a:buFont typeface="Lato"/>
              <a:buChar char="●"/>
            </a:pPr>
            <a:r>
              <a:rPr lang="en" sz="1100">
                <a:solidFill>
                  <a:srgbClr val="000000"/>
                </a:solidFill>
              </a:rPr>
              <a:t>Current solutions include:</a:t>
            </a:r>
            <a:endParaRPr sz="1100">
              <a:solidFill>
                <a:srgbClr val="000000"/>
              </a:solidFill>
            </a:endParaRPr>
          </a:p>
          <a:p>
            <a:pPr indent="-298450" lvl="1" marL="914400" rtl="0" algn="l">
              <a:spcBef>
                <a:spcPts val="0"/>
              </a:spcBef>
              <a:spcAft>
                <a:spcPts val="0"/>
              </a:spcAft>
              <a:buClr>
                <a:srgbClr val="000000"/>
              </a:buClr>
              <a:buSzPts val="1100"/>
              <a:buFont typeface="Old Standard TT"/>
              <a:buChar char="○"/>
            </a:pPr>
            <a:r>
              <a:rPr lang="en">
                <a:solidFill>
                  <a:srgbClr val="000000"/>
                </a:solidFill>
              </a:rPr>
              <a:t>Re-routing to other HCs and out-of-network providers - not sustainable as other HCs are running into similar staffing issues. Out-of-network provision of services is a significant barrier for patients, and also creates additional transfer cost concerns for FHG.</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Ingest</a:t>
            </a:r>
            <a:endParaRPr/>
          </a:p>
        </p:txBody>
      </p:sp>
      <p:sp>
        <p:nvSpPr>
          <p:cNvPr id="111" name="Google Shape;111;p17"/>
          <p:cNvSpPr txBox="1"/>
          <p:nvPr>
            <p:ph idx="1" type="body"/>
          </p:nvPr>
        </p:nvSpPr>
        <p:spPr>
          <a:xfrm>
            <a:off x="727650" y="1853850"/>
            <a:ext cx="7688700" cy="287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Non-time series data with multidimensionality and many subtables, pulled from EHR and EMR records. Shortlist:</a:t>
            </a:r>
            <a:endParaRPr sz="1200"/>
          </a:p>
          <a:p>
            <a:pPr indent="-304800" lvl="1" marL="914400" rtl="0" algn="l">
              <a:spcBef>
                <a:spcPts val="0"/>
              </a:spcBef>
              <a:spcAft>
                <a:spcPts val="0"/>
              </a:spcAft>
              <a:buClr>
                <a:srgbClr val="000000"/>
              </a:buClr>
              <a:buSzPts val="1200"/>
              <a:buChar char="-"/>
            </a:pPr>
            <a:r>
              <a:rPr lang="en" sz="1200">
                <a:solidFill>
                  <a:srgbClr val="000000"/>
                </a:solidFill>
              </a:rPr>
              <a:t>Booking data (by entry) at FHG Abbeville, Violet, New Orleans, Lafayette, Baton Rouge.</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Routing SYSID : System identification codes for routed tests carried out in 2013.</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Heart related Condition Codes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Condition Code Map: Codes for various health issues reported </a:t>
            </a:r>
            <a:endParaRPr sz="1200"/>
          </a:p>
          <a:p>
            <a:pPr indent="-304800" lvl="0" marL="457200" rtl="0" algn="l">
              <a:spcBef>
                <a:spcPts val="0"/>
              </a:spcBef>
              <a:spcAft>
                <a:spcPts val="0"/>
              </a:spcAft>
              <a:buSzPts val="1200"/>
              <a:buChar char="-"/>
            </a:pPr>
            <a:r>
              <a:rPr lang="en" sz="1200"/>
              <a:t>Preliminary cleaning:</a:t>
            </a:r>
            <a:endParaRPr sz="1200"/>
          </a:p>
          <a:p>
            <a:pPr indent="-304800" lvl="1" marL="914400" rtl="0" algn="l">
              <a:spcBef>
                <a:spcPts val="0"/>
              </a:spcBef>
              <a:spcAft>
                <a:spcPts val="0"/>
              </a:spcAft>
              <a:buSzPts val="1200"/>
              <a:buChar char="-"/>
            </a:pPr>
            <a:r>
              <a:rPr lang="en" sz="1200"/>
              <a:t>Extraction of booking data from Abbeville table, grouped by date and counted for number of unique bookings</a:t>
            </a:r>
            <a:endParaRPr sz="1200"/>
          </a:p>
          <a:p>
            <a:pPr indent="-304800" lvl="2" marL="1371600" rtl="0" algn="l">
              <a:spcBef>
                <a:spcPts val="0"/>
              </a:spcBef>
              <a:spcAft>
                <a:spcPts val="0"/>
              </a:spcAft>
              <a:buSzPts val="1200"/>
              <a:buChar char="-"/>
            </a:pPr>
            <a:r>
              <a:rPr lang="en" sz="1200"/>
              <a:t>Joined with SYSID routing table to remove rerouted bookings.</a:t>
            </a:r>
            <a:endParaRPr sz="1200"/>
          </a:p>
          <a:p>
            <a:pPr indent="-304800" lvl="2" marL="1371600" rtl="0" algn="l">
              <a:spcBef>
                <a:spcPts val="0"/>
              </a:spcBef>
              <a:spcAft>
                <a:spcPts val="0"/>
              </a:spcAft>
              <a:buSzPts val="1200"/>
              <a:buChar char="-"/>
            </a:pPr>
            <a:r>
              <a:rPr lang="en" sz="1200"/>
              <a:t>Joined with Condition Code table to remove non-cardio bookings.</a:t>
            </a:r>
            <a:endParaRPr sz="1200"/>
          </a:p>
          <a:p>
            <a:pPr indent="-304800" lvl="2" marL="1371600" rtl="0" algn="l">
              <a:spcBef>
                <a:spcPts val="0"/>
              </a:spcBef>
              <a:spcAft>
                <a:spcPts val="0"/>
              </a:spcAft>
              <a:buSzPts val="1200"/>
              <a:buChar char="-"/>
            </a:pPr>
            <a:r>
              <a:rPr lang="en" sz="1200"/>
              <a:t>Data irregularities (non-numerics, corrupted rows) replaced with NA signifier</a:t>
            </a:r>
            <a:endParaRPr sz="1200"/>
          </a:p>
          <a:p>
            <a:pPr indent="-304800" lvl="1" marL="914400" rtl="0" algn="l">
              <a:spcBef>
                <a:spcPts val="0"/>
              </a:spcBef>
              <a:spcAft>
                <a:spcPts val="0"/>
              </a:spcAft>
              <a:buSzPts val="1200"/>
              <a:buChar char="-"/>
            </a:pPr>
            <a:r>
              <a:rPr lang="en" sz="1200"/>
              <a:t>Data encoded as </a:t>
            </a:r>
            <a:r>
              <a:rPr lang="en" sz="1200">
                <a:latin typeface="JetBrains Mono"/>
                <a:ea typeface="JetBrains Mono"/>
                <a:cs typeface="JetBrains Mono"/>
                <a:sym typeface="JetBrains Mono"/>
              </a:rPr>
              <a:t>`ts`</a:t>
            </a:r>
            <a:r>
              <a:rPr lang="en" sz="1200"/>
              <a:t> format for time series analysis in R.</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Seasonality</a:t>
            </a:r>
            <a:r>
              <a:rPr lang="en"/>
              <a:t> Analysis - ACF &amp; pACF</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5626600" y="2027100"/>
            <a:ext cx="2791500" cy="27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a:t>Observations:</a:t>
            </a:r>
            <a:endParaRPr sz="900"/>
          </a:p>
          <a:p>
            <a:pPr indent="-285750" lvl="0" marL="457200" rtl="0" algn="l">
              <a:spcBef>
                <a:spcPts val="1200"/>
              </a:spcBef>
              <a:spcAft>
                <a:spcPts val="0"/>
              </a:spcAft>
              <a:buSzPts val="900"/>
              <a:buChar char="-"/>
            </a:pPr>
            <a:r>
              <a:rPr lang="en" sz="900"/>
              <a:t>There are </a:t>
            </a:r>
            <a:r>
              <a:rPr lang="en" sz="900"/>
              <a:t>several non-zero autocorrelations. Time series exhibits trend or seasonality, or both.</a:t>
            </a:r>
            <a:endParaRPr sz="900"/>
          </a:p>
          <a:p>
            <a:pPr indent="-285750" lvl="0" marL="457200" rtl="0" algn="l">
              <a:spcBef>
                <a:spcPts val="0"/>
              </a:spcBef>
              <a:spcAft>
                <a:spcPts val="0"/>
              </a:spcAft>
              <a:buSzPts val="900"/>
              <a:buChar char="-"/>
            </a:pPr>
            <a:r>
              <a:rPr lang="en" sz="900"/>
              <a:t>High degree of negative autocorrelation between adjacent values (lag=1) in PACF.</a:t>
            </a:r>
            <a:endParaRPr sz="900"/>
          </a:p>
          <a:p>
            <a:pPr indent="-285750" lvl="0" marL="457200" rtl="0" algn="l">
              <a:spcBef>
                <a:spcPts val="0"/>
              </a:spcBef>
              <a:spcAft>
                <a:spcPts val="0"/>
              </a:spcAft>
              <a:buSzPts val="900"/>
              <a:buChar char="-"/>
            </a:pPr>
            <a:r>
              <a:rPr lang="en" sz="900"/>
              <a:t>Some degree of autocorrelation around lag=4.</a:t>
            </a:r>
            <a:endParaRPr sz="900"/>
          </a:p>
          <a:p>
            <a:pPr indent="-285750" lvl="0" marL="457200" rtl="0" algn="l">
              <a:spcBef>
                <a:spcPts val="0"/>
              </a:spcBef>
              <a:spcAft>
                <a:spcPts val="0"/>
              </a:spcAft>
              <a:buSzPts val="900"/>
              <a:buChar char="-"/>
            </a:pPr>
            <a:r>
              <a:rPr lang="en" sz="900"/>
              <a:t>ACF plot decay - indicates trend.</a:t>
            </a:r>
            <a:endParaRPr sz="900"/>
          </a:p>
        </p:txBody>
      </p:sp>
      <p:pic>
        <p:nvPicPr>
          <p:cNvPr id="118" name="Google Shape;118;p18"/>
          <p:cNvPicPr preferRelativeResize="0"/>
          <p:nvPr/>
        </p:nvPicPr>
        <p:blipFill>
          <a:blip r:embed="rId3">
            <a:alphaModFix/>
          </a:blip>
          <a:stretch>
            <a:fillRect/>
          </a:stretch>
        </p:blipFill>
        <p:spPr>
          <a:xfrm>
            <a:off x="821775" y="1833700"/>
            <a:ext cx="4775760"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Seasonality Analysis - Decomposition</a:t>
            </a:r>
            <a:endParaRPr/>
          </a:p>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729450" y="1911525"/>
            <a:ext cx="4477276" cy="2984851"/>
          </a:xfrm>
          <a:prstGeom prst="rect">
            <a:avLst/>
          </a:prstGeom>
          <a:noFill/>
          <a:ln>
            <a:noFill/>
          </a:ln>
        </p:spPr>
      </p:pic>
      <p:sp>
        <p:nvSpPr>
          <p:cNvPr id="125" name="Google Shape;125;p19"/>
          <p:cNvSpPr txBox="1"/>
          <p:nvPr>
            <p:ph idx="1" type="body"/>
          </p:nvPr>
        </p:nvSpPr>
        <p:spPr>
          <a:xfrm>
            <a:off x="5310750" y="1964100"/>
            <a:ext cx="3107400" cy="28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a:t>Observations:</a:t>
            </a:r>
            <a:endParaRPr sz="900"/>
          </a:p>
          <a:p>
            <a:pPr indent="-285750" lvl="0" marL="457200" rtl="0" algn="l">
              <a:spcBef>
                <a:spcPts val="1200"/>
              </a:spcBef>
              <a:spcAft>
                <a:spcPts val="0"/>
              </a:spcAft>
              <a:buSzPts val="900"/>
              <a:buChar char="-"/>
            </a:pPr>
            <a:r>
              <a:rPr lang="en" sz="900"/>
              <a:t>Overall upward trend.</a:t>
            </a:r>
            <a:endParaRPr sz="900"/>
          </a:p>
          <a:p>
            <a:pPr indent="-285750" lvl="0" marL="457200" rtl="0" algn="l">
              <a:spcBef>
                <a:spcPts val="0"/>
              </a:spcBef>
              <a:spcAft>
                <a:spcPts val="0"/>
              </a:spcAft>
              <a:buSzPts val="900"/>
              <a:buChar char="-"/>
            </a:pPr>
            <a:r>
              <a:rPr lang="en" sz="900"/>
              <a:t>When trend is removed, there is significant seasonality.</a:t>
            </a:r>
            <a:endParaRPr sz="900"/>
          </a:p>
          <a:p>
            <a:pPr indent="-285750" lvl="0" marL="457200" rtl="0" algn="l">
              <a:spcBef>
                <a:spcPts val="0"/>
              </a:spcBef>
              <a:spcAft>
                <a:spcPts val="0"/>
              </a:spcAft>
              <a:buSzPts val="900"/>
              <a:buChar char="-"/>
            </a:pPr>
            <a:r>
              <a:rPr lang="en" sz="900"/>
              <a:t>When trend and seasonality are removed, residuals are mostly minor except for massive spike in late 2008. Could be due to transfers resulting from other facilities’ closures during Hurricanes Gustav and Ike.</a:t>
            </a:r>
            <a:endParaRPr sz="900"/>
          </a:p>
          <a:p>
            <a:pPr indent="0" lvl="0" marL="0" rtl="0" algn="l">
              <a:spcBef>
                <a:spcPts val="1200"/>
              </a:spcBef>
              <a:spcAft>
                <a:spcPts val="1200"/>
              </a:spcAft>
              <a:buNone/>
            </a:pPr>
            <a:r>
              <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Analysis &amp; Imputation</a:t>
            </a:r>
            <a:endParaRPr/>
          </a:p>
        </p:txBody>
      </p:sp>
      <p:pic>
        <p:nvPicPr>
          <p:cNvPr id="131" name="Google Shape;131;p20"/>
          <p:cNvPicPr preferRelativeResize="0"/>
          <p:nvPr/>
        </p:nvPicPr>
        <p:blipFill>
          <a:blip r:embed="rId3">
            <a:alphaModFix/>
          </a:blip>
          <a:stretch>
            <a:fillRect/>
          </a:stretch>
        </p:blipFill>
        <p:spPr>
          <a:xfrm>
            <a:off x="1354525" y="1935650"/>
            <a:ext cx="2711675" cy="2795150"/>
          </a:xfrm>
          <a:prstGeom prst="rect">
            <a:avLst/>
          </a:prstGeom>
          <a:noFill/>
          <a:ln>
            <a:noFill/>
          </a:ln>
        </p:spPr>
      </p:pic>
      <p:pic>
        <p:nvPicPr>
          <p:cNvPr id="132" name="Google Shape;132;p20"/>
          <p:cNvPicPr preferRelativeResize="0"/>
          <p:nvPr/>
        </p:nvPicPr>
        <p:blipFill>
          <a:blip r:embed="rId4">
            <a:alphaModFix/>
          </a:blip>
          <a:stretch>
            <a:fillRect/>
          </a:stretch>
        </p:blipFill>
        <p:spPr>
          <a:xfrm>
            <a:off x="4066208" y="1935650"/>
            <a:ext cx="3726866" cy="279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Imputation - Basic Methods</a:t>
            </a:r>
            <a:endParaRPr/>
          </a:p>
          <a:p>
            <a:pPr indent="0" lvl="0" marL="0" rtl="0" algn="l">
              <a:spcBef>
                <a:spcPts val="0"/>
              </a:spcBef>
              <a:spcAft>
                <a:spcPts val="0"/>
              </a:spcAft>
              <a:buNone/>
            </a:pPr>
            <a:r>
              <a:t/>
            </a:r>
            <a:endParaRPr/>
          </a:p>
        </p:txBody>
      </p:sp>
      <p:grpSp>
        <p:nvGrpSpPr>
          <p:cNvPr id="138" name="Google Shape;138;p21"/>
          <p:cNvGrpSpPr/>
          <p:nvPr/>
        </p:nvGrpSpPr>
        <p:grpSpPr>
          <a:xfrm>
            <a:off x="688411" y="2008122"/>
            <a:ext cx="7767177" cy="2589059"/>
            <a:chOff x="152400" y="2006250"/>
            <a:chExt cx="8954551" cy="2984850"/>
          </a:xfrm>
        </p:grpSpPr>
        <p:pic>
          <p:nvPicPr>
            <p:cNvPr id="139" name="Google Shape;139;p21"/>
            <p:cNvPicPr preferRelativeResize="0"/>
            <p:nvPr/>
          </p:nvPicPr>
          <p:blipFill>
            <a:blip r:embed="rId3">
              <a:alphaModFix/>
            </a:blip>
            <a:stretch>
              <a:fillRect/>
            </a:stretch>
          </p:blipFill>
          <p:spPr>
            <a:xfrm>
              <a:off x="152400" y="2006250"/>
              <a:ext cx="2984850" cy="2984850"/>
            </a:xfrm>
            <a:prstGeom prst="rect">
              <a:avLst/>
            </a:prstGeom>
            <a:noFill/>
            <a:ln>
              <a:noFill/>
            </a:ln>
          </p:spPr>
        </p:pic>
        <p:pic>
          <p:nvPicPr>
            <p:cNvPr id="140" name="Google Shape;140;p21"/>
            <p:cNvPicPr preferRelativeResize="0"/>
            <p:nvPr/>
          </p:nvPicPr>
          <p:blipFill>
            <a:blip r:embed="rId4">
              <a:alphaModFix/>
            </a:blip>
            <a:stretch>
              <a:fillRect/>
            </a:stretch>
          </p:blipFill>
          <p:spPr>
            <a:xfrm>
              <a:off x="3137250" y="2006250"/>
              <a:ext cx="2984850" cy="2984850"/>
            </a:xfrm>
            <a:prstGeom prst="rect">
              <a:avLst/>
            </a:prstGeom>
            <a:noFill/>
            <a:ln>
              <a:noFill/>
            </a:ln>
          </p:spPr>
        </p:pic>
        <p:pic>
          <p:nvPicPr>
            <p:cNvPr id="141" name="Google Shape;141;p21"/>
            <p:cNvPicPr preferRelativeResize="0"/>
            <p:nvPr/>
          </p:nvPicPr>
          <p:blipFill>
            <a:blip r:embed="rId5">
              <a:alphaModFix/>
            </a:blip>
            <a:stretch>
              <a:fillRect/>
            </a:stretch>
          </p:blipFill>
          <p:spPr>
            <a:xfrm>
              <a:off x="6122100" y="2006250"/>
              <a:ext cx="2984850" cy="298485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