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0" r:id="rId1"/>
  </p:sldMasterIdLst>
  <p:notesMasterIdLst>
    <p:notesMasterId r:id="rId15"/>
  </p:notesMasterIdLst>
  <p:sldIdLst>
    <p:sldId id="256" r:id="rId2"/>
    <p:sldId id="263" r:id="rId3"/>
    <p:sldId id="264" r:id="rId4"/>
    <p:sldId id="265" r:id="rId5"/>
    <p:sldId id="266" r:id="rId6"/>
    <p:sldId id="267" r:id="rId7"/>
    <p:sldId id="268" r:id="rId8"/>
    <p:sldId id="269" r:id="rId9"/>
    <p:sldId id="257" r:id="rId10"/>
    <p:sldId id="258" r:id="rId11"/>
    <p:sldId id="259" r:id="rId12"/>
    <p:sldId id="260" r:id="rId13"/>
    <p:sldId id="261"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94660"/>
  </p:normalViewPr>
  <p:slideViewPr>
    <p:cSldViewPr snapToGrid="0">
      <p:cViewPr>
        <p:scale>
          <a:sx n="83" d="100"/>
          <a:sy n="83" d="100"/>
        </p:scale>
        <p:origin x="812"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C195B2-402C-4001-A69B-96EA898767DE}"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2701FAD1-0626-49A9-ABB7-3412F5CE29D9}">
      <dgm:prSet/>
      <dgm:spPr/>
      <dgm:t>
        <a:bodyPr/>
        <a:lstStyle/>
        <a:p>
          <a:pPr algn="ctr"/>
          <a:r>
            <a:rPr lang="en-US" b="0" i="0" dirty="0"/>
            <a:t>Random Forest</a:t>
          </a:r>
          <a:endParaRPr lang="en-US" dirty="0"/>
        </a:p>
      </dgm:t>
    </dgm:pt>
    <dgm:pt modelId="{4B21F049-0234-4D38-8CF2-B4AA6A4D3DF0}" type="parTrans" cxnId="{DD584C18-980A-4ADF-A335-54B7038DAE7D}">
      <dgm:prSet/>
      <dgm:spPr/>
      <dgm:t>
        <a:bodyPr/>
        <a:lstStyle/>
        <a:p>
          <a:endParaRPr lang="en-US"/>
        </a:p>
      </dgm:t>
    </dgm:pt>
    <dgm:pt modelId="{29B59431-7820-4E37-AF85-6A9A84581483}" type="sibTrans" cxnId="{DD584C18-980A-4ADF-A335-54B7038DAE7D}">
      <dgm:prSet/>
      <dgm:spPr/>
      <dgm:t>
        <a:bodyPr/>
        <a:lstStyle/>
        <a:p>
          <a:endParaRPr lang="en-US"/>
        </a:p>
      </dgm:t>
    </dgm:pt>
    <dgm:pt modelId="{461B0420-A744-41B3-969D-7DBDE155DBD6}">
      <dgm:prSet/>
      <dgm:spPr/>
      <dgm:t>
        <a:bodyPr/>
        <a:lstStyle/>
        <a:p>
          <a:pPr algn="ctr"/>
          <a:r>
            <a:rPr lang="en-US" b="0" i="0" dirty="0"/>
            <a:t>Logistic Regression</a:t>
          </a:r>
          <a:endParaRPr lang="en-US" dirty="0"/>
        </a:p>
      </dgm:t>
    </dgm:pt>
    <dgm:pt modelId="{9CD69729-73E9-45C3-9BAF-35CE891B9162}" type="parTrans" cxnId="{3AB3D690-7229-4222-A04B-7402A6B04202}">
      <dgm:prSet/>
      <dgm:spPr/>
      <dgm:t>
        <a:bodyPr/>
        <a:lstStyle/>
        <a:p>
          <a:endParaRPr lang="en-US"/>
        </a:p>
      </dgm:t>
    </dgm:pt>
    <dgm:pt modelId="{B4BA1A8D-3D70-49DE-8B8D-5B2E310B654F}" type="sibTrans" cxnId="{3AB3D690-7229-4222-A04B-7402A6B04202}">
      <dgm:prSet/>
      <dgm:spPr/>
      <dgm:t>
        <a:bodyPr/>
        <a:lstStyle/>
        <a:p>
          <a:endParaRPr lang="en-US"/>
        </a:p>
      </dgm:t>
    </dgm:pt>
    <dgm:pt modelId="{D31D702F-E549-4E75-9AC8-DB1FDFFF8BFD}" type="pres">
      <dgm:prSet presAssocID="{6EC195B2-402C-4001-A69B-96EA898767DE}" presName="linear" presStyleCnt="0">
        <dgm:presLayoutVars>
          <dgm:animLvl val="lvl"/>
          <dgm:resizeHandles val="exact"/>
        </dgm:presLayoutVars>
      </dgm:prSet>
      <dgm:spPr/>
    </dgm:pt>
    <dgm:pt modelId="{B36FDA08-F14D-4081-9ED7-75F1F117F462}" type="pres">
      <dgm:prSet presAssocID="{2701FAD1-0626-49A9-ABB7-3412F5CE29D9}" presName="parentText" presStyleLbl="node1" presStyleIdx="0" presStyleCnt="2" custScaleX="47938" custScaleY="47199" custLinFactY="30897" custLinFactNeighborX="-3245" custLinFactNeighborY="100000">
        <dgm:presLayoutVars>
          <dgm:chMax val="0"/>
          <dgm:bulletEnabled val="1"/>
        </dgm:presLayoutVars>
      </dgm:prSet>
      <dgm:spPr/>
    </dgm:pt>
    <dgm:pt modelId="{41BDAD6D-03EE-4FF3-9369-ECC0E473225C}" type="pres">
      <dgm:prSet presAssocID="{29B59431-7820-4E37-AF85-6A9A84581483}" presName="spacer" presStyleCnt="0"/>
      <dgm:spPr/>
    </dgm:pt>
    <dgm:pt modelId="{FAE32A26-7EB0-4197-9748-48FBF94864AE}" type="pres">
      <dgm:prSet presAssocID="{461B0420-A744-41B3-969D-7DBDE155DBD6}" presName="parentText" presStyleLbl="node1" presStyleIdx="1" presStyleCnt="2" custScaleX="46877" custScaleY="42656" custLinFactY="30127" custLinFactNeighborX="-3776" custLinFactNeighborY="100000">
        <dgm:presLayoutVars>
          <dgm:chMax val="0"/>
          <dgm:bulletEnabled val="1"/>
        </dgm:presLayoutVars>
      </dgm:prSet>
      <dgm:spPr/>
    </dgm:pt>
  </dgm:ptLst>
  <dgm:cxnLst>
    <dgm:cxn modelId="{AA8B6D01-CA8E-49E7-9C29-0033460F775A}" type="presOf" srcId="{461B0420-A744-41B3-969D-7DBDE155DBD6}" destId="{FAE32A26-7EB0-4197-9748-48FBF94864AE}" srcOrd="0" destOrd="0" presId="urn:microsoft.com/office/officeart/2005/8/layout/vList2"/>
    <dgm:cxn modelId="{DD584C18-980A-4ADF-A335-54B7038DAE7D}" srcId="{6EC195B2-402C-4001-A69B-96EA898767DE}" destId="{2701FAD1-0626-49A9-ABB7-3412F5CE29D9}" srcOrd="0" destOrd="0" parTransId="{4B21F049-0234-4D38-8CF2-B4AA6A4D3DF0}" sibTransId="{29B59431-7820-4E37-AF85-6A9A84581483}"/>
    <dgm:cxn modelId="{3AB3D690-7229-4222-A04B-7402A6B04202}" srcId="{6EC195B2-402C-4001-A69B-96EA898767DE}" destId="{461B0420-A744-41B3-969D-7DBDE155DBD6}" srcOrd="1" destOrd="0" parTransId="{9CD69729-73E9-45C3-9BAF-35CE891B9162}" sibTransId="{B4BA1A8D-3D70-49DE-8B8D-5B2E310B654F}"/>
    <dgm:cxn modelId="{AD26C2D2-936F-487E-88D0-8CC1982BF5C5}" type="presOf" srcId="{6EC195B2-402C-4001-A69B-96EA898767DE}" destId="{D31D702F-E549-4E75-9AC8-DB1FDFFF8BFD}" srcOrd="0" destOrd="0" presId="urn:microsoft.com/office/officeart/2005/8/layout/vList2"/>
    <dgm:cxn modelId="{A51519DE-125C-4004-A649-21BBB7105686}" type="presOf" srcId="{2701FAD1-0626-49A9-ABB7-3412F5CE29D9}" destId="{B36FDA08-F14D-4081-9ED7-75F1F117F462}" srcOrd="0" destOrd="0" presId="urn:microsoft.com/office/officeart/2005/8/layout/vList2"/>
    <dgm:cxn modelId="{C7BFCF5B-1B3F-48B7-BAF0-013566669836}" type="presParOf" srcId="{D31D702F-E549-4E75-9AC8-DB1FDFFF8BFD}" destId="{B36FDA08-F14D-4081-9ED7-75F1F117F462}" srcOrd="0" destOrd="0" presId="urn:microsoft.com/office/officeart/2005/8/layout/vList2"/>
    <dgm:cxn modelId="{6E9435D7-79D3-468E-9E84-A3647D0F97E6}" type="presParOf" srcId="{D31D702F-E549-4E75-9AC8-DB1FDFFF8BFD}" destId="{41BDAD6D-03EE-4FF3-9369-ECC0E473225C}" srcOrd="1" destOrd="0" presId="urn:microsoft.com/office/officeart/2005/8/layout/vList2"/>
    <dgm:cxn modelId="{05E144FA-285B-4CD0-84F2-B11F462240BF}" type="presParOf" srcId="{D31D702F-E549-4E75-9AC8-DB1FDFFF8BFD}" destId="{FAE32A26-7EB0-4197-9748-48FBF94864A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FDA08-F14D-4081-9ED7-75F1F117F462}">
      <dsp:nvSpPr>
        <dsp:cNvPr id="0" name=""/>
        <dsp:cNvSpPr/>
      </dsp:nvSpPr>
      <dsp:spPr>
        <a:xfrm>
          <a:off x="1939753" y="1600288"/>
          <a:ext cx="4080921" cy="724523"/>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Random Forest</a:t>
          </a:r>
          <a:endParaRPr lang="en-US" sz="2700" kern="1200" dirty="0"/>
        </a:p>
      </dsp:txBody>
      <dsp:txXfrm>
        <a:off x="1975121" y="1635656"/>
        <a:ext cx="4010185" cy="653787"/>
      </dsp:txXfrm>
    </dsp:sp>
    <dsp:sp modelId="{FAE32A26-7EB0-4197-9748-48FBF94864AE}">
      <dsp:nvSpPr>
        <dsp:cNvPr id="0" name=""/>
        <dsp:cNvSpPr/>
      </dsp:nvSpPr>
      <dsp:spPr>
        <a:xfrm>
          <a:off x="1939710" y="2497312"/>
          <a:ext cx="3990599" cy="654786"/>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t>Logistic Regression</a:t>
          </a:r>
          <a:endParaRPr lang="en-US" sz="2700" kern="1200" dirty="0"/>
        </a:p>
      </dsp:txBody>
      <dsp:txXfrm>
        <a:off x="1971674" y="2529276"/>
        <a:ext cx="3926671" cy="5908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10981cad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10981cad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10981cad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10981cad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110981cad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110981cad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10981ca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10981ca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10981cad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10981cad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779"/>
            <a:ext cx="9144000" cy="5150270"/>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67043" y="1344168"/>
            <a:ext cx="742949" cy="228599"/>
          </a:xfrm>
        </p:spPr>
        <p:txBody>
          <a:bodyPr anchor="t"/>
          <a:lstStyle>
            <a:lvl1pPr algn="l">
              <a:defRPr b="0" i="0">
                <a:solidFill>
                  <a:schemeClr val="bg1"/>
                </a:solidFill>
              </a:defRPr>
            </a:lvl1pPr>
          </a:lstStyle>
          <a:p>
            <a:fld id="{4AAD347D-5ACD-4C99-B74B-A9C85AD731AF}" type="datetimeFigureOut">
              <a:rPr lang="en-US" smtClean="0"/>
              <a:t>2/1/2022</a:t>
            </a:fld>
            <a:endParaRPr lang="en-US" dirty="0"/>
          </a:p>
        </p:txBody>
      </p:sp>
      <p:sp>
        <p:nvSpPr>
          <p:cNvPr id="5" name="Footer Placeholder 4"/>
          <p:cNvSpPr>
            <a:spLocks noGrp="1"/>
          </p:cNvSpPr>
          <p:nvPr>
            <p:ph type="ftr" sz="quarter" idx="11"/>
          </p:nvPr>
        </p:nvSpPr>
        <p:spPr>
          <a:xfrm rot="5400000">
            <a:off x="6719695" y="2420115"/>
            <a:ext cx="2894846" cy="228601"/>
          </a:xfrm>
        </p:spPr>
        <p:txBody>
          <a:bodyPr/>
          <a:lstStyle>
            <a:lvl1pPr>
              <a:defRPr b="0" i="0">
                <a:solidFill>
                  <a:schemeClr val="bg1"/>
                </a:solidFill>
              </a:defRPr>
            </a:lvl1pPr>
          </a:lstStyle>
          <a:p>
            <a:endParaRPr lang="en-US" dirty="0"/>
          </a:p>
        </p:txBody>
      </p:sp>
      <p:sp>
        <p:nvSpPr>
          <p:cNvPr id="10" name="Rectangle 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3257" y="219457"/>
            <a:ext cx="628649" cy="575765"/>
          </a:xfrm>
        </p:spPr>
        <p:txBody>
          <a:bodyPr/>
          <a:lstStyle>
            <a:lvl1pPr>
              <a:defRPr sz="2100" b="0" i="0">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16733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7" y="3725005"/>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7" y="4152499"/>
            <a:ext cx="6619242" cy="370284"/>
          </a:xfrm>
        </p:spPr>
        <p:txBody>
          <a:bodyPr>
            <a:normAutofit/>
          </a:bodyPr>
          <a:lstStyle>
            <a:lvl1pPr marL="0" indent="0">
              <a:buNone/>
              <a:defRPr sz="90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7737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797562"/>
            <a:ext cx="6619244" cy="103481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06099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1779"/>
            <a:ext cx="9144000" cy="5150270"/>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7289579" y="1973862"/>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9" name="TextBox 8"/>
          <p:cNvSpPr txBox="1"/>
          <p:nvPr/>
        </p:nvSpPr>
        <p:spPr>
          <a:xfrm>
            <a:off x="673721" y="443320"/>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2" name="Title 1"/>
          <p:cNvSpPr>
            <a:spLocks noGrp="1"/>
          </p:cNvSpPr>
          <p:nvPr>
            <p:ph type="title"/>
          </p:nvPr>
        </p:nvSpPr>
        <p:spPr>
          <a:xfrm>
            <a:off x="1186408" y="735388"/>
            <a:ext cx="6340430" cy="2023687"/>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4329" cy="256631"/>
          </a:xfrm>
        </p:spPr>
        <p:txBody>
          <a:bodyPr anchor="t">
            <a:normAutofit/>
          </a:bodyPr>
          <a:lstStyle>
            <a:lvl1pPr marL="0" indent="0">
              <a:buNone/>
              <a:defRPr lang="en-US" sz="1050" b="0" i="0" kern="1200" cap="small" dirty="0">
                <a:solidFill>
                  <a:schemeClr val="accent1"/>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01546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74801"/>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98044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6" y="1962974"/>
            <a:ext cx="2346876"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6" y="2395171"/>
            <a:ext cx="2346876" cy="21251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6"/>
            <a:ext cx="235903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95171"/>
            <a:ext cx="2359035" cy="21251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5025" y="1962975"/>
            <a:ext cx="2370772" cy="43219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5026" y="2395171"/>
            <a:ext cx="2373539" cy="212512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22" name="Straight Connector 21"/>
          <p:cNvCxnSpPr/>
          <p:nvPr/>
        </p:nvCxnSpPr>
        <p:spPr>
          <a:xfrm>
            <a:off x="3302978"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829301"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3432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4"/>
            <a:ext cx="228782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1000914"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1"/>
            <a:ext cx="2287828" cy="6884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9403" y="3399635"/>
            <a:ext cx="2285075" cy="48836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561348" y="1952625"/>
            <a:ext cx="2018431"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6649" y="3888002"/>
            <a:ext cx="2287829" cy="6322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575" y="3399635"/>
            <a:ext cx="2287829" cy="48836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576" y="3888001"/>
            <a:ext cx="2287828" cy="6322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291115" y="1952625"/>
            <a:ext cx="0" cy="263819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51429" y="1952625"/>
            <a:ext cx="0" cy="26193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AD347D-5ACD-4C99-B74B-A9C85AD731AF}" type="datetimeFigureOut">
              <a:rPr lang="en-US" smtClean="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52474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5" y="730251"/>
            <a:ext cx="6619245"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712382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2567" y="958851"/>
            <a:ext cx="1060450" cy="356144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5" y="958851"/>
            <a:ext cx="4685660"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961048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4706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680CFA-EC8F-496D-906F-EC1FD7553C70}"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0575E3-6D32-47FB-AE1B-F3887C56545C}" type="slidenum">
              <a:rPr lang="en-US" smtClean="0"/>
              <a:t>‹#›</a:t>
            </a:fld>
            <a:endParaRPr lang="en-US"/>
          </a:p>
        </p:txBody>
      </p:sp>
    </p:spTree>
    <p:extLst>
      <p:ext uri="{BB962C8B-B14F-4D97-AF65-F5344CB8AC3E}">
        <p14:creationId xmlns:p14="http://schemas.microsoft.com/office/powerpoint/2010/main" val="268087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8" y="2008234"/>
            <a:ext cx="3263267"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69" y="2008234"/>
            <a:ext cx="2816534" cy="1712867"/>
          </a:xfrm>
        </p:spPr>
        <p:txBody>
          <a:bodyPr anchor="ctr"/>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28568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03971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3"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322853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62868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8209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60" y="1085850"/>
            <a:ext cx="3892549"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6" y="2171701"/>
            <a:ext cx="2094869" cy="2346959"/>
          </a:xfrm>
        </p:spPr>
        <p:txBody>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35822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5430" y="1269999"/>
            <a:ext cx="2895195" cy="1301751"/>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533029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1779"/>
            <a:ext cx="9144000" cy="5150270"/>
            <a:chOff x="0" y="-2373"/>
            <a:chExt cx="12192000" cy="6867027"/>
          </a:xfrm>
        </p:grpSpPr>
        <p:sp>
          <p:nvSpPr>
            <p:cNvPr id="26" name="Rectangle 25"/>
            <p:cNvSpPr/>
            <p:nvPr/>
          </p:nvSpPr>
          <p:spPr>
            <a:xfrm>
              <a:off x="0" y="0"/>
              <a:ext cx="12192000" cy="6858000"/>
            </a:xfrm>
            <a:prstGeom prst="rect">
              <a:avLst/>
            </a:prstGeom>
            <a:blipFill>
              <a:blip r:embed="rId20">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5"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59"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8204" y="4795546"/>
            <a:ext cx="742949" cy="228599"/>
          </a:xfrm>
          <a:prstGeom prst="rect">
            <a:avLst/>
          </a:prstGeom>
        </p:spPr>
        <p:txBody>
          <a:bodyPr vert="horz" lIns="91440" tIns="45720" rIns="91440" bIns="45720" rtlCol="0" anchor="t"/>
          <a:lstStyle>
            <a:lvl1pPr algn="r">
              <a:defRPr sz="750" b="1" i="0">
                <a:solidFill>
                  <a:schemeClr val="accent1"/>
                </a:solidFill>
              </a:defRPr>
            </a:lvl1pPr>
          </a:lstStyle>
          <a:p>
            <a:fld id="{4AAD347D-5ACD-4C99-B74B-A9C85AD731AF}" type="datetimeFigureOut">
              <a:rPr lang="en-US" smtClean="0"/>
              <a:t>2/1/2022</a:t>
            </a:fld>
            <a:endParaRPr lang="en-US" dirty="0"/>
          </a:p>
        </p:txBody>
      </p:sp>
      <p:sp>
        <p:nvSpPr>
          <p:cNvPr id="5" name="Footer Placeholder 4"/>
          <p:cNvSpPr>
            <a:spLocks noGrp="1"/>
          </p:cNvSpPr>
          <p:nvPr>
            <p:ph type="ftr" sz="quarter" idx="3"/>
          </p:nvPr>
        </p:nvSpPr>
        <p:spPr>
          <a:xfrm>
            <a:off x="396269" y="4793879"/>
            <a:ext cx="2894846" cy="228601"/>
          </a:xfrm>
          <a:prstGeom prst="rect">
            <a:avLst/>
          </a:prstGeom>
        </p:spPr>
        <p:txBody>
          <a:bodyPr vert="horz" lIns="91440" tIns="45720" rIns="91440" bIns="45720" rtlCol="0" anchor="b"/>
          <a:lstStyle>
            <a:lvl1pPr algn="l">
              <a:defRPr sz="750" b="1" i="0">
                <a:solidFill>
                  <a:schemeClr val="accent1"/>
                </a:solidFill>
                <a:latin typeface="+mn-lt"/>
              </a:defRPr>
            </a:lvl1pPr>
          </a:lstStyle>
          <a:p>
            <a:endParaRPr lang="en-US" dirty="0"/>
          </a:p>
        </p:txBody>
      </p:sp>
      <p:sp>
        <p:nvSpPr>
          <p:cNvPr id="22" name="Rectangle 2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bg1"/>
                </a:solidFill>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950478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866216" y="686238"/>
            <a:ext cx="6619244" cy="2008236"/>
          </a:xfrm>
          <a:prstGeom prst="rect">
            <a:avLst/>
          </a:prstGeom>
        </p:spPr>
        <p:txBody>
          <a:bodyPr spcFirstLastPara="1" wrap="square" lIns="91425" tIns="91425" rIns="91425" bIns="91425" anchor="b" anchorCtr="0">
            <a:normAutofit fontScale="90000"/>
          </a:bodyPr>
          <a:lstStyle/>
          <a:p>
            <a:pPr marL="0" lvl="0" indent="0" rtl="0">
              <a:spcBef>
                <a:spcPts val="0"/>
              </a:spcBef>
              <a:spcAft>
                <a:spcPts val="0"/>
              </a:spcAft>
              <a:buNone/>
            </a:pPr>
            <a:r>
              <a:rPr lang="en" dirty="0"/>
              <a:t>            </a:t>
            </a:r>
            <a:br>
              <a:rPr lang="en" dirty="0"/>
            </a:br>
            <a:r>
              <a:rPr lang="en" dirty="0"/>
              <a:t>NATIONAL TRENDS SURVEY</a:t>
            </a:r>
            <a:br>
              <a:rPr lang="en" dirty="0"/>
            </a:br>
            <a:r>
              <a:rPr lang="en" dirty="0"/>
              <a:t>HINTS Dataset</a:t>
            </a:r>
            <a:endParaRPr dirty="0"/>
          </a:p>
        </p:txBody>
      </p:sp>
      <p:sp>
        <p:nvSpPr>
          <p:cNvPr id="55" name="Google Shape;55;p13"/>
          <p:cNvSpPr txBox="1">
            <a:spLocks noGrp="1"/>
          </p:cNvSpPr>
          <p:nvPr>
            <p:ph type="subTitle" idx="1"/>
          </p:nvPr>
        </p:nvSpPr>
        <p:spPr>
          <a:xfrm>
            <a:off x="866216" y="2814632"/>
            <a:ext cx="6619244" cy="64606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800" dirty="0">
                <a:solidFill>
                  <a:schemeClr val="bg1"/>
                </a:solidFill>
              </a:rPr>
              <a:t>IDS 506</a:t>
            </a:r>
            <a:endParaRPr sz="2800" dirty="0">
              <a:solidFill>
                <a:schemeClr val="bg1"/>
              </a:solidFill>
            </a:endParaRPr>
          </a:p>
        </p:txBody>
      </p:sp>
      <p:sp>
        <p:nvSpPr>
          <p:cNvPr id="7" name="TextBox 6">
            <a:extLst>
              <a:ext uri="{FF2B5EF4-FFF2-40B4-BE49-F238E27FC236}">
                <a16:creationId xmlns:a16="http://schemas.microsoft.com/office/drawing/2014/main" id="{0FCAA885-309A-429B-A0EA-101CE6C475D3}"/>
              </a:ext>
            </a:extLst>
          </p:cNvPr>
          <p:cNvSpPr txBox="1"/>
          <p:nvPr/>
        </p:nvSpPr>
        <p:spPr>
          <a:xfrm>
            <a:off x="6120332" y="3580855"/>
            <a:ext cx="4572000" cy="1169551"/>
          </a:xfrm>
          <a:prstGeom prst="rect">
            <a:avLst/>
          </a:prstGeom>
          <a:noFill/>
        </p:spPr>
        <p:txBody>
          <a:bodyPr wrap="square">
            <a:spAutoFit/>
          </a:bodyPr>
          <a:lstStyle/>
          <a:p>
            <a:r>
              <a:rPr lang="en-US" sz="1400" b="1" dirty="0"/>
              <a:t>AKASH BUNDE</a:t>
            </a:r>
          </a:p>
          <a:p>
            <a:r>
              <a:rPr lang="en-US" sz="1400" b="1" dirty="0"/>
              <a:t>HARSH JAIN</a:t>
            </a:r>
          </a:p>
          <a:p>
            <a:r>
              <a:rPr lang="en-US" sz="1400" b="1" dirty="0"/>
              <a:t>LAYA DUDI</a:t>
            </a:r>
          </a:p>
          <a:p>
            <a:r>
              <a:rPr lang="en-US" sz="1400" b="1" dirty="0"/>
              <a:t>MANIKA KONDAPARTHY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200" b="1" dirty="0">
                <a:latin typeface="Times New Roman" panose="02020603050405020304" pitchFamily="18" charset="0"/>
                <a:cs typeface="Times New Roman" panose="02020603050405020304" pitchFamily="18" charset="0"/>
              </a:rPr>
              <a:t>PROPOSED MODELS</a:t>
            </a:r>
            <a:endParaRPr lang="en-US" sz="3200" b="1" dirty="0">
              <a:latin typeface="Times New Roman" panose="02020603050405020304" pitchFamily="18" charset="0"/>
              <a:cs typeface="Times New Roman" panose="02020603050405020304" pitchFamily="18" charset="0"/>
            </a:endParaRPr>
          </a:p>
        </p:txBody>
      </p:sp>
      <p:graphicFrame>
        <p:nvGraphicFramePr>
          <p:cNvPr id="69" name="Google Shape;67;p15">
            <a:extLst>
              <a:ext uri="{FF2B5EF4-FFF2-40B4-BE49-F238E27FC236}">
                <a16:creationId xmlns:a16="http://schemas.microsoft.com/office/drawing/2014/main" id="{A7FDEDF4-1DCD-4E42-A0A5-22170E09210B}"/>
              </a:ext>
            </a:extLst>
          </p:cNvPr>
          <p:cNvGraphicFramePr/>
          <p:nvPr>
            <p:extLst>
              <p:ext uri="{D42A27DB-BD31-4B8C-83A1-F6EECF244321}">
                <p14:modId xmlns:p14="http://schemas.microsoft.com/office/powerpoint/2010/main" val="2190044833"/>
              </p:ext>
            </p:extLst>
          </p:nvPr>
        </p:nvGraphicFramePr>
        <p:xfrm>
          <a:off x="311700" y="1121869"/>
          <a:ext cx="8512916" cy="3447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7337ECEC-5649-4325-BEBE-795B58E94CEE}"/>
              </a:ext>
            </a:extLst>
          </p:cNvPr>
          <p:cNvGrpSpPr/>
          <p:nvPr/>
        </p:nvGrpSpPr>
        <p:grpSpPr>
          <a:xfrm>
            <a:off x="2251422" y="1928562"/>
            <a:ext cx="4110958" cy="643188"/>
            <a:chOff x="-2088447" y="-1535486"/>
            <a:chExt cx="5904707" cy="1038929"/>
          </a:xfrm>
        </p:grpSpPr>
        <p:sp>
          <p:nvSpPr>
            <p:cNvPr id="6" name="Rectangle: Rounded Corners 5">
              <a:extLst>
                <a:ext uri="{FF2B5EF4-FFF2-40B4-BE49-F238E27FC236}">
                  <a16:creationId xmlns:a16="http://schemas.microsoft.com/office/drawing/2014/main" id="{71A6B5E7-6E09-4D52-B53C-6106B5FBD19C}"/>
                </a:ext>
              </a:extLst>
            </p:cNvPr>
            <p:cNvSpPr/>
            <p:nvPr/>
          </p:nvSpPr>
          <p:spPr>
            <a:xfrm>
              <a:off x="-2011583" y="-1535486"/>
              <a:ext cx="5827843" cy="982799"/>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Rectangle: Rounded Corners 4">
              <a:extLst>
                <a:ext uri="{FF2B5EF4-FFF2-40B4-BE49-F238E27FC236}">
                  <a16:creationId xmlns:a16="http://schemas.microsoft.com/office/drawing/2014/main" id="{0E8C906A-FB14-4BF8-BF9F-50844BDA3881}"/>
                </a:ext>
              </a:extLst>
            </p:cNvPr>
            <p:cNvSpPr txBox="1"/>
            <p:nvPr/>
          </p:nvSpPr>
          <p:spPr>
            <a:xfrm>
              <a:off x="-2088447" y="-1383404"/>
              <a:ext cx="5731890" cy="8868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000" b="0" i="0" kern="1200" dirty="0"/>
                <a:t>KNN</a:t>
              </a:r>
              <a:endParaRPr lang="en-US" sz="4000" kern="12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grpSp>
        <p:nvGrpSpPr>
          <p:cNvPr id="78" name="Group 77">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79"/>
            <a:ext cx="9144000" cy="5150269"/>
            <a:chOff x="0" y="-2373"/>
            <a:chExt cx="12192000" cy="6867027"/>
          </a:xfrm>
        </p:grpSpPr>
        <p:sp>
          <p:nvSpPr>
            <p:cNvPr id="79" name="Rectangle 78">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Oval 79">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1" name="Oval 80">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 name="Oval 81">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3" name="Oval 82">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4" name="Oval 83">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5"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6"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7"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9" name="Rectangle 88">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Google Shape;72;p16"/>
          <p:cNvSpPr txBox="1">
            <a:spLocks noGrp="1"/>
          </p:cNvSpPr>
          <p:nvPr>
            <p:ph type="title"/>
          </p:nvPr>
        </p:nvSpPr>
        <p:spPr>
          <a:xfrm>
            <a:off x="866214" y="730251"/>
            <a:ext cx="6571060" cy="530223"/>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pPr>
            <a:r>
              <a:rPr lang="en-US" sz="3100"/>
              <a:t>K NEAREST NEIGHBOURS</a:t>
            </a:r>
          </a:p>
        </p:txBody>
      </p:sp>
      <p:pic>
        <p:nvPicPr>
          <p:cNvPr id="5" name="Picture 2" descr="Finding out Optimum Neighbours (n) number in the KNN classification using  Python | by Sai Kumar Gandhi | Analytics Vidhya | Medium">
            <a:extLst>
              <a:ext uri="{FF2B5EF4-FFF2-40B4-BE49-F238E27FC236}">
                <a16:creationId xmlns:a16="http://schemas.microsoft.com/office/drawing/2014/main" id="{CBF6BB29-B998-45FA-B313-95888E6AE8A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63600" y="2305524"/>
            <a:ext cx="2273926" cy="1853249"/>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3" name="Google Shape;73;p16"/>
          <p:cNvSpPr txBox="1">
            <a:spLocks noGrp="1"/>
          </p:cNvSpPr>
          <p:nvPr>
            <p:ph type="body" idx="1"/>
          </p:nvPr>
        </p:nvSpPr>
        <p:spPr>
          <a:xfrm>
            <a:off x="3487880" y="1857243"/>
            <a:ext cx="5493949" cy="2942985"/>
          </a:xfrm>
          <a:prstGeom prst="rect">
            <a:avLst/>
          </a:prstGeom>
        </p:spPr>
        <p:txBody>
          <a:bodyPr spcFirstLastPara="1" vert="horz" lIns="91440" tIns="45720" rIns="91440" bIns="45720" rtlCol="0" anchor="ctr" anchorCtr="0">
            <a:normAutofit/>
          </a:bodyPr>
          <a:lstStyle/>
          <a:p>
            <a:pPr marL="0" lvl="0" indent="0" defTabSz="457200">
              <a:lnSpc>
                <a:spcPct val="90000"/>
              </a:lnSpc>
              <a:spcBef>
                <a:spcPts val="1000"/>
              </a:spcBef>
              <a:buSzPct val="80000"/>
              <a:buFont typeface="Wingdings 3" charset="2"/>
              <a:buChar char=""/>
            </a:pPr>
            <a:r>
              <a:rPr lang="en-US" sz="1300" dirty="0">
                <a:latin typeface="Arial" panose="020B0604020202020204" pitchFamily="34" charset="0"/>
                <a:cs typeface="Arial" panose="020B0604020202020204" pitchFamily="34" charset="0"/>
              </a:rPr>
              <a:t> KNN is a non-parametric, lazy learning method. It predicts the    classification of a new sample point using data from many classes. KNN is non-parametric since it makes no assumptions about the data it is analyzing, i.e., the model is distributed from the data.</a:t>
            </a:r>
          </a:p>
          <a:p>
            <a:pPr marL="0" lvl="0" indent="0" defTabSz="457200">
              <a:lnSpc>
                <a:spcPct val="90000"/>
              </a:lnSpc>
              <a:spcBef>
                <a:spcPts val="1000"/>
              </a:spcBef>
              <a:buSzPct val="80000"/>
              <a:buFont typeface="Wingdings 3" charset="2"/>
              <a:buChar char=""/>
            </a:pPr>
            <a:r>
              <a:rPr lang="en-US" sz="1300" dirty="0">
                <a:latin typeface="Arial" panose="020B0604020202020204" pitchFamily="34" charset="0"/>
                <a:cs typeface="Arial" panose="020B0604020202020204" pitchFamily="34" charset="0"/>
              </a:rPr>
              <a:t>Advantages:</a:t>
            </a:r>
          </a:p>
          <a:p>
            <a:pPr marL="457200" lvl="0" indent="-323850" defTabSz="457200">
              <a:lnSpc>
                <a:spcPct val="90000"/>
              </a:lnSpc>
              <a:spcBef>
                <a:spcPts val="1000"/>
              </a:spcBef>
              <a:buSzPct val="80000"/>
              <a:buFont typeface="Wingdings 3" charset="2"/>
              <a:buChar char=""/>
            </a:pPr>
            <a:r>
              <a:rPr lang="en-US" sz="1300" dirty="0">
                <a:latin typeface="Arial" panose="020B0604020202020204" pitchFamily="34" charset="0"/>
                <a:cs typeface="Arial" panose="020B0604020202020204" pitchFamily="34" charset="0"/>
              </a:rPr>
              <a:t>It is easy to interpret</a:t>
            </a:r>
          </a:p>
          <a:p>
            <a:pPr marL="457200" lvl="0" indent="-323850" defTabSz="457200">
              <a:lnSpc>
                <a:spcPct val="90000"/>
              </a:lnSpc>
              <a:spcBef>
                <a:spcPts val="1000"/>
              </a:spcBef>
              <a:buSzPct val="80000"/>
              <a:buFont typeface="Wingdings 3" charset="2"/>
              <a:buChar char=""/>
            </a:pPr>
            <a:r>
              <a:rPr lang="en-US" sz="1300" dirty="0">
                <a:latin typeface="Arial" panose="020B0604020202020204" pitchFamily="34" charset="0"/>
                <a:cs typeface="Arial" panose="020B0604020202020204" pitchFamily="34" charset="0"/>
              </a:rPr>
              <a:t>Non-parametric - no assumption about data</a:t>
            </a:r>
          </a:p>
          <a:p>
            <a:pPr marL="0" lvl="0" indent="0" defTabSz="457200">
              <a:lnSpc>
                <a:spcPct val="90000"/>
              </a:lnSpc>
              <a:spcBef>
                <a:spcPts val="1000"/>
              </a:spcBef>
              <a:buSzPct val="80000"/>
              <a:buFont typeface="Wingdings 3" charset="2"/>
              <a:buChar char=""/>
            </a:pPr>
            <a:r>
              <a:rPr lang="en-US" sz="1300" dirty="0">
                <a:latin typeface="Arial" panose="020B0604020202020204" pitchFamily="34" charset="0"/>
                <a:cs typeface="Arial" panose="020B0604020202020204" pitchFamily="34" charset="0"/>
              </a:rPr>
              <a:t>Disadvantages:</a:t>
            </a:r>
          </a:p>
          <a:p>
            <a:pPr marL="457200" marR="0" lvl="0" indent="-323850" defTabSz="457200">
              <a:lnSpc>
                <a:spcPct val="90000"/>
              </a:lnSpc>
              <a:spcBef>
                <a:spcPts val="1000"/>
              </a:spcBef>
              <a:buSzPct val="80000"/>
              <a:buFont typeface="Wingdings 3" charset="2"/>
              <a:buChar char=""/>
            </a:pPr>
            <a:r>
              <a:rPr lang="en-US" sz="1300" dirty="0">
                <a:highlight>
                  <a:srgbClr val="FFFFFF"/>
                </a:highlight>
                <a:latin typeface="Arial" panose="020B0604020202020204" pitchFamily="34" charset="0"/>
                <a:cs typeface="Arial" panose="020B0604020202020204" pitchFamily="34" charset="0"/>
              </a:rPr>
              <a:t>Accuracy depends on the quality of the data</a:t>
            </a:r>
            <a:endParaRPr lang="en-US" sz="1300" dirty="0">
              <a:latin typeface="Arial" panose="020B0604020202020204" pitchFamily="34" charset="0"/>
              <a:cs typeface="Arial" panose="020B0604020202020204" pitchFamily="34" charset="0"/>
            </a:endParaRPr>
          </a:p>
          <a:p>
            <a:pPr marL="457200" marR="0" lvl="0" indent="-323850" defTabSz="457200">
              <a:lnSpc>
                <a:spcPct val="90000"/>
              </a:lnSpc>
              <a:spcBef>
                <a:spcPts val="1000"/>
              </a:spcBef>
              <a:buSzPct val="80000"/>
              <a:buFont typeface="Wingdings 3" charset="2"/>
              <a:buChar char=""/>
            </a:pPr>
            <a:r>
              <a:rPr lang="en-US" sz="1300" dirty="0">
                <a:highlight>
                  <a:srgbClr val="FFFFFF"/>
                </a:highlight>
                <a:latin typeface="Arial" panose="020B0604020202020204" pitchFamily="34" charset="0"/>
                <a:cs typeface="Arial" panose="020B0604020202020204" pitchFamily="34" charset="0"/>
              </a:rPr>
              <a:t>With large data, the prediction stage might be slow. Given that it stores all of the training, it can be computationally expensive</a:t>
            </a:r>
          </a:p>
          <a:p>
            <a:pPr marL="0" lvl="0" indent="0" defTabSz="457200">
              <a:lnSpc>
                <a:spcPct val="90000"/>
              </a:lnSpc>
              <a:spcBef>
                <a:spcPts val="1000"/>
              </a:spcBef>
              <a:buSzPct val="80000"/>
              <a:buFont typeface="Wingdings 3" charset="2"/>
              <a:buChar char=""/>
            </a:pP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69257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t>LOGISTIC REGRESSION </a:t>
            </a:r>
          </a:p>
        </p:txBody>
      </p:sp>
      <p:sp>
        <p:nvSpPr>
          <p:cNvPr id="79" name="Google Shape;79;p17"/>
          <p:cNvSpPr txBox="1">
            <a:spLocks noGrp="1"/>
          </p:cNvSpPr>
          <p:nvPr>
            <p:ph type="body" idx="1"/>
          </p:nvPr>
        </p:nvSpPr>
        <p:spPr>
          <a:xfrm>
            <a:off x="322795" y="1564950"/>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688"/>
              <a:buNone/>
            </a:pPr>
            <a:r>
              <a:rPr lang="en" sz="1512" dirty="0">
                <a:solidFill>
                  <a:schemeClr val="dk1"/>
                </a:solidFill>
                <a:highlight>
                  <a:srgbClr val="FFFFFF"/>
                </a:highlight>
                <a:latin typeface="Arial" panose="020B0604020202020204" pitchFamily="34" charset="0"/>
                <a:cs typeface="Arial" panose="020B0604020202020204" pitchFamily="34" charset="0"/>
              </a:rPr>
              <a:t>The basis of logistic regression is the logistic function, also called the sigmoid function, which takes in any real valued number and maps it to a value between 0 and 1.</a:t>
            </a:r>
            <a:endParaRPr sz="1512" dirty="0">
              <a:solidFill>
                <a:schemeClr val="dk1"/>
              </a:solidFill>
              <a:highlight>
                <a:srgbClr val="FFFFFF"/>
              </a:highlight>
              <a:latin typeface="Arial" panose="020B0604020202020204" pitchFamily="34" charset="0"/>
              <a:cs typeface="Arial" panose="020B0604020202020204" pitchFamily="34" charset="0"/>
            </a:endParaRPr>
          </a:p>
          <a:p>
            <a:pPr marL="0" lvl="0" indent="0" algn="l" rtl="0">
              <a:lnSpc>
                <a:spcPct val="105000"/>
              </a:lnSpc>
              <a:spcBef>
                <a:spcPts val="1200"/>
              </a:spcBef>
              <a:spcAft>
                <a:spcPts val="0"/>
              </a:spcAft>
              <a:buSzPts val="688"/>
              <a:buNone/>
            </a:pPr>
            <a:r>
              <a:rPr lang="en" sz="1512" dirty="0">
                <a:solidFill>
                  <a:schemeClr val="dk1"/>
                </a:solidFill>
                <a:highlight>
                  <a:srgbClr val="FFFFFF"/>
                </a:highlight>
                <a:latin typeface="Arial" panose="020B0604020202020204" pitchFamily="34" charset="0"/>
                <a:cs typeface="Arial" panose="020B0604020202020204" pitchFamily="34" charset="0"/>
              </a:rPr>
              <a:t>Advantages:</a:t>
            </a:r>
            <a:endParaRPr sz="1512" dirty="0">
              <a:solidFill>
                <a:schemeClr val="dk1"/>
              </a:solidFill>
              <a:highlight>
                <a:srgbClr val="FFFFFF"/>
              </a:highlight>
              <a:latin typeface="Arial" panose="020B0604020202020204" pitchFamily="34" charset="0"/>
              <a:cs typeface="Arial" panose="020B0604020202020204" pitchFamily="34" charset="0"/>
            </a:endParaRPr>
          </a:p>
          <a:p>
            <a:pPr marL="457200" lvl="0" indent="-324643" algn="l" rtl="0">
              <a:lnSpc>
                <a:spcPct val="105000"/>
              </a:lnSpc>
              <a:spcBef>
                <a:spcPts val="1200"/>
              </a:spcBef>
              <a:spcAft>
                <a:spcPts val="0"/>
              </a:spcAft>
              <a:buClr>
                <a:schemeClr val="dk1"/>
              </a:buClr>
              <a:buSzPts val="1513"/>
              <a:buAutoNum type="arabicPeriod"/>
            </a:pPr>
            <a:r>
              <a:rPr lang="en" sz="1512" dirty="0">
                <a:solidFill>
                  <a:schemeClr val="dk1"/>
                </a:solidFill>
                <a:highlight>
                  <a:srgbClr val="FFFFFF"/>
                </a:highlight>
                <a:latin typeface="Arial" panose="020B0604020202020204" pitchFamily="34" charset="0"/>
                <a:cs typeface="Arial" panose="020B0604020202020204" pitchFamily="34" charset="0"/>
              </a:rPr>
              <a:t>Logistic regression is easier to implement, interpret, and very efficient to train.</a:t>
            </a:r>
            <a:endParaRPr sz="1512" dirty="0">
              <a:solidFill>
                <a:schemeClr val="dk1"/>
              </a:solidFill>
              <a:highlight>
                <a:srgbClr val="FFFFFF"/>
              </a:highlight>
              <a:latin typeface="Arial" panose="020B0604020202020204" pitchFamily="34" charset="0"/>
              <a:cs typeface="Arial" panose="020B0604020202020204" pitchFamily="34" charset="0"/>
            </a:endParaRPr>
          </a:p>
          <a:p>
            <a:pPr marL="457200" lvl="0" indent="-324643" algn="l" rtl="0">
              <a:lnSpc>
                <a:spcPct val="105000"/>
              </a:lnSpc>
              <a:spcBef>
                <a:spcPts val="0"/>
              </a:spcBef>
              <a:spcAft>
                <a:spcPts val="0"/>
              </a:spcAft>
              <a:buClr>
                <a:schemeClr val="dk1"/>
              </a:buClr>
              <a:buSzPts val="1513"/>
              <a:buAutoNum type="arabicPeriod"/>
            </a:pPr>
            <a:r>
              <a:rPr lang="en" sz="1512" dirty="0">
                <a:solidFill>
                  <a:schemeClr val="dk1"/>
                </a:solidFill>
                <a:highlight>
                  <a:srgbClr val="FFFFFF"/>
                </a:highlight>
                <a:latin typeface="Arial" panose="020B0604020202020204" pitchFamily="34" charset="0"/>
                <a:cs typeface="Arial" panose="020B0604020202020204" pitchFamily="34" charset="0"/>
              </a:rPr>
              <a:t>It can interpret model coefficients as indicators of feature importance.	</a:t>
            </a:r>
            <a:endParaRPr sz="1512" dirty="0">
              <a:solidFill>
                <a:schemeClr val="dk1"/>
              </a:solidFill>
              <a:highlight>
                <a:srgbClr val="FFFFFF"/>
              </a:highlight>
              <a:latin typeface="Arial" panose="020B0604020202020204" pitchFamily="34" charset="0"/>
              <a:cs typeface="Arial" panose="020B0604020202020204" pitchFamily="34" charset="0"/>
            </a:endParaRPr>
          </a:p>
          <a:p>
            <a:pPr marL="457200" lvl="0" indent="-324643" algn="l" rtl="0">
              <a:lnSpc>
                <a:spcPct val="105000"/>
              </a:lnSpc>
              <a:spcBef>
                <a:spcPts val="0"/>
              </a:spcBef>
              <a:spcAft>
                <a:spcPts val="0"/>
              </a:spcAft>
              <a:buClr>
                <a:schemeClr val="dk1"/>
              </a:buClr>
              <a:buSzPts val="1513"/>
              <a:buAutoNum type="arabicPeriod"/>
            </a:pPr>
            <a:r>
              <a:rPr lang="en" sz="1512" dirty="0">
                <a:solidFill>
                  <a:schemeClr val="dk1"/>
                </a:solidFill>
                <a:highlight>
                  <a:srgbClr val="FFFFFF"/>
                </a:highlight>
                <a:latin typeface="Arial" panose="020B0604020202020204" pitchFamily="34" charset="0"/>
                <a:cs typeface="Arial" panose="020B0604020202020204" pitchFamily="34" charset="0"/>
              </a:rPr>
              <a:t>Overfitting can be managed using regularisation terms</a:t>
            </a:r>
            <a:endParaRPr sz="1512" dirty="0">
              <a:solidFill>
                <a:schemeClr val="dk1"/>
              </a:solidFill>
              <a:highlight>
                <a:srgbClr val="FFFFFF"/>
              </a:highlight>
              <a:latin typeface="Arial" panose="020B0604020202020204" pitchFamily="34" charset="0"/>
              <a:cs typeface="Arial" panose="020B0604020202020204" pitchFamily="34" charset="0"/>
            </a:endParaRPr>
          </a:p>
          <a:p>
            <a:pPr marL="0" lvl="0" indent="0" algn="l" rtl="0">
              <a:lnSpc>
                <a:spcPct val="105000"/>
              </a:lnSpc>
              <a:spcBef>
                <a:spcPts val="1200"/>
              </a:spcBef>
              <a:spcAft>
                <a:spcPts val="0"/>
              </a:spcAft>
              <a:buSzPts val="688"/>
              <a:buNone/>
            </a:pPr>
            <a:r>
              <a:rPr lang="en" sz="1512" dirty="0">
                <a:solidFill>
                  <a:schemeClr val="dk1"/>
                </a:solidFill>
                <a:highlight>
                  <a:srgbClr val="FFFFFF"/>
                </a:highlight>
                <a:latin typeface="Arial" panose="020B0604020202020204" pitchFamily="34" charset="0"/>
                <a:cs typeface="Arial" panose="020B0604020202020204" pitchFamily="34" charset="0"/>
              </a:rPr>
              <a:t>Disadvantages:</a:t>
            </a:r>
            <a:endParaRPr sz="1512" dirty="0">
              <a:solidFill>
                <a:schemeClr val="dk1"/>
              </a:solidFill>
              <a:highlight>
                <a:srgbClr val="FFFFFF"/>
              </a:highlight>
              <a:latin typeface="Arial" panose="020B0604020202020204" pitchFamily="34" charset="0"/>
              <a:cs typeface="Arial" panose="020B0604020202020204" pitchFamily="34" charset="0"/>
            </a:endParaRPr>
          </a:p>
          <a:p>
            <a:pPr marL="0" lvl="0" indent="0" algn="l" rtl="0">
              <a:lnSpc>
                <a:spcPct val="105000"/>
              </a:lnSpc>
              <a:spcBef>
                <a:spcPts val="1200"/>
              </a:spcBef>
              <a:spcAft>
                <a:spcPts val="0"/>
              </a:spcAft>
              <a:buSzPts val="688"/>
              <a:buNone/>
            </a:pPr>
            <a:r>
              <a:rPr lang="en" sz="1512" dirty="0">
                <a:solidFill>
                  <a:schemeClr val="dk1"/>
                </a:solidFill>
                <a:highlight>
                  <a:srgbClr val="FFFFFF"/>
                </a:highlight>
                <a:latin typeface="Arial" panose="020B0604020202020204" pitchFamily="34" charset="0"/>
                <a:cs typeface="Arial" panose="020B0604020202020204" pitchFamily="34" charset="0"/>
              </a:rPr>
              <a:t>1.The major limitation of Logistic Regression is the assumption of linearity between the dependent variable and the independent variables.</a:t>
            </a:r>
            <a:endParaRPr sz="1512" dirty="0">
              <a:solidFill>
                <a:schemeClr val="dk1"/>
              </a:solidFill>
              <a:highlight>
                <a:srgbClr val="FFFFFF"/>
              </a:highlight>
              <a:latin typeface="Arial" panose="020B0604020202020204" pitchFamily="34" charset="0"/>
              <a:cs typeface="Arial" panose="020B0604020202020204" pitchFamily="34" charset="0"/>
            </a:endParaRPr>
          </a:p>
          <a:p>
            <a:pPr marL="0" lvl="0" indent="0" algn="l" rtl="0">
              <a:lnSpc>
                <a:spcPct val="105000"/>
              </a:lnSpc>
              <a:spcBef>
                <a:spcPts val="1200"/>
              </a:spcBef>
              <a:spcAft>
                <a:spcPts val="0"/>
              </a:spcAft>
              <a:buSzPts val="688"/>
              <a:buNone/>
            </a:pPr>
            <a:r>
              <a:rPr lang="en" sz="1512" dirty="0">
                <a:solidFill>
                  <a:schemeClr val="dk1"/>
                </a:solidFill>
                <a:highlight>
                  <a:srgbClr val="FFFFFF"/>
                </a:highlight>
                <a:latin typeface="Arial" panose="020B0604020202020204" pitchFamily="34" charset="0"/>
                <a:cs typeface="Arial" panose="020B0604020202020204" pitchFamily="34" charset="0"/>
              </a:rPr>
              <a:t>2. Logistic Regression requires average or no multicollinearity between independent variables.</a:t>
            </a:r>
            <a:endParaRPr sz="1512" dirty="0">
              <a:solidFill>
                <a:schemeClr val="dk1"/>
              </a:solidFill>
              <a:highlight>
                <a:srgbClr val="FFFFFF"/>
              </a:highlight>
              <a:latin typeface="Arial" panose="020B0604020202020204" pitchFamily="34" charset="0"/>
              <a:cs typeface="Arial" panose="020B0604020202020204" pitchFamily="34" charset="0"/>
            </a:endParaRPr>
          </a:p>
          <a:p>
            <a:pPr marL="0" lvl="0" indent="0" algn="l" rtl="0">
              <a:lnSpc>
                <a:spcPct val="105000"/>
              </a:lnSpc>
              <a:spcBef>
                <a:spcPts val="1200"/>
              </a:spcBef>
              <a:spcAft>
                <a:spcPts val="1200"/>
              </a:spcAft>
              <a:buSzPts val="688"/>
              <a:buNone/>
            </a:pPr>
            <a:endParaRPr sz="1512" dirty="0">
              <a:solidFill>
                <a:schemeClr val="dk1"/>
              </a:solidFill>
              <a:highlight>
                <a:srgbClr val="FFFFFF"/>
              </a:highlight>
              <a:latin typeface="Arial" panose="020B0604020202020204" pitchFamily="34" charset="0"/>
              <a:cs typeface="Arial" panose="020B0604020202020204" pitchFamily="34" charset="0"/>
            </a:endParaRPr>
          </a:p>
        </p:txBody>
      </p:sp>
      <p:pic>
        <p:nvPicPr>
          <p:cNvPr id="80" name="Google Shape;80;p17"/>
          <p:cNvPicPr preferRelativeResize="0"/>
          <p:nvPr/>
        </p:nvPicPr>
        <p:blipFill>
          <a:blip r:embed="rId3">
            <a:alphaModFix/>
          </a:blip>
          <a:stretch>
            <a:fillRect/>
          </a:stretch>
        </p:blipFill>
        <p:spPr>
          <a:xfrm>
            <a:off x="6484293" y="2164305"/>
            <a:ext cx="2202075" cy="49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81072" y="767754"/>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RANDOM FOREST</a:t>
            </a:r>
          </a:p>
        </p:txBody>
      </p:sp>
      <p:sp>
        <p:nvSpPr>
          <p:cNvPr id="86" name="Google Shape;86;p18"/>
          <p:cNvSpPr txBox="1">
            <a:spLocks noGrp="1"/>
          </p:cNvSpPr>
          <p:nvPr>
            <p:ph type="body" idx="1"/>
          </p:nvPr>
        </p:nvSpPr>
        <p:spPr>
          <a:xfrm>
            <a:off x="311700" y="1659621"/>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dk1"/>
                </a:solidFill>
                <a:latin typeface="Arial" panose="020B0604020202020204" pitchFamily="34" charset="0"/>
                <a:cs typeface="Arial" panose="020B0604020202020204" pitchFamily="34" charset="0"/>
              </a:rPr>
              <a:t>Random Forest is a technique that uses Ensemble Learning and is based on the bagging algorithm. It creates as many trees on the subset of the data and combines the output of all the trees. In this way it reduces overfitting problem in decision trees and also reduces the variance and therefore improves the accuracy.</a:t>
            </a:r>
            <a:endParaRPr sz="15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 sz="1500" dirty="0">
                <a:solidFill>
                  <a:schemeClr val="dk1"/>
                </a:solidFill>
                <a:latin typeface="Arial" panose="020B0604020202020204" pitchFamily="34" charset="0"/>
                <a:cs typeface="Arial" panose="020B0604020202020204" pitchFamily="34" charset="0"/>
              </a:rPr>
              <a:t>Advantages:</a:t>
            </a:r>
            <a:endParaRPr sz="1500" dirty="0">
              <a:solidFill>
                <a:schemeClr val="dk1"/>
              </a:solidFill>
              <a:latin typeface="Arial" panose="020B0604020202020204" pitchFamily="34" charset="0"/>
              <a:cs typeface="Arial" panose="020B0604020202020204" pitchFamily="34" charset="0"/>
            </a:endParaRPr>
          </a:p>
          <a:p>
            <a:pPr marL="457200" lvl="0" indent="-323850" algn="l" rtl="0">
              <a:spcBef>
                <a:spcPts val="1200"/>
              </a:spcBef>
              <a:spcAft>
                <a:spcPts val="0"/>
              </a:spcAft>
              <a:buClr>
                <a:schemeClr val="dk1"/>
              </a:buClr>
              <a:buSzPts val="1500"/>
              <a:buAutoNum type="arabicPeriod"/>
            </a:pPr>
            <a:r>
              <a:rPr lang="en" sz="1500" dirty="0">
                <a:solidFill>
                  <a:schemeClr val="dk1"/>
                </a:solidFill>
                <a:latin typeface="Arial" panose="020B0604020202020204" pitchFamily="34" charset="0"/>
                <a:cs typeface="Arial" panose="020B0604020202020204" pitchFamily="34" charset="0"/>
              </a:rPr>
              <a:t>Random Forest can automatically handle missing values. Random Forest is usually robust to outliers and can handle them automatically.</a:t>
            </a:r>
            <a:endParaRPr sz="1500" dirty="0">
              <a:solidFill>
                <a:schemeClr val="dk1"/>
              </a:solidFill>
              <a:latin typeface="Arial" panose="020B0604020202020204" pitchFamily="34" charset="0"/>
              <a:cs typeface="Arial" panose="020B0604020202020204" pitchFamily="34" charset="0"/>
            </a:endParaRPr>
          </a:p>
          <a:p>
            <a:pPr marL="457200" lvl="0" indent="-323850" algn="l" rtl="0">
              <a:spcBef>
                <a:spcPts val="0"/>
              </a:spcBef>
              <a:spcAft>
                <a:spcPts val="0"/>
              </a:spcAft>
              <a:buClr>
                <a:schemeClr val="dk1"/>
              </a:buClr>
              <a:buSzPts val="1500"/>
              <a:buAutoNum type="arabicPeriod"/>
            </a:pPr>
            <a:r>
              <a:rPr lang="en" sz="1500" dirty="0">
                <a:solidFill>
                  <a:schemeClr val="dk1"/>
                </a:solidFill>
                <a:latin typeface="Arial" panose="020B0604020202020204" pitchFamily="34" charset="0"/>
                <a:cs typeface="Arial" panose="020B0604020202020204" pitchFamily="34" charset="0"/>
              </a:rPr>
              <a:t>It is a non parametric model so there is no assumption on linearity in the data.</a:t>
            </a:r>
            <a:endParaRPr sz="1500" dirty="0">
              <a:solidFill>
                <a:schemeClr val="dk1"/>
              </a:solidFill>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 sz="1500" dirty="0">
                <a:solidFill>
                  <a:schemeClr val="dk1"/>
                </a:solidFill>
                <a:latin typeface="Arial" panose="020B0604020202020204" pitchFamily="34" charset="0"/>
                <a:cs typeface="Arial" panose="020B0604020202020204" pitchFamily="34" charset="0"/>
              </a:rPr>
              <a:t>Disadvantages:</a:t>
            </a:r>
            <a:endParaRPr sz="1500" dirty="0">
              <a:solidFill>
                <a:schemeClr val="dk1"/>
              </a:solidFill>
              <a:latin typeface="Arial" panose="020B0604020202020204" pitchFamily="34" charset="0"/>
              <a:cs typeface="Arial" panose="020B0604020202020204" pitchFamily="34" charset="0"/>
            </a:endParaRPr>
          </a:p>
          <a:p>
            <a:pPr marL="457200" lvl="0" indent="-323850" algn="l" rtl="0">
              <a:spcBef>
                <a:spcPts val="1200"/>
              </a:spcBef>
              <a:spcAft>
                <a:spcPts val="0"/>
              </a:spcAft>
              <a:buClr>
                <a:schemeClr val="dk1"/>
              </a:buClr>
              <a:buSzPts val="1500"/>
              <a:buAutoNum type="arabicPeriod"/>
            </a:pPr>
            <a:r>
              <a:rPr lang="en" sz="1500" dirty="0">
                <a:solidFill>
                  <a:schemeClr val="dk1"/>
                </a:solidFill>
                <a:latin typeface="Arial" panose="020B0604020202020204" pitchFamily="34" charset="0"/>
                <a:cs typeface="Arial" panose="020B0604020202020204" pitchFamily="34" charset="0"/>
              </a:rPr>
              <a:t>Difficult to interpret</a:t>
            </a:r>
            <a:endParaRPr sz="1500" dirty="0">
              <a:solidFill>
                <a:schemeClr val="dk1"/>
              </a:solidFill>
              <a:latin typeface="Arial" panose="020B0604020202020204" pitchFamily="34" charset="0"/>
              <a:cs typeface="Arial" panose="020B0604020202020204" pitchFamily="34" charset="0"/>
            </a:endParaRPr>
          </a:p>
          <a:p>
            <a:pPr marL="457200" lvl="0" indent="-323850" algn="l" rtl="0">
              <a:spcBef>
                <a:spcPts val="0"/>
              </a:spcBef>
              <a:spcAft>
                <a:spcPts val="0"/>
              </a:spcAft>
              <a:buClr>
                <a:schemeClr val="dk1"/>
              </a:buClr>
              <a:buSzPts val="1500"/>
              <a:buAutoNum type="arabicPeriod"/>
            </a:pPr>
            <a:r>
              <a:rPr lang="en" sz="1500" dirty="0">
                <a:solidFill>
                  <a:schemeClr val="dk1"/>
                </a:solidFill>
                <a:latin typeface="Arial" panose="020B0604020202020204" pitchFamily="34" charset="0"/>
                <a:cs typeface="Arial" panose="020B0604020202020204" pitchFamily="34" charset="0"/>
              </a:rPr>
              <a:t>For a large dataset, the training period will be long as it generates a lot of trees and makes decision on the majority of votes. </a:t>
            </a:r>
            <a:endParaRPr sz="1500"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8C0B-9BC0-4955-9A26-F88CF54C7334}"/>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FEATURES</a:t>
            </a:r>
          </a:p>
        </p:txBody>
      </p:sp>
      <p:graphicFrame>
        <p:nvGraphicFramePr>
          <p:cNvPr id="4" name="Table 4">
            <a:extLst>
              <a:ext uri="{FF2B5EF4-FFF2-40B4-BE49-F238E27FC236}">
                <a16:creationId xmlns:a16="http://schemas.microsoft.com/office/drawing/2014/main" id="{08783102-9DEE-4241-9B89-438BEF76A787}"/>
              </a:ext>
            </a:extLst>
          </p:cNvPr>
          <p:cNvGraphicFramePr>
            <a:graphicFrameLocks noGrp="1"/>
          </p:cNvGraphicFramePr>
          <p:nvPr>
            <p:ph idx="1"/>
            <p:extLst>
              <p:ext uri="{D42A27DB-BD31-4B8C-83A1-F6EECF244321}">
                <p14:modId xmlns:p14="http://schemas.microsoft.com/office/powerpoint/2010/main" val="4007482014"/>
              </p:ext>
            </p:extLst>
          </p:nvPr>
        </p:nvGraphicFramePr>
        <p:xfrm>
          <a:off x="576303" y="1521438"/>
          <a:ext cx="8029816" cy="3670056"/>
        </p:xfrm>
        <a:graphic>
          <a:graphicData uri="http://schemas.openxmlformats.org/drawingml/2006/table">
            <a:tbl>
              <a:tblPr firstRow="1" bandRow="1">
                <a:tableStyleId>{5C22544A-7EE6-4342-B048-85BDC9FD1C3A}</a:tableStyleId>
              </a:tblPr>
              <a:tblGrid>
                <a:gridCol w="4014908">
                  <a:extLst>
                    <a:ext uri="{9D8B030D-6E8A-4147-A177-3AD203B41FA5}">
                      <a16:colId xmlns:a16="http://schemas.microsoft.com/office/drawing/2014/main" val="3617174266"/>
                    </a:ext>
                  </a:extLst>
                </a:gridCol>
                <a:gridCol w="4014908">
                  <a:extLst>
                    <a:ext uri="{9D8B030D-6E8A-4147-A177-3AD203B41FA5}">
                      <a16:colId xmlns:a16="http://schemas.microsoft.com/office/drawing/2014/main" val="2900983980"/>
                    </a:ext>
                  </a:extLst>
                </a:gridCol>
              </a:tblGrid>
              <a:tr h="882782">
                <a:tc>
                  <a:txBody>
                    <a:bodyPr/>
                    <a:lstStyle/>
                    <a:p>
                      <a:r>
                        <a:rPr lang="en-US" sz="1100" b="0" dirty="0">
                          <a:solidFill>
                            <a:schemeClr val="tx1"/>
                          </a:solidFill>
                          <a:latin typeface="Arial" panose="020B0604020202020204" pitchFamily="34" charset="0"/>
                          <a:cs typeface="Arial" panose="020B0604020202020204" pitchFamily="34" charset="0"/>
                        </a:rPr>
                        <a:t>In the past 12 months, have you used a computer, smartphone, or other electronic means to do any of the following?</a:t>
                      </a:r>
                    </a:p>
                  </a:txBody>
                  <a:tcPr marL="68580" marR="68580" marT="34290" marB="34290">
                    <a:solidFill>
                      <a:schemeClr val="accent1">
                        <a:lumMod val="40000"/>
                        <a:lumOff val="60000"/>
                      </a:schemeClr>
                    </a:solidFill>
                  </a:tcPr>
                </a:tc>
                <a:tc>
                  <a:txBody>
                    <a:bodyPr/>
                    <a:lstStyle/>
                    <a:p>
                      <a:pPr marL="285750" indent="-2857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Electronic_SelfHealthInfo</a:t>
                      </a:r>
                      <a:r>
                        <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Electronic_HealthInfoSE</a:t>
                      </a:r>
                      <a:r>
                        <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Electronic_LookedAssistance</a:t>
                      </a:r>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Electronic_BuyMedicine</a:t>
                      </a:r>
                      <a:r>
                        <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Electronic_TalkDoctor</a:t>
                      </a:r>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Electronic_TrackedHealthCosts</a:t>
                      </a:r>
                      <a:r>
                        <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Electronic _ </a:t>
                      </a: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TestResults</a:t>
                      </a:r>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2675138768"/>
                  </a:ext>
                </a:extLst>
              </a:tr>
              <a:tr h="618832">
                <a:tc>
                  <a:txBody>
                    <a:bodyPr/>
                    <a:lstStyle/>
                    <a:p>
                      <a:r>
                        <a:rPr lang="en-US" sz="1100" dirty="0">
                          <a:latin typeface="Arial" panose="020B0604020202020204" pitchFamily="34" charset="0"/>
                          <a:cs typeface="Arial" panose="020B0604020202020204" pitchFamily="34" charset="0"/>
                        </a:rPr>
                        <a:t> Please indicate if you have each of the following.</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HaveDevice_CellPh</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HaveDevice_None</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HaveDevice_Cat</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1598999807"/>
                  </a:ext>
                </a:extLst>
              </a:tr>
              <a:tr h="618832">
                <a:tc>
                  <a:txBody>
                    <a:bodyPr/>
                    <a:lstStyle/>
                    <a:p>
                      <a:r>
                        <a:rPr lang="en-US" sz="1100" dirty="0">
                          <a:latin typeface="Arial" panose="020B0604020202020204" pitchFamily="34" charset="0"/>
                          <a:cs typeface="Arial" panose="020B0604020202020204" pitchFamily="34" charset="0"/>
                        </a:rPr>
                        <a:t>On your tablet or smartphone, do you have any "apps" related to health and wellness?</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TabletHealthWellnessApps</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515686650"/>
                  </a:ext>
                </a:extLst>
              </a:tr>
              <a:tr h="618832">
                <a:tc>
                  <a:txBody>
                    <a:bodyPr/>
                    <a:lstStyle/>
                    <a:p>
                      <a:r>
                        <a:rPr lang="en-US" sz="1100" dirty="0">
                          <a:latin typeface="Arial" panose="020B0604020202020204" pitchFamily="34" charset="0"/>
                          <a:cs typeface="Arial" panose="020B0604020202020204" pitchFamily="34" charset="0"/>
                        </a:rPr>
                        <a:t>Has your tablet or smartphone</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Tablet_AchieveGoal</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Tablet_MakeDecisio</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Tablet_DiscusiionsHCP</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419151511"/>
                  </a:ext>
                </a:extLst>
              </a:tr>
              <a:tr h="882782">
                <a:tc>
                  <a:txBody>
                    <a:bodyPr/>
                    <a:lstStyle/>
                    <a:p>
                      <a:r>
                        <a:rPr lang="en-US" sz="1100" dirty="0">
                          <a:latin typeface="Arial" panose="020B0604020202020204" pitchFamily="34" charset="0"/>
                          <a:cs typeface="Arial" panose="020B0604020202020204" pitchFamily="34" charset="0"/>
                        </a:rPr>
                        <a:t>Sometimes people use the Internet to connect with other people online through social networks like Facebook or Twitter. This is often called “social media”. In the past 12 months, have you used the Internet for any of the following reasons?</a:t>
                      </a:r>
                    </a:p>
                  </a:txBody>
                  <a:tcPr marL="68580" marR="68580" marT="34290" marB="34290">
                    <a:solidFill>
                      <a:schemeClr val="accent1">
                        <a:lumMod val="40000"/>
                        <a:lumOff val="60000"/>
                      </a:schemeClr>
                    </a:solidFill>
                  </a:tcPr>
                </a:tc>
                <a:tc>
                  <a:txBody>
                    <a:bodyPr/>
                    <a:lstStyle/>
                    <a:p>
                      <a:pPr marL="171450" indent="-171450">
                        <a:buFont typeface="Arial" panose="020B0604020202020204" pitchFamily="34" charset="0"/>
                        <a:buChar char="•"/>
                      </a:pP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IntRsn_VisitedSocNet</a:t>
                      </a:r>
                      <a:r>
                        <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IntRsn_WroteBlog</a:t>
                      </a:r>
                      <a:r>
                        <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IntRsn_SupportGroup</a:t>
                      </a:r>
                      <a:endPar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IntRsn_Youtube</a:t>
                      </a:r>
                      <a:endPar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471972282"/>
                  </a:ext>
                </a:extLst>
              </a:tr>
            </a:tbl>
          </a:graphicData>
        </a:graphic>
      </p:graphicFrame>
    </p:spTree>
    <p:extLst>
      <p:ext uri="{BB962C8B-B14F-4D97-AF65-F5344CB8AC3E}">
        <p14:creationId xmlns:p14="http://schemas.microsoft.com/office/powerpoint/2010/main" val="248915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15D9C04-0278-4CC3-80FD-79EA33569DBB}"/>
              </a:ext>
            </a:extLst>
          </p:cNvPr>
          <p:cNvGraphicFramePr>
            <a:graphicFrameLocks noGrp="1"/>
          </p:cNvGraphicFramePr>
          <p:nvPr>
            <p:ph idx="1"/>
            <p:extLst>
              <p:ext uri="{D42A27DB-BD31-4B8C-83A1-F6EECF244321}">
                <p14:modId xmlns:p14="http://schemas.microsoft.com/office/powerpoint/2010/main" val="3754647576"/>
              </p:ext>
            </p:extLst>
          </p:nvPr>
        </p:nvGraphicFramePr>
        <p:xfrm>
          <a:off x="338097" y="952820"/>
          <a:ext cx="8492542" cy="4025011"/>
        </p:xfrm>
        <a:graphic>
          <a:graphicData uri="http://schemas.openxmlformats.org/drawingml/2006/table">
            <a:tbl>
              <a:tblPr firstRow="1" bandRow="1">
                <a:tableStyleId>{5C22544A-7EE6-4342-B048-85BDC9FD1C3A}</a:tableStyleId>
              </a:tblPr>
              <a:tblGrid>
                <a:gridCol w="4246271">
                  <a:extLst>
                    <a:ext uri="{9D8B030D-6E8A-4147-A177-3AD203B41FA5}">
                      <a16:colId xmlns:a16="http://schemas.microsoft.com/office/drawing/2014/main" val="792369891"/>
                    </a:ext>
                  </a:extLst>
                </a:gridCol>
                <a:gridCol w="4246271">
                  <a:extLst>
                    <a:ext uri="{9D8B030D-6E8A-4147-A177-3AD203B41FA5}">
                      <a16:colId xmlns:a16="http://schemas.microsoft.com/office/drawing/2014/main" val="812090384"/>
                    </a:ext>
                  </a:extLst>
                </a:gridCol>
              </a:tblGrid>
              <a:tr h="876849">
                <a:tc>
                  <a:txBody>
                    <a:bodyPr/>
                    <a:lstStyle/>
                    <a:p>
                      <a:r>
                        <a:rPr lang="en-US" sz="1100" b="0" dirty="0">
                          <a:solidFill>
                            <a:schemeClr val="tx1"/>
                          </a:solidFill>
                          <a:latin typeface="Arial" panose="020B0604020202020204" pitchFamily="34" charset="0"/>
                          <a:cs typeface="Arial" panose="020B0604020202020204" pitchFamily="34" charset="0"/>
                        </a:rPr>
                        <a:t>About how long has it been since you last visited a doctor for a routine checkup? A routine checkup is a general physical exam, not an exam for a specific injury, illness, or condition.</a:t>
                      </a:r>
                    </a:p>
                  </a:txBody>
                  <a:tcPr marL="68580" marR="68580" marT="34290" marB="34290">
                    <a:solidFill>
                      <a:schemeClr val="accent1">
                        <a:lumMod val="40000"/>
                        <a:lumOff val="60000"/>
                      </a:schemeClr>
                    </a:solidFill>
                  </a:tcPr>
                </a:tc>
                <a:tc>
                  <a:txBody>
                    <a:bodyPr/>
                    <a:lstStyle/>
                    <a:p>
                      <a:r>
                        <a:rPr lang="en-US" sz="1100" b="0" dirty="0">
                          <a:solidFill>
                            <a:schemeClr val="tx1"/>
                          </a:solidFill>
                          <a:latin typeface="Arial" panose="020B0604020202020204" pitchFamily="34" charset="0"/>
                          <a:cs typeface="Arial" panose="020B0604020202020204" pitchFamily="34" charset="0"/>
                        </a:rPr>
                        <a:t>Most Recent Checkup2</a:t>
                      </a:r>
                    </a:p>
                    <a:p>
                      <a:endParaRPr lang="en-US" sz="1100" b="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2410426212"/>
                  </a:ext>
                </a:extLst>
              </a:tr>
              <a:tr h="876849">
                <a:tc>
                  <a:txBody>
                    <a:bodyPr/>
                    <a:lstStyle/>
                    <a:p>
                      <a:r>
                        <a:rPr lang="en-US" sz="1100" dirty="0">
                          <a:latin typeface="Arial" panose="020B0604020202020204" pitchFamily="34" charset="0"/>
                          <a:cs typeface="Arial" panose="020B0604020202020204" pitchFamily="34" charset="0"/>
                        </a:rPr>
                        <a:t>In the past 12 months, not counting times you went to an emergency room, how many times did you go to a doctor, nurse, or other health professional to get care for yourself?</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FreqGoProvider</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3530340200"/>
                  </a:ext>
                </a:extLst>
              </a:tr>
              <a:tr h="876849">
                <a:tc>
                  <a:txBody>
                    <a:bodyPr/>
                    <a:lstStyle/>
                    <a:p>
                      <a:r>
                        <a:rPr lang="en-US" sz="1100" dirty="0">
                          <a:latin typeface="Arial" panose="020B0604020202020204" pitchFamily="34" charset="0"/>
                          <a:cs typeface="Arial" panose="020B0604020202020204" pitchFamily="34" charset="0"/>
                        </a:rPr>
                        <a:t>The following questions are about your communication with all doctors, nurses, or other health professionals you saw during the past 12 months. How often did they do each of the following?</a:t>
                      </a:r>
                    </a:p>
                  </a:txBody>
                  <a:tcPr marL="68580" marR="68580" marT="34290" marB="34290">
                    <a:solidFill>
                      <a:schemeClr val="accent1">
                        <a:lumMod val="40000"/>
                        <a:lumOff val="60000"/>
                      </a:schemeClr>
                    </a:solidFill>
                  </a:tcPr>
                </a:tc>
                <a:tc>
                  <a:txBody>
                    <a:bodyPr/>
                    <a:lstStyle/>
                    <a:p>
                      <a:pPr marL="171450" indent="-171450">
                        <a:buFont typeface="Arial" panose="020B0604020202020204" pitchFamily="34" charset="0"/>
                        <a:buChar char="•"/>
                      </a:pP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InvolvedDecisions</a:t>
                      </a:r>
                      <a:r>
                        <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UnderstoodNextSteps</a:t>
                      </a:r>
                      <a:endPar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857097669"/>
                  </a:ext>
                </a:extLst>
              </a:tr>
              <a:tr h="517615">
                <a:tc>
                  <a:txBody>
                    <a:bodyPr/>
                    <a:lstStyle/>
                    <a:p>
                      <a:r>
                        <a:rPr lang="en-US" sz="1100" dirty="0">
                          <a:latin typeface="Arial" panose="020B0604020202020204" pitchFamily="34" charset="0"/>
                          <a:cs typeface="Arial" panose="020B0604020202020204" pitchFamily="34" charset="0"/>
                        </a:rPr>
                        <a:t>In the last 12 months, when getting care for a medical problem, was there a time when you</a:t>
                      </a:r>
                    </a:p>
                  </a:txBody>
                  <a:tcPr marL="68580" marR="68580" marT="34290" marB="34290">
                    <a:solidFill>
                      <a:schemeClr val="accent1">
                        <a:lumMod val="40000"/>
                        <a:lumOff val="60000"/>
                      </a:schemeClr>
                    </a:solidFill>
                  </a:tcPr>
                </a:tc>
                <a:tc>
                  <a:txBody>
                    <a:bodyPr/>
                    <a:lstStyle/>
                    <a:p>
                      <a:pPr marL="171450" indent="-171450">
                        <a:buFont typeface="Arial" panose="020B0604020202020204" pitchFamily="34" charset="0"/>
                        <a:buChar char="•"/>
                      </a:pP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Probcare_BringTest</a:t>
                      </a:r>
                      <a:r>
                        <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ProbCare_RedoTest</a:t>
                      </a:r>
                      <a:r>
                        <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p>
                    <a:p>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ProbCare_ProvideHist</a:t>
                      </a:r>
                      <a:endPar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2057590968"/>
                  </a:ext>
                </a:extLst>
              </a:tr>
              <a:tr h="876849">
                <a:tc>
                  <a:txBody>
                    <a:bodyPr/>
                    <a:lstStyle/>
                    <a:p>
                      <a:r>
                        <a:rPr lang="en-US" sz="1100" dirty="0">
                          <a:latin typeface="Arial" panose="020B0604020202020204" pitchFamily="34" charset="0"/>
                          <a:cs typeface="Arial" panose="020B0604020202020204" pitchFamily="34" charset="0"/>
                        </a:rPr>
                        <a:t>How confident are you that safeguards (including the use of technology) are in place to protect your medical records from being seen by people who aren’t permitted to see them?</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ConfidentInfoSafe</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601440302"/>
                  </a:ext>
                </a:extLst>
              </a:tr>
            </a:tbl>
          </a:graphicData>
        </a:graphic>
      </p:graphicFrame>
    </p:spTree>
    <p:extLst>
      <p:ext uri="{BB962C8B-B14F-4D97-AF65-F5344CB8AC3E}">
        <p14:creationId xmlns:p14="http://schemas.microsoft.com/office/powerpoint/2010/main" val="64008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47123CB-AF35-42F8-A504-54099482EF25}"/>
              </a:ext>
            </a:extLst>
          </p:cNvPr>
          <p:cNvGraphicFramePr>
            <a:graphicFrameLocks noGrp="1"/>
          </p:cNvGraphicFramePr>
          <p:nvPr>
            <p:ph idx="1"/>
            <p:extLst>
              <p:ext uri="{D42A27DB-BD31-4B8C-83A1-F6EECF244321}">
                <p14:modId xmlns:p14="http://schemas.microsoft.com/office/powerpoint/2010/main" val="4200366081"/>
              </p:ext>
            </p:extLst>
          </p:nvPr>
        </p:nvGraphicFramePr>
        <p:xfrm>
          <a:off x="322443" y="914400"/>
          <a:ext cx="8499114" cy="3957281"/>
        </p:xfrm>
        <a:graphic>
          <a:graphicData uri="http://schemas.openxmlformats.org/drawingml/2006/table">
            <a:tbl>
              <a:tblPr firstRow="1" bandRow="1">
                <a:tableStyleId>{5C22544A-7EE6-4342-B048-85BDC9FD1C3A}</a:tableStyleId>
              </a:tblPr>
              <a:tblGrid>
                <a:gridCol w="4249557">
                  <a:extLst>
                    <a:ext uri="{9D8B030D-6E8A-4147-A177-3AD203B41FA5}">
                      <a16:colId xmlns:a16="http://schemas.microsoft.com/office/drawing/2014/main" val="3380417640"/>
                    </a:ext>
                  </a:extLst>
                </a:gridCol>
                <a:gridCol w="4249557">
                  <a:extLst>
                    <a:ext uri="{9D8B030D-6E8A-4147-A177-3AD203B41FA5}">
                      <a16:colId xmlns:a16="http://schemas.microsoft.com/office/drawing/2014/main" val="1534714176"/>
                    </a:ext>
                  </a:extLst>
                </a:gridCol>
              </a:tblGrid>
              <a:tr h="881355">
                <a:tc>
                  <a:txBody>
                    <a:bodyPr/>
                    <a:lstStyle/>
                    <a:p>
                      <a:r>
                        <a:rPr lang="en-US" sz="1100" b="0" dirty="0">
                          <a:solidFill>
                            <a:schemeClr val="tx1"/>
                          </a:solidFill>
                          <a:latin typeface="Arial" panose="020B0604020202020204" pitchFamily="34" charset="0"/>
                          <a:cs typeface="Arial" panose="020B0604020202020204" pitchFamily="34" charset="0"/>
                        </a:rPr>
                        <a:t>Have you ever looked for information about health or medical topics from any source?</a:t>
                      </a:r>
                    </a:p>
                    <a:p>
                      <a:r>
                        <a:rPr lang="en-US" sz="1100" b="0" dirty="0">
                          <a:solidFill>
                            <a:schemeClr val="tx1"/>
                          </a:solidFill>
                          <a:latin typeface="Arial" panose="020B0604020202020204" pitchFamily="34" charset="0"/>
                          <a:cs typeface="Arial" panose="020B0604020202020204" pitchFamily="34" charset="0"/>
                        </a:rPr>
                        <a:t>The most recent time you looked for information about health or medical topics, where did you go first?</a:t>
                      </a:r>
                    </a:p>
                  </a:txBody>
                  <a:tcPr marL="68580" marR="68580" marT="34290" marB="34290">
                    <a:solidFill>
                      <a:schemeClr val="accent1">
                        <a:lumMod val="40000"/>
                        <a:lumOff val="60000"/>
                      </a:schemeClr>
                    </a:solidFill>
                  </a:tcPr>
                </a:tc>
                <a:tc>
                  <a:txBody>
                    <a:bodyPr/>
                    <a:lstStyle/>
                    <a:p>
                      <a:pPr marL="171450" indent="-1714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SeekHealthInfo</a:t>
                      </a:r>
                      <a:r>
                        <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WhereSeekHealthInfo_IMP</a:t>
                      </a:r>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4198931388"/>
                  </a:ext>
                </a:extLst>
              </a:tr>
              <a:tr h="881355">
                <a:tc>
                  <a:txBody>
                    <a:bodyPr/>
                    <a:lstStyle/>
                    <a:p>
                      <a:r>
                        <a:rPr lang="en-US" sz="1100" dirty="0">
                          <a:latin typeface="Arial" panose="020B0604020202020204" pitchFamily="34" charset="0"/>
                          <a:cs typeface="Arial" panose="020B0604020202020204" pitchFamily="34" charset="0"/>
                        </a:rPr>
                        <a:t>Based on the results of your most recent search for information about cancer, how much do you agree or disagree with each of the following statements?</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CancerLotofEffort</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CancerFrustated</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CancerConcernedQuality</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CancerTooHardUnderstand</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1078019118"/>
                  </a:ext>
                </a:extLst>
              </a:tr>
              <a:tr h="656608">
                <a:tc>
                  <a:txBody>
                    <a:bodyPr/>
                    <a:lstStyle/>
                    <a:p>
                      <a:r>
                        <a:rPr lang="en-US" sz="1100" dirty="0">
                          <a:latin typeface="Arial" panose="020B0604020202020204" pitchFamily="34" charset="0"/>
                          <a:cs typeface="Arial" panose="020B0604020202020204" pitchFamily="34" charset="0"/>
                        </a:rPr>
                        <a:t>Imagine that you had a strong need to get information about cancer. Where would you go first?</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StrongNeedCancerInfo</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714628684"/>
                  </a:ext>
                </a:extLst>
              </a:tr>
              <a:tr h="656608">
                <a:tc>
                  <a:txBody>
                    <a:bodyPr/>
                    <a:lstStyle/>
                    <a:p>
                      <a:r>
                        <a:rPr lang="en-US" sz="1100" dirty="0">
                          <a:latin typeface="Arial" panose="020B0604020202020204" pitchFamily="34" charset="0"/>
                          <a:cs typeface="Arial" panose="020B0604020202020204" pitchFamily="34" charset="0"/>
                        </a:rPr>
                        <a:t>Do you ever go on-line to access the Internet or World Wide Web, or to send and receive e-mail?</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UseInternet</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161362619"/>
                  </a:ext>
                </a:extLst>
              </a:tr>
              <a:tr h="881355">
                <a:tc>
                  <a:txBody>
                    <a:bodyPr/>
                    <a:lstStyle/>
                    <a:p>
                      <a:r>
                        <a:rPr lang="en-US" sz="1100" dirty="0">
                          <a:latin typeface="Arial" panose="020B0604020202020204" pitchFamily="34" charset="0"/>
                          <a:cs typeface="Arial" panose="020B0604020202020204" pitchFamily="34" charset="0"/>
                        </a:rPr>
                        <a:t>How often do you access the Internet through each of the following?</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WhereUseInternet_Home</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WhereUseInternet_Work</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WhereUseInternet_PublicPlace</a:t>
                      </a:r>
                      <a:endParaRPr lang="en-US" sz="11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latin typeface="Arial" panose="020B0604020202020204" pitchFamily="34" charset="0"/>
                          <a:cs typeface="Arial" panose="020B0604020202020204" pitchFamily="34" charset="0"/>
                        </a:rPr>
                        <a:t>WhereUseInternet_MobileDevice</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3527108194"/>
                  </a:ext>
                </a:extLst>
              </a:tr>
            </a:tbl>
          </a:graphicData>
        </a:graphic>
      </p:graphicFrame>
    </p:spTree>
    <p:extLst>
      <p:ext uri="{BB962C8B-B14F-4D97-AF65-F5344CB8AC3E}">
        <p14:creationId xmlns:p14="http://schemas.microsoft.com/office/powerpoint/2010/main" val="272001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A83EBD7-DDAE-4273-BE27-11EECD72E6D5}"/>
              </a:ext>
            </a:extLst>
          </p:cNvPr>
          <p:cNvGraphicFramePr>
            <a:graphicFrameLocks noGrp="1"/>
          </p:cNvGraphicFramePr>
          <p:nvPr>
            <p:ph idx="1"/>
            <p:extLst>
              <p:ext uri="{D42A27DB-BD31-4B8C-83A1-F6EECF244321}">
                <p14:modId xmlns:p14="http://schemas.microsoft.com/office/powerpoint/2010/main" val="1763069313"/>
              </p:ext>
            </p:extLst>
          </p:nvPr>
        </p:nvGraphicFramePr>
        <p:xfrm>
          <a:off x="626248" y="866382"/>
          <a:ext cx="7891504" cy="4277118"/>
        </p:xfrm>
        <a:graphic>
          <a:graphicData uri="http://schemas.openxmlformats.org/drawingml/2006/table">
            <a:tbl>
              <a:tblPr firstRow="1" bandRow="1">
                <a:tableStyleId>{5C22544A-7EE6-4342-B048-85BDC9FD1C3A}</a:tableStyleId>
              </a:tblPr>
              <a:tblGrid>
                <a:gridCol w="3945752">
                  <a:extLst>
                    <a:ext uri="{9D8B030D-6E8A-4147-A177-3AD203B41FA5}">
                      <a16:colId xmlns:a16="http://schemas.microsoft.com/office/drawing/2014/main" val="1650007007"/>
                    </a:ext>
                  </a:extLst>
                </a:gridCol>
                <a:gridCol w="3945752">
                  <a:extLst>
                    <a:ext uri="{9D8B030D-6E8A-4147-A177-3AD203B41FA5}">
                      <a16:colId xmlns:a16="http://schemas.microsoft.com/office/drawing/2014/main" val="3858940208"/>
                    </a:ext>
                  </a:extLst>
                </a:gridCol>
              </a:tblGrid>
              <a:tr h="904385">
                <a:tc>
                  <a:txBody>
                    <a:bodyPr/>
                    <a:lstStyle/>
                    <a:p>
                      <a:r>
                        <a:rPr lang="en-US" sz="1100" b="0" dirty="0">
                          <a:solidFill>
                            <a:schemeClr val="tx1"/>
                          </a:solidFill>
                          <a:latin typeface="Arial" panose="020B0604020202020204" pitchFamily="34" charset="0"/>
                          <a:cs typeface="Arial" panose="020B0604020202020204" pitchFamily="34" charset="0"/>
                        </a:rPr>
                        <a:t>Have you ever been offered online access to your medical records by your health care provider or health insurer?</a:t>
                      </a:r>
                    </a:p>
                    <a:p>
                      <a:r>
                        <a:rPr lang="en-US" sz="1100" b="0" dirty="0">
                          <a:solidFill>
                            <a:schemeClr val="tx1"/>
                          </a:solidFill>
                          <a:latin typeface="Arial" panose="020B0604020202020204" pitchFamily="34" charset="0"/>
                          <a:cs typeface="Arial" panose="020B0604020202020204" pitchFamily="34" charset="0"/>
                        </a:rPr>
                        <a:t>Who offered you online access to your medical records?</a:t>
                      </a:r>
                    </a:p>
                  </a:txBody>
                  <a:tcPr marL="68580" marR="68580" marT="34290" marB="34290">
                    <a:solidFill>
                      <a:schemeClr val="accent1">
                        <a:lumMod val="40000"/>
                        <a:lumOff val="60000"/>
                      </a:schemeClr>
                    </a:solidFill>
                  </a:tcPr>
                </a:tc>
                <a:tc>
                  <a:txBody>
                    <a:bodyPr/>
                    <a:lstStyle/>
                    <a:p>
                      <a:r>
                        <a:rPr lang="en-US" sz="1100" b="0" dirty="0" err="1">
                          <a:solidFill>
                            <a:schemeClr val="tx1"/>
                          </a:solidFill>
                          <a:latin typeface="Arial" panose="020B0604020202020204" pitchFamily="34" charset="0"/>
                          <a:cs typeface="Arial" panose="020B0604020202020204" pitchFamily="34" charset="0"/>
                        </a:rPr>
                        <a:t>EverOfferedAcessRec</a:t>
                      </a:r>
                      <a:endParaRPr lang="en-US" sz="1100" b="0" dirty="0">
                        <a:solidFill>
                          <a:schemeClr val="tx1"/>
                        </a:solidFill>
                        <a:latin typeface="Arial" panose="020B0604020202020204" pitchFamily="34" charset="0"/>
                        <a:cs typeface="Arial" panose="020B0604020202020204" pitchFamily="34" charset="0"/>
                      </a:endParaRPr>
                    </a:p>
                    <a:p>
                      <a:r>
                        <a:rPr lang="en-US" sz="1100" b="0" dirty="0" err="1">
                          <a:solidFill>
                            <a:schemeClr val="tx1"/>
                          </a:solidFill>
                          <a:latin typeface="Arial" panose="020B0604020202020204" pitchFamily="34" charset="0"/>
                          <a:cs typeface="Arial" panose="020B0604020202020204" pitchFamily="34" charset="0"/>
                        </a:rPr>
                        <a:t>WhoOffered_Cat</a:t>
                      </a:r>
                      <a:endParaRPr lang="en-US" sz="1100" b="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4030105121"/>
                  </a:ext>
                </a:extLst>
              </a:tr>
              <a:tr h="946921">
                <a:tc>
                  <a:txBody>
                    <a:bodyPr/>
                    <a:lstStyle/>
                    <a:p>
                      <a:r>
                        <a:rPr lang="en-US" sz="1100" dirty="0">
                          <a:latin typeface="Arial" panose="020B0604020202020204" pitchFamily="34" charset="0"/>
                          <a:cs typeface="Arial" panose="020B0604020202020204" pitchFamily="34" charset="0"/>
                        </a:rPr>
                        <a:t>Do any of your online medical records include the following types of medical information?</a:t>
                      </a:r>
                    </a:p>
                  </a:txBody>
                  <a:tcPr marL="68580" marR="68580" marT="34290" marB="34290">
                    <a:solidFill>
                      <a:schemeClr val="accent1">
                        <a:lumMod val="40000"/>
                        <a:lumOff val="60000"/>
                      </a:schemeClr>
                    </a:solidFill>
                  </a:tcPr>
                </a:tc>
                <a:tc>
                  <a:txBody>
                    <a:bodyPr/>
                    <a:lstStyle/>
                    <a:p>
                      <a:pPr marL="285750" indent="-285750">
                        <a:buFont typeface="Arial" panose="020B0604020202020204" pitchFamily="34" charset="0"/>
                        <a:buChar char="•"/>
                      </a:pP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RecordsOnline_HealthProbs</a:t>
                      </a:r>
                      <a:r>
                        <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RecordsOnline_Allergies</a:t>
                      </a:r>
                      <a:endPar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RecordsOnline_VisitSummary</a:t>
                      </a:r>
                      <a:r>
                        <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RecordsOnline_ClinNotes</a:t>
                      </a:r>
                      <a:endPar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i="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RecordsOnline_Immunizations</a:t>
                      </a:r>
                      <a:endParaRPr lang="en-US" sz="11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3339318325"/>
                  </a:ext>
                </a:extLst>
              </a:tr>
              <a:tr h="1161685">
                <a:tc>
                  <a:txBody>
                    <a:bodyPr/>
                    <a:lstStyle/>
                    <a:p>
                      <a:r>
                        <a:rPr lang="en-US" sz="1100" dirty="0">
                          <a:latin typeface="Arial" panose="020B0604020202020204" pitchFamily="34" charset="0"/>
                          <a:cs typeface="Arial" panose="020B0604020202020204" pitchFamily="34" charset="0"/>
                        </a:rPr>
                        <a:t>Has a doctor or other health professional ever told you that you had any of the following medical conditions:</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MedConditions_Diabetes</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MedConditions_HighBP</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MedConditions_LungDisease</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MedConditions_Arthritis</a:t>
                      </a:r>
                      <a:endParaRPr lang="en-US" sz="1100" dirty="0">
                        <a:latin typeface="Arial" panose="020B0604020202020204" pitchFamily="34" charset="0"/>
                        <a:cs typeface="Arial" panose="020B0604020202020204" pitchFamily="34" charset="0"/>
                      </a:endParaRPr>
                    </a:p>
                    <a:p>
                      <a:r>
                        <a:rPr lang="en-US" sz="1100" dirty="0" err="1">
                          <a:latin typeface="Arial" panose="020B0604020202020204" pitchFamily="34" charset="0"/>
                          <a:cs typeface="Arial" panose="020B0604020202020204" pitchFamily="34" charset="0"/>
                        </a:rPr>
                        <a:t>MedConditions_Depression</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2578228254"/>
                  </a:ext>
                </a:extLst>
              </a:tr>
              <a:tr h="524987">
                <a:tc>
                  <a:txBody>
                    <a:bodyPr/>
                    <a:lstStyle/>
                    <a:p>
                      <a:r>
                        <a:rPr lang="en-US" sz="1100" dirty="0">
                          <a:latin typeface="Arial" panose="020B0604020202020204" pitchFamily="34" charset="0"/>
                          <a:cs typeface="Arial" panose="020B0604020202020204" pitchFamily="34" charset="0"/>
                        </a:rPr>
                        <a:t>What is your current occupational status?</a:t>
                      </a:r>
                    </a:p>
                  </a:txBody>
                  <a:tcPr marL="68580" marR="68580" marT="34290" marB="34290">
                    <a:solidFill>
                      <a:schemeClr val="accent1">
                        <a:lumMod val="40000"/>
                        <a:lumOff val="60000"/>
                      </a:schemeClr>
                    </a:solidFill>
                  </a:tcPr>
                </a:tc>
                <a:tc>
                  <a:txBody>
                    <a:bodyPr/>
                    <a:lstStyle/>
                    <a:p>
                      <a:r>
                        <a:rPr lang="en-US" sz="1100" dirty="0" err="1">
                          <a:latin typeface="Arial" panose="020B0604020202020204" pitchFamily="34" charset="0"/>
                          <a:cs typeface="Arial" panose="020B0604020202020204" pitchFamily="34" charset="0"/>
                        </a:rPr>
                        <a:t>OccupationStatus</a:t>
                      </a:r>
                      <a:endParaRPr lang="en-US" sz="1100" dirty="0">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328020691"/>
                  </a:ext>
                </a:extLst>
              </a:tr>
              <a:tr h="5249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Arial" panose="020B0604020202020204" pitchFamily="34" charset="0"/>
                          <a:cs typeface="Arial" panose="020B0604020202020204" pitchFamily="34" charset="0"/>
                        </a:rPr>
                        <a:t>Do any of your online medical records include the following types of medical information?</a:t>
                      </a:r>
                    </a:p>
                  </a:txBody>
                  <a:tcPr marL="68580" marR="68580" marT="34290" marB="34290">
                    <a:solidFill>
                      <a:schemeClr val="accent1">
                        <a:lumMod val="40000"/>
                        <a:lumOff val="60000"/>
                      </a:schemeClr>
                    </a:solidFill>
                  </a:tcPr>
                </a:tc>
                <a:tc>
                  <a:txBody>
                    <a:bodyPr/>
                    <a:lstStyle/>
                    <a:p>
                      <a:pPr marL="285750" indent="-2857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RecordsOnline_HealthProbs</a:t>
                      </a:r>
                      <a:r>
                        <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RecordsOnline_Allergies</a:t>
                      </a:r>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RecordsOnline_VisitSummary</a:t>
                      </a:r>
                      <a:r>
                        <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RecordsOnline_ClinNotes</a:t>
                      </a:r>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b="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RecordsOnline_Immunizations</a:t>
                      </a:r>
                      <a:endParaRPr lang="en-US" sz="1100" b="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4052376716"/>
                  </a:ext>
                </a:extLst>
              </a:tr>
            </a:tbl>
          </a:graphicData>
        </a:graphic>
      </p:graphicFrame>
    </p:spTree>
    <p:extLst>
      <p:ext uri="{BB962C8B-B14F-4D97-AF65-F5344CB8AC3E}">
        <p14:creationId xmlns:p14="http://schemas.microsoft.com/office/powerpoint/2010/main" val="2028103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417478F-C298-498A-8F5B-5E8657255CA8}"/>
              </a:ext>
            </a:extLst>
          </p:cNvPr>
          <p:cNvGraphicFramePr>
            <a:graphicFrameLocks noGrp="1"/>
          </p:cNvGraphicFramePr>
          <p:nvPr>
            <p:ph idx="1"/>
            <p:extLst>
              <p:ext uri="{D42A27DB-BD31-4B8C-83A1-F6EECF244321}">
                <p14:modId xmlns:p14="http://schemas.microsoft.com/office/powerpoint/2010/main" val="914406466"/>
              </p:ext>
            </p:extLst>
          </p:nvPr>
        </p:nvGraphicFramePr>
        <p:xfrm>
          <a:off x="276873" y="929768"/>
          <a:ext cx="8598186" cy="3941911"/>
        </p:xfrm>
        <a:graphic>
          <a:graphicData uri="http://schemas.openxmlformats.org/drawingml/2006/table">
            <a:tbl>
              <a:tblPr firstRow="1" bandRow="1">
                <a:tableStyleId>{5C22544A-7EE6-4342-B048-85BDC9FD1C3A}</a:tableStyleId>
              </a:tblPr>
              <a:tblGrid>
                <a:gridCol w="4299093">
                  <a:extLst>
                    <a:ext uri="{9D8B030D-6E8A-4147-A177-3AD203B41FA5}">
                      <a16:colId xmlns:a16="http://schemas.microsoft.com/office/drawing/2014/main" val="679979708"/>
                    </a:ext>
                  </a:extLst>
                </a:gridCol>
                <a:gridCol w="4299093">
                  <a:extLst>
                    <a:ext uri="{9D8B030D-6E8A-4147-A177-3AD203B41FA5}">
                      <a16:colId xmlns:a16="http://schemas.microsoft.com/office/drawing/2014/main" val="1646583876"/>
                    </a:ext>
                  </a:extLst>
                </a:gridCol>
              </a:tblGrid>
              <a:tr h="1190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Arial" panose="020B0604020202020204" pitchFamily="34" charset="0"/>
                          <a:cs typeface="Arial" panose="020B0604020202020204" pitchFamily="34" charset="0"/>
                        </a:rPr>
                        <a:t>Has a doctor or other health professional ever told you that you had any of the following medical conditions:</a:t>
                      </a:r>
                    </a:p>
                  </a:txBody>
                  <a:tcPr marL="68580" marR="68580" marT="34290" marB="34290">
                    <a:solidFill>
                      <a:schemeClr val="accent1">
                        <a:lumMod val="40000"/>
                        <a:lumOff val="60000"/>
                      </a:schemeClr>
                    </a:solidFill>
                  </a:tcPr>
                </a:tc>
                <a:tc>
                  <a:txBody>
                    <a:bodyPr/>
                    <a:lstStyle/>
                    <a:p>
                      <a:r>
                        <a:rPr lang="en-US" sz="1100" b="0" dirty="0" err="1">
                          <a:solidFill>
                            <a:schemeClr val="tx1"/>
                          </a:solidFill>
                          <a:latin typeface="Arial" panose="020B0604020202020204" pitchFamily="34" charset="0"/>
                          <a:cs typeface="Arial" panose="020B0604020202020204" pitchFamily="34" charset="0"/>
                        </a:rPr>
                        <a:t>MedConditions_Diabetes</a:t>
                      </a:r>
                      <a:endParaRPr lang="en-US" sz="1100" b="0" dirty="0">
                        <a:solidFill>
                          <a:schemeClr val="tx1"/>
                        </a:solidFill>
                        <a:latin typeface="Arial" panose="020B0604020202020204" pitchFamily="34" charset="0"/>
                        <a:cs typeface="Arial" panose="020B0604020202020204" pitchFamily="34" charset="0"/>
                      </a:endParaRPr>
                    </a:p>
                    <a:p>
                      <a:r>
                        <a:rPr lang="en-US" sz="1100" b="0" dirty="0" err="1">
                          <a:solidFill>
                            <a:schemeClr val="tx1"/>
                          </a:solidFill>
                          <a:latin typeface="Arial" panose="020B0604020202020204" pitchFamily="34" charset="0"/>
                          <a:cs typeface="Arial" panose="020B0604020202020204" pitchFamily="34" charset="0"/>
                        </a:rPr>
                        <a:t>MedConditions_HighBP</a:t>
                      </a:r>
                      <a:endParaRPr lang="en-US" sz="1100" b="0" dirty="0">
                        <a:solidFill>
                          <a:schemeClr val="tx1"/>
                        </a:solidFill>
                        <a:latin typeface="Arial" panose="020B0604020202020204" pitchFamily="34" charset="0"/>
                        <a:cs typeface="Arial" panose="020B0604020202020204" pitchFamily="34" charset="0"/>
                      </a:endParaRPr>
                    </a:p>
                    <a:p>
                      <a:r>
                        <a:rPr lang="en-US" sz="1100" b="0" dirty="0" err="1">
                          <a:solidFill>
                            <a:schemeClr val="tx1"/>
                          </a:solidFill>
                          <a:latin typeface="Arial" panose="020B0604020202020204" pitchFamily="34" charset="0"/>
                          <a:cs typeface="Arial" panose="020B0604020202020204" pitchFamily="34" charset="0"/>
                        </a:rPr>
                        <a:t>MedConditions_LungDisease</a:t>
                      </a:r>
                      <a:endParaRPr lang="en-US" sz="1100" b="0" dirty="0">
                        <a:solidFill>
                          <a:schemeClr val="tx1"/>
                        </a:solidFill>
                        <a:latin typeface="Arial" panose="020B0604020202020204" pitchFamily="34" charset="0"/>
                        <a:cs typeface="Arial" panose="020B0604020202020204" pitchFamily="34" charset="0"/>
                      </a:endParaRPr>
                    </a:p>
                    <a:p>
                      <a:r>
                        <a:rPr lang="en-US" sz="1100" b="0" dirty="0" err="1">
                          <a:solidFill>
                            <a:schemeClr val="tx1"/>
                          </a:solidFill>
                          <a:latin typeface="Arial" panose="020B0604020202020204" pitchFamily="34" charset="0"/>
                          <a:cs typeface="Arial" panose="020B0604020202020204" pitchFamily="34" charset="0"/>
                        </a:rPr>
                        <a:t>MedConditions_Arthritis</a:t>
                      </a:r>
                      <a:endParaRPr lang="en-US" sz="1100" b="0" dirty="0">
                        <a:solidFill>
                          <a:schemeClr val="tx1"/>
                        </a:solidFill>
                        <a:latin typeface="Arial" panose="020B0604020202020204" pitchFamily="34" charset="0"/>
                        <a:cs typeface="Arial" panose="020B0604020202020204" pitchFamily="34" charset="0"/>
                      </a:endParaRPr>
                    </a:p>
                    <a:p>
                      <a:r>
                        <a:rPr lang="en-US" sz="1100" b="0" dirty="0" err="1">
                          <a:solidFill>
                            <a:schemeClr val="tx1"/>
                          </a:solidFill>
                          <a:latin typeface="Arial" panose="020B0604020202020204" pitchFamily="34" charset="0"/>
                          <a:cs typeface="Arial" panose="020B0604020202020204" pitchFamily="34" charset="0"/>
                        </a:rPr>
                        <a:t>MedConditions_Depression</a:t>
                      </a:r>
                      <a:endParaRPr lang="en-US" sz="1100" b="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4084252089"/>
                  </a:ext>
                </a:extLst>
              </a:tr>
              <a:tr h="2975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Arial" panose="020B0604020202020204" pitchFamily="34" charset="0"/>
                          <a:cs typeface="Arial" panose="020B0604020202020204" pitchFamily="34" charset="0"/>
                        </a:rPr>
                        <a:t>What is your current occupational status?</a:t>
                      </a:r>
                    </a:p>
                  </a:txBody>
                  <a:tcPr marL="68580" marR="68580" marT="34290" marB="34290">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solidFill>
                            <a:schemeClr val="tx1"/>
                          </a:solidFill>
                          <a:latin typeface="Arial" panose="020B0604020202020204" pitchFamily="34" charset="0"/>
                          <a:cs typeface="Arial" panose="020B0604020202020204" pitchFamily="34" charset="0"/>
                        </a:rPr>
                        <a:t>OccupationStatus</a:t>
                      </a:r>
                      <a:endParaRPr lang="en-US" sz="110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2825379996"/>
                  </a:ext>
                </a:extLst>
              </a:tr>
              <a:tr h="297503">
                <a:tc>
                  <a:txBody>
                    <a:bodyPr/>
                    <a:lstStyle/>
                    <a:p>
                      <a:r>
                        <a:rPr lang="en-US" sz="1100" dirty="0">
                          <a:solidFill>
                            <a:schemeClr val="tx1"/>
                          </a:solidFill>
                          <a:latin typeface="Arial" panose="020B0604020202020204" pitchFamily="34" charset="0"/>
                          <a:cs typeface="Arial" panose="020B0604020202020204" pitchFamily="34" charset="0"/>
                        </a:rPr>
                        <a:t>How well do you speak English</a:t>
                      </a:r>
                    </a:p>
                  </a:txBody>
                  <a:tcPr marL="68580" marR="68580" marT="34290" marB="34290">
                    <a:solidFill>
                      <a:schemeClr val="accent1">
                        <a:lumMod val="40000"/>
                        <a:lumOff val="60000"/>
                      </a:schemeClr>
                    </a:solidFill>
                  </a:tcPr>
                </a:tc>
                <a:tc>
                  <a:txBody>
                    <a:bodyPr/>
                    <a:lstStyle/>
                    <a:p>
                      <a:r>
                        <a:rPr lang="en-US" sz="1100" dirty="0" err="1">
                          <a:solidFill>
                            <a:schemeClr val="tx1"/>
                          </a:solidFill>
                          <a:latin typeface="Arial" panose="020B0604020202020204" pitchFamily="34" charset="0"/>
                          <a:cs typeface="Arial" panose="020B0604020202020204" pitchFamily="34" charset="0"/>
                        </a:rPr>
                        <a:t>SpeakEnglish</a:t>
                      </a:r>
                      <a:endParaRPr lang="en-US" sz="110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141736947"/>
                  </a:ext>
                </a:extLst>
              </a:tr>
              <a:tr h="1190011">
                <a:tc>
                  <a:txBody>
                    <a:bodyPr/>
                    <a:lstStyle/>
                    <a:p>
                      <a:r>
                        <a:rPr lang="en-US" sz="1100" dirty="0">
                          <a:solidFill>
                            <a:schemeClr val="tx1"/>
                          </a:solidFill>
                          <a:latin typeface="Arial" panose="020B0604020202020204" pitchFamily="34" charset="0"/>
                          <a:cs typeface="Arial" panose="020B0604020202020204" pitchFamily="34" charset="0"/>
                        </a:rPr>
                        <a:t>Starting with yourself, please mark the sex, and write in the age and month of birth for each adult 18 years of age or older living at this address</a:t>
                      </a:r>
                    </a:p>
                  </a:txBody>
                  <a:tcPr marL="68580" marR="68580" marT="34290" marB="34290">
                    <a:solidFill>
                      <a:schemeClr val="accent1">
                        <a:lumMod val="40000"/>
                        <a:lumOff val="60000"/>
                      </a:schemeClr>
                    </a:solidFill>
                  </a:tcPr>
                </a:tc>
                <a:tc>
                  <a:txBody>
                    <a:bodyPr/>
                    <a:lstStyle/>
                    <a:p>
                      <a:r>
                        <a:rPr lang="en-US" sz="110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Self Gender + </a:t>
                      </a:r>
                      <a:r>
                        <a:rPr lang="en-US" sz="1100" i="1" dirty="0" err="1">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SelfMOB</a:t>
                      </a:r>
                      <a:endParaRPr lang="en-US" sz="110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110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HHAdultGender2 + HHAdultMOB2</a:t>
                      </a:r>
                    </a:p>
                    <a:p>
                      <a:r>
                        <a:rPr lang="en-US" sz="110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HHAdultGender3 + HHAdultMOB3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HHAdultGender4 + HHAdultMOB4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i="1"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HHAdultGender5 + HHAdultMOB5</a:t>
                      </a:r>
                    </a:p>
                  </a:txBody>
                  <a:tcPr marL="68580" marR="68580" marT="34290" marB="34290">
                    <a:solidFill>
                      <a:schemeClr val="accent1">
                        <a:lumMod val="40000"/>
                        <a:lumOff val="60000"/>
                      </a:schemeClr>
                    </a:solidFill>
                  </a:tcPr>
                </a:tc>
                <a:extLst>
                  <a:ext uri="{0D108BD9-81ED-4DB2-BD59-A6C34878D82A}">
                    <a16:rowId xmlns:a16="http://schemas.microsoft.com/office/drawing/2014/main" val="3933633766"/>
                  </a:ext>
                </a:extLst>
              </a:tr>
              <a:tr h="966883">
                <a:tc>
                  <a:txBody>
                    <a:bodyPr/>
                    <a:lstStyle/>
                    <a:p>
                      <a:r>
                        <a:rPr lang="en-US" sz="1100" dirty="0">
                          <a:solidFill>
                            <a:schemeClr val="tx1"/>
                          </a:solidFill>
                          <a:latin typeface="Arial" panose="020B0604020202020204" pitchFamily="34" charset="0"/>
                          <a:cs typeface="Arial" panose="020B0604020202020204" pitchFamily="34" charset="0"/>
                        </a:rPr>
                        <a:t>Thinking about members of your family living in this household, what is your combined annual income, meaning the total pre-tax income from all sources earned in the past year?</a:t>
                      </a:r>
                    </a:p>
                  </a:txBody>
                  <a:tcPr marL="68580" marR="68580" marT="34290" marB="34290">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a:solidFill>
                            <a:schemeClr val="tx1"/>
                          </a:solidFill>
                          <a:latin typeface="Arial" panose="020B0604020202020204" pitchFamily="34" charset="0"/>
                          <a:cs typeface="Arial" panose="020B0604020202020204" pitchFamily="34" charset="0"/>
                        </a:rPr>
                        <a:t>IncomeRanges</a:t>
                      </a:r>
                      <a:endParaRPr lang="en-US" sz="110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1">
                        <a:lumMod val="40000"/>
                        <a:lumOff val="60000"/>
                      </a:schemeClr>
                    </a:solidFill>
                  </a:tcPr>
                </a:tc>
                <a:extLst>
                  <a:ext uri="{0D108BD9-81ED-4DB2-BD59-A6C34878D82A}">
                    <a16:rowId xmlns:a16="http://schemas.microsoft.com/office/drawing/2014/main" val="2386217565"/>
                  </a:ext>
                </a:extLst>
              </a:tr>
            </a:tbl>
          </a:graphicData>
        </a:graphic>
      </p:graphicFrame>
    </p:spTree>
    <p:extLst>
      <p:ext uri="{BB962C8B-B14F-4D97-AF65-F5344CB8AC3E}">
        <p14:creationId xmlns:p14="http://schemas.microsoft.com/office/powerpoint/2010/main" val="397664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0FC5A6-60BE-4EB0-A94D-7081864F643E}"/>
              </a:ext>
            </a:extLst>
          </p:cNvPr>
          <p:cNvSpPr txBox="1"/>
          <p:nvPr/>
        </p:nvSpPr>
        <p:spPr>
          <a:xfrm>
            <a:off x="866214" y="730251"/>
            <a:ext cx="6571060" cy="530223"/>
          </a:xfrm>
          <a:prstGeom prst="rect">
            <a:avLst/>
          </a:prstGeom>
        </p:spPr>
        <p:txBody>
          <a:bodyPr vert="horz" lIns="91440" tIns="45720" rIns="91440" bIns="45720" rtlCol="0" anchor="ctr">
            <a:noAutofit/>
          </a:bodyPr>
          <a:lstStyle/>
          <a:p>
            <a:pPr algn="ctr">
              <a:lnSpc>
                <a:spcPct val="90000"/>
              </a:lnSpc>
              <a:spcBef>
                <a:spcPct val="0"/>
              </a:spcBef>
              <a:spcAft>
                <a:spcPts val="600"/>
              </a:spcAft>
            </a:pPr>
            <a:r>
              <a:rPr lang="en-US" sz="3200" b="1" dirty="0">
                <a:solidFill>
                  <a:schemeClr val="bg2"/>
                </a:solidFill>
                <a:latin typeface="Times New Roman" panose="02020603050405020304" pitchFamily="18" charset="0"/>
                <a:ea typeface="+mj-ea"/>
                <a:cs typeface="Times New Roman" panose="02020603050405020304" pitchFamily="18" charset="0"/>
              </a:rPr>
              <a:t>DATA LEAKAGE</a:t>
            </a:r>
          </a:p>
        </p:txBody>
      </p:sp>
      <p:pic>
        <p:nvPicPr>
          <p:cNvPr id="6" name="Graphic 5" descr="Leaky Tap with solid fill">
            <a:extLst>
              <a:ext uri="{FF2B5EF4-FFF2-40B4-BE49-F238E27FC236}">
                <a16:creationId xmlns:a16="http://schemas.microsoft.com/office/drawing/2014/main" id="{40298546-6F09-4DEC-877B-1893DCD289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600" y="2095186"/>
            <a:ext cx="2273926" cy="227392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0646FD26-BF93-4745-AC04-0BB3601A0987}"/>
              </a:ext>
            </a:extLst>
          </p:cNvPr>
          <p:cNvSpPr>
            <a:spLocks noGrp="1"/>
          </p:cNvSpPr>
          <p:nvPr>
            <p:ph idx="1"/>
          </p:nvPr>
        </p:nvSpPr>
        <p:spPr>
          <a:xfrm>
            <a:off x="3002019" y="2005533"/>
            <a:ext cx="6008913" cy="2962675"/>
          </a:xfrm>
        </p:spPr>
        <p:txBody>
          <a:bodyPr vert="horz" lIns="91440" tIns="45720" rIns="91440" bIns="45720" rtlCol="0" anchor="ctr">
            <a:normAutofit fontScale="25000" lnSpcReduction="20000"/>
          </a:bodyPr>
          <a:lstStyle/>
          <a:p>
            <a:pPr defTabSz="457200">
              <a:spcBef>
                <a:spcPts val="1000"/>
              </a:spcBef>
            </a:pPr>
            <a:r>
              <a:rPr lang="en-US" sz="7200" dirty="0">
                <a:latin typeface="Arial" panose="020B0604020202020204" pitchFamily="34" charset="0"/>
                <a:cs typeface="Arial" panose="020B0604020202020204" pitchFamily="34" charset="0"/>
              </a:rPr>
              <a:t>Variables covered in the following questions will lead to data leakage issues</a:t>
            </a:r>
          </a:p>
          <a:p>
            <a:pPr marL="342900" lvl="1" indent="0" defTabSz="457200">
              <a:spcBef>
                <a:spcPts val="1000"/>
              </a:spcBef>
              <a:buNone/>
            </a:pPr>
            <a:endParaRPr lang="en-US" sz="7200" dirty="0">
              <a:latin typeface="Arial" panose="020B0604020202020204" pitchFamily="34" charset="0"/>
              <a:cs typeface="Arial" panose="020B0604020202020204" pitchFamily="34" charset="0"/>
            </a:endParaRPr>
          </a:p>
          <a:p>
            <a:pPr lvl="1" defTabSz="457200">
              <a:spcBef>
                <a:spcPts val="1000"/>
              </a:spcBef>
            </a:pPr>
            <a:r>
              <a:rPr lang="en-US" sz="7200" dirty="0">
                <a:latin typeface="Arial" panose="020B0604020202020204" pitchFamily="34" charset="0"/>
                <a:cs typeface="Arial" panose="020B0604020202020204" pitchFamily="34" charset="0"/>
              </a:rPr>
              <a:t>Why have you not accessed your medical record online?</a:t>
            </a:r>
          </a:p>
          <a:p>
            <a:pPr lvl="1" defTabSz="457200">
              <a:spcBef>
                <a:spcPts val="1000"/>
              </a:spcBef>
            </a:pPr>
            <a:r>
              <a:rPr lang="en-US" sz="7200" dirty="0">
                <a:latin typeface="Arial" panose="020B0604020202020204" pitchFamily="34" charset="0"/>
                <a:cs typeface="Arial" panose="020B0604020202020204" pitchFamily="34" charset="0"/>
              </a:rPr>
              <a:t>In the past 12 months, have you used your online medical record to…</a:t>
            </a:r>
          </a:p>
          <a:p>
            <a:pPr lvl="1" defTabSz="457200">
              <a:spcBef>
                <a:spcPts val="1000"/>
              </a:spcBef>
            </a:pPr>
            <a:r>
              <a:rPr lang="en-US" sz="7200" dirty="0">
                <a:latin typeface="Arial" panose="020B0604020202020204" pitchFamily="34" charset="0"/>
                <a:cs typeface="Arial" panose="020B0604020202020204" pitchFamily="34" charset="0"/>
              </a:rPr>
              <a:t>Have you electronically sent your medical information to…?</a:t>
            </a:r>
          </a:p>
          <a:p>
            <a:pPr lvl="1" defTabSz="457200">
              <a:spcBef>
                <a:spcPts val="1000"/>
              </a:spcBef>
            </a:pPr>
            <a:r>
              <a:rPr lang="en-US" sz="7200" dirty="0">
                <a:latin typeface="Arial" panose="020B0604020202020204" pitchFamily="34" charset="0"/>
                <a:cs typeface="Arial" panose="020B0604020202020204" pitchFamily="34" charset="0"/>
              </a:rPr>
              <a:t>In general, how useful is your online medical record for monitoring your health?</a:t>
            </a:r>
          </a:p>
          <a:p>
            <a:pPr defTabSz="457200">
              <a:spcBef>
                <a:spcPts val="1000"/>
              </a:spcBef>
            </a:pPr>
            <a:endParaRPr lang="en-US" sz="1700" dirty="0"/>
          </a:p>
        </p:txBody>
      </p:sp>
    </p:spTree>
    <p:extLst>
      <p:ext uri="{BB962C8B-B14F-4D97-AF65-F5344CB8AC3E}">
        <p14:creationId xmlns:p14="http://schemas.microsoft.com/office/powerpoint/2010/main" val="310332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79"/>
            <a:ext cx="9144000" cy="5150269"/>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37D3B5F7-2BDF-47CA-8458-BF2BE99C04E0}"/>
              </a:ext>
            </a:extLst>
          </p:cNvPr>
          <p:cNvPicPr>
            <a:picLocks noGrp="1" noChangeAspect="1"/>
          </p:cNvPicPr>
          <p:nvPr>
            <p:ph idx="1"/>
          </p:nvPr>
        </p:nvPicPr>
        <p:blipFill>
          <a:blip r:embed="rId3"/>
          <a:stretch>
            <a:fillRect/>
          </a:stretch>
        </p:blipFill>
        <p:spPr>
          <a:xfrm>
            <a:off x="2462060" y="561760"/>
            <a:ext cx="4092421" cy="384378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83920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grpSp>
        <p:nvGrpSpPr>
          <p:cNvPr id="66" name="Group 65">
            <a:extLst>
              <a:ext uri="{FF2B5EF4-FFF2-40B4-BE49-F238E27FC236}">
                <a16:creationId xmlns:a16="http://schemas.microsoft.com/office/drawing/2014/main" id="{1DD029FC-684F-483A-A8BD-1F092BFFB7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79"/>
            <a:ext cx="9144000" cy="5150269"/>
            <a:chOff x="0" y="-2373"/>
            <a:chExt cx="12192000" cy="6867027"/>
          </a:xfrm>
        </p:grpSpPr>
        <p:sp>
          <p:nvSpPr>
            <p:cNvPr id="67" name="Rectangle 66">
              <a:extLst>
                <a:ext uri="{FF2B5EF4-FFF2-40B4-BE49-F238E27FC236}">
                  <a16:creationId xmlns:a16="http://schemas.microsoft.com/office/drawing/2014/main" id="{EF3C96DD-C9B2-4B53-AEC5-8CB276D3C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Oval 67">
              <a:extLst>
                <a:ext uri="{FF2B5EF4-FFF2-40B4-BE49-F238E27FC236}">
                  <a16:creationId xmlns:a16="http://schemas.microsoft.com/office/drawing/2014/main" id="{662F19CA-71D7-45F5-9123-CA712C528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9" name="Oval 68">
              <a:extLst>
                <a:ext uri="{FF2B5EF4-FFF2-40B4-BE49-F238E27FC236}">
                  <a16:creationId xmlns:a16="http://schemas.microsoft.com/office/drawing/2014/main" id="{3886C2A0-05BA-4243-B351-00C64563A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0" name="Oval 69">
              <a:extLst>
                <a:ext uri="{FF2B5EF4-FFF2-40B4-BE49-F238E27FC236}">
                  <a16:creationId xmlns:a16="http://schemas.microsoft.com/office/drawing/2014/main" id="{CC87CEB4-8F81-455D-A076-159940550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1" name="Oval 70">
              <a:extLst>
                <a:ext uri="{FF2B5EF4-FFF2-40B4-BE49-F238E27FC236}">
                  <a16:creationId xmlns:a16="http://schemas.microsoft.com/office/drawing/2014/main" id="{BC9FC7F0-1AE4-4459-B8F2-219D7598B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2" name="Oval 71">
              <a:extLst>
                <a:ext uri="{FF2B5EF4-FFF2-40B4-BE49-F238E27FC236}">
                  <a16:creationId xmlns:a16="http://schemas.microsoft.com/office/drawing/2014/main" id="{DD48B9DA-44B2-4334-96CF-D089EFEC9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3" name="Freeform 5">
              <a:extLst>
                <a:ext uri="{FF2B5EF4-FFF2-40B4-BE49-F238E27FC236}">
                  <a16:creationId xmlns:a16="http://schemas.microsoft.com/office/drawing/2014/main" id="{79089964-B99F-487E-840E-FD3D7E88C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4" name="Freeform 5">
              <a:extLst>
                <a:ext uri="{FF2B5EF4-FFF2-40B4-BE49-F238E27FC236}">
                  <a16:creationId xmlns:a16="http://schemas.microsoft.com/office/drawing/2014/main" id="{EC4611E9-9EAD-44EF-967C-9F3F3066D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75" name="Freeform 5">
              <a:extLst>
                <a:ext uri="{FF2B5EF4-FFF2-40B4-BE49-F238E27FC236}">
                  <a16:creationId xmlns:a16="http://schemas.microsoft.com/office/drawing/2014/main" id="{5916A076-E219-44E3-8EB5-1C04EFCD17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7" name="Rectangle 76">
            <a:extLst>
              <a:ext uri="{FF2B5EF4-FFF2-40B4-BE49-F238E27FC236}">
                <a16:creationId xmlns:a16="http://schemas.microsoft.com/office/drawing/2014/main" id="{D764F0A0-D07C-4159-9427-D25058257D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0" name="Google Shape;60;p14"/>
          <p:cNvSpPr txBox="1">
            <a:spLocks noGrp="1"/>
          </p:cNvSpPr>
          <p:nvPr>
            <p:ph type="title"/>
          </p:nvPr>
        </p:nvSpPr>
        <p:spPr>
          <a:xfrm>
            <a:off x="866214" y="730251"/>
            <a:ext cx="6571060" cy="530223"/>
          </a:xfrm>
          <a:prstGeom prst="rect">
            <a:avLst/>
          </a:prstGeom>
        </p:spPr>
        <p:txBody>
          <a:bodyPr spcFirstLastPara="1" vert="horz" lIns="91440" tIns="45720" rIns="91440" bIns="45720" rtlCol="0" anchor="ctr" anchorCtr="0">
            <a:normAutofit/>
          </a:bodyPr>
          <a:lstStyle/>
          <a:p>
            <a:pPr marL="0" lvl="0" indent="0" algn="ctr" defTabSz="457200">
              <a:lnSpc>
                <a:spcPct val="90000"/>
              </a:lnSpc>
              <a:spcBef>
                <a:spcPct val="0"/>
              </a:spcBef>
              <a:spcAft>
                <a:spcPts val="0"/>
              </a:spcAft>
            </a:pPr>
            <a:r>
              <a:rPr lang="en-US" sz="3100" b="1" dirty="0">
                <a:latin typeface="Times New Roman" panose="02020603050405020304" pitchFamily="18" charset="0"/>
                <a:cs typeface="Times New Roman" panose="02020603050405020304" pitchFamily="18" charset="0"/>
              </a:rPr>
              <a:t>PROBLEM STATEMENT</a:t>
            </a:r>
          </a:p>
        </p:txBody>
      </p:sp>
      <p:sp>
        <p:nvSpPr>
          <p:cNvPr id="61" name="Google Shape;61;p14"/>
          <p:cNvSpPr txBox="1">
            <a:spLocks noGrp="1"/>
          </p:cNvSpPr>
          <p:nvPr>
            <p:ph type="body" idx="1"/>
          </p:nvPr>
        </p:nvSpPr>
        <p:spPr>
          <a:xfrm>
            <a:off x="222837" y="1782696"/>
            <a:ext cx="5063777" cy="2772121"/>
          </a:xfrm>
          <a:prstGeom prst="rect">
            <a:avLst/>
          </a:prstGeom>
        </p:spPr>
        <p:txBody>
          <a:bodyPr spcFirstLastPara="1" vert="horz" lIns="91440" tIns="45720" rIns="91440" bIns="45720" rtlCol="0" anchor="ctr" anchorCtr="0">
            <a:normAutofit lnSpcReduction="10000"/>
          </a:bodyPr>
          <a:lstStyle/>
          <a:p>
            <a:pPr marL="457200" lvl="0" indent="-349250" defTabSz="457200">
              <a:spcBef>
                <a:spcPts val="1000"/>
              </a:spcBef>
              <a:buSzPct val="80000"/>
              <a:buFont typeface="Wingdings 3" charset="2"/>
              <a:buChar char=""/>
            </a:pPr>
            <a:r>
              <a:rPr lang="en-US" sz="1600" dirty="0">
                <a:latin typeface="Arial" panose="020B0604020202020204" pitchFamily="34" charset="0"/>
                <a:cs typeface="Arial" panose="020B0604020202020204" pitchFamily="34" charset="0"/>
              </a:rPr>
              <a:t>The data collected from the survey conducted by National Institutes of Health U.S. Department of Health and Human Services is given </a:t>
            </a:r>
          </a:p>
          <a:p>
            <a:pPr marL="457200" lvl="0" indent="-349250" defTabSz="457200">
              <a:spcBef>
                <a:spcPts val="1000"/>
              </a:spcBef>
              <a:buSzPct val="80000"/>
              <a:buFont typeface="Wingdings 3" charset="2"/>
              <a:buChar char=""/>
            </a:pPr>
            <a:r>
              <a:rPr lang="en-US" sz="1600" dirty="0">
                <a:latin typeface="Arial" panose="020B0604020202020204" pitchFamily="34" charset="0"/>
                <a:cs typeface="Arial" panose="020B0604020202020204" pitchFamily="34" charset="0"/>
              </a:rPr>
              <a:t>We need to classify whether a person signs up or not</a:t>
            </a:r>
          </a:p>
          <a:p>
            <a:pPr marL="457200" lvl="0" indent="-349250" defTabSz="457200">
              <a:spcBef>
                <a:spcPts val="1000"/>
              </a:spcBef>
              <a:buSzPct val="80000"/>
              <a:buFont typeface="Wingdings 3" charset="2"/>
              <a:buChar char=""/>
            </a:pPr>
            <a:r>
              <a:rPr lang="en-US" sz="1600" dirty="0">
                <a:latin typeface="Arial" panose="020B0604020202020204" pitchFamily="34" charset="0"/>
                <a:cs typeface="Arial" panose="020B0604020202020204" pitchFamily="34" charset="0"/>
              </a:rPr>
              <a:t>Known facts about the data - stratified sample, approximately 7000 observations</a:t>
            </a:r>
          </a:p>
          <a:p>
            <a:pPr marL="457200" lvl="0" indent="-349250" defTabSz="457200">
              <a:spcBef>
                <a:spcPts val="1000"/>
              </a:spcBef>
              <a:buSzPct val="80000"/>
              <a:buFont typeface="Wingdings 3" charset="2"/>
              <a:buChar char=""/>
            </a:pPr>
            <a:r>
              <a:rPr lang="en-US" sz="1600" dirty="0">
                <a:latin typeface="Arial" panose="020B0604020202020204" pitchFamily="34" charset="0"/>
                <a:cs typeface="Arial" panose="020B0604020202020204" pitchFamily="34" charset="0"/>
              </a:rPr>
              <a:t>Important variables chosen are categorical in nature</a:t>
            </a:r>
          </a:p>
          <a:p>
            <a:pPr marL="457200" lvl="0" indent="0" defTabSz="457200">
              <a:spcBef>
                <a:spcPts val="1000"/>
              </a:spcBef>
              <a:buSzPct val="80000"/>
              <a:buFont typeface="Wingdings 3" charset="2"/>
              <a:buChar char=""/>
            </a:pPr>
            <a:endParaRPr lang="en-US" dirty="0"/>
          </a:p>
        </p:txBody>
      </p:sp>
      <p:pic>
        <p:nvPicPr>
          <p:cNvPr id="3" name="Picture 2" descr="Graphical user interface, application&#10;&#10;Description automatically generated">
            <a:extLst>
              <a:ext uri="{FF2B5EF4-FFF2-40B4-BE49-F238E27FC236}">
                <a16:creationId xmlns:a16="http://schemas.microsoft.com/office/drawing/2014/main" id="{AA3D4E9B-E75D-4863-AB19-264E4F13652E}"/>
              </a:ext>
            </a:extLst>
          </p:cNvPr>
          <p:cNvPicPr>
            <a:picLocks noChangeAspect="1"/>
          </p:cNvPicPr>
          <p:nvPr/>
        </p:nvPicPr>
        <p:blipFill rotWithShape="1">
          <a:blip r:embed="rId4"/>
          <a:srcRect l="12226" t="23418" r="12852" b="14505"/>
          <a:stretch/>
        </p:blipFill>
        <p:spPr>
          <a:xfrm>
            <a:off x="5600046" y="1935526"/>
            <a:ext cx="3076286" cy="2307215"/>
          </a:xfrm>
          <a:prstGeom prst="roundRect">
            <a:avLst>
              <a:gd name="adj" fmla="val 1858"/>
            </a:avLst>
          </a:prstGeom>
          <a:effectLst>
            <a:outerShdw blurRad="50800" dist="50800" dir="5400000" algn="tl" rotWithShape="0">
              <a:srgbClr val="000000">
                <a:alpha val="43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40</TotalTime>
  <Words>1246</Words>
  <Application>Microsoft Office PowerPoint</Application>
  <PresentationFormat>On-screen Show (16:9)</PresentationFormat>
  <Paragraphs>133</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 Boardroom</vt:lpstr>
      <vt:lpstr>             NATIONAL TRENDS SURVEY HINTS Dataset</vt:lpstr>
      <vt:lpstr>FEATURES</vt:lpstr>
      <vt:lpstr>PowerPoint Presentation</vt:lpstr>
      <vt:lpstr>PowerPoint Presentation</vt:lpstr>
      <vt:lpstr>PowerPoint Presentation</vt:lpstr>
      <vt:lpstr>PowerPoint Presentation</vt:lpstr>
      <vt:lpstr>PowerPoint Presentation</vt:lpstr>
      <vt:lpstr>PowerPoint Presentation</vt:lpstr>
      <vt:lpstr>PROBLEM STATEMENT</vt:lpstr>
      <vt:lpstr>PROPOSED MODELS</vt:lpstr>
      <vt:lpstr>K NEAREST NEIGHBOURS</vt:lpstr>
      <vt:lpstr>LOGISTIC REGRESSION </vt:lpstr>
      <vt:lpstr>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NATIONAL TRENDS SURVEY HINTS Dataset</dc:title>
  <cp:lastModifiedBy>Dudi, Laya</cp:lastModifiedBy>
  <cp:revision>7</cp:revision>
  <dcterms:modified xsi:type="dcterms:W3CDTF">2022-02-01T21:47:57Z</dcterms:modified>
</cp:coreProperties>
</file>