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GSZOqrC/jZVtSjObcsezMJqIE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t>SeekHealthInfo - looked for information about health or medical topics from any source </a:t>
            </a:r>
            <a:endParaRPr/>
          </a:p>
          <a:p>
            <a:pPr indent="0" lvl="0" marL="457200" rtl="0" algn="l">
              <a:lnSpc>
                <a:spcPct val="115000"/>
              </a:lnSpc>
              <a:spcBef>
                <a:spcPts val="0"/>
              </a:spcBef>
              <a:spcAft>
                <a:spcPts val="0"/>
              </a:spcAft>
              <a:buClr>
                <a:schemeClr val="dk1"/>
              </a:buClr>
              <a:buSzPts val="1100"/>
              <a:buFont typeface="Arial"/>
              <a:buNone/>
            </a:pPr>
            <a:r>
              <a:rPr lang="en-US"/>
              <a:t>SeekCancerInfo - looked for information about cancer from any source?</a:t>
            </a:r>
            <a:endParaRPr/>
          </a:p>
          <a:p>
            <a:pPr indent="0" lvl="0" marL="457200" rtl="0" algn="l">
              <a:lnSpc>
                <a:spcPct val="115000"/>
              </a:lnSpc>
              <a:spcBef>
                <a:spcPts val="0"/>
              </a:spcBef>
              <a:spcAft>
                <a:spcPts val="0"/>
              </a:spcAft>
              <a:buClr>
                <a:schemeClr val="dk1"/>
              </a:buClr>
              <a:buSzPts val="1100"/>
              <a:buFont typeface="Arial"/>
              <a:buNone/>
            </a:pPr>
            <a:r>
              <a:rPr lang="en-US"/>
              <a:t>StrongNeedCancerInfo - had a strong need to get information about cancer. Where would you go first?</a:t>
            </a:r>
            <a:endParaRPr/>
          </a:p>
          <a:p>
            <a:pPr indent="0" lvl="0" marL="457200" rtl="0" algn="l">
              <a:lnSpc>
                <a:spcPct val="115000"/>
              </a:lnSpc>
              <a:spcBef>
                <a:spcPts val="0"/>
              </a:spcBef>
              <a:spcAft>
                <a:spcPts val="0"/>
              </a:spcAft>
              <a:buClr>
                <a:schemeClr val="dk1"/>
              </a:buClr>
              <a:buSzPts val="1100"/>
              <a:buFont typeface="Arial"/>
              <a:buNone/>
            </a:pPr>
            <a:r>
              <a:rPr lang="en-US"/>
              <a:t>InternetCancerInfoSelf - you used the Internet to look for information about cancer for yourself?</a:t>
            </a:r>
            <a:endParaRPr/>
          </a:p>
          <a:p>
            <a:pPr indent="0" lvl="0" marL="457200" rtl="0" algn="l">
              <a:lnSpc>
                <a:spcPct val="115000"/>
              </a:lnSpc>
              <a:spcBef>
                <a:spcPts val="0"/>
              </a:spcBef>
              <a:spcAft>
                <a:spcPts val="0"/>
              </a:spcAft>
              <a:buClr>
                <a:schemeClr val="dk1"/>
              </a:buClr>
              <a:buSzPts val="1100"/>
              <a:buFont typeface="Arial"/>
              <a:buNone/>
            </a:pPr>
            <a:r>
              <a:rPr lang="en-US"/>
              <a:t>TabletHealthWellnessApps - do you have any "apps" related to health and wellness</a:t>
            </a:r>
            <a:endParaRPr/>
          </a:p>
          <a:p>
            <a:pPr indent="0" lvl="0" marL="457200" rtl="0" algn="l">
              <a:lnSpc>
                <a:spcPct val="115000"/>
              </a:lnSpc>
              <a:spcBef>
                <a:spcPts val="0"/>
              </a:spcBef>
              <a:spcAft>
                <a:spcPts val="0"/>
              </a:spcAft>
              <a:buClr>
                <a:schemeClr val="dk1"/>
              </a:buClr>
              <a:buSzPts val="1100"/>
              <a:buFont typeface="Arial"/>
              <a:buNone/>
            </a:pPr>
            <a:r>
              <a:rPr lang="en-US"/>
              <a:t>SharedHealthDeviceInfo - shared health information from either an electronic monitoring device or smartphone with a health professional within the last 12 months?</a:t>
            </a:r>
            <a:endParaRPr/>
          </a:p>
          <a:p>
            <a:pPr indent="0" lvl="0" marL="457200" rtl="0" algn="l">
              <a:lnSpc>
                <a:spcPct val="115000"/>
              </a:lnSpc>
              <a:spcBef>
                <a:spcPts val="0"/>
              </a:spcBef>
              <a:spcAft>
                <a:spcPts val="0"/>
              </a:spcAft>
              <a:buClr>
                <a:schemeClr val="dk1"/>
              </a:buClr>
              <a:buSzPts val="1100"/>
              <a:buFont typeface="Arial"/>
              <a:buNone/>
            </a:pPr>
            <a:r>
              <a:rPr lang="en-US"/>
              <a:t>SocialNetworkInfo - In the past 12 months, have you used the Internet for any of the following reasons?</a:t>
            </a:r>
            <a:endParaRPr/>
          </a:p>
          <a:p>
            <a:pPr indent="0" lvl="0" marL="457200" rtl="0" algn="l">
              <a:lnSpc>
                <a:spcPct val="115000"/>
              </a:lnSpc>
              <a:spcBef>
                <a:spcPts val="0"/>
              </a:spcBef>
              <a:spcAft>
                <a:spcPts val="0"/>
              </a:spcAft>
              <a:buClr>
                <a:schemeClr val="dk1"/>
              </a:buClr>
              <a:buSzPts val="1100"/>
              <a:buFont typeface="Arial"/>
              <a:buNone/>
            </a:pPr>
            <a:r>
              <a:rPr lang="en-US"/>
              <a:t>UseInternet - go on-line to access the Internet or World Wide Web, or to send and receive e-mail?</a:t>
            </a:r>
            <a:endParaRPr/>
          </a:p>
          <a:p>
            <a:pPr indent="0" lvl="0" marL="457200" rtl="0" algn="l">
              <a:lnSpc>
                <a:spcPct val="115000"/>
              </a:lnSpc>
              <a:spcBef>
                <a:spcPts val="0"/>
              </a:spcBef>
              <a:spcAft>
                <a:spcPts val="0"/>
              </a:spcAft>
              <a:buNone/>
            </a:pPr>
            <a:r>
              <a:rPr b="1" lang="en-US"/>
              <a:t>Internet_Access_Route =When you use the Internet, do you access it</a:t>
            </a:r>
            <a:endParaRPr b="1"/>
          </a:p>
          <a:p>
            <a:pPr indent="0" lvl="0" marL="457200" rtl="0" algn="l">
              <a:lnSpc>
                <a:spcPct val="115000"/>
              </a:lnSpc>
              <a:spcBef>
                <a:spcPts val="0"/>
              </a:spcBef>
              <a:spcAft>
                <a:spcPts val="0"/>
              </a:spcAft>
              <a:buClr>
                <a:schemeClr val="dk1"/>
              </a:buClr>
              <a:buSzPts val="1100"/>
              <a:buFont typeface="Arial"/>
              <a:buNone/>
            </a:pPr>
            <a:r>
              <a:rPr b="1" lang="en-US"/>
              <a:t>through...  if true append to list</a:t>
            </a:r>
            <a:endParaRPr b="1"/>
          </a:p>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t>HealthIns - currently covered by any of the following types of health insurance or health coverage plans?</a:t>
            </a:r>
            <a:endParaRPr/>
          </a:p>
          <a:p>
            <a:pPr indent="0" lvl="0" marL="457200" rtl="0" algn="l">
              <a:lnSpc>
                <a:spcPct val="115000"/>
              </a:lnSpc>
              <a:spcBef>
                <a:spcPts val="0"/>
              </a:spcBef>
              <a:spcAft>
                <a:spcPts val="0"/>
              </a:spcAft>
              <a:buClr>
                <a:schemeClr val="dk1"/>
              </a:buClr>
              <a:buSzPts val="1100"/>
              <a:buFont typeface="Arial"/>
              <a:buNone/>
            </a:pPr>
            <a:r>
              <a:rPr lang="en-US"/>
              <a:t>RegularProvider - is there a particular doctor, nurse, or other health professional that you see most often</a:t>
            </a:r>
            <a:endParaRPr/>
          </a:p>
          <a:p>
            <a:pPr indent="0" lvl="0" marL="457200" rtl="0" algn="l">
              <a:lnSpc>
                <a:spcPct val="115000"/>
              </a:lnSpc>
              <a:spcBef>
                <a:spcPts val="0"/>
              </a:spcBef>
              <a:spcAft>
                <a:spcPts val="0"/>
              </a:spcAft>
              <a:buClr>
                <a:schemeClr val="dk1"/>
              </a:buClr>
              <a:buSzPts val="1100"/>
              <a:buFont typeface="Arial"/>
              <a:buNone/>
            </a:pPr>
            <a:r>
              <a:rPr lang="en-US"/>
              <a:t>MostRecentCheckup2 - how long has it been since you last visited a doctor for a routine checkup?</a:t>
            </a:r>
            <a:endParaRPr/>
          </a:p>
          <a:p>
            <a:pPr indent="0" lvl="0" marL="457200" rtl="0" algn="l">
              <a:lnSpc>
                <a:spcPct val="115000"/>
              </a:lnSpc>
              <a:spcBef>
                <a:spcPts val="0"/>
              </a:spcBef>
              <a:spcAft>
                <a:spcPts val="0"/>
              </a:spcAft>
              <a:buClr>
                <a:schemeClr val="dk1"/>
              </a:buClr>
              <a:buSzPts val="1100"/>
              <a:buFont typeface="Arial"/>
              <a:buNone/>
            </a:pPr>
            <a:r>
              <a:rPr lang="en-US"/>
              <a:t>ConfidentInfoSafe - confident are you that safeguards (including the use of technology) are in place to protect your medical records from being seen by people who aren’t permitted to see them</a:t>
            </a:r>
            <a:endParaRPr/>
          </a:p>
          <a:p>
            <a:pPr indent="0" lvl="0" marL="457200" rtl="0" algn="l">
              <a:lnSpc>
                <a:spcPct val="115000"/>
              </a:lnSpc>
              <a:spcBef>
                <a:spcPts val="0"/>
              </a:spcBef>
              <a:spcAft>
                <a:spcPts val="0"/>
              </a:spcAft>
              <a:buClr>
                <a:schemeClr val="dk1"/>
              </a:buClr>
              <a:buSzPts val="1100"/>
              <a:buFont typeface="Arial"/>
              <a:buNone/>
            </a:pPr>
            <a:r>
              <a:rPr lang="en-US"/>
              <a:t>WithheldInfoPrivacy - kept information from your health care provider because you were concerned about the privacy or security of your medical record?</a:t>
            </a:r>
            <a:endParaRPr/>
          </a:p>
          <a:p>
            <a:pPr indent="0" lvl="0" marL="457200" rtl="0" algn="l">
              <a:lnSpc>
                <a:spcPct val="115000"/>
              </a:lnSpc>
              <a:spcBef>
                <a:spcPts val="0"/>
              </a:spcBef>
              <a:spcAft>
                <a:spcPts val="0"/>
              </a:spcAft>
              <a:buClr>
                <a:schemeClr val="dk1"/>
              </a:buClr>
              <a:buSzPts val="1100"/>
              <a:buFont typeface="Arial"/>
              <a:buNone/>
            </a:pPr>
            <a:r>
              <a:rPr lang="en-US"/>
              <a:t>WhoOffered - Who offered you online access to your medical records?</a:t>
            </a:r>
            <a:endParaRPr/>
          </a:p>
          <a:p>
            <a:pPr indent="0" lvl="0" marL="457200" rtl="0" algn="l">
              <a:lnSpc>
                <a:spcPct val="115000"/>
              </a:lnSpc>
              <a:spcBef>
                <a:spcPts val="0"/>
              </a:spcBef>
              <a:spcAft>
                <a:spcPts val="0"/>
              </a:spcAft>
              <a:buClr>
                <a:schemeClr val="dk1"/>
              </a:buClr>
              <a:buSzPts val="1100"/>
              <a:buFont typeface="Arial"/>
              <a:buNone/>
            </a:pPr>
            <a:r>
              <a:rPr lang="en-US"/>
              <a:t>AccessOnlineRecord - How many times did you access your online medical record in the last 12 months?</a:t>
            </a:r>
            <a:endParaRPr/>
          </a:p>
          <a:p>
            <a:pPr indent="0" lvl="0" marL="457200" rtl="0" algn="l">
              <a:lnSpc>
                <a:spcPct val="115000"/>
              </a:lnSpc>
              <a:spcBef>
                <a:spcPts val="0"/>
              </a:spcBef>
              <a:spcAft>
                <a:spcPts val="0"/>
              </a:spcAft>
              <a:buClr>
                <a:schemeClr val="dk1"/>
              </a:buClr>
              <a:buSzPts val="1100"/>
              <a:buFont typeface="Arial"/>
              <a:buNone/>
            </a:pPr>
            <a:r>
              <a:rPr lang="en-US"/>
              <a:t>NotAccessed - Why have you not accessed your medical record online? (if AccessOnlineRecord ==0, Make a Feature List Variable of all NotAccessed Reason Codes</a:t>
            </a:r>
            <a:endParaRPr/>
          </a:p>
          <a:p>
            <a:pPr indent="0" lvl="0" marL="457200" rtl="0" algn="l">
              <a:lnSpc>
                <a:spcPct val="115000"/>
              </a:lnSpc>
              <a:spcBef>
                <a:spcPts val="0"/>
              </a:spcBef>
              <a:spcAft>
                <a:spcPts val="0"/>
              </a:spcAft>
              <a:buClr>
                <a:schemeClr val="dk1"/>
              </a:buClr>
              <a:buSzPts val="1100"/>
              <a:buFont typeface="Arial"/>
              <a:buNone/>
            </a:pPr>
            <a:r>
              <a:rPr lang="en-US"/>
              <a:t>)</a:t>
            </a:r>
            <a:endParaRPr/>
          </a:p>
          <a:p>
            <a:pPr indent="0" lvl="0" marL="457200" rtl="0" algn="l">
              <a:lnSpc>
                <a:spcPct val="115000"/>
              </a:lnSpc>
              <a:spcBef>
                <a:spcPts val="0"/>
              </a:spcBef>
              <a:spcAft>
                <a:spcPts val="0"/>
              </a:spcAft>
              <a:buClr>
                <a:schemeClr val="dk1"/>
              </a:buClr>
              <a:buSzPts val="1100"/>
              <a:buFont typeface="Arial"/>
              <a:buNone/>
            </a:pPr>
            <a:r>
              <a:rPr b="1" lang="en-US"/>
              <a:t>RecordsOnline</a:t>
            </a:r>
            <a:r>
              <a:rPr lang="en-US"/>
              <a:t> - In the past 12 months, have you used your online medical record to... (if AccessOnlineRecord &lt;&gt;0, Make a Feature List Variable of all RecordsOnline Reason Codes)</a:t>
            </a:r>
            <a:endParaRPr/>
          </a:p>
          <a:p>
            <a:pPr indent="0" lvl="0" marL="457200" rtl="0" algn="l">
              <a:lnSpc>
                <a:spcPct val="115000"/>
              </a:lnSpc>
              <a:spcBef>
                <a:spcPts val="0"/>
              </a:spcBef>
              <a:spcAft>
                <a:spcPts val="0"/>
              </a:spcAft>
              <a:buClr>
                <a:schemeClr val="dk1"/>
              </a:buClr>
              <a:buSzPts val="1100"/>
              <a:buFont typeface="Arial"/>
              <a:buNone/>
            </a:pPr>
            <a:r>
              <a:rPr lang="en-US"/>
              <a:t>UsefulOnlineMedRec - how useful is your online medical record for monitoring your health?</a:t>
            </a:r>
            <a:endParaRPr/>
          </a:p>
          <a:p>
            <a:pPr indent="0" lvl="0" marL="457200" rtl="0" algn="l">
              <a:lnSpc>
                <a:spcPct val="115000"/>
              </a:lnSpc>
              <a:spcBef>
                <a:spcPts val="0"/>
              </a:spcBef>
              <a:spcAft>
                <a:spcPts val="0"/>
              </a:spcAft>
              <a:buClr>
                <a:schemeClr val="dk1"/>
              </a:buClr>
              <a:buSzPts val="1100"/>
              <a:buFont typeface="Arial"/>
              <a:buNone/>
            </a:pPr>
            <a:r>
              <a:rPr b="1" lang="en-US"/>
              <a:t>RecordsOnlineInfo</a:t>
            </a:r>
            <a:r>
              <a:rPr lang="en-US"/>
              <a:t> – (f RecordsOnline, Make a Feature List Variable of all RecordsOnlineInfo Reason Codes) </a:t>
            </a:r>
            <a:r>
              <a:rPr lang="en-US">
                <a:latin typeface="Arial"/>
                <a:ea typeface="Arial"/>
                <a:cs typeface="Arial"/>
                <a:sym typeface="Arial"/>
              </a:rPr>
              <a:t> Do any of your online medical records include the following types of medical information?</a:t>
            </a:r>
            <a:endParaRPr/>
          </a:p>
          <a:p>
            <a:pPr indent="0" lvl="0" marL="457200" rtl="0" algn="l">
              <a:lnSpc>
                <a:spcPct val="115000"/>
              </a:lnSpc>
              <a:spcBef>
                <a:spcPts val="0"/>
              </a:spcBef>
              <a:spcAft>
                <a:spcPts val="0"/>
              </a:spcAft>
              <a:buClr>
                <a:schemeClr val="dk1"/>
              </a:buClr>
              <a:buSzPts val="1100"/>
              <a:buFont typeface="Arial"/>
              <a:buNone/>
            </a:pPr>
            <a:r>
              <a:rPr lang="en-US"/>
              <a:t>Esent - electronically sent your medical information to….?</a:t>
            </a:r>
            <a:endParaRPr/>
          </a:p>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8.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3500152" y="0"/>
            <a:ext cx="7698679" cy="6050597"/>
          </a:xfrm>
          <a:prstGeom prst="rect">
            <a:avLst/>
          </a:prstGeom>
          <a:noFill/>
          <a:ln>
            <a:noFill/>
          </a:ln>
        </p:spPr>
      </p:pic>
      <p:sp>
        <p:nvSpPr>
          <p:cNvPr id="89" name="Google Shape;89;p1"/>
          <p:cNvSpPr txBox="1"/>
          <p:nvPr/>
        </p:nvSpPr>
        <p:spPr>
          <a:xfrm>
            <a:off x="489735" y="4972691"/>
            <a:ext cx="2911011" cy="156963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1F3864"/>
              </a:buClr>
              <a:buSzPts val="1800"/>
              <a:buFont typeface="Times New Roman"/>
              <a:buNone/>
            </a:pPr>
            <a:r>
              <a:rPr b="1" i="0" lang="en-US" sz="1800" u="none" cap="none" strike="noStrike">
                <a:solidFill>
                  <a:srgbClr val="1F3864"/>
                </a:solidFill>
                <a:latin typeface="Times New Roman"/>
                <a:ea typeface="Times New Roman"/>
                <a:cs typeface="Times New Roman"/>
                <a:sym typeface="Times New Roman"/>
              </a:rPr>
              <a:t>By – </a:t>
            </a:r>
            <a:endParaRPr/>
          </a:p>
          <a:p>
            <a:pPr indent="0" lvl="0" marL="0" marR="0" rtl="0" algn="l">
              <a:spcBef>
                <a:spcPts val="0"/>
              </a:spcBef>
              <a:spcAft>
                <a:spcPts val="0"/>
              </a:spcAft>
              <a:buClr>
                <a:srgbClr val="1F3864"/>
              </a:buClr>
              <a:buSzPts val="1800"/>
              <a:buFont typeface="Times New Roman"/>
              <a:buNone/>
            </a:pPr>
            <a:r>
              <a:rPr b="1" i="0" lang="en-US" sz="1800" u="none" cap="none" strike="noStrike">
                <a:solidFill>
                  <a:srgbClr val="1F3864"/>
                </a:solidFill>
                <a:latin typeface="Times New Roman"/>
                <a:ea typeface="Times New Roman"/>
                <a:cs typeface="Times New Roman"/>
                <a:sym typeface="Times New Roman"/>
              </a:rPr>
              <a:t>Radhika Shukla</a:t>
            </a:r>
            <a:endParaRPr b="1" i="0" sz="1800" u="none" cap="none" strike="noStrike">
              <a:solidFill>
                <a:srgbClr val="1F3864"/>
              </a:solidFill>
              <a:latin typeface="Times New Roman"/>
              <a:ea typeface="Times New Roman"/>
              <a:cs typeface="Times New Roman"/>
              <a:sym typeface="Times New Roman"/>
            </a:endParaRPr>
          </a:p>
          <a:p>
            <a:pPr indent="0" lvl="0" marL="0" marR="0" rtl="0" algn="l">
              <a:spcBef>
                <a:spcPts val="0"/>
              </a:spcBef>
              <a:spcAft>
                <a:spcPts val="0"/>
              </a:spcAft>
              <a:buClr>
                <a:srgbClr val="1F3864"/>
              </a:buClr>
              <a:buSzPts val="1800"/>
              <a:buFont typeface="Times New Roman"/>
              <a:buNone/>
            </a:pPr>
            <a:r>
              <a:rPr b="1" i="0" lang="en-US" sz="1800" u="none" cap="none" strike="noStrike">
                <a:solidFill>
                  <a:srgbClr val="1F3864"/>
                </a:solidFill>
                <a:latin typeface="Times New Roman"/>
                <a:ea typeface="Times New Roman"/>
                <a:cs typeface="Times New Roman"/>
                <a:sym typeface="Times New Roman"/>
              </a:rPr>
              <a:t>Ashrith Grandi</a:t>
            </a:r>
            <a:endParaRPr b="1" i="0" sz="1800" u="none" cap="none" strike="noStrike">
              <a:solidFill>
                <a:srgbClr val="1F3864"/>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b="1" i="0" lang="en-US" sz="1800" u="none" cap="none" strike="noStrike">
                <a:solidFill>
                  <a:srgbClr val="1F3864"/>
                </a:solidFill>
                <a:latin typeface="Times New Roman"/>
                <a:ea typeface="Times New Roman"/>
                <a:cs typeface="Times New Roman"/>
                <a:sym typeface="Times New Roman"/>
              </a:rPr>
              <a:t>Shakshi Goswami</a:t>
            </a:r>
            <a:endParaRPr b="1" i="0" sz="1800" u="none" cap="none" strike="noStrike">
              <a:solidFill>
                <a:srgbClr val="1F3864"/>
              </a:solidFill>
              <a:latin typeface="Times New Roman"/>
              <a:ea typeface="Times New Roman"/>
              <a:cs typeface="Times New Roman"/>
              <a:sym typeface="Times New Roman"/>
            </a:endParaRPr>
          </a:p>
          <a:p>
            <a:pPr indent="0" lvl="0" marL="0" marR="0" rtl="0" algn="l">
              <a:spcBef>
                <a:spcPts val="0"/>
              </a:spcBef>
              <a:spcAft>
                <a:spcPts val="0"/>
              </a:spcAft>
              <a:buClr>
                <a:srgbClr val="1F3864"/>
              </a:buClr>
              <a:buSzPts val="1800"/>
              <a:buFont typeface="Times New Roman"/>
              <a:buNone/>
            </a:pPr>
            <a:r>
              <a:rPr b="1" i="0" lang="en-US" sz="1800" u="none" cap="none" strike="noStrike">
                <a:solidFill>
                  <a:srgbClr val="1F3864"/>
                </a:solidFill>
                <a:latin typeface="Times New Roman"/>
                <a:ea typeface="Times New Roman"/>
                <a:cs typeface="Times New Roman"/>
                <a:sym typeface="Times New Roman"/>
              </a:rPr>
              <a:t>Prerna Prasad</a:t>
            </a:r>
            <a:endParaRPr b="1" i="0" sz="1800" u="none" cap="none" strike="noStrike">
              <a:solidFill>
                <a:srgbClr val="1F3864"/>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4">
            <a:alphaModFix/>
          </a:blip>
          <a:srcRect b="0" l="0" r="0" t="0"/>
          <a:stretch/>
        </p:blipFill>
        <p:spPr>
          <a:xfrm>
            <a:off x="10903070" y="5732980"/>
            <a:ext cx="1288930" cy="1125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10"/>
          <p:cNvSpPr/>
          <p:nvPr/>
        </p:nvSpPr>
        <p:spPr>
          <a:xfrm>
            <a:off x="0" y="0"/>
            <a:ext cx="6096001" cy="6858000"/>
          </a:xfrm>
          <a:custGeom>
            <a:rect b="b" l="l" r="r" t="t"/>
            <a:pathLst>
              <a:path extrusionOk="0" h="6858000" w="6096001">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10"/>
          <p:cNvSpPr/>
          <p:nvPr/>
        </p:nvSpPr>
        <p:spPr>
          <a:xfrm>
            <a:off x="1" y="0"/>
            <a:ext cx="6087332" cy="6858000"/>
          </a:xfrm>
          <a:custGeom>
            <a:rect b="b" l="l" r="r" t="t"/>
            <a:pathLst>
              <a:path extrusionOk="0" h="6858000" w="6087332">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1" name="Google Shape;221;p10"/>
          <p:cNvSpPr txBox="1"/>
          <p:nvPr>
            <p:ph type="title"/>
          </p:nvPr>
        </p:nvSpPr>
        <p:spPr>
          <a:xfrm>
            <a:off x="448056" y="859536"/>
            <a:ext cx="4832802" cy="1243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Proposed Models for HINTS5 C2</a:t>
            </a:r>
            <a:endParaRPr/>
          </a:p>
        </p:txBody>
      </p:sp>
      <p:sp>
        <p:nvSpPr>
          <p:cNvPr id="222" name="Google Shape;222;p10"/>
          <p:cNvSpPr/>
          <p:nvPr/>
        </p:nvSpPr>
        <p:spPr>
          <a:xfrm>
            <a:off x="0" y="1152144"/>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3" name="Google Shape;223;p10"/>
          <p:cNvSpPr/>
          <p:nvPr/>
        </p:nvSpPr>
        <p:spPr>
          <a:xfrm>
            <a:off x="449544" y="2194560"/>
            <a:ext cx="48920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0"/>
          <p:cNvSpPr/>
          <p:nvPr/>
        </p:nvSpPr>
        <p:spPr>
          <a:xfrm>
            <a:off x="449544" y="2194560"/>
            <a:ext cx="48920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5" name="Google Shape;225;p10"/>
          <p:cNvSpPr txBox="1"/>
          <p:nvPr>
            <p:ph idx="1" type="body"/>
          </p:nvPr>
        </p:nvSpPr>
        <p:spPr>
          <a:xfrm>
            <a:off x="1254525" y="4669225"/>
            <a:ext cx="4362900" cy="2058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200"/>
              <a:buNone/>
            </a:pPr>
            <a:r>
              <a:rPr b="1" lang="en-US" sz="1900" u="sng"/>
              <a:t>Logistic Regression</a:t>
            </a:r>
            <a:endParaRPr sz="1900"/>
          </a:p>
          <a:p>
            <a:pPr indent="-226695" lvl="0" marL="228600" rtl="0" algn="just">
              <a:lnSpc>
                <a:spcPct val="90000"/>
              </a:lnSpc>
              <a:spcBef>
                <a:spcPts val="1000"/>
              </a:spcBef>
              <a:spcAft>
                <a:spcPts val="0"/>
              </a:spcAft>
              <a:buClr>
                <a:schemeClr val="dk1"/>
              </a:buClr>
              <a:buSzPts val="1500"/>
              <a:buChar char="•"/>
            </a:pPr>
            <a:r>
              <a:rPr lang="en-US" sz="1500">
                <a:latin typeface="Calibri"/>
                <a:ea typeface="Calibri"/>
                <a:cs typeface="Calibri"/>
                <a:sym typeface="Calibri"/>
              </a:rPr>
              <a:t>Supervised Learning technique</a:t>
            </a:r>
            <a:endParaRPr sz="1500"/>
          </a:p>
          <a:p>
            <a:pPr indent="-226695" lvl="0" marL="228600" rtl="0" algn="just">
              <a:lnSpc>
                <a:spcPct val="90000"/>
              </a:lnSpc>
              <a:spcBef>
                <a:spcPts val="1000"/>
              </a:spcBef>
              <a:spcAft>
                <a:spcPts val="0"/>
              </a:spcAft>
              <a:buClr>
                <a:schemeClr val="dk1"/>
              </a:buClr>
              <a:buSzPts val="1500"/>
              <a:buChar char="•"/>
            </a:pPr>
            <a:r>
              <a:rPr lang="en-US" sz="1500">
                <a:latin typeface="Calibri"/>
                <a:ea typeface="Calibri"/>
                <a:cs typeface="Calibri"/>
                <a:sym typeface="Calibri"/>
              </a:rPr>
              <a:t>Describe relationships between two variables or among several variables</a:t>
            </a:r>
            <a:endParaRPr sz="1500"/>
          </a:p>
          <a:p>
            <a:pPr indent="-226695" lvl="0" marL="228600" rtl="0" algn="just">
              <a:lnSpc>
                <a:spcPct val="90000"/>
              </a:lnSpc>
              <a:spcBef>
                <a:spcPts val="1000"/>
              </a:spcBef>
              <a:spcAft>
                <a:spcPts val="0"/>
              </a:spcAft>
              <a:buClr>
                <a:schemeClr val="dk1"/>
              </a:buClr>
              <a:buSzPts val="1500"/>
              <a:buChar char="•"/>
            </a:pPr>
            <a:r>
              <a:rPr lang="en-US" sz="1500">
                <a:latin typeface="Calibri"/>
                <a:ea typeface="Calibri"/>
                <a:cs typeface="Calibri"/>
                <a:sym typeface="Calibri"/>
              </a:rPr>
              <a:t>The identification of prognostically relevant risk factors</a:t>
            </a:r>
            <a:endParaRPr sz="1500"/>
          </a:p>
          <a:p>
            <a:pPr indent="-226695" lvl="0" marL="228600" rtl="0" algn="just">
              <a:lnSpc>
                <a:spcPct val="90000"/>
              </a:lnSpc>
              <a:spcBef>
                <a:spcPts val="1000"/>
              </a:spcBef>
              <a:spcAft>
                <a:spcPts val="0"/>
              </a:spcAft>
              <a:buClr>
                <a:schemeClr val="dk1"/>
              </a:buClr>
              <a:buSzPts val="1500"/>
              <a:buChar char="•"/>
            </a:pPr>
            <a:r>
              <a:rPr lang="en-US" sz="1500">
                <a:latin typeface="Calibri"/>
                <a:ea typeface="Calibri"/>
                <a:cs typeface="Calibri"/>
                <a:sym typeface="Calibri"/>
              </a:rPr>
              <a:t>Risk Scores Calculation</a:t>
            </a:r>
            <a:endParaRPr sz="1500"/>
          </a:p>
        </p:txBody>
      </p:sp>
      <p:pic>
        <p:nvPicPr>
          <p:cNvPr id="226" name="Google Shape;226;p10"/>
          <p:cNvPicPr preferRelativeResize="0"/>
          <p:nvPr/>
        </p:nvPicPr>
        <p:blipFill rotWithShape="1">
          <a:blip r:embed="rId3">
            <a:alphaModFix/>
          </a:blip>
          <a:srcRect b="0" l="0" r="0" t="0"/>
          <a:stretch/>
        </p:blipFill>
        <p:spPr>
          <a:xfrm>
            <a:off x="6424853" y="3778321"/>
            <a:ext cx="5291137" cy="2747962"/>
          </a:xfrm>
          <a:prstGeom prst="rect">
            <a:avLst/>
          </a:prstGeom>
          <a:noFill/>
          <a:ln>
            <a:noFill/>
          </a:ln>
        </p:spPr>
      </p:pic>
      <p:pic>
        <p:nvPicPr>
          <p:cNvPr id="227" name="Google Shape;227;p10"/>
          <p:cNvPicPr preferRelativeResize="0"/>
          <p:nvPr/>
        </p:nvPicPr>
        <p:blipFill rotWithShape="1">
          <a:blip r:embed="rId4">
            <a:alphaModFix/>
          </a:blip>
          <a:srcRect b="0" l="0" r="0" t="0"/>
          <a:stretch/>
        </p:blipFill>
        <p:spPr>
          <a:xfrm>
            <a:off x="6405646" y="826676"/>
            <a:ext cx="5476709" cy="2552888"/>
          </a:xfrm>
          <a:prstGeom prst="rect">
            <a:avLst/>
          </a:prstGeom>
          <a:noFill/>
          <a:ln>
            <a:noFill/>
          </a:ln>
        </p:spPr>
      </p:pic>
      <p:sp>
        <p:nvSpPr>
          <p:cNvPr id="228" name="Google Shape;228;p10"/>
          <p:cNvSpPr txBox="1"/>
          <p:nvPr/>
        </p:nvSpPr>
        <p:spPr>
          <a:xfrm>
            <a:off x="1254531" y="2635166"/>
            <a:ext cx="4365434" cy="1614381"/>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1900"/>
              <a:buFont typeface="Arial"/>
              <a:buNone/>
            </a:pPr>
            <a:r>
              <a:rPr b="1" i="0" lang="en-US" sz="1900" u="sng" cap="none" strike="noStrike">
                <a:solidFill>
                  <a:schemeClr val="dk1"/>
                </a:solidFill>
                <a:latin typeface="Calibri"/>
                <a:ea typeface="Calibri"/>
                <a:cs typeface="Calibri"/>
                <a:sym typeface="Calibri"/>
              </a:rPr>
              <a:t>Random Forest</a:t>
            </a:r>
            <a:endParaRPr/>
          </a:p>
          <a:p>
            <a:pPr indent="-228600" lvl="0" marL="228600" marR="0" rtl="0" algn="just">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Feature Ranking</a:t>
            </a:r>
            <a:endParaRPr/>
          </a:p>
          <a:p>
            <a:pPr indent="-228600" lvl="0" marL="228600" marR="0" rtl="0" algn="just">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Single  DT which  are  likely  suffer  from  high  variance  or  high  [Bias]</a:t>
            </a:r>
            <a:endParaRPr/>
          </a:p>
          <a:p>
            <a:pPr indent="-228600" lvl="0" marL="228600" marR="0" rtl="0" algn="just">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Ensemble  of  trees</a:t>
            </a:r>
            <a:endParaRPr b="0" i="0" sz="1500" u="none" cap="none" strike="noStrike">
              <a:solidFill>
                <a:schemeClr val="dk1"/>
              </a:solidFill>
              <a:latin typeface="Calibri"/>
              <a:ea typeface="Calibri"/>
              <a:cs typeface="Calibri"/>
              <a:sym typeface="Calibri"/>
            </a:endParaRPr>
          </a:p>
        </p:txBody>
      </p:sp>
      <p:pic>
        <p:nvPicPr>
          <p:cNvPr descr="Scatterplot with solid fill" id="229" name="Google Shape;229;p10"/>
          <p:cNvPicPr preferRelativeResize="0"/>
          <p:nvPr/>
        </p:nvPicPr>
        <p:blipFill rotWithShape="1">
          <a:blip r:embed="rId5">
            <a:alphaModFix/>
          </a:blip>
          <a:srcRect b="0" l="0" r="0" t="0"/>
          <a:stretch/>
        </p:blipFill>
        <p:spPr>
          <a:xfrm>
            <a:off x="128016" y="4431173"/>
            <a:ext cx="835010" cy="721129"/>
          </a:xfrm>
          <a:prstGeom prst="rect">
            <a:avLst/>
          </a:prstGeom>
          <a:noFill/>
          <a:ln>
            <a:noFill/>
          </a:ln>
        </p:spPr>
      </p:pic>
      <p:pic>
        <p:nvPicPr>
          <p:cNvPr descr="Forest scene with solid fill" id="230" name="Google Shape;230;p10"/>
          <p:cNvPicPr preferRelativeResize="0"/>
          <p:nvPr/>
        </p:nvPicPr>
        <p:blipFill rotWithShape="1">
          <a:blip r:embed="rId6">
            <a:alphaModFix/>
          </a:blip>
          <a:srcRect b="0" l="0" r="0" t="0"/>
          <a:stretch/>
        </p:blipFill>
        <p:spPr>
          <a:xfrm>
            <a:off x="146303" y="2521285"/>
            <a:ext cx="835010" cy="835010"/>
          </a:xfrm>
          <a:prstGeom prst="rect">
            <a:avLst/>
          </a:prstGeom>
          <a:noFill/>
          <a:ln>
            <a:noFill/>
          </a:ln>
        </p:spPr>
      </p:pic>
      <p:sp>
        <p:nvSpPr>
          <p:cNvPr id="231" name="Google Shape;231;p10"/>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5" name="Google Shape;235;p10"/>
          <p:cNvCxnSpPr/>
          <p:nvPr/>
        </p:nvCxnSpPr>
        <p:spPr>
          <a:xfrm>
            <a:off x="432319" y="2218788"/>
            <a:ext cx="5222700" cy="0"/>
          </a:xfrm>
          <a:prstGeom prst="straightConnector1">
            <a:avLst/>
          </a:prstGeom>
          <a:noFill/>
          <a:ln cap="flat" cmpd="sng" w="38100">
            <a:solidFill>
              <a:srgbClr val="BF9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ph type="title"/>
          </p:nvPr>
        </p:nvSpPr>
        <p:spPr>
          <a:xfrm>
            <a:off x="589560" y="856180"/>
            <a:ext cx="5279408"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US" sz="3700"/>
              <a:t>Introduction and Target Variable</a:t>
            </a:r>
            <a:endParaRPr/>
          </a:p>
        </p:txBody>
      </p:sp>
      <p:grpSp>
        <p:nvGrpSpPr>
          <p:cNvPr id="97" name="Google Shape;97;p2"/>
          <p:cNvGrpSpPr/>
          <p:nvPr/>
        </p:nvGrpSpPr>
        <p:grpSpPr>
          <a:xfrm>
            <a:off x="0" y="1083484"/>
            <a:ext cx="355196" cy="673460"/>
            <a:chOff x="0" y="823811"/>
            <a:chExt cx="355196" cy="673460"/>
          </a:xfrm>
        </p:grpSpPr>
        <p:sp>
          <p:nvSpPr>
            <p:cNvPr id="98" name="Google Shape;98;p2"/>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0" name="Google Shape;100;p2"/>
          <p:cNvSpPr/>
          <p:nvPr/>
        </p:nvSpPr>
        <p:spPr>
          <a:xfrm flipH="1">
            <a:off x="665085" y="2123821"/>
            <a:ext cx="4975066"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txBox="1"/>
          <p:nvPr>
            <p:ph idx="1" type="body"/>
          </p:nvPr>
        </p:nvSpPr>
        <p:spPr>
          <a:xfrm>
            <a:off x="590719" y="2330505"/>
            <a:ext cx="5278066" cy="3979585"/>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Patient Portal Sign On Probability and Frequency of Sign Ons.</a:t>
            </a:r>
            <a:endParaRPr/>
          </a:p>
          <a:p>
            <a:pPr indent="0" lvl="0" marL="0" rtl="0" algn="just">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400"/>
              <a:buNone/>
            </a:pPr>
            <a:r>
              <a:rPr b="1" lang="en-US" sz="1500" u="sng">
                <a:latin typeface="Calibri"/>
                <a:ea typeface="Calibri"/>
                <a:cs typeface="Calibri"/>
                <a:sym typeface="Calibri"/>
              </a:rPr>
              <a:t>Objective</a:t>
            </a:r>
            <a:r>
              <a:rPr lang="en-US" sz="1500">
                <a:latin typeface="Calibri"/>
                <a:ea typeface="Calibri"/>
                <a:cs typeface="Calibri"/>
                <a:sym typeface="Calibri"/>
              </a:rPr>
              <a:t> – Track proportion of adults who use Information technology (IT) to track health care data or communicate with providers.</a:t>
            </a:r>
            <a:endParaRPr sz="1500"/>
          </a:p>
          <a:p>
            <a:pPr indent="0" lvl="0" marL="0" rtl="0" algn="just">
              <a:lnSpc>
                <a:spcPct val="90000"/>
              </a:lnSpc>
              <a:spcBef>
                <a:spcPts val="1000"/>
              </a:spcBef>
              <a:spcAft>
                <a:spcPts val="0"/>
              </a:spcAft>
              <a:buClr>
                <a:schemeClr val="dk1"/>
              </a:buClr>
              <a:buSzPts val="1400"/>
              <a:buNone/>
            </a:pPr>
            <a:r>
              <a:t/>
            </a:r>
            <a:endParaRPr sz="1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400"/>
              <a:buNone/>
            </a:pPr>
            <a:r>
              <a:rPr b="1" lang="en-US" sz="1500" u="sng">
                <a:latin typeface="Calibri"/>
                <a:ea typeface="Calibri"/>
                <a:cs typeface="Calibri"/>
                <a:sym typeface="Calibri"/>
              </a:rPr>
              <a:t>Purpose</a:t>
            </a:r>
            <a:r>
              <a:rPr lang="en-US" sz="1500">
                <a:latin typeface="Calibri"/>
                <a:ea typeface="Calibri"/>
                <a:cs typeface="Calibri"/>
                <a:sym typeface="Calibri"/>
              </a:rPr>
              <a:t> – People who use information technology (IT) to keep track of their health information and talk with health care providers are more likely to have better health. There are disparities in use of IT for health care by income, age, and sex. </a:t>
            </a:r>
            <a:endParaRPr sz="1500"/>
          </a:p>
          <a:p>
            <a:pPr indent="0" lvl="0" marL="0" rtl="0" algn="just">
              <a:lnSpc>
                <a:spcPct val="90000"/>
              </a:lnSpc>
              <a:spcBef>
                <a:spcPts val="1000"/>
              </a:spcBef>
              <a:spcAft>
                <a:spcPts val="0"/>
              </a:spcAft>
              <a:buClr>
                <a:schemeClr val="dk1"/>
              </a:buClr>
              <a:buSzPts val="1400"/>
              <a:buNone/>
            </a:pPr>
            <a:r>
              <a:t/>
            </a:r>
            <a:endParaRPr sz="1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400"/>
              <a:buNone/>
            </a:pPr>
            <a:r>
              <a:rPr b="1" lang="en-US" sz="1500" u="sng">
                <a:latin typeface="Calibri"/>
                <a:ea typeface="Calibri"/>
                <a:cs typeface="Calibri"/>
                <a:sym typeface="Calibri"/>
              </a:rPr>
              <a:t>Assumption</a:t>
            </a:r>
            <a:r>
              <a:rPr lang="en-US" sz="1500">
                <a:latin typeface="Calibri"/>
                <a:ea typeface="Calibri"/>
                <a:cs typeface="Calibri"/>
                <a:sym typeface="Calibri"/>
              </a:rPr>
              <a:t> – Target Variable Data available in the given dataset, is a categorical binary variable</a:t>
            </a:r>
            <a:r>
              <a:rPr lang="en-US" sz="1400">
                <a:latin typeface="Calibri"/>
                <a:ea typeface="Calibri"/>
                <a:cs typeface="Calibri"/>
                <a:sym typeface="Calibri"/>
              </a:rPr>
              <a:t> </a:t>
            </a:r>
            <a:endParaRPr/>
          </a:p>
        </p:txBody>
      </p:sp>
      <p:sp>
        <p:nvSpPr>
          <p:cNvPr id="102" name="Google Shape;102;p2"/>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2"/>
          <p:cNvSpPr/>
          <p:nvPr/>
        </p:nvSpPr>
        <p:spPr>
          <a:xfrm>
            <a:off x="6849687" y="357447"/>
            <a:ext cx="4845488" cy="292358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a:off x="6849687" y="3505479"/>
            <a:ext cx="4845600" cy="2923500"/>
          </a:xfrm>
          <a:prstGeom prst="rect">
            <a:avLst/>
          </a:prstGeom>
          <a:solidFill>
            <a:schemeClr val="lt1"/>
          </a:solidFill>
          <a:ln>
            <a:noFill/>
          </a:ln>
          <a:effectLst>
            <a:outerShdw blurRad="139700" rotWithShape="0" algn="t" dir="5400000" dist="127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5" name="Google Shape;105;p2"/>
          <p:cNvPicPr preferRelativeResize="0"/>
          <p:nvPr/>
        </p:nvPicPr>
        <p:blipFill rotWithShape="1">
          <a:blip r:embed="rId3">
            <a:alphaModFix/>
          </a:blip>
          <a:srcRect b="0" l="0" r="0" t="0"/>
          <a:stretch/>
        </p:blipFill>
        <p:spPr>
          <a:xfrm>
            <a:off x="10406245" y="5732980"/>
            <a:ext cx="1288930" cy="1125020"/>
          </a:xfrm>
          <a:prstGeom prst="rect">
            <a:avLst/>
          </a:prstGeom>
          <a:noFill/>
          <a:ln>
            <a:noFill/>
          </a:ln>
        </p:spPr>
      </p:pic>
      <p:pic>
        <p:nvPicPr>
          <p:cNvPr id="106" name="Google Shape;106;p2"/>
          <p:cNvPicPr preferRelativeResize="0"/>
          <p:nvPr/>
        </p:nvPicPr>
        <p:blipFill rotWithShape="1">
          <a:blip r:embed="rId4">
            <a:alphaModFix/>
          </a:blip>
          <a:srcRect b="0" l="0" r="0" t="0"/>
          <a:stretch/>
        </p:blipFill>
        <p:spPr>
          <a:xfrm>
            <a:off x="6106902" y="1208960"/>
            <a:ext cx="6085098" cy="3468505"/>
          </a:xfrm>
          <a:prstGeom prst="rect">
            <a:avLst/>
          </a:prstGeom>
          <a:noFill/>
          <a:ln>
            <a:noFill/>
          </a:ln>
        </p:spPr>
      </p:pic>
      <p:pic>
        <p:nvPicPr>
          <p:cNvPr descr="Aspiration with solid fill" id="107" name="Google Shape;107;p2"/>
          <p:cNvPicPr preferRelativeResize="0"/>
          <p:nvPr/>
        </p:nvPicPr>
        <p:blipFill rotWithShape="1">
          <a:blip r:embed="rId5">
            <a:alphaModFix/>
          </a:blip>
          <a:srcRect b="0" l="0" r="0" t="0"/>
          <a:stretch/>
        </p:blipFill>
        <p:spPr>
          <a:xfrm>
            <a:off x="104113" y="3429000"/>
            <a:ext cx="496978" cy="496978"/>
          </a:xfrm>
          <a:prstGeom prst="rect">
            <a:avLst/>
          </a:prstGeom>
          <a:noFill/>
          <a:ln>
            <a:noFill/>
          </a:ln>
        </p:spPr>
      </p:pic>
      <p:pic>
        <p:nvPicPr>
          <p:cNvPr id="108" name="Google Shape;108;p2"/>
          <p:cNvPicPr preferRelativeResize="0"/>
          <p:nvPr/>
        </p:nvPicPr>
        <p:blipFill rotWithShape="1">
          <a:blip r:embed="rId6">
            <a:alphaModFix/>
          </a:blip>
          <a:srcRect b="0" l="0" r="0" t="0"/>
          <a:stretch/>
        </p:blipFill>
        <p:spPr>
          <a:xfrm>
            <a:off x="134849" y="4594383"/>
            <a:ext cx="444989" cy="433227"/>
          </a:xfrm>
          <a:prstGeom prst="rect">
            <a:avLst/>
          </a:prstGeom>
          <a:noFill/>
          <a:ln>
            <a:noFill/>
          </a:ln>
        </p:spPr>
      </p:pic>
      <p:pic>
        <p:nvPicPr>
          <p:cNvPr descr="Puzzle pieces with solid fill" id="109" name="Google Shape;109;p2"/>
          <p:cNvPicPr preferRelativeResize="0"/>
          <p:nvPr/>
        </p:nvPicPr>
        <p:blipFill rotWithShape="1">
          <a:blip r:embed="rId7">
            <a:alphaModFix/>
          </a:blip>
          <a:srcRect b="0" l="0" r="0" t="0"/>
          <a:stretch/>
        </p:blipFill>
        <p:spPr>
          <a:xfrm>
            <a:off x="147203" y="5685266"/>
            <a:ext cx="514442" cy="5144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418329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00"/>
              <a:buFont typeface="Calibri"/>
              <a:buNone/>
            </a:pPr>
            <a:r>
              <a:rPr lang="en-US" sz="3900"/>
              <a:t>Data Modelling Phases</a:t>
            </a:r>
            <a:endParaRPr/>
          </a:p>
        </p:txBody>
      </p:sp>
      <p:sp>
        <p:nvSpPr>
          <p:cNvPr id="115" name="Google Shape;115;p3"/>
          <p:cNvSpPr/>
          <p:nvPr/>
        </p:nvSpPr>
        <p:spPr>
          <a:xfrm>
            <a:off x="390418" y="2147299"/>
            <a:ext cx="3287731" cy="3883632"/>
          </a:xfrm>
          <a:prstGeom prst="roundRect">
            <a:avLst>
              <a:gd fmla="val 16667" name="adj"/>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p:nvPr/>
        </p:nvSpPr>
        <p:spPr>
          <a:xfrm>
            <a:off x="1141287" y="2342508"/>
            <a:ext cx="1972638" cy="626723"/>
          </a:xfrm>
          <a:prstGeom prst="roundRect">
            <a:avLst>
              <a:gd fmla="val 16667"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Calibri"/>
                <a:ea typeface="Calibri"/>
                <a:cs typeface="Calibri"/>
                <a:sym typeface="Calibri"/>
              </a:rPr>
              <a:t>Data Cleaning</a:t>
            </a:r>
            <a:endParaRPr/>
          </a:p>
        </p:txBody>
      </p:sp>
      <p:sp>
        <p:nvSpPr>
          <p:cNvPr id="117" name="Google Shape;117;p3"/>
          <p:cNvSpPr txBox="1"/>
          <p:nvPr/>
        </p:nvSpPr>
        <p:spPr>
          <a:xfrm>
            <a:off x="838200" y="3425842"/>
            <a:ext cx="2578813" cy="178510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Reshaping</a:t>
            </a:r>
            <a:endParaRPr/>
          </a:p>
          <a:p>
            <a:pPr indent="-285750" lvl="0" marL="285750" marR="0" rtl="0" algn="l">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Missing Values</a:t>
            </a:r>
            <a:endParaRPr/>
          </a:p>
          <a:p>
            <a:pPr indent="-285750" lvl="0" marL="285750" marR="0" rtl="0" algn="l">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Factors</a:t>
            </a:r>
            <a:endParaRPr/>
          </a:p>
          <a:p>
            <a:pPr indent="-285750" lvl="0" marL="285750" marR="0" rtl="0" algn="l">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Transformations</a:t>
            </a:r>
            <a:endParaRPr/>
          </a:p>
          <a:p>
            <a:pPr indent="-285750" lvl="0" marL="285750" marR="0" rtl="0" algn="l">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Aggregation</a:t>
            </a:r>
            <a:endParaRPr/>
          </a:p>
        </p:txBody>
      </p:sp>
      <p:sp>
        <p:nvSpPr>
          <p:cNvPr id="118" name="Google Shape;118;p3"/>
          <p:cNvSpPr/>
          <p:nvPr/>
        </p:nvSpPr>
        <p:spPr>
          <a:xfrm>
            <a:off x="4573713" y="2147299"/>
            <a:ext cx="3287731" cy="3883632"/>
          </a:xfrm>
          <a:prstGeom prst="roundRect">
            <a:avLst>
              <a:gd fmla="val 16667" name="adj"/>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3"/>
          <p:cNvSpPr/>
          <p:nvPr/>
        </p:nvSpPr>
        <p:spPr>
          <a:xfrm>
            <a:off x="5231259" y="2342508"/>
            <a:ext cx="1972638" cy="626723"/>
          </a:xfrm>
          <a:prstGeom prst="roundRect">
            <a:avLst>
              <a:gd fmla="val 16667"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Calibri"/>
                <a:ea typeface="Calibri"/>
                <a:cs typeface="Calibri"/>
                <a:sym typeface="Calibri"/>
              </a:rPr>
              <a:t>Model Fitting</a:t>
            </a:r>
            <a:endParaRPr/>
          </a:p>
        </p:txBody>
      </p:sp>
      <p:sp>
        <p:nvSpPr>
          <p:cNvPr id="120" name="Google Shape;120;p3"/>
          <p:cNvSpPr txBox="1"/>
          <p:nvPr/>
        </p:nvSpPr>
        <p:spPr>
          <a:xfrm>
            <a:off x="5021495" y="3323101"/>
            <a:ext cx="2578813" cy="243143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Possible Models</a:t>
            </a:r>
            <a:endParaRPr/>
          </a:p>
          <a:p>
            <a:pPr indent="-285750" lvl="0" marL="285750" marR="0" rtl="0" algn="l">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Model Compatibility</a:t>
            </a:r>
            <a:endParaRPr/>
          </a:p>
          <a:p>
            <a:pPr indent="-285750" lvl="0" marL="285750" marR="0" rtl="0" algn="l">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Model Fit</a:t>
            </a:r>
            <a:endParaRPr/>
          </a:p>
          <a:p>
            <a:pPr indent="-285750" lvl="0" marL="285750" marR="0" rtl="0" algn="l">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Problem Type Super vised or Unsupervised</a:t>
            </a:r>
            <a:endParaRPr/>
          </a:p>
          <a:p>
            <a:pPr indent="-285750" lvl="0" marL="285750" marR="0" rtl="0" algn="l">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Dependent Variable Identification</a:t>
            </a:r>
            <a:endParaRPr/>
          </a:p>
        </p:txBody>
      </p:sp>
      <p:cxnSp>
        <p:nvCxnSpPr>
          <p:cNvPr id="121" name="Google Shape;121;p3"/>
          <p:cNvCxnSpPr>
            <a:stCxn id="115" idx="3"/>
            <a:endCxn id="118" idx="1"/>
          </p:cNvCxnSpPr>
          <p:nvPr/>
        </p:nvCxnSpPr>
        <p:spPr>
          <a:xfrm>
            <a:off x="3678149" y="4089115"/>
            <a:ext cx="8955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2" name="Google Shape;122;p3"/>
          <p:cNvCxnSpPr>
            <a:stCxn id="118" idx="3"/>
            <a:endCxn id="123" idx="1"/>
          </p:cNvCxnSpPr>
          <p:nvPr/>
        </p:nvCxnSpPr>
        <p:spPr>
          <a:xfrm>
            <a:off x="7861444" y="4089115"/>
            <a:ext cx="895500" cy="0"/>
          </a:xfrm>
          <a:prstGeom prst="straightConnector1">
            <a:avLst/>
          </a:prstGeom>
          <a:noFill/>
          <a:ln cap="flat" cmpd="sng" w="9525">
            <a:solidFill>
              <a:schemeClr val="accent1"/>
            </a:solidFill>
            <a:prstDash val="solid"/>
            <a:miter lim="800000"/>
            <a:headEnd len="sm" w="sm" type="none"/>
            <a:tailEnd len="med" w="med" type="triangle"/>
          </a:ln>
        </p:spPr>
      </p:cxnSp>
      <p:sp>
        <p:nvSpPr>
          <p:cNvPr id="124" name="Google Shape;124;p3"/>
          <p:cNvSpPr/>
          <p:nvPr/>
        </p:nvSpPr>
        <p:spPr>
          <a:xfrm>
            <a:off x="10252754" y="0"/>
            <a:ext cx="1939246" cy="49316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rot="5400000">
            <a:off x="10975797" y="723043"/>
            <a:ext cx="1939246" cy="49316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a:off x="10038674" y="63670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3"/>
          <p:cNvSpPr/>
          <p:nvPr/>
        </p:nvSpPr>
        <p:spPr>
          <a:xfrm rot="5400000">
            <a:off x="10975797" y="5643970"/>
            <a:ext cx="1939246" cy="49316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a:off x="8757008" y="2147299"/>
            <a:ext cx="3287731" cy="3883632"/>
          </a:xfrm>
          <a:prstGeom prst="roundRect">
            <a:avLst>
              <a:gd fmla="val 16667" name="adj"/>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3"/>
          <p:cNvSpPr/>
          <p:nvPr/>
        </p:nvSpPr>
        <p:spPr>
          <a:xfrm>
            <a:off x="9414554" y="2342507"/>
            <a:ext cx="1972638" cy="626723"/>
          </a:xfrm>
          <a:prstGeom prst="roundRect">
            <a:avLst>
              <a:gd fmla="val 16667"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Quantity Extraction</a:t>
            </a:r>
            <a:endParaRPr/>
          </a:p>
        </p:txBody>
      </p:sp>
      <p:sp>
        <p:nvSpPr>
          <p:cNvPr id="129" name="Google Shape;129;p3"/>
          <p:cNvSpPr txBox="1"/>
          <p:nvPr/>
        </p:nvSpPr>
        <p:spPr>
          <a:xfrm>
            <a:off x="9204790" y="3425842"/>
            <a:ext cx="2578813" cy="163121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Coefficients</a:t>
            </a:r>
            <a:endParaRPr/>
          </a:p>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Marginal Effects</a:t>
            </a:r>
            <a:endParaRPr/>
          </a:p>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Predictions</a:t>
            </a:r>
            <a:endParaRPr/>
          </a:p>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Conditional Effects</a:t>
            </a:r>
            <a:endParaRPr/>
          </a:p>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Goodness of Fit</a:t>
            </a:r>
            <a:endParaRPr/>
          </a:p>
        </p:txBody>
      </p:sp>
      <p:sp>
        <p:nvSpPr>
          <p:cNvPr id="130" name="Google Shape;130;p3"/>
          <p:cNvSpPr/>
          <p:nvPr/>
        </p:nvSpPr>
        <p:spPr>
          <a:xfrm rot="-5400000">
            <a:off x="-179272" y="978246"/>
            <a:ext cx="786636" cy="99319"/>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3"/>
          <p:cNvSpPr/>
          <p:nvPr/>
        </p:nvSpPr>
        <p:spPr>
          <a:xfrm rot="-5400000">
            <a:off x="51876" y="978244"/>
            <a:ext cx="577764" cy="99321"/>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2" name="Google Shape;132;p3"/>
          <p:cNvCxnSpPr/>
          <p:nvPr/>
        </p:nvCxnSpPr>
        <p:spPr>
          <a:xfrm>
            <a:off x="873306" y="1690688"/>
            <a:ext cx="5222694" cy="0"/>
          </a:xfrm>
          <a:prstGeom prst="straightConnector1">
            <a:avLst/>
          </a:prstGeom>
          <a:noFill/>
          <a:ln cap="flat" cmpd="sng" w="38100">
            <a:solidFill>
              <a:srgbClr val="92D050"/>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838200" y="365125"/>
            <a:ext cx="51619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00"/>
              <a:buFont typeface="Calibri"/>
              <a:buNone/>
            </a:pPr>
            <a:r>
              <a:rPr lang="en-US" sz="3900"/>
              <a:t>Independent Variables  - Section A and B</a:t>
            </a:r>
            <a:endParaRPr/>
          </a:p>
        </p:txBody>
      </p:sp>
      <p:sp>
        <p:nvSpPr>
          <p:cNvPr id="138" name="Google Shape;138;p4"/>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4"/>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4"/>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p:nvPr/>
        </p:nvSpPr>
        <p:spPr>
          <a:xfrm rot="-5400000">
            <a:off x="-179264" y="978274"/>
            <a:ext cx="7866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4"/>
          <p:cNvSpPr/>
          <p:nvPr/>
        </p:nvSpPr>
        <p:spPr>
          <a:xfrm rot="-5400000">
            <a:off x="51847" y="978237"/>
            <a:ext cx="5778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4" name="Google Shape;144;p4"/>
          <p:cNvCxnSpPr/>
          <p:nvPr/>
        </p:nvCxnSpPr>
        <p:spPr>
          <a:xfrm>
            <a:off x="838206" y="1599338"/>
            <a:ext cx="5222700" cy="0"/>
          </a:xfrm>
          <a:prstGeom prst="straightConnector1">
            <a:avLst/>
          </a:prstGeom>
          <a:noFill/>
          <a:ln cap="flat" cmpd="sng" w="38100">
            <a:solidFill>
              <a:srgbClr val="92D050"/>
            </a:solidFill>
            <a:prstDash val="solid"/>
            <a:miter lim="800000"/>
            <a:headEnd len="sm" w="sm" type="none"/>
            <a:tailEnd len="sm" w="sm" type="none"/>
          </a:ln>
        </p:spPr>
      </p:cxnSp>
      <p:pic>
        <p:nvPicPr>
          <p:cNvPr id="145" name="Google Shape;145;p4"/>
          <p:cNvPicPr preferRelativeResize="0"/>
          <p:nvPr/>
        </p:nvPicPr>
        <p:blipFill>
          <a:blip r:embed="rId3">
            <a:alphaModFix/>
          </a:blip>
          <a:stretch>
            <a:fillRect/>
          </a:stretch>
        </p:blipFill>
        <p:spPr>
          <a:xfrm>
            <a:off x="1794250" y="1770438"/>
            <a:ext cx="7506616" cy="4862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838200" y="183350"/>
            <a:ext cx="550095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00"/>
              <a:buFont typeface="Calibri"/>
              <a:buNone/>
            </a:pPr>
            <a:r>
              <a:rPr lang="en-US" sz="3900"/>
              <a:t>Independent Variables – Section C and D</a:t>
            </a:r>
            <a:endParaRPr/>
          </a:p>
        </p:txBody>
      </p:sp>
      <p:sp>
        <p:nvSpPr>
          <p:cNvPr id="151" name="Google Shape;151;p5"/>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5"/>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5"/>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5"/>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5"/>
          <p:cNvSpPr/>
          <p:nvPr/>
        </p:nvSpPr>
        <p:spPr>
          <a:xfrm rot="-5400000">
            <a:off x="-179264" y="978274"/>
            <a:ext cx="7866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5"/>
          <p:cNvSpPr/>
          <p:nvPr/>
        </p:nvSpPr>
        <p:spPr>
          <a:xfrm rot="-5400000">
            <a:off x="51847" y="978237"/>
            <a:ext cx="5778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7" name="Google Shape;157;p5"/>
          <p:cNvCxnSpPr/>
          <p:nvPr/>
        </p:nvCxnSpPr>
        <p:spPr>
          <a:xfrm>
            <a:off x="838206" y="1508913"/>
            <a:ext cx="5222700" cy="0"/>
          </a:xfrm>
          <a:prstGeom prst="straightConnector1">
            <a:avLst/>
          </a:prstGeom>
          <a:noFill/>
          <a:ln cap="flat" cmpd="sng" w="38100">
            <a:solidFill>
              <a:srgbClr val="92D050"/>
            </a:solidFill>
            <a:prstDash val="solid"/>
            <a:miter lim="800000"/>
            <a:headEnd len="sm" w="sm" type="none"/>
            <a:tailEnd len="sm" w="sm" type="none"/>
          </a:ln>
        </p:spPr>
      </p:cxnSp>
      <p:pic>
        <p:nvPicPr>
          <p:cNvPr id="158" name="Google Shape;158;p5"/>
          <p:cNvPicPr preferRelativeResize="0"/>
          <p:nvPr/>
        </p:nvPicPr>
        <p:blipFill>
          <a:blip r:embed="rId3">
            <a:alphaModFix/>
          </a:blip>
          <a:stretch>
            <a:fillRect/>
          </a:stretch>
        </p:blipFill>
        <p:spPr>
          <a:xfrm>
            <a:off x="851725" y="1508913"/>
            <a:ext cx="9138203" cy="50442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838200" y="183350"/>
            <a:ext cx="550095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00"/>
              <a:buFont typeface="Calibri"/>
              <a:buNone/>
            </a:pPr>
            <a:r>
              <a:rPr lang="en-US" sz="3900"/>
              <a:t>Independent Variables – Section G, I and O</a:t>
            </a:r>
            <a:endParaRPr/>
          </a:p>
        </p:txBody>
      </p:sp>
      <p:sp>
        <p:nvSpPr>
          <p:cNvPr id="164" name="Google Shape;164;p6"/>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6"/>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6"/>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6"/>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6"/>
          <p:cNvSpPr/>
          <p:nvPr/>
        </p:nvSpPr>
        <p:spPr>
          <a:xfrm rot="-5400000">
            <a:off x="-179264" y="978274"/>
            <a:ext cx="7866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6"/>
          <p:cNvSpPr/>
          <p:nvPr/>
        </p:nvSpPr>
        <p:spPr>
          <a:xfrm rot="-5400000">
            <a:off x="51847" y="978237"/>
            <a:ext cx="5778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0" name="Google Shape;170;p6"/>
          <p:cNvCxnSpPr/>
          <p:nvPr/>
        </p:nvCxnSpPr>
        <p:spPr>
          <a:xfrm>
            <a:off x="838206" y="1593188"/>
            <a:ext cx="5222700" cy="0"/>
          </a:xfrm>
          <a:prstGeom prst="straightConnector1">
            <a:avLst/>
          </a:prstGeom>
          <a:noFill/>
          <a:ln cap="flat" cmpd="sng" w="38100">
            <a:solidFill>
              <a:srgbClr val="92D050"/>
            </a:solidFill>
            <a:prstDash val="solid"/>
            <a:miter lim="800000"/>
            <a:headEnd len="sm" w="sm" type="none"/>
            <a:tailEnd len="sm" w="sm" type="none"/>
          </a:ln>
        </p:spPr>
      </p:cxnSp>
      <p:pic>
        <p:nvPicPr>
          <p:cNvPr id="171" name="Google Shape;171;p6"/>
          <p:cNvPicPr preferRelativeResize="0"/>
          <p:nvPr/>
        </p:nvPicPr>
        <p:blipFill>
          <a:blip r:embed="rId3">
            <a:alphaModFix/>
          </a:blip>
          <a:stretch>
            <a:fillRect/>
          </a:stretch>
        </p:blipFill>
        <p:spPr>
          <a:xfrm>
            <a:off x="906550" y="1677463"/>
            <a:ext cx="9083373" cy="50442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7"/>
          <p:cNvSpPr txBox="1"/>
          <p:nvPr>
            <p:ph type="title"/>
          </p:nvPr>
        </p:nvSpPr>
        <p:spPr>
          <a:xfrm>
            <a:off x="716661" y="110058"/>
            <a:ext cx="2852100" cy="171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sz="4500"/>
              <a:t>Data Cleaning</a:t>
            </a:r>
            <a:endParaRPr/>
          </a:p>
        </p:txBody>
      </p:sp>
      <p:sp>
        <p:nvSpPr>
          <p:cNvPr id="178" name="Google Shape;178;p7"/>
          <p:cNvSpPr txBox="1"/>
          <p:nvPr>
            <p:ph idx="1" type="body"/>
          </p:nvPr>
        </p:nvSpPr>
        <p:spPr>
          <a:xfrm>
            <a:off x="212750" y="1939200"/>
            <a:ext cx="6045300" cy="4725900"/>
          </a:xfrm>
          <a:prstGeom prst="rect">
            <a:avLst/>
          </a:prstGeom>
          <a:noFill/>
          <a:ln>
            <a:noFill/>
          </a:ln>
        </p:spPr>
        <p:txBody>
          <a:bodyPr anchorCtr="0" anchor="t" bIns="45700" lIns="91425" spcFirstLastPara="1" rIns="91425" wrap="square" tIns="45700">
            <a:normAutofit/>
          </a:bodyPr>
          <a:lstStyle/>
          <a:p>
            <a:pPr indent="-203200" lvl="0" marL="228600" marR="0" rtl="0" algn="just">
              <a:lnSpc>
                <a:spcPct val="90000"/>
              </a:lnSpc>
              <a:spcBef>
                <a:spcPts val="1000"/>
              </a:spcBef>
              <a:spcAft>
                <a:spcPts val="0"/>
              </a:spcAft>
              <a:buSzPts val="1800"/>
              <a:buChar char="•"/>
            </a:pPr>
            <a:r>
              <a:rPr lang="en-US" sz="1800"/>
              <a:t>Missing Data </a:t>
            </a:r>
            <a:endParaRPr sz="1800"/>
          </a:p>
          <a:p>
            <a:pPr indent="-228600" lvl="1" marL="685800" marR="0" rtl="0" algn="just">
              <a:lnSpc>
                <a:spcPct val="90000"/>
              </a:lnSpc>
              <a:spcBef>
                <a:spcPts val="1000"/>
              </a:spcBef>
              <a:spcAft>
                <a:spcPts val="0"/>
              </a:spcAft>
              <a:buSzPts val="1800"/>
              <a:buChar char="•"/>
            </a:pPr>
            <a:r>
              <a:rPr lang="en-US" sz="1800"/>
              <a:t>Mean/Median/Mode based on similar kind of attributes (subset of the sample data)</a:t>
            </a:r>
            <a:endParaRPr sz="1800"/>
          </a:p>
          <a:p>
            <a:pPr indent="-228600" lvl="1" marL="685800" marR="0" rtl="0" algn="just">
              <a:lnSpc>
                <a:spcPct val="90000"/>
              </a:lnSpc>
              <a:spcBef>
                <a:spcPts val="1000"/>
              </a:spcBef>
              <a:spcAft>
                <a:spcPts val="0"/>
              </a:spcAft>
              <a:buSzPts val="1800"/>
              <a:buChar char="•"/>
            </a:pPr>
            <a:r>
              <a:rPr lang="en-US" sz="1800"/>
              <a:t>Nearest Neighbour imputation - kNN (average value of each attribute in the clusters).</a:t>
            </a:r>
            <a:endParaRPr sz="1800"/>
          </a:p>
          <a:p>
            <a:pPr indent="-203200" lvl="0" marL="228600" marR="0" rtl="0" algn="just">
              <a:lnSpc>
                <a:spcPct val="90000"/>
              </a:lnSpc>
              <a:spcBef>
                <a:spcPts val="1000"/>
              </a:spcBef>
              <a:spcAft>
                <a:spcPts val="0"/>
              </a:spcAft>
              <a:buSzPts val="1800"/>
              <a:buChar char="•"/>
            </a:pPr>
            <a:r>
              <a:rPr lang="en-US" sz="1800"/>
              <a:t>Outlier Handling - Check the Quartile Plots, and see if they are valid outliers.</a:t>
            </a:r>
            <a:endParaRPr sz="1800"/>
          </a:p>
          <a:p>
            <a:pPr indent="-203200" lvl="0" marL="228600" rtl="0" algn="just">
              <a:lnSpc>
                <a:spcPct val="90000"/>
              </a:lnSpc>
              <a:spcBef>
                <a:spcPts val="1000"/>
              </a:spcBef>
              <a:spcAft>
                <a:spcPts val="0"/>
              </a:spcAft>
              <a:buClr>
                <a:schemeClr val="dk1"/>
              </a:buClr>
              <a:buSzPts val="1800"/>
              <a:buChar char="•"/>
            </a:pPr>
            <a:r>
              <a:rPr lang="en-US" sz="1800"/>
              <a:t>Invalid Data - Example: Text in place of numbers</a:t>
            </a:r>
            <a:endParaRPr sz="1800"/>
          </a:p>
          <a:p>
            <a:pPr indent="-203200" lvl="0" marL="228600" rtl="0" algn="just">
              <a:lnSpc>
                <a:spcPct val="90000"/>
              </a:lnSpc>
              <a:spcBef>
                <a:spcPts val="1000"/>
              </a:spcBef>
              <a:spcAft>
                <a:spcPts val="0"/>
              </a:spcAft>
              <a:buClr>
                <a:schemeClr val="dk1"/>
              </a:buClr>
              <a:buSzPts val="1800"/>
              <a:buChar char="•"/>
            </a:pPr>
            <a:r>
              <a:rPr lang="en-US" sz="1800"/>
              <a:t>Data inconsistency – Example: String/ Float/ int</a:t>
            </a:r>
            <a:endParaRPr sz="1800"/>
          </a:p>
          <a:p>
            <a:pPr indent="-203200" lvl="0" marL="228600" rtl="0" algn="just">
              <a:lnSpc>
                <a:spcPct val="90000"/>
              </a:lnSpc>
              <a:spcBef>
                <a:spcPts val="1000"/>
              </a:spcBef>
              <a:spcAft>
                <a:spcPts val="0"/>
              </a:spcAft>
              <a:buClr>
                <a:schemeClr val="dk1"/>
              </a:buClr>
              <a:buSzPts val="1800"/>
              <a:buChar char="•"/>
            </a:pPr>
            <a:r>
              <a:rPr lang="en-US" sz="1800"/>
              <a:t>Duplicate Removal - It might affect the distribution of the outcome, so remove based on how the distribution is affected.</a:t>
            </a:r>
            <a:endParaRPr sz="1800"/>
          </a:p>
          <a:p>
            <a:pPr indent="-203200" lvl="0" marL="228600" rtl="0" algn="just">
              <a:lnSpc>
                <a:spcPct val="90000"/>
              </a:lnSpc>
              <a:spcBef>
                <a:spcPts val="1000"/>
              </a:spcBef>
              <a:spcAft>
                <a:spcPts val="0"/>
              </a:spcAft>
              <a:buClr>
                <a:schemeClr val="dk1"/>
              </a:buClr>
              <a:buSzPts val="1800"/>
              <a:buChar char="•"/>
            </a:pPr>
            <a:r>
              <a:rPr lang="en-US" sz="1800"/>
              <a:t>Multicollinearity –Reduced the model’s performance-  (</a:t>
            </a:r>
            <a:r>
              <a:rPr i="1" lang="en-US" sz="1800"/>
              <a:t>OccupationStatus, IncomeRanges</a:t>
            </a:r>
            <a:r>
              <a:rPr lang="en-US" sz="1800"/>
              <a:t>).</a:t>
            </a:r>
            <a:endParaRPr sz="1800"/>
          </a:p>
        </p:txBody>
      </p:sp>
      <p:sp>
        <p:nvSpPr>
          <p:cNvPr id="179" name="Google Shape;179;p7"/>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7"/>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7"/>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7"/>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imeline&#10;&#10;Description automatically generated" id="183" name="Google Shape;183;p7"/>
          <p:cNvPicPr preferRelativeResize="0"/>
          <p:nvPr/>
        </p:nvPicPr>
        <p:blipFill rotWithShape="1">
          <a:blip r:embed="rId3">
            <a:alphaModFix/>
          </a:blip>
          <a:srcRect b="0" l="0" r="0" t="0"/>
          <a:stretch/>
        </p:blipFill>
        <p:spPr>
          <a:xfrm>
            <a:off x="6362601" y="1663527"/>
            <a:ext cx="5829399" cy="3257400"/>
          </a:xfrm>
          <a:prstGeom prst="rect">
            <a:avLst/>
          </a:prstGeom>
          <a:noFill/>
          <a:ln>
            <a:noFill/>
          </a:ln>
        </p:spPr>
      </p:pic>
      <p:sp>
        <p:nvSpPr>
          <p:cNvPr id="184" name="Google Shape;184;p7"/>
          <p:cNvSpPr/>
          <p:nvPr/>
        </p:nvSpPr>
        <p:spPr>
          <a:xfrm rot="-5400000">
            <a:off x="-179264" y="978274"/>
            <a:ext cx="7866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7"/>
          <p:cNvSpPr/>
          <p:nvPr/>
        </p:nvSpPr>
        <p:spPr>
          <a:xfrm rot="-5400000">
            <a:off x="51847" y="978237"/>
            <a:ext cx="5778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86" name="Google Shape;186;p7"/>
          <p:cNvCxnSpPr/>
          <p:nvPr/>
        </p:nvCxnSpPr>
        <p:spPr>
          <a:xfrm>
            <a:off x="857056" y="1829038"/>
            <a:ext cx="5222700" cy="0"/>
          </a:xfrm>
          <a:prstGeom prst="straightConnector1">
            <a:avLst/>
          </a:prstGeom>
          <a:noFill/>
          <a:ln cap="flat" cmpd="sng" w="38100">
            <a:solidFill>
              <a:srgbClr val="92D050"/>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8"/>
          <p:cNvSpPr txBox="1"/>
          <p:nvPr>
            <p:ph type="title"/>
          </p:nvPr>
        </p:nvSpPr>
        <p:spPr>
          <a:xfrm>
            <a:off x="640080" y="-160406"/>
            <a:ext cx="4368600" cy="1956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sz="4300"/>
              <a:t>Feature Engineering</a:t>
            </a:r>
            <a:endParaRPr/>
          </a:p>
        </p:txBody>
      </p:sp>
      <p:sp>
        <p:nvSpPr>
          <p:cNvPr id="193" name="Google Shape;193;p8"/>
          <p:cNvSpPr txBox="1"/>
          <p:nvPr>
            <p:ph idx="1" type="body"/>
          </p:nvPr>
        </p:nvSpPr>
        <p:spPr>
          <a:xfrm>
            <a:off x="520375" y="2014550"/>
            <a:ext cx="5685900" cy="46578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1900"/>
              <a:buChar char="•"/>
            </a:pPr>
            <a:r>
              <a:rPr lang="en-US" sz="1900"/>
              <a:t>Scaling </a:t>
            </a:r>
            <a:endParaRPr/>
          </a:p>
          <a:p>
            <a:pPr indent="-228600" lvl="1" marL="685800" rtl="0" algn="just">
              <a:lnSpc>
                <a:spcPct val="90000"/>
              </a:lnSpc>
              <a:spcBef>
                <a:spcPts val="500"/>
              </a:spcBef>
              <a:spcAft>
                <a:spcPts val="0"/>
              </a:spcAft>
              <a:buClr>
                <a:schemeClr val="dk1"/>
              </a:buClr>
              <a:buSzPts val="1900"/>
              <a:buChar char="•"/>
            </a:pPr>
            <a:r>
              <a:rPr lang="en-US" sz="1900"/>
              <a:t>Over Sampling</a:t>
            </a:r>
            <a:endParaRPr/>
          </a:p>
          <a:p>
            <a:pPr indent="-228600" lvl="1" marL="685800" rtl="0" algn="just">
              <a:lnSpc>
                <a:spcPct val="90000"/>
              </a:lnSpc>
              <a:spcBef>
                <a:spcPts val="500"/>
              </a:spcBef>
              <a:spcAft>
                <a:spcPts val="0"/>
              </a:spcAft>
              <a:buClr>
                <a:schemeClr val="dk1"/>
              </a:buClr>
              <a:buSzPts val="1900"/>
              <a:buChar char="•"/>
            </a:pPr>
            <a:r>
              <a:rPr lang="en-US" sz="1900"/>
              <a:t>Under Sampling</a:t>
            </a:r>
            <a:endParaRPr/>
          </a:p>
          <a:p>
            <a:pPr indent="0" lvl="0" marL="685800" rtl="0" algn="just">
              <a:lnSpc>
                <a:spcPct val="90000"/>
              </a:lnSpc>
              <a:spcBef>
                <a:spcPts val="500"/>
              </a:spcBef>
              <a:spcAft>
                <a:spcPts val="0"/>
              </a:spcAft>
              <a:buNone/>
            </a:pPr>
            <a:r>
              <a:t/>
            </a:r>
            <a:endParaRPr/>
          </a:p>
          <a:p>
            <a:pPr indent="-234950" lvl="0" marL="228600" rtl="0" algn="l">
              <a:spcBef>
                <a:spcPts val="500"/>
              </a:spcBef>
              <a:spcAft>
                <a:spcPts val="0"/>
              </a:spcAft>
              <a:buSzPts val="1900"/>
              <a:buChar char="•"/>
            </a:pPr>
            <a:r>
              <a:rPr lang="en-US" sz="1900"/>
              <a:t>T</a:t>
            </a:r>
            <a:r>
              <a:rPr lang="en-US" sz="1900"/>
              <a:t>ransformations - Skewness (Symmetry left side/Right side) and Kurtosis (Outliers/ Heavy tailed/Lightly tailed)</a:t>
            </a:r>
            <a:endParaRPr sz="1900"/>
          </a:p>
          <a:p>
            <a:pPr indent="-234950" lvl="1" marL="685800" rtl="0" algn="just">
              <a:spcBef>
                <a:spcPts val="500"/>
              </a:spcBef>
              <a:spcAft>
                <a:spcPts val="0"/>
              </a:spcAft>
              <a:buSzPts val="1900"/>
              <a:buChar char="•"/>
            </a:pPr>
            <a:r>
              <a:rPr lang="en-US" sz="1900"/>
              <a:t>Log Transforms – Log Transform</a:t>
            </a:r>
            <a:endParaRPr sz="1900"/>
          </a:p>
          <a:p>
            <a:pPr indent="-234950" lvl="1" marL="685800" rtl="0" algn="just">
              <a:spcBef>
                <a:spcPts val="500"/>
              </a:spcBef>
              <a:spcAft>
                <a:spcPts val="0"/>
              </a:spcAft>
              <a:buSzPts val="1900"/>
              <a:buChar char="•"/>
            </a:pPr>
            <a:r>
              <a:rPr lang="en-US" sz="1900"/>
              <a:t>Box-cox transformations  - Transformation into a normal distribution.</a:t>
            </a:r>
            <a:endParaRPr sz="1900"/>
          </a:p>
          <a:p>
            <a:pPr indent="0" lvl="0" marL="0" rtl="0" algn="just">
              <a:spcBef>
                <a:spcPts val="1000"/>
              </a:spcBef>
              <a:spcAft>
                <a:spcPts val="0"/>
              </a:spcAft>
              <a:buNone/>
            </a:pPr>
            <a:r>
              <a:t/>
            </a:r>
            <a:endParaRPr sz="1900"/>
          </a:p>
          <a:p>
            <a:pPr indent="-234950" lvl="0" marL="228600" rtl="0" algn="just">
              <a:spcBef>
                <a:spcPts val="500"/>
              </a:spcBef>
              <a:spcAft>
                <a:spcPts val="0"/>
              </a:spcAft>
              <a:buSzPts val="1900"/>
              <a:buChar char="•"/>
            </a:pPr>
            <a:r>
              <a:rPr lang="en-US" sz="1900"/>
              <a:t>PCA Analysis</a:t>
            </a:r>
            <a:endParaRPr sz="1900"/>
          </a:p>
          <a:p>
            <a:pPr indent="-234950" lvl="1" marL="685800" rtl="0" algn="just">
              <a:spcBef>
                <a:spcPts val="0"/>
              </a:spcBef>
              <a:spcAft>
                <a:spcPts val="0"/>
              </a:spcAft>
              <a:buSzPts val="1900"/>
              <a:buChar char="•"/>
            </a:pPr>
            <a:r>
              <a:rPr lang="en-US" sz="1900"/>
              <a:t>Reduce the number of features/dimensions, by creating new feature vectors which are dependent on the existing features.</a:t>
            </a:r>
            <a:endParaRPr sz="1900"/>
          </a:p>
        </p:txBody>
      </p:sp>
      <p:pic>
        <p:nvPicPr>
          <p:cNvPr descr="A screenshot of a video game&#10;&#10;Description automatically generated with medium confidence" id="194" name="Google Shape;194;p8"/>
          <p:cNvPicPr preferRelativeResize="0"/>
          <p:nvPr/>
        </p:nvPicPr>
        <p:blipFill rotWithShape="1">
          <a:blip r:embed="rId3">
            <a:alphaModFix/>
          </a:blip>
          <a:srcRect b="2" l="18205" r="20611" t="0"/>
          <a:stretch/>
        </p:blipFill>
        <p:spPr>
          <a:xfrm>
            <a:off x="6257925" y="0"/>
            <a:ext cx="5932943" cy="685800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195" name="Google Shape;195;p8"/>
          <p:cNvSpPr/>
          <p:nvPr/>
        </p:nvSpPr>
        <p:spPr>
          <a:xfrm rot="-5400000">
            <a:off x="-179264" y="978274"/>
            <a:ext cx="7866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8"/>
          <p:cNvSpPr/>
          <p:nvPr/>
        </p:nvSpPr>
        <p:spPr>
          <a:xfrm rot="-5400000">
            <a:off x="51847" y="978237"/>
            <a:ext cx="577800" cy="993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97" name="Google Shape;197;p8"/>
          <p:cNvCxnSpPr/>
          <p:nvPr/>
        </p:nvCxnSpPr>
        <p:spPr>
          <a:xfrm>
            <a:off x="751981" y="1796488"/>
            <a:ext cx="5222700" cy="0"/>
          </a:xfrm>
          <a:prstGeom prst="straightConnector1">
            <a:avLst/>
          </a:prstGeom>
          <a:noFill/>
          <a:ln cap="flat" cmpd="sng" w="38100">
            <a:solidFill>
              <a:srgbClr val="92D050"/>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838200" y="365125"/>
            <a:ext cx="410367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00"/>
              <a:buFont typeface="Calibri"/>
              <a:buNone/>
            </a:pPr>
            <a:r>
              <a:rPr lang="en-US" sz="3900"/>
              <a:t>Workflow of Data Modelling</a:t>
            </a:r>
            <a:endParaRPr/>
          </a:p>
        </p:txBody>
      </p:sp>
      <p:sp>
        <p:nvSpPr>
          <p:cNvPr id="203" name="Google Shape;203;p9"/>
          <p:cNvSpPr/>
          <p:nvPr/>
        </p:nvSpPr>
        <p:spPr>
          <a:xfrm rot="-5400000">
            <a:off x="-179272" y="978246"/>
            <a:ext cx="786636" cy="99319"/>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9"/>
          <p:cNvSpPr/>
          <p:nvPr/>
        </p:nvSpPr>
        <p:spPr>
          <a:xfrm rot="-5400000">
            <a:off x="51876" y="978244"/>
            <a:ext cx="577764" cy="99321"/>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05" name="Google Shape;205;p9"/>
          <p:cNvCxnSpPr/>
          <p:nvPr/>
        </p:nvCxnSpPr>
        <p:spPr>
          <a:xfrm>
            <a:off x="873306" y="1690688"/>
            <a:ext cx="5222694" cy="0"/>
          </a:xfrm>
          <a:prstGeom prst="straightConnector1">
            <a:avLst/>
          </a:prstGeom>
          <a:noFill/>
          <a:ln cap="flat" cmpd="sng" w="38100">
            <a:solidFill>
              <a:srgbClr val="BF9000"/>
            </a:solidFill>
            <a:prstDash val="solid"/>
            <a:miter lim="800000"/>
            <a:headEnd len="sm" w="sm" type="none"/>
            <a:tailEnd len="sm" w="sm" type="none"/>
          </a:ln>
        </p:spPr>
      </p:cxnSp>
      <p:pic>
        <p:nvPicPr>
          <p:cNvPr id="206" name="Google Shape;206;p9"/>
          <p:cNvPicPr preferRelativeResize="0"/>
          <p:nvPr/>
        </p:nvPicPr>
        <p:blipFill rotWithShape="1">
          <a:blip r:embed="rId3">
            <a:alphaModFix/>
          </a:blip>
          <a:srcRect b="0" l="0" r="0" t="0"/>
          <a:stretch/>
        </p:blipFill>
        <p:spPr>
          <a:xfrm>
            <a:off x="263700" y="2168750"/>
            <a:ext cx="9337501" cy="3594850"/>
          </a:xfrm>
          <a:prstGeom prst="rect">
            <a:avLst/>
          </a:prstGeom>
          <a:noFill/>
          <a:ln>
            <a:noFill/>
          </a:ln>
        </p:spPr>
      </p:pic>
      <p:sp>
        <p:nvSpPr>
          <p:cNvPr id="207" name="Google Shape;207;p9"/>
          <p:cNvSpPr txBox="1"/>
          <p:nvPr/>
        </p:nvSpPr>
        <p:spPr>
          <a:xfrm>
            <a:off x="340758" y="5763591"/>
            <a:ext cx="65489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HINTS5 – Cycle 2 Poses with a Classification Problem statement</a:t>
            </a:r>
            <a:endParaRPr sz="1800"/>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Approach: Split Dataset into Train, Test and Validation datasets.</a:t>
            </a:r>
            <a:endParaRPr sz="1800"/>
          </a:p>
        </p:txBody>
      </p:sp>
      <p:sp>
        <p:nvSpPr>
          <p:cNvPr id="208" name="Google Shape;208;p9"/>
          <p:cNvSpPr/>
          <p:nvPr/>
        </p:nvSpPr>
        <p:spPr>
          <a:xfrm>
            <a:off x="10252754" y="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9"/>
          <p:cNvSpPr/>
          <p:nvPr/>
        </p:nvSpPr>
        <p:spPr>
          <a:xfrm rot="5400000">
            <a:off x="10975800" y="72300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9"/>
          <p:cNvSpPr/>
          <p:nvPr/>
        </p:nvSpPr>
        <p:spPr>
          <a:xfrm rot="5400000">
            <a:off x="10975800" y="5643927"/>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9"/>
          <p:cNvSpPr/>
          <p:nvPr/>
        </p:nvSpPr>
        <p:spPr>
          <a:xfrm>
            <a:off x="9989924" y="6366920"/>
            <a:ext cx="1939200" cy="4932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2" name="Google Shape;212;p9"/>
          <p:cNvPicPr preferRelativeResize="0"/>
          <p:nvPr/>
        </p:nvPicPr>
        <p:blipFill rotWithShape="1">
          <a:blip r:embed="rId4">
            <a:alphaModFix/>
          </a:blip>
          <a:srcRect b="0" l="0" r="0" t="0"/>
          <a:stretch/>
        </p:blipFill>
        <p:spPr>
          <a:xfrm>
            <a:off x="8395400" y="365118"/>
            <a:ext cx="3796599" cy="3182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2022-01-31T02:05:20Z</dcterms:created>
  <dc:creator>Grandi, Ashrith Sai</dc:creator>
</cp:coreProperties>
</file>