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Avenir" panose="02000503020000020003" pitchFamily="2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T Serif" panose="020A0603040505020204" pitchFamily="18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qvec+8pJgng5JpmYhTeN1gZmI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E5769D-3A01-412E-96FE-FAB289BA89FE}">
  <a:tblStyle styleId="{35E5769D-3A01-412E-96FE-FAB289BA89F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paper based : books, magazines, brochures, newspapers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health goal: losing weight; quit smoking</a:t>
            </a: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FreqGoProvider: 1 time, 2,3,4,5-9,10 or more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QualityCare: Excellent, V Good, Good, Fair, Poor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ConfidentInfoSafe: Very/ Somewhat or not\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UsefulOnlineMedRec: not/somewhat/not at all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* </a:t>
            </a: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assume that our dataset has a binary target variable. 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Our problem is to find the important predictors that determine users’ signing up behavior</a:t>
            </a:r>
            <a:endParaRPr/>
          </a:p>
        </p:txBody>
      </p:sp>
      <p:sp>
        <p:nvSpPr>
          <p:cNvPr id="172" name="Google Shape;17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1098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8080"/>
          <a:stretch/>
        </p:blipFill>
        <p:spPr>
          <a:xfrm>
            <a:off x="0" y="0"/>
            <a:ext cx="658561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6510" y="517383"/>
            <a:ext cx="5143087" cy="2116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9149989" y="4402674"/>
            <a:ext cx="28296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Abhijit Zarekar</a:t>
            </a:r>
            <a:endParaRPr sz="2000" b="1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Samridhi Sachdeva</a:t>
            </a:r>
            <a:endParaRPr sz="2000" b="1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Shubhangi Goyal</a:t>
            </a:r>
            <a:endParaRPr sz="2000" b="1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Sai Nischith Vangala</a:t>
            </a:r>
            <a:endParaRPr sz="2000" b="1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92647" y="451470"/>
            <a:ext cx="8988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A – Looking for Health Information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83125" y="1156475"/>
            <a:ext cx="777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Information is helping us understand the need of patients for health information and their interest towards the health-related knowledge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p2"/>
          <p:cNvGraphicFramePr/>
          <p:nvPr/>
        </p:nvGraphicFramePr>
        <p:xfrm>
          <a:off x="497921" y="2473765"/>
          <a:ext cx="11196175" cy="3544925"/>
        </p:xfrm>
        <a:graphic>
          <a:graphicData uri="http://schemas.openxmlformats.org/drawingml/2006/table">
            <a:tbl>
              <a:tblPr>
                <a:noFill/>
                <a:tableStyleId>{35E5769D-3A01-412E-96FE-FAB289BA89FE}</a:tableStyleId>
              </a:tblPr>
              <a:tblGrid>
                <a:gridCol w="184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Name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Description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Intuition Behind Choosing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AdultsInHH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more than one adult (&gt;18 yrs) in household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Adults have high chances of using app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MailHHAdults 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many adults (Integer)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Adults have high chances of using app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SeekHealthInfo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looked info about health topics from any source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Tells about interest for health information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WhereSeekHealthInfo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 go-to for seeking health info (Multiclass categorical var - 12 classes that can be bucketed into 3: Paper based, Internet based and care provider)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People with internet as first preference 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will be</a:t>
                      </a: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willing to register on app</a:t>
                      </a:r>
                      <a:b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050" b="0" i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SeekCancerInfo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looked ino about cancer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Person in need of cancer related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can 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be signing up or using the app more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9" name="Google Shape;99;p2"/>
          <p:cNvGrpSpPr/>
          <p:nvPr/>
        </p:nvGrpSpPr>
        <p:grpSpPr>
          <a:xfrm>
            <a:off x="9318644" y="146859"/>
            <a:ext cx="2635575" cy="2397454"/>
            <a:chOff x="8937644" y="146859"/>
            <a:chExt cx="2635575" cy="2397454"/>
          </a:xfrm>
        </p:grpSpPr>
        <p:pic>
          <p:nvPicPr>
            <p:cNvPr id="100" name="Google Shape;100;p2" descr="Research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75467" y="946561"/>
              <a:ext cx="1597752" cy="1597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2" descr="Checklist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37644" y="146859"/>
              <a:ext cx="1929820" cy="19298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296505" y="226164"/>
            <a:ext cx="808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B – Using Internet to Find Information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59980" y="811171"/>
            <a:ext cx="726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provide a sentinel view of how the public is interacting with information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environment to address their health needs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/>
        </p:nvGraphicFramePr>
        <p:xfrm>
          <a:off x="336630" y="1584683"/>
          <a:ext cx="11356075" cy="5079250"/>
        </p:xfrm>
        <a:graphic>
          <a:graphicData uri="http://schemas.openxmlformats.org/drawingml/2006/table">
            <a:tbl>
              <a:tblPr>
                <a:noFill/>
                <a:tableStyleId>{35E5769D-3A01-412E-96FE-FAB289BA89FE}</a:tableStyleId>
              </a:tblPr>
              <a:tblGrid>
                <a:gridCol w="243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Name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Description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Intuition Behind Choosing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Internet_Cell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Access to cellular n/w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Accessibility to internet is valid for app usage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Internet_WiFi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Access to wireless n/w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Accessibility to internet is valid for app usage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WhereUseInernet_MobileDevice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often internet is used on mobile device (Daily/ Sometimes/ Never/ NA)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Indicates internet use of people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HaveDevice_Tablet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tablet computer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people do not have device, they won’t sign up for app</a:t>
                      </a:r>
                      <a:endParaRPr sz="1400" u="none" strike="noStrike" cap="none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HaveDevice_SmartPh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smart phone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people do not have device, they won’t sign up for app</a:t>
                      </a:r>
                      <a:endParaRPr sz="1400" u="none" strike="noStrike" cap="none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HaveDevice_CellPh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basic cell phone only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people do not have device, they won’t sign up for app</a:t>
                      </a:r>
                      <a:endParaRPr sz="1400" u="none" strike="noStrike" cap="none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HaveDevice_None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None of the devices owned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people do not have device, they won’t sign up for app</a:t>
                      </a:r>
                      <a:endParaRPr sz="1400" u="none" strike="noStrike" cap="none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TabletHealthWellnessApps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any health app on device (Y/N/Don’t know)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if person is aware about health awareness apps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Tablet_AchieveGoal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health app helped to track progress on health goal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the impact of their past usage of any other health app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Tablet_MakeDecision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health app helped to treat an illness or condition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the impact of their past usage of any other health app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Tablet_DiscussionsHCP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health app helped in discussion with care provider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the impact of their past usage of any other health app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SharedHealthDeviceInfo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any health info shared with a health professional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if the user has any privacy concerns which may reduce chances of signing up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IntRsn_SharedSocNet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visit social networking sites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social media interaction and activity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109" name="Google Shape;109;p3"/>
          <p:cNvGrpSpPr/>
          <p:nvPr/>
        </p:nvGrpSpPr>
        <p:grpSpPr>
          <a:xfrm>
            <a:off x="9779319" y="-125101"/>
            <a:ext cx="2224735" cy="1709772"/>
            <a:chOff x="9523622" y="-312740"/>
            <a:chExt cx="2536467" cy="2176944"/>
          </a:xfrm>
        </p:grpSpPr>
        <p:pic>
          <p:nvPicPr>
            <p:cNvPr id="110" name="Google Shape;110;p3" descr="Syncing cloud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74300" y="94980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 descr="Internet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40345" y="-312740"/>
              <a:ext cx="1719744" cy="1719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 descr="Cloud Computing outlin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23622" y="27324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341103" y="352242"/>
            <a:ext cx="5408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C – Your Health Care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25757" y="937260"/>
            <a:ext cx="7827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Information is helping us understand the need of patients for health information and their interest towards the health-related knowledge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Google Shape;119;p4"/>
          <p:cNvGraphicFramePr/>
          <p:nvPr/>
        </p:nvGraphicFramePr>
        <p:xfrm>
          <a:off x="489296" y="1735678"/>
          <a:ext cx="11416125" cy="4842425"/>
        </p:xfrm>
        <a:graphic>
          <a:graphicData uri="http://schemas.openxmlformats.org/drawingml/2006/table">
            <a:tbl>
              <a:tblPr>
                <a:noFill/>
                <a:tableStyleId>{35E5769D-3A01-412E-96FE-FAB289BA89FE}</a:tableStyleId>
              </a:tblPr>
              <a:tblGrid>
                <a:gridCol w="20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Name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Description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Intuition Behind Choosing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HealthIns_InsuranceEmp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Insurance through current or former employer or union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HealthIns_InsurancePriv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Insurance directly purchased from company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HealthIns_Medicare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Medicare insurance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HealthIns_Medicaid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Medicaid insurance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HealthIns_Tricare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Tricare or other military health care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HealthIns_VA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or enrolled for VA health care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HealthIns_IHS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or enrolled in Indian Health Service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HealthIns_Other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Any other insurance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ProbCare_BringTest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had to carry test result to appt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Might help in analyzing the reason of people engaging with the app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ProbCare_WaitLong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had to wait longer for test results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Might help in analyzing the reason of people engaging with the app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ProbCare_RedoTest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had to repeat tests because of non availability of previous (Y/N)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Might help in analyzing the reason of people engaging with the app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ProbCare_ProvideHist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had to provide history again because of loss of chart (Y/N)</a:t>
                      </a:r>
                      <a:endParaRPr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Might help in analyzing the reason of people engaging with the app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QualityCare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Rating to quality of healthcare (Multiclass ordinal - classes can be reduced)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Poor quality increases likelihood of patient registration 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FreqGoProvider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457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many times visited a doctor, nurse (multiclass - can be bucketed accorded to frequency in data)</a:t>
                      </a:r>
                      <a:endParaRPr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457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Frequently visiting patients will sign up/use app more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45725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MostRecentCheckup2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457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long it’s been since last routine checkup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457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Person who recently 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visited</a:t>
                      </a: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doctor will sign up/use app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45725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120" name="Google Shape;120;p4"/>
          <p:cNvGrpSpPr/>
          <p:nvPr/>
        </p:nvGrpSpPr>
        <p:grpSpPr>
          <a:xfrm>
            <a:off x="9833559" y="78498"/>
            <a:ext cx="2071867" cy="1572499"/>
            <a:chOff x="8774686" y="163167"/>
            <a:chExt cx="2539986" cy="1969316"/>
          </a:xfrm>
        </p:grpSpPr>
        <p:grpSp>
          <p:nvGrpSpPr>
            <p:cNvPr id="121" name="Google Shape;121;p4"/>
            <p:cNvGrpSpPr/>
            <p:nvPr/>
          </p:nvGrpSpPr>
          <p:grpSpPr>
            <a:xfrm>
              <a:off x="8774686" y="163167"/>
              <a:ext cx="2539986" cy="1571918"/>
              <a:chOff x="8774686" y="163167"/>
              <a:chExt cx="2539986" cy="1571918"/>
            </a:xfrm>
          </p:grpSpPr>
          <p:pic>
            <p:nvPicPr>
              <p:cNvPr id="122" name="Google Shape;122;p4" descr="Care with solid fil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9809547" y="222786"/>
                <a:ext cx="1505125" cy="1505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Google Shape;123;p4" descr="Inpatient with solid fill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416028" y="163167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4" descr="Clipboard Partially Checked outlin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8774686" y="820685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5" name="Google Shape;125;p4" descr="Thumbs up sign outlin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2969" y="121808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508259" y="155329"/>
            <a:ext cx="5408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D – Medical Records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5"/>
          <p:cNvGraphicFramePr/>
          <p:nvPr/>
        </p:nvGraphicFramePr>
        <p:xfrm>
          <a:off x="556549" y="1396873"/>
          <a:ext cx="11078925" cy="5285525"/>
        </p:xfrm>
        <a:graphic>
          <a:graphicData uri="http://schemas.openxmlformats.org/drawingml/2006/table">
            <a:tbl>
              <a:tblPr>
                <a:noFill/>
                <a:tableStyleId>{35E5769D-3A01-412E-96FE-FAB289BA89FE}</a:tableStyleId>
              </a:tblPr>
              <a:tblGrid>
                <a:gridCol w="249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Description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Intuition Behind Choosing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ProviderMaintainEMR2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provider maintain medical records in computerized system (Y/N/Don’t know)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Patient might sign up to access records that provider is using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ConfidentInfoSafe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Confidence about your medical records being  protected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concerned about privacy patient may not install the app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AccessOnlineRecord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many times online health record accessed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frequency of accessing records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NotAccessed_SpeakDirectly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prefer to speak to provider directly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Might not sign up if prefers communicating directly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NotAccessed_NoInternet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no way to access the website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Won’t sign up if no access to internet 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NotAccessed_NoNeed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no need for online medical record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Won’t sign up if does not feel the need to access record online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NotAccessed_ConcernedPrivacy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not accessed info due to privacy concern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Won’t sign up if concerned about privacy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NotAccessed_NoRecord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not accessed because no online record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Won’t sign up if has no online record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RecordsOnline_RefillMeds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accessed, for medical refill or medications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RecordsOnline_Paperwork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accessed, for filing paperwork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RecordsOnline_RequestCorrection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accessed, for requesting correction in info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RecordsOnline_MessageHCP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accessed, for securely messaging care provider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RecordsOnline_DownloadHealth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accessed, for downloading info to device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RecordsOnline_AddHealthInfo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 for adding info to share with care provider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RecordsOnline_MakeDecision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accessed, did it help you treat illness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Esent_AnotherHCP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medical info shared to HCP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Efficient to share electronically available records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Esent_Family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medical info shared with family member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Efficient to share electronically available records</a:t>
                      </a:r>
                      <a:endParaRPr sz="1400" u="none" strike="noStrike" cap="none"/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Esent_HealthApp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app helped to manage and store health info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Efficient to share electronically available records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UsefulOnlineMedRec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useful was online record in monitoring health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Efficient to share electronically available records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WithheldInfoPrivacy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health info not shared with HCP because of privacy or security concern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1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Won’t sign up if concerned about privacy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EverOfferedAccessRec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offered online access by provider or insurer (Y/N/Don’t know)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who can be more influential in sign ups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WhoOffered_HCP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offered, by whom: HCP?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who can be more influential in sign ups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WhoOffered_Insurer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offered, by whom: Insurer?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who can be more influential in sign ups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WhoOffered_Other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offered, by whom: Any other?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who can be more influential in sign ups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650" marR="5650" marT="565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32" name="Google Shape;132;p5"/>
          <p:cNvSpPr txBox="1"/>
          <p:nvPr/>
        </p:nvSpPr>
        <p:spPr>
          <a:xfrm>
            <a:off x="630995" y="740329"/>
            <a:ext cx="743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explore the diffusion of new health communication channels within and between segments of the national population.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5"/>
          <p:cNvGrpSpPr/>
          <p:nvPr/>
        </p:nvGrpSpPr>
        <p:grpSpPr>
          <a:xfrm>
            <a:off x="9878292" y="5225"/>
            <a:ext cx="2365650" cy="1487138"/>
            <a:chOff x="9376647" y="5226"/>
            <a:chExt cx="2867454" cy="2126609"/>
          </a:xfrm>
        </p:grpSpPr>
        <p:pic>
          <p:nvPicPr>
            <p:cNvPr id="134" name="Google Shape;134;p5" descr="Cpr outlin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67503" y="522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5" descr="Stethoscope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76647" y="462426"/>
              <a:ext cx="767003" cy="767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5" descr="IV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329701" y="121743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5" descr="Needle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560303" y="2183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5" descr="Medical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55076" y="99057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5" descr="Medicine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618855" y="95509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5" descr="Clipboard Mixed with solid fill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044207" y="89632"/>
              <a:ext cx="725269" cy="7252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809946" y="335792"/>
            <a:ext cx="6974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G and I – Your Overall Health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6"/>
          <p:cNvGraphicFramePr/>
          <p:nvPr/>
        </p:nvGraphicFramePr>
        <p:xfrm>
          <a:off x="809946" y="1626757"/>
          <a:ext cx="11160600" cy="4798675"/>
        </p:xfrm>
        <a:graphic>
          <a:graphicData uri="http://schemas.openxmlformats.org/drawingml/2006/table">
            <a:tbl>
              <a:tblPr>
                <a:noFill/>
                <a:tableStyleId>{35E5769D-3A01-412E-96FE-FAB289BA89FE}</a:tableStyleId>
              </a:tblPr>
              <a:tblGrid>
                <a:gridCol w="231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Description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Intuition Behind Choosing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GeneralHealth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Rate own health (Excellent/ V Good/ Good/ Fair or Poor)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 healthy person might be more concerned and using the app more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OwnAbilityTakeCareHealth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Confidence on taking own care (Completely/ Very/ Somewhat/ Little)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person is not confident then would sign up in order to take assistance of the app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Height_Feet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Height in feet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Helps in BMI calculation; can be compelling reason to sign up</a:t>
                      </a:r>
                      <a:endParaRPr sz="1400" u="none" strike="noStrike" cap="none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Height_Inches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Height in inches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Helps in BMI calculation; can be compelling reason to sign up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 in pounds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Helps in BMI calculation; can be compelling reason to sign up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MedConditions_Diabetes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patient has diabetes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Track which group of chronic disease people sign up and use app more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MedConditions_HighBP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patient has High Blood Pressure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Track which group of chronic disease people sign up and use app more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MedConditions_HeartCondition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patient has a Heart Condition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Track which group of chronic disease people sign up and use app more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MedConditions_LungDisease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patient has Lung Disease(Y/N)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Track which group of chronic disease people sign up and use app more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MedConditions_Arthritis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patient has Arthritis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Track which group of chronic disease people sign up and use app more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MedConditions_Depression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 patient has Depression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Track which group of chronic disease people sign up and use app more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TimesModerateExercise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many days in a week the patient exercises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More health freak, more the chances of signing up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7" name="Google Shape;147;p6"/>
          <p:cNvSpPr txBox="1"/>
          <p:nvPr/>
        </p:nvSpPr>
        <p:spPr>
          <a:xfrm>
            <a:off x="792146" y="980257"/>
            <a:ext cx="764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414141"/>
                </a:solidFill>
                <a:latin typeface="PT Serif"/>
                <a:ea typeface="PT Serif"/>
                <a:cs typeface="PT Serif"/>
                <a:sym typeface="PT Serif"/>
              </a:rPr>
              <a:t> 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generate research questions and hypotheses for further exploration using complementary methodologies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6"/>
          <p:cNvGrpSpPr/>
          <p:nvPr/>
        </p:nvGrpSpPr>
        <p:grpSpPr>
          <a:xfrm>
            <a:off x="9301212" y="-21048"/>
            <a:ext cx="2815112" cy="1510804"/>
            <a:chOff x="8996758" y="215314"/>
            <a:chExt cx="3186318" cy="2104184"/>
          </a:xfrm>
        </p:grpSpPr>
        <p:pic>
          <p:nvPicPr>
            <p:cNvPr id="149" name="Google Shape;149;p6" descr="Sling outlin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9078524" y="272855"/>
              <a:ext cx="375434" cy="3754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6" descr="Eye dropper outlin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117230" y="3294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6" descr="Dental Tools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23810" y="1243828"/>
              <a:ext cx="589456" cy="589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6" descr="Lungs with virus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268676" y="140509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6" descr="Covid-19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194296" y="21531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6" descr="Homeopathy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96758" y="121351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6" descr="Face with mask outlin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756024" y="81020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6" descr="Cough with solid fill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494499" y="81020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/>
        </p:nvSpPr>
        <p:spPr>
          <a:xfrm>
            <a:off x="493419" y="730820"/>
            <a:ext cx="564315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O – Household and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7"/>
          <p:cNvGraphicFramePr/>
          <p:nvPr/>
        </p:nvGraphicFramePr>
        <p:xfrm>
          <a:off x="553674" y="1403539"/>
          <a:ext cx="11165800" cy="5166425"/>
        </p:xfrm>
        <a:graphic>
          <a:graphicData uri="http://schemas.openxmlformats.org/drawingml/2006/table">
            <a:tbl>
              <a:tblPr>
                <a:noFill/>
                <a:tableStyleId>{35E5769D-3A01-412E-96FE-FAB289BA89FE}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Description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Intuition Behind Choosing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 in yrs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which age group is more likely to sign up the app 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OccupationStatus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Occupational Status - Multiclass categorical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what is the most common occupation of users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MaritalStatus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Marital Status - Multiclass categorical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which status is more likely to  sign up the app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Highest level of schooling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 Multiclass categorical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which education group is more likely to  sign up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SpeakEnglish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well speak English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 Multiclass categorical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if English proficiency is the reason of not sign up</a:t>
                      </a:r>
                      <a:endParaRPr sz="1400" u="none" strike="noStrike" cap="none"/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SelfGender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Gender: Male/ Female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Details out the gender of the person filling forum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IncomeRanges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Annual Income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relation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with sign up and usage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ChildrenInHH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of children (&lt;18yrs) in household (Integer)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whether parents sign up or use the app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ReceivedCareVA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received care from VA hospital or clinic (Y/N)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Veteran status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46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NotHisp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Mexican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PuertoRican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Cuban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OtherHisp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Origin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Race Diversity for signup and usage of the app</a:t>
                      </a:r>
                      <a:endParaRPr sz="1400" u="none" strike="noStrike" cap="none"/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White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Black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American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AsInd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Chinese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Filipino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Japanese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Korean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Vietnamese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OthAsian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Hawaiian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Guamanian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Samoan</a:t>
                      </a:r>
                      <a:b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OthPacIsl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Race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Race Diversity for signup and usage of the app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00" marR="4900" marT="49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163" name="Google Shape;163;p7"/>
          <p:cNvGrpSpPr/>
          <p:nvPr/>
        </p:nvGrpSpPr>
        <p:grpSpPr>
          <a:xfrm>
            <a:off x="9990482" y="0"/>
            <a:ext cx="1890816" cy="1227651"/>
            <a:chOff x="10352327" y="14793"/>
            <a:chExt cx="1839673" cy="1388746"/>
          </a:xfrm>
        </p:grpSpPr>
        <p:pic>
          <p:nvPicPr>
            <p:cNvPr id="164" name="Google Shape;164;p7" descr="Weight Loss outlin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76755" y="1479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7" descr="Baby outlin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607225" y="229398"/>
              <a:ext cx="584775" cy="58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7" descr="Group of men outlin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79568" y="667564"/>
              <a:ext cx="638700" cy="63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7" descr="Family with girl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459780" y="888824"/>
              <a:ext cx="514715" cy="514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7" descr="Gender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352327" y="80137"/>
              <a:ext cx="551670" cy="5516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818605" y="522514"/>
            <a:ext cx="19413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485364" y="2439361"/>
            <a:ext cx="4468537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Finding the feature importance we can use –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Classifier, or Random Forest Classifier or Gradient Boosting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Factor that will be taken into consideration for choosing a particular model –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dataset will be imbalanced the output might be impacted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linearity of the data : If residual error of logistic regression is high then we will go for complex model like SVM Kernel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20"/>
          <p:cNvCxnSpPr/>
          <p:nvPr/>
        </p:nvCxnSpPr>
        <p:spPr>
          <a:xfrm>
            <a:off x="6213446" y="1381539"/>
            <a:ext cx="0" cy="5033395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20"/>
          <p:cNvSpPr txBox="1"/>
          <p:nvPr/>
        </p:nvSpPr>
        <p:spPr>
          <a:xfrm>
            <a:off x="6351324" y="4088855"/>
            <a:ext cx="4717093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 case the dataset by HINTS does not have a target/dependent variable then we will apply Clustering for Unsupervised Modeling Analysis.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the target variable indicates frequency of use of the app then we can implement a clustering algorithm like K-means.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Now if, the dataset by HINTS does have a target or dependent variable then we can go for Support Vector Machine (SVM) for supervised Modeling Analysis.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the target variable indicates frequency of use of the app then we can implement KNN or SVM models.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325276" y="1570048"/>
            <a:ext cx="47887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predictors that determine whether the user will sign up for the app or not.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351324" y="3172712"/>
            <a:ext cx="47887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classify or cluster the users based on the frequency of use of the app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0" descr="A picture containing text,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530" y="5185705"/>
            <a:ext cx="2772560" cy="138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 descr="Chart, rada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7363" y="5062797"/>
            <a:ext cx="3018206" cy="163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 descr="Chart, scatter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3567" y="667614"/>
            <a:ext cx="3304226" cy="2271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 descr="Chart, scatter char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23126" y="1400832"/>
            <a:ext cx="1813071" cy="162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2338</Words>
  <Application>Microsoft Macintosh PowerPoint</Application>
  <PresentationFormat>Widescreen</PresentationFormat>
  <Paragraphs>301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PT Serif</vt:lpstr>
      <vt:lpstr>Avenir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Shubhangi</dc:creator>
  <cp:lastModifiedBy>Samridhi Sachdeva</cp:lastModifiedBy>
  <cp:revision>1</cp:revision>
  <dcterms:created xsi:type="dcterms:W3CDTF">2022-01-31T04:26:30Z</dcterms:created>
  <dcterms:modified xsi:type="dcterms:W3CDTF">2022-02-01T19:46:59Z</dcterms:modified>
</cp:coreProperties>
</file>