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3" roundtripDataSignature="AMtx7mh0H3MIYPTq8vLXiiDit/7Svtba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261C48-47F9-4DD7-A2B8-D53B5B95AE37}">
  <a:tblStyle styleId="{A2261C48-47F9-4DD7-A2B8-D53B5B95AE3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9C825E0-C7F2-4458-8CB5-80BDD013F905}"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E8"/>
          </a:solidFill>
        </a:fill>
      </a:tcStyle>
    </a:wholeTbl>
    <a:band1H>
      <a:tcTxStyle/>
      <a:tcStyle>
        <a:fill>
          <a:solidFill>
            <a:srgbClr val="D4E2CE"/>
          </a:solidFill>
        </a:fill>
      </a:tcStyle>
    </a:band1H>
    <a:band2H>
      <a:tcTxStyle/>
    </a:band2H>
    <a:band1V>
      <a:tcTxStyle/>
      <a:tcStyle>
        <a:fill>
          <a:solidFill>
            <a:srgbClr val="D4E2CE"/>
          </a:solidFill>
        </a:fill>
      </a:tcStyle>
    </a:band1V>
    <a:band2V>
      <a:tcTxStyle/>
    </a:band2V>
    <a:lastCol>
      <a:tcTxStyle b="on" i="off">
        <a:font>
          <a:latin typeface="Arial"/>
          <a:ea typeface="Arial"/>
          <a:cs typeface="Arial"/>
        </a:font>
        <a:schemeClr val="lt1"/>
      </a:tcTxStyle>
      <a:tcStyle>
        <a:fill>
          <a:solidFill>
            <a:schemeClr val="accent6"/>
          </a:solidFill>
        </a:fill>
      </a:tcStyle>
    </a:lastCol>
    <a:firstCol>
      <a:tcTxStyle b="on" i="off">
        <a:font>
          <a:latin typeface="Arial"/>
          <a:ea typeface="Arial"/>
          <a:cs typeface="Arial"/>
        </a:font>
        <a:schemeClr val="lt1"/>
      </a:tcTxStyle>
      <a:tcStyle>
        <a:fill>
          <a:solidFill>
            <a:schemeClr val="accent6"/>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customschemas.google.com/relationships/presentationmetadata" Target="meta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0565a50c0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110565a50c0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1d8742ed1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d1d8742ed1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1d8742ed1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d1d8742ed1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200">
                <a:solidFill>
                  <a:srgbClr val="111111"/>
                </a:solidFill>
                <a:highlight>
                  <a:srgbClr val="FFFFFF"/>
                </a:highlight>
              </a:rPr>
              <a:t>Step forward feature selection starts with the evaluation of each individual feature, and selects that which results in the best performing selected algorithm model. What's the "best?" That depends entirely on the defined evaluation criteria (AUC, prediction accuracy, RMSE, etc.). Next, all possible combinations of the that selected feature and a subsequent feature are evaluated, and a second feature is selected, and so on, until the required predefined number of features is selected.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1540fcb66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111540fcb66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200">
                <a:solidFill>
                  <a:srgbClr val="111111"/>
                </a:solidFill>
                <a:highlight>
                  <a:srgbClr val="FFFFFF"/>
                </a:highlight>
              </a:rPr>
              <a:t>Step forward feature selection starts with the evaluation of each individual feature, and selects that which results in the best performing selected algorithm model. What's the "best?" That depends entirely on the defined evaluation criteria (AUC, prediction accuracy, RMSE, etc.). Next, all possible combinations of the that selected feature and a subsequent feature are evaluated, and a second feature is selected, and so on, until the required predefined number of features is selected.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0565a50c0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110565a50c0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8"/>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8"/>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 name="Google Shape;14;p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7"/>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7"/>
          <p:cNvSpPr/>
          <p:nvPr>
            <p:ph idx="2" type="pic"/>
          </p:nvPr>
        </p:nvSpPr>
        <p:spPr>
          <a:xfrm>
            <a:off x="3887391" y="740569"/>
            <a:ext cx="4629150" cy="3655219"/>
          </a:xfrm>
          <a:prstGeom prst="rect">
            <a:avLst/>
          </a:prstGeom>
          <a:noFill/>
          <a:ln>
            <a:noFill/>
          </a:ln>
        </p:spPr>
      </p:sp>
      <p:sp>
        <p:nvSpPr>
          <p:cNvPr id="67" name="Google Shape;67;p17"/>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8" name="Google Shape;68;p1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8"/>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8"/>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4" name="Google Shape;74;p1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9"/>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9"/>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0" name="Google Shape;80;p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sp>
        <p:nvSpPr>
          <p:cNvPr id="18" name="Google Shape;18;p9"/>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90000"/>
              </a:lnSpc>
              <a:spcBef>
                <a:spcPts val="0"/>
              </a:spcBef>
              <a:spcAft>
                <a:spcPts val="0"/>
              </a:spcAft>
              <a:buClr>
                <a:schemeClr val="lt1"/>
              </a:buClr>
              <a:buSzPts val="3600"/>
              <a:buFont typeface="Calibri"/>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9" name="Google Shape;19;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900"/>
              <a:buFont typeface="Calibri"/>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0"/>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0"/>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 name="Google Shape;23;p1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6" name="Shape 26"/>
        <p:cNvGrpSpPr/>
        <p:nvPr/>
      </p:nvGrpSpPr>
      <p:grpSpPr>
        <a:xfrm>
          <a:off x="0" y="0"/>
          <a:ext cx="0" cy="0"/>
          <a:chOff x="0" y="0"/>
          <a:chExt cx="0" cy="0"/>
        </a:xfrm>
      </p:grpSpPr>
      <p:sp>
        <p:nvSpPr>
          <p:cNvPr id="27" name="Google Shape;27;p11"/>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1"/>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9" name="Google Shape;29;p1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1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2"/>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 name="Google Shape;35;p12"/>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1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13"/>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3"/>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2" name="Google Shape;42;p13"/>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3" name="Google Shape;43;p13"/>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4" name="Google Shape;44;p13"/>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5" name="Google Shape;45;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1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16"/>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6"/>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0" name="Google Shape;60;p16"/>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1" name="Google Shape;61;p1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7"/>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1"/>
          <p:cNvSpPr/>
          <p:nvPr/>
        </p:nvSpPr>
        <p:spPr>
          <a:xfrm>
            <a:off x="0" y="0"/>
            <a:ext cx="9144000"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p:nvPr/>
        </p:nvSpPr>
        <p:spPr>
          <a:xfrm rot="2700000">
            <a:off x="62087" y="-1039626"/>
            <a:ext cx="1818655" cy="2708393"/>
          </a:xfrm>
          <a:custGeom>
            <a:rect b="b" l="l" r="r" t="t"/>
            <a:pathLst>
              <a:path extrusionOk="0" h="3611191" w="2424873">
                <a:moveTo>
                  <a:pt x="0" y="2424874"/>
                </a:moveTo>
                <a:lnTo>
                  <a:pt x="2424873" y="0"/>
                </a:lnTo>
                <a:lnTo>
                  <a:pt x="2424873" y="3611191"/>
                </a:lnTo>
                <a:lnTo>
                  <a:pt x="1186317" y="3611191"/>
                </a:lnTo>
                <a:close/>
              </a:path>
            </a:pathLst>
          </a:custGeom>
          <a:solidFill>
            <a:schemeClr val="accent6">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p:nvPr/>
        </p:nvSpPr>
        <p:spPr>
          <a:xfrm rot="2700000">
            <a:off x="1178250" y="-253937"/>
            <a:ext cx="1226966" cy="1226966"/>
          </a:xfrm>
          <a:custGeom>
            <a:rect b="b" l="l" r="r" t="t"/>
            <a:pathLst>
              <a:path extrusionOk="0" h="1635955" w="1635955">
                <a:moveTo>
                  <a:pt x="0" y="957987"/>
                </a:moveTo>
                <a:lnTo>
                  <a:pt x="957987" y="0"/>
                </a:lnTo>
                <a:lnTo>
                  <a:pt x="1635955" y="0"/>
                </a:lnTo>
                <a:lnTo>
                  <a:pt x="1635955" y="1635955"/>
                </a:lnTo>
                <a:lnTo>
                  <a:pt x="0" y="1635955"/>
                </a:lnTo>
                <a:close/>
              </a:path>
            </a:pathLst>
          </a:custGeom>
          <a:solidFill>
            <a:schemeClr val="accent6">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p:nvPr/>
        </p:nvSpPr>
        <p:spPr>
          <a:xfrm rot="2700000">
            <a:off x="7220989" y="-4941"/>
            <a:ext cx="3044545" cy="1911083"/>
          </a:xfrm>
          <a:custGeom>
            <a:rect b="b" l="l" r="r" t="t"/>
            <a:pathLst>
              <a:path extrusionOk="0" h="2548110" w="4059393">
                <a:moveTo>
                  <a:pt x="0" y="1511282"/>
                </a:moveTo>
                <a:lnTo>
                  <a:pt x="1511282" y="0"/>
                </a:lnTo>
                <a:lnTo>
                  <a:pt x="4059393" y="2548110"/>
                </a:lnTo>
                <a:lnTo>
                  <a:pt x="0" y="2548110"/>
                </a:lnTo>
                <a:close/>
              </a:path>
            </a:pathLst>
          </a:custGeom>
          <a:solidFill>
            <a:schemeClr val="accent1">
              <a:alpha val="2784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p:nvPr/>
        </p:nvSpPr>
        <p:spPr>
          <a:xfrm rot="2700000">
            <a:off x="7697193" y="1099335"/>
            <a:ext cx="889281" cy="889281"/>
          </a:xfrm>
          <a:prstGeom prst="rect">
            <a:avLst/>
          </a:prstGeom>
          <a:solidFill>
            <a:schemeClr val="accent1">
              <a:alpha val="2784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p1"/>
          <p:cNvSpPr/>
          <p:nvPr/>
        </p:nvSpPr>
        <p:spPr>
          <a:xfrm rot="2700000">
            <a:off x="-22168" y="3899057"/>
            <a:ext cx="1833680" cy="1774587"/>
          </a:xfrm>
          <a:custGeom>
            <a:rect b="b" l="l" r="r" t="t"/>
            <a:pathLst>
              <a:path extrusionOk="0" h="2132734" w="2203753">
                <a:moveTo>
                  <a:pt x="0" y="0"/>
                </a:moveTo>
                <a:lnTo>
                  <a:pt x="2203753" y="0"/>
                </a:lnTo>
                <a:lnTo>
                  <a:pt x="2203753" y="576461"/>
                </a:lnTo>
                <a:lnTo>
                  <a:pt x="647480" y="2132734"/>
                </a:lnTo>
                <a:lnTo>
                  <a:pt x="0" y="1485255"/>
                </a:lnTo>
                <a:close/>
              </a:path>
            </a:pathLst>
          </a:custGeom>
          <a:solidFill>
            <a:schemeClr val="accent1">
              <a:alpha val="2784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 name="Google Shape;93;p1"/>
          <p:cNvSpPr/>
          <p:nvPr/>
        </p:nvSpPr>
        <p:spPr>
          <a:xfrm rot="2700000">
            <a:off x="1327340" y="4079920"/>
            <a:ext cx="696350" cy="696350"/>
          </a:xfrm>
          <a:prstGeom prst="rect">
            <a:avLst/>
          </a:prstGeom>
          <a:solidFill>
            <a:schemeClr val="accent1">
              <a:alpha val="2784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4" name="Google Shape;94;p1"/>
          <p:cNvSpPr/>
          <p:nvPr/>
        </p:nvSpPr>
        <p:spPr>
          <a:xfrm rot="2700000">
            <a:off x="2550983" y="550733"/>
            <a:ext cx="4042034" cy="4042034"/>
          </a:xfrm>
          <a:custGeom>
            <a:rect b="b" l="l" r="r" t="t"/>
            <a:pathLst>
              <a:path extrusionOk="0" h="5389379" w="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1"/>
          <p:cNvSpPr/>
          <p:nvPr/>
        </p:nvSpPr>
        <p:spPr>
          <a:xfrm rot="2700000">
            <a:off x="2025212" y="24962"/>
            <a:ext cx="5093576" cy="5093576"/>
          </a:xfrm>
          <a:custGeom>
            <a:rect b="b" l="l" r="r" t="t"/>
            <a:pathLst>
              <a:path extrusionOk="0" h="6791435" w="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1"/>
          <p:cNvSpPr txBox="1"/>
          <p:nvPr>
            <p:ph idx="1" type="subTitle"/>
          </p:nvPr>
        </p:nvSpPr>
        <p:spPr>
          <a:xfrm>
            <a:off x="3329724" y="3389192"/>
            <a:ext cx="2484551" cy="856388"/>
          </a:xfrm>
          <a:prstGeom prst="rect">
            <a:avLst/>
          </a:prstGeom>
          <a:noFill/>
          <a:ln>
            <a:noFill/>
          </a:ln>
        </p:spPr>
        <p:txBody>
          <a:bodyPr anchorCtr="0" anchor="t" bIns="91425" lIns="91425" spcFirstLastPara="1" rIns="91425" wrap="square" tIns="91425">
            <a:normAutofit/>
          </a:bodyPr>
          <a:lstStyle/>
          <a:p>
            <a:pPr indent="0" lvl="0" marL="0" rtl="0" algn="ctr">
              <a:lnSpc>
                <a:spcPct val="90000"/>
              </a:lnSpc>
              <a:spcBef>
                <a:spcPts val="0"/>
              </a:spcBef>
              <a:spcAft>
                <a:spcPts val="600"/>
              </a:spcAft>
              <a:buClr>
                <a:srgbClr val="080808"/>
              </a:buClr>
              <a:buSzPts val="1500"/>
              <a:buNone/>
            </a:pPr>
            <a:r>
              <a:rPr lang="en-US" sz="1500">
                <a:solidFill>
                  <a:srgbClr val="080808"/>
                </a:solidFill>
              </a:rPr>
              <a:t>Week 3 - IDS 506</a:t>
            </a:r>
            <a:endParaRPr/>
          </a:p>
        </p:txBody>
      </p:sp>
      <p:sp>
        <p:nvSpPr>
          <p:cNvPr id="97" name="Google Shape;97;p1"/>
          <p:cNvSpPr txBox="1"/>
          <p:nvPr>
            <p:ph type="ctrTitle"/>
          </p:nvPr>
        </p:nvSpPr>
        <p:spPr>
          <a:xfrm>
            <a:off x="2403481" y="1765230"/>
            <a:ext cx="4337037" cy="1613040"/>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rgbClr val="080808"/>
              </a:buClr>
              <a:buSzPts val="2700"/>
              <a:buFont typeface="Calibri"/>
              <a:buNone/>
            </a:pPr>
            <a:r>
              <a:rPr b="1" lang="en-US" sz="2500">
                <a:solidFill>
                  <a:srgbClr val="6FAB46"/>
                </a:solidFill>
              </a:rPr>
              <a:t>Health Information National Trends Survey: </a:t>
            </a:r>
            <a:endParaRPr b="1" sz="2500">
              <a:solidFill>
                <a:srgbClr val="6FAB46"/>
              </a:solidFill>
            </a:endParaRPr>
          </a:p>
          <a:p>
            <a:pPr indent="0" lvl="0" marL="0" rtl="0" algn="ctr">
              <a:lnSpc>
                <a:spcPct val="90000"/>
              </a:lnSpc>
              <a:spcBef>
                <a:spcPts val="0"/>
              </a:spcBef>
              <a:spcAft>
                <a:spcPts val="0"/>
              </a:spcAft>
              <a:buClr>
                <a:srgbClr val="080808"/>
              </a:buClr>
              <a:buSzPts val="2700"/>
              <a:buFont typeface="Calibri"/>
              <a:buNone/>
            </a:pPr>
            <a:r>
              <a:rPr b="1" lang="en-US" sz="2500">
                <a:solidFill>
                  <a:srgbClr val="6FAB46"/>
                </a:solidFill>
              </a:rPr>
              <a:t>Feature Selection</a:t>
            </a:r>
            <a:endParaRPr b="1" sz="5900">
              <a:solidFill>
                <a:srgbClr val="6FAB46"/>
              </a:solidFill>
            </a:endParaRPr>
          </a:p>
        </p:txBody>
      </p:sp>
      <p:sp>
        <p:nvSpPr>
          <p:cNvPr id="98" name="Google Shape;98;p1"/>
          <p:cNvSpPr/>
          <p:nvPr/>
        </p:nvSpPr>
        <p:spPr>
          <a:xfrm rot="2700000">
            <a:off x="7222367" y="4093193"/>
            <a:ext cx="1673846" cy="1926608"/>
          </a:xfrm>
          <a:custGeom>
            <a:rect b="b" l="l" r="r" t="t"/>
            <a:pathLst>
              <a:path extrusionOk="0" h="3384061" w="2940086">
                <a:moveTo>
                  <a:pt x="0" y="0"/>
                </a:moveTo>
                <a:lnTo>
                  <a:pt x="2496112" y="0"/>
                </a:lnTo>
                <a:lnTo>
                  <a:pt x="2940086" y="443975"/>
                </a:lnTo>
                <a:lnTo>
                  <a:pt x="0" y="3384061"/>
                </a:lnTo>
                <a:close/>
              </a:path>
            </a:pathLst>
          </a:custGeom>
          <a:solidFill>
            <a:schemeClr val="accent6">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1"/>
          <p:cNvSpPr/>
          <p:nvPr/>
        </p:nvSpPr>
        <p:spPr>
          <a:xfrm rot="2700000">
            <a:off x="7290044" y="3932659"/>
            <a:ext cx="719989" cy="719989"/>
          </a:xfrm>
          <a:prstGeom prst="rect">
            <a:avLst/>
          </a:prstGeom>
          <a:solidFill>
            <a:schemeClr val="accent6">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10565a50c0_0_6"/>
          <p:cNvSpPr txBox="1"/>
          <p:nvPr>
            <p:ph idx="1" type="subTitle"/>
          </p:nvPr>
        </p:nvSpPr>
        <p:spPr>
          <a:xfrm>
            <a:off x="140885" y="236422"/>
            <a:ext cx="7087200" cy="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800"/>
              </a:spcAft>
              <a:buSzPts val="1800"/>
              <a:buNone/>
            </a:pPr>
            <a:r>
              <a:rPr b="1" lang="en-US" sz="1700">
                <a:solidFill>
                  <a:schemeClr val="accent6"/>
                </a:solidFill>
                <a:latin typeface="Arial"/>
                <a:ea typeface="Arial"/>
                <a:cs typeface="Arial"/>
                <a:sym typeface="Arial"/>
              </a:rPr>
              <a:t>Purpose</a:t>
            </a:r>
            <a:endParaRPr b="1" sz="1700">
              <a:solidFill>
                <a:schemeClr val="accent6"/>
              </a:solidFill>
              <a:latin typeface="Arial"/>
              <a:ea typeface="Arial"/>
              <a:cs typeface="Arial"/>
              <a:sym typeface="Arial"/>
            </a:endParaRPr>
          </a:p>
        </p:txBody>
      </p:sp>
      <p:sp>
        <p:nvSpPr>
          <p:cNvPr id="105" name="Google Shape;105;g110565a50c0_0_6"/>
          <p:cNvSpPr txBox="1"/>
          <p:nvPr/>
        </p:nvSpPr>
        <p:spPr>
          <a:xfrm>
            <a:off x="85225" y="799432"/>
            <a:ext cx="8231700" cy="55104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1"/>
              </a:buClr>
              <a:buSzPts val="1400"/>
              <a:buFont typeface="Arial"/>
              <a:buChar char="●"/>
            </a:pPr>
            <a:r>
              <a:rPr b="1" i="0" lang="en-US" sz="1400" u="none" cap="none" strike="noStrike">
                <a:solidFill>
                  <a:schemeClr val="accent6"/>
                </a:solidFill>
                <a:latin typeface="Arial"/>
                <a:ea typeface="Arial"/>
                <a:cs typeface="Arial"/>
                <a:sym typeface="Arial"/>
              </a:rPr>
              <a:t>Create a model to understand characteristics of patients who use the EMR system</a:t>
            </a:r>
            <a:endParaRPr b="1" i="0" sz="1400" u="none" cap="none" strike="noStrike">
              <a:solidFill>
                <a:schemeClr val="accent6"/>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Spending resources to convince those most likely to use EMR system attempts to ensure usage</a:t>
            </a:r>
            <a:endParaRPr>
              <a:solidFill>
                <a:schemeClr val="dk1"/>
              </a:solidFill>
            </a:endParaRPr>
          </a:p>
          <a:p>
            <a:pPr indent="-317500" lvl="1" marL="9144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An increase in the EMR system saves labor costs</a:t>
            </a:r>
            <a:endParaRPr b="0" i="0" sz="1400" u="none" cap="none" strike="noStrike">
              <a:solidFill>
                <a:schemeClr val="dk1"/>
              </a:solidFill>
              <a:latin typeface="Arial"/>
              <a:ea typeface="Arial"/>
              <a:cs typeface="Arial"/>
              <a:sym typeface="Arial"/>
            </a:endParaRPr>
          </a:p>
          <a:p>
            <a:pPr indent="-317500" lvl="2" marL="13716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Less resources toward call center and customer service personnel </a:t>
            </a:r>
            <a:endParaRPr b="0" i="0" sz="1400" u="none" cap="none" strike="noStrike">
              <a:solidFill>
                <a:schemeClr val="dk1"/>
              </a:solidFill>
              <a:latin typeface="Arial"/>
              <a:ea typeface="Arial"/>
              <a:cs typeface="Arial"/>
              <a:sym typeface="Arial"/>
            </a:endParaRPr>
          </a:p>
          <a:p>
            <a:pPr indent="-317500" lvl="2" marL="1371600" marR="0" rtl="0" algn="l">
              <a:lnSpc>
                <a:spcPct val="100000"/>
              </a:lnSpc>
              <a:spcBef>
                <a:spcPts val="0"/>
              </a:spcBef>
              <a:spcAft>
                <a:spcPts val="0"/>
              </a:spcAft>
              <a:buClr>
                <a:schemeClr val="dk1"/>
              </a:buClr>
              <a:buSzPts val="1400"/>
              <a:buFont typeface="Arial"/>
              <a:buChar char="■"/>
            </a:pPr>
            <a:r>
              <a:rPr lang="en-US">
                <a:solidFill>
                  <a:schemeClr val="dk1"/>
                </a:solidFill>
              </a:rPr>
              <a:t>Drives the </a:t>
            </a:r>
            <a:r>
              <a:rPr lang="en-US">
                <a:solidFill>
                  <a:schemeClr val="dk1"/>
                </a:solidFill>
              </a:rPr>
              <a:t>healthcare system to be more self-sustainable in the long run</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Deal with trade-offs between cost and accuracy when building our model (FP vs FN)</a:t>
            </a:r>
            <a:endParaRPr>
              <a:solidFill>
                <a:schemeClr val="dk1"/>
              </a:solidFil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1" i="0" lang="en-US" sz="1400" u="none" cap="none" strike="noStrike">
                <a:solidFill>
                  <a:schemeClr val="accent6"/>
                </a:solidFill>
                <a:latin typeface="Arial"/>
                <a:ea typeface="Arial"/>
                <a:cs typeface="Arial"/>
                <a:sym typeface="Arial"/>
              </a:rPr>
              <a:t>Potential features/inputs for the model:</a:t>
            </a:r>
            <a:endParaRPr b="1" i="0" sz="1400" u="none" cap="none" strike="noStrike">
              <a:solidFill>
                <a:schemeClr val="accent6"/>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Questions in</a:t>
            </a:r>
            <a:r>
              <a:rPr b="1" i="0" lang="en-US" sz="1400" u="none" cap="none" strike="noStrike">
                <a:solidFill>
                  <a:schemeClr val="dk1"/>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Health Information National Trends Survey</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Clr>
                <a:srgbClr val="000000"/>
              </a:buClr>
              <a:buSzPts val="1400"/>
              <a:buFont typeface="Arial"/>
              <a:buChar char="●"/>
            </a:pPr>
            <a:r>
              <a:rPr b="1" i="0" lang="en-US" sz="1400" u="none" cap="none" strike="noStrike">
                <a:solidFill>
                  <a:schemeClr val="accent6"/>
                </a:solidFill>
                <a:latin typeface="Arial"/>
                <a:ea typeface="Arial"/>
                <a:cs typeface="Arial"/>
                <a:sym typeface="Arial"/>
              </a:rPr>
              <a:t>Target variable</a:t>
            </a:r>
            <a:endParaRPr b="1" i="0" sz="1400" u="none" cap="none" strike="noStrike">
              <a:solidFill>
                <a:schemeClr val="accent6"/>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Question D6</a:t>
            </a:r>
            <a:endParaRPr b="0"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Multiclass: </a:t>
            </a:r>
            <a:endParaRPr b="0" i="0" sz="1400" u="none" cap="none" strike="noStrike">
              <a:solidFill>
                <a:srgbClr val="000000"/>
              </a:solidFill>
              <a:latin typeface="Arial"/>
              <a:ea typeface="Arial"/>
              <a:cs typeface="Arial"/>
              <a:sym typeface="Arial"/>
            </a:endParaRPr>
          </a:p>
          <a:p>
            <a:pPr indent="-317500" lvl="2" marL="137160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0</a:t>
            </a:r>
            <a:r>
              <a:rPr b="0" i="0" lang="en-US" sz="1400" u="none" cap="none" strike="noStrike">
                <a:solidFill>
                  <a:srgbClr val="000000"/>
                </a:solidFill>
                <a:latin typeface="Arial"/>
                <a:ea typeface="Arial"/>
                <a:cs typeface="Arial"/>
                <a:sym typeface="Arial"/>
              </a:rPr>
              <a:t> : 0 access</a:t>
            </a:r>
            <a:endParaRPr b="0" i="0" sz="1400" u="none" cap="none" strike="noStrike">
              <a:solidFill>
                <a:srgbClr val="000000"/>
              </a:solidFill>
              <a:latin typeface="Arial"/>
              <a:ea typeface="Arial"/>
              <a:cs typeface="Arial"/>
              <a:sym typeface="Arial"/>
            </a:endParaRPr>
          </a:p>
          <a:p>
            <a:pPr indent="-317500" lvl="2" marL="137160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1</a:t>
            </a:r>
            <a:r>
              <a:rPr b="0" i="0" lang="en-US" sz="1400" u="none" cap="none" strike="noStrike">
                <a:solidFill>
                  <a:srgbClr val="000000"/>
                </a:solidFill>
                <a:latin typeface="Arial"/>
                <a:ea typeface="Arial"/>
                <a:cs typeface="Arial"/>
                <a:sym typeface="Arial"/>
              </a:rPr>
              <a:t> : 1 to 2 and 3 to 5 times</a:t>
            </a:r>
            <a:endParaRPr b="0" i="0" sz="1400" u="none" cap="none" strike="noStrike">
              <a:solidFill>
                <a:srgbClr val="000000"/>
              </a:solidFill>
              <a:latin typeface="Arial"/>
              <a:ea typeface="Arial"/>
              <a:cs typeface="Arial"/>
              <a:sym typeface="Arial"/>
            </a:endParaRPr>
          </a:p>
          <a:p>
            <a:pPr indent="-317500" lvl="2" marL="137160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2</a:t>
            </a:r>
            <a:r>
              <a:rPr b="0" i="0" lang="en-US" sz="1400" u="none" cap="none" strike="noStrike">
                <a:solidFill>
                  <a:srgbClr val="000000"/>
                </a:solidFill>
                <a:latin typeface="Arial"/>
                <a:ea typeface="Arial"/>
                <a:cs typeface="Arial"/>
                <a:sym typeface="Arial"/>
              </a:rPr>
              <a:t> : 6 to 9 and 10 or more times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45720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80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106" name="Google Shape;106;g110565a50c0_0_6"/>
          <p:cNvPicPr preferRelativeResize="0"/>
          <p:nvPr/>
        </p:nvPicPr>
        <p:blipFill rotWithShape="1">
          <a:blip r:embed="rId3">
            <a:alphaModFix/>
          </a:blip>
          <a:srcRect b="0" l="0" r="0" t="0"/>
          <a:stretch/>
        </p:blipFill>
        <p:spPr>
          <a:xfrm>
            <a:off x="5928699" y="2928391"/>
            <a:ext cx="2962275" cy="1666875"/>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d1d8742ed1_0_17"/>
          <p:cNvSpPr txBox="1"/>
          <p:nvPr>
            <p:ph idx="1" type="subTitle"/>
          </p:nvPr>
        </p:nvSpPr>
        <p:spPr>
          <a:xfrm>
            <a:off x="140885" y="236422"/>
            <a:ext cx="7087200" cy="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800"/>
              </a:spcAft>
              <a:buSzPts val="1800"/>
              <a:buNone/>
            </a:pPr>
            <a:r>
              <a:rPr b="1" lang="en-US" sz="1700">
                <a:solidFill>
                  <a:schemeClr val="accent6"/>
                </a:solidFill>
                <a:latin typeface="Arial"/>
                <a:ea typeface="Arial"/>
                <a:cs typeface="Arial"/>
                <a:sym typeface="Arial"/>
              </a:rPr>
              <a:t>Selected Questions &amp; Classes</a:t>
            </a:r>
            <a:endParaRPr b="1" sz="1700">
              <a:solidFill>
                <a:schemeClr val="accent6"/>
              </a:solidFill>
              <a:latin typeface="Arial"/>
              <a:ea typeface="Arial"/>
              <a:cs typeface="Arial"/>
              <a:sym typeface="Arial"/>
            </a:endParaRPr>
          </a:p>
        </p:txBody>
      </p:sp>
      <p:graphicFrame>
        <p:nvGraphicFramePr>
          <p:cNvPr id="112" name="Google Shape;112;gd1d8742ed1_0_17"/>
          <p:cNvGraphicFramePr/>
          <p:nvPr/>
        </p:nvGraphicFramePr>
        <p:xfrm>
          <a:off x="269198" y="759842"/>
          <a:ext cx="3000000" cy="3000000"/>
        </p:xfrm>
        <a:graphic>
          <a:graphicData uri="http://schemas.openxmlformats.org/drawingml/2006/table">
            <a:tbl>
              <a:tblPr>
                <a:noFill/>
                <a:tableStyleId>{A2261C48-47F9-4DD7-A2B8-D53B5B95AE37}</a:tableStyleId>
              </a:tblPr>
              <a:tblGrid>
                <a:gridCol w="843450"/>
                <a:gridCol w="784475"/>
                <a:gridCol w="784475"/>
                <a:gridCol w="696000"/>
                <a:gridCol w="796275"/>
                <a:gridCol w="766775"/>
                <a:gridCol w="843450"/>
              </a:tblGrid>
              <a:tr h="185925">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800" u="none" cap="none" strike="noStrike"/>
                        <a:t>QUESTIONS</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5925">
                <a:tc>
                  <a:txBody>
                    <a:bodyPr/>
                    <a:lstStyle/>
                    <a:p>
                      <a:pPr indent="0" lvl="0" marL="0" marR="0" rtl="0" algn="ctr">
                        <a:lnSpc>
                          <a:spcPct val="100000"/>
                        </a:lnSpc>
                        <a:spcBef>
                          <a:spcPts val="0"/>
                        </a:spcBef>
                        <a:spcAft>
                          <a:spcPts val="0"/>
                        </a:spcAft>
                        <a:buNone/>
                      </a:pPr>
                      <a:r>
                        <a:rPr b="1" lang="en-US" sz="800" u="none" cap="none" strike="noStrike"/>
                        <a:t>A</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599"/>
                    </a:solidFill>
                  </a:tcPr>
                </a:tc>
                <a:tc>
                  <a:txBody>
                    <a:bodyPr/>
                    <a:lstStyle/>
                    <a:p>
                      <a:pPr indent="0" lvl="0" marL="0" marR="0" rtl="0" algn="ctr">
                        <a:lnSpc>
                          <a:spcPct val="100000"/>
                        </a:lnSpc>
                        <a:spcBef>
                          <a:spcPts val="0"/>
                        </a:spcBef>
                        <a:spcAft>
                          <a:spcPts val="0"/>
                        </a:spcAft>
                        <a:buNone/>
                      </a:pPr>
                      <a:r>
                        <a:rPr b="1" lang="en-US" sz="800" u="none" cap="none" strike="noStrike"/>
                        <a:t>B</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599"/>
                    </a:solidFill>
                  </a:tcPr>
                </a:tc>
                <a:tc>
                  <a:txBody>
                    <a:bodyPr/>
                    <a:lstStyle/>
                    <a:p>
                      <a:pPr indent="0" lvl="0" marL="0" marR="0" rtl="0" algn="ctr">
                        <a:lnSpc>
                          <a:spcPct val="100000"/>
                        </a:lnSpc>
                        <a:spcBef>
                          <a:spcPts val="0"/>
                        </a:spcBef>
                        <a:spcAft>
                          <a:spcPts val="0"/>
                        </a:spcAft>
                        <a:buNone/>
                      </a:pPr>
                      <a:r>
                        <a:rPr b="1" lang="en-US" sz="800" u="none" cap="none" strike="noStrike"/>
                        <a:t>C</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599"/>
                    </a:solidFill>
                  </a:tcPr>
                </a:tc>
                <a:tc>
                  <a:txBody>
                    <a:bodyPr/>
                    <a:lstStyle/>
                    <a:p>
                      <a:pPr indent="0" lvl="0" marL="0" marR="0" rtl="0" algn="ctr">
                        <a:lnSpc>
                          <a:spcPct val="100000"/>
                        </a:lnSpc>
                        <a:spcBef>
                          <a:spcPts val="0"/>
                        </a:spcBef>
                        <a:spcAft>
                          <a:spcPts val="0"/>
                        </a:spcAft>
                        <a:buNone/>
                      </a:pPr>
                      <a:r>
                        <a:rPr b="1" lang="en-US" sz="800" u="none" cap="none" strike="noStrike"/>
                        <a:t>D</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599"/>
                    </a:solidFill>
                  </a:tcPr>
                </a:tc>
                <a:tc>
                  <a:txBody>
                    <a:bodyPr/>
                    <a:lstStyle/>
                    <a:p>
                      <a:pPr indent="0" lvl="0" marL="0" marR="0" rtl="0" algn="ctr">
                        <a:lnSpc>
                          <a:spcPct val="100000"/>
                        </a:lnSpc>
                        <a:spcBef>
                          <a:spcPts val="0"/>
                        </a:spcBef>
                        <a:spcAft>
                          <a:spcPts val="0"/>
                        </a:spcAft>
                        <a:buNone/>
                      </a:pPr>
                      <a:r>
                        <a:rPr b="1" lang="en-US" sz="800" u="none" cap="none" strike="noStrike"/>
                        <a:t>G</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599"/>
                    </a:solidFill>
                  </a:tcPr>
                </a:tc>
                <a:tc>
                  <a:txBody>
                    <a:bodyPr/>
                    <a:lstStyle/>
                    <a:p>
                      <a:pPr indent="0" lvl="0" marL="0" marR="0" rtl="0" algn="ctr">
                        <a:lnSpc>
                          <a:spcPct val="100000"/>
                        </a:lnSpc>
                        <a:spcBef>
                          <a:spcPts val="0"/>
                        </a:spcBef>
                        <a:spcAft>
                          <a:spcPts val="0"/>
                        </a:spcAft>
                        <a:buNone/>
                      </a:pPr>
                      <a:r>
                        <a:rPr b="1" lang="en-US" sz="800" u="none" cap="none" strike="noStrike"/>
                        <a:t>I</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599"/>
                    </a:solidFill>
                  </a:tcPr>
                </a:tc>
                <a:tc>
                  <a:txBody>
                    <a:bodyPr/>
                    <a:lstStyle/>
                    <a:p>
                      <a:pPr indent="0" lvl="0" marL="0" marR="0" rtl="0" algn="ctr">
                        <a:lnSpc>
                          <a:spcPct val="100000"/>
                        </a:lnSpc>
                        <a:spcBef>
                          <a:spcPts val="0"/>
                        </a:spcBef>
                        <a:spcAft>
                          <a:spcPts val="0"/>
                        </a:spcAft>
                        <a:buNone/>
                      </a:pPr>
                      <a:r>
                        <a:rPr b="1" lang="en-US" sz="800" u="none" cap="none" strike="noStrike"/>
                        <a:t>O</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599"/>
                    </a:solidFill>
                  </a:tcPr>
                </a:tc>
              </a:tr>
              <a:tr h="185925">
                <a:tc>
                  <a:txBody>
                    <a:bodyPr/>
                    <a:lstStyle/>
                    <a:p>
                      <a:pPr indent="0" lvl="0" marL="0" marR="0" rtl="0" algn="ctr">
                        <a:lnSpc>
                          <a:spcPct val="100000"/>
                        </a:lnSpc>
                        <a:spcBef>
                          <a:spcPts val="0"/>
                        </a:spcBef>
                        <a:spcAft>
                          <a:spcPts val="0"/>
                        </a:spcAft>
                        <a:buNone/>
                      </a:pPr>
                      <a:r>
                        <a:rPr lang="en-US" sz="800" u="none" cap="none" strike="noStrike"/>
                        <a:t>1</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1</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marR="0" rtl="0" algn="ctr">
                        <a:lnSpc>
                          <a:spcPct val="100000"/>
                        </a:lnSpc>
                        <a:spcBef>
                          <a:spcPts val="0"/>
                        </a:spcBef>
                        <a:spcAft>
                          <a:spcPts val="0"/>
                        </a:spcAft>
                        <a:buNone/>
                      </a:pPr>
                      <a:r>
                        <a:rPr lang="en-US" sz="800" u="none" cap="none" strike="noStrike"/>
                        <a:t>1</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1</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marR="0" rtl="0" algn="ctr">
                        <a:lnSpc>
                          <a:spcPct val="100000"/>
                        </a:lnSpc>
                        <a:spcBef>
                          <a:spcPts val="0"/>
                        </a:spcBef>
                        <a:spcAft>
                          <a:spcPts val="0"/>
                        </a:spcAft>
                        <a:buNone/>
                      </a:pPr>
                      <a:r>
                        <a:rPr lang="en-US" sz="800" u="none" cap="none" strike="noStrike"/>
                        <a:t>1</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marR="0" rtl="0" algn="ctr">
                        <a:lnSpc>
                          <a:spcPct val="100000"/>
                        </a:lnSpc>
                        <a:spcBef>
                          <a:spcPts val="0"/>
                        </a:spcBef>
                        <a:spcAft>
                          <a:spcPts val="0"/>
                        </a:spcAft>
                        <a:buNone/>
                      </a:pPr>
                      <a:r>
                        <a:rPr lang="en-US" sz="800" u="none" cap="none" strike="noStrike"/>
                        <a:t>1</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marR="0" rtl="0" algn="ctr">
                        <a:lnSpc>
                          <a:spcPct val="100000"/>
                        </a:lnSpc>
                        <a:spcBef>
                          <a:spcPts val="0"/>
                        </a:spcBef>
                        <a:spcAft>
                          <a:spcPts val="0"/>
                        </a:spcAft>
                        <a:buNone/>
                      </a:pPr>
                      <a:r>
                        <a:rPr lang="en-US" sz="800" u="none" cap="none" strike="noStrike"/>
                        <a:t>1</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r>
              <a:tr h="185925">
                <a:tc>
                  <a:txBody>
                    <a:bodyPr/>
                    <a:lstStyle/>
                    <a:p>
                      <a:pPr indent="0" lvl="0" marL="0" marR="0" rtl="0" algn="ctr">
                        <a:lnSpc>
                          <a:spcPct val="100000"/>
                        </a:lnSpc>
                        <a:spcBef>
                          <a:spcPts val="0"/>
                        </a:spcBef>
                        <a:spcAft>
                          <a:spcPts val="0"/>
                        </a:spcAft>
                        <a:buNone/>
                      </a:pPr>
                      <a:r>
                        <a:rPr lang="en-US" sz="800" u="none" cap="none" strike="noStrike"/>
                        <a:t>2</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marR="0" rtl="0" algn="ctr">
                        <a:lnSpc>
                          <a:spcPct val="100000"/>
                        </a:lnSpc>
                        <a:spcBef>
                          <a:spcPts val="0"/>
                        </a:spcBef>
                        <a:spcAft>
                          <a:spcPts val="0"/>
                        </a:spcAft>
                        <a:buNone/>
                      </a:pPr>
                      <a:r>
                        <a:rPr lang="en-US" sz="800" u="none" cap="none" strike="noStrike"/>
                        <a:t>2</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2</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marR="0" rtl="0" algn="ctr">
                        <a:lnSpc>
                          <a:spcPct val="100000"/>
                        </a:lnSpc>
                        <a:spcBef>
                          <a:spcPts val="0"/>
                        </a:spcBef>
                        <a:spcAft>
                          <a:spcPts val="0"/>
                        </a:spcAft>
                        <a:buNone/>
                      </a:pPr>
                      <a:r>
                        <a:rPr lang="en-US" sz="800" u="none" cap="none" strike="noStrike"/>
                        <a:t>2</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marR="0" rtl="0" algn="ctr">
                        <a:lnSpc>
                          <a:spcPct val="100000"/>
                        </a:lnSpc>
                        <a:spcBef>
                          <a:spcPts val="0"/>
                        </a:spcBef>
                        <a:spcAft>
                          <a:spcPts val="0"/>
                        </a:spcAft>
                        <a:buNone/>
                      </a:pPr>
                      <a:r>
                        <a:rPr lang="en-US" sz="800" u="none" cap="none" strike="noStrike"/>
                        <a:t>2</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2</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marR="0" rtl="0" algn="ctr">
                        <a:lnSpc>
                          <a:spcPct val="100000"/>
                        </a:lnSpc>
                        <a:spcBef>
                          <a:spcPts val="0"/>
                        </a:spcBef>
                        <a:spcAft>
                          <a:spcPts val="0"/>
                        </a:spcAft>
                        <a:buNone/>
                      </a:pPr>
                      <a:r>
                        <a:rPr lang="en-US" sz="800" u="none" cap="none" strike="noStrike"/>
                        <a:t>2</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r>
              <a:tr h="185925">
                <a:tc>
                  <a:txBody>
                    <a:bodyPr/>
                    <a:lstStyle/>
                    <a:p>
                      <a:pPr indent="0" lvl="0" marL="0" marR="0" rtl="0" algn="ctr">
                        <a:lnSpc>
                          <a:spcPct val="100000"/>
                        </a:lnSpc>
                        <a:spcBef>
                          <a:spcPts val="0"/>
                        </a:spcBef>
                        <a:spcAft>
                          <a:spcPts val="0"/>
                        </a:spcAft>
                        <a:buNone/>
                      </a:pPr>
                      <a:r>
                        <a:rPr lang="en-US" sz="800" u="none" cap="none" strike="noStrike"/>
                        <a:t>3</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marR="0" rtl="0" algn="ctr">
                        <a:lnSpc>
                          <a:spcPct val="100000"/>
                        </a:lnSpc>
                        <a:spcBef>
                          <a:spcPts val="0"/>
                        </a:spcBef>
                        <a:spcAft>
                          <a:spcPts val="0"/>
                        </a:spcAft>
                        <a:buNone/>
                      </a:pPr>
                      <a:r>
                        <a:rPr lang="en-US" sz="800" u="none" cap="none" strike="noStrike"/>
                        <a:t>3</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3</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marR="0" rtl="0" algn="ctr">
                        <a:lnSpc>
                          <a:spcPct val="100000"/>
                        </a:lnSpc>
                        <a:spcBef>
                          <a:spcPts val="0"/>
                        </a:spcBef>
                        <a:spcAft>
                          <a:spcPts val="0"/>
                        </a:spcAft>
                        <a:buNone/>
                      </a:pPr>
                      <a:r>
                        <a:rPr lang="en-US" sz="800" u="none" cap="none" strike="noStrike"/>
                        <a:t>3</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marR="0" rtl="0" algn="ctr">
                        <a:lnSpc>
                          <a:spcPct val="100000"/>
                        </a:lnSpc>
                        <a:spcBef>
                          <a:spcPts val="0"/>
                        </a:spcBef>
                        <a:spcAft>
                          <a:spcPts val="0"/>
                        </a:spcAft>
                        <a:buNone/>
                      </a:pPr>
                      <a:r>
                        <a:rPr lang="en-US" sz="800" u="none" cap="none" strike="noStrike"/>
                        <a:t>3</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marR="0" rtl="0" algn="ctr">
                        <a:lnSpc>
                          <a:spcPct val="100000"/>
                        </a:lnSpc>
                        <a:spcBef>
                          <a:spcPts val="0"/>
                        </a:spcBef>
                        <a:spcAft>
                          <a:spcPts val="0"/>
                        </a:spcAft>
                        <a:buNone/>
                      </a:pPr>
                      <a:r>
                        <a:rPr lang="en-US" sz="800" u="none" cap="none" strike="noStrike"/>
                        <a:t>3</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marR="0" rtl="0" algn="ctr">
                        <a:lnSpc>
                          <a:spcPct val="100000"/>
                        </a:lnSpc>
                        <a:spcBef>
                          <a:spcPts val="0"/>
                        </a:spcBef>
                        <a:spcAft>
                          <a:spcPts val="0"/>
                        </a:spcAft>
                        <a:buNone/>
                      </a:pPr>
                      <a:r>
                        <a:rPr lang="en-US" sz="800" u="none" cap="none" strike="noStrike"/>
                        <a:t>3</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r>
              <a:tr h="185925">
                <a:tc>
                  <a:txBody>
                    <a:bodyPr/>
                    <a:lstStyle/>
                    <a:p>
                      <a:pPr indent="0" lvl="0" marL="0" marR="0" rtl="0" algn="ctr">
                        <a:lnSpc>
                          <a:spcPct val="100000"/>
                        </a:lnSpc>
                        <a:spcBef>
                          <a:spcPts val="0"/>
                        </a:spcBef>
                        <a:spcAft>
                          <a:spcPts val="0"/>
                        </a:spcAft>
                        <a:buNone/>
                      </a:pPr>
                      <a:r>
                        <a:rPr lang="en-US" sz="800" u="none" cap="none" strike="noStrike"/>
                        <a:t>4</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4</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4</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4</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marR="0" rtl="0" algn="ctr">
                        <a:lnSpc>
                          <a:spcPct val="100000"/>
                        </a:lnSpc>
                        <a:spcBef>
                          <a:spcPts val="0"/>
                        </a:spcBef>
                        <a:spcAft>
                          <a:spcPts val="0"/>
                        </a:spcAft>
                        <a:buNone/>
                      </a:pPr>
                      <a:r>
                        <a:rPr lang="en-US" sz="800" u="none" cap="none" strike="noStrike"/>
                        <a:t>4</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4</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marR="0" rtl="0" algn="ctr">
                        <a:lnSpc>
                          <a:spcPct val="100000"/>
                        </a:lnSpc>
                        <a:spcBef>
                          <a:spcPts val="0"/>
                        </a:spcBef>
                        <a:spcAft>
                          <a:spcPts val="0"/>
                        </a:spcAft>
                        <a:buNone/>
                      </a:pPr>
                      <a:r>
                        <a:rPr lang="en-US" sz="800" u="none" cap="none" strike="noStrike"/>
                        <a:t>4</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r>
              <a:tr h="185925">
                <a:tc>
                  <a:txBody>
                    <a:bodyPr/>
                    <a:lstStyle/>
                    <a:p>
                      <a:pPr indent="0" lvl="0" marL="0" marR="0" rtl="0" algn="ctr">
                        <a:lnSpc>
                          <a:spcPct val="100000"/>
                        </a:lnSpc>
                        <a:spcBef>
                          <a:spcPts val="0"/>
                        </a:spcBef>
                        <a:spcAft>
                          <a:spcPts val="0"/>
                        </a:spcAft>
                        <a:buNone/>
                      </a:pPr>
                      <a:r>
                        <a:rPr lang="en-US" sz="800" u="none" cap="none" strike="noStrike"/>
                        <a:t>5</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5</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5</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marR="0" rtl="0" algn="ctr">
                        <a:lnSpc>
                          <a:spcPct val="100000"/>
                        </a:lnSpc>
                        <a:spcBef>
                          <a:spcPts val="0"/>
                        </a:spcBef>
                        <a:spcAft>
                          <a:spcPts val="0"/>
                        </a:spcAft>
                        <a:buNone/>
                      </a:pPr>
                      <a:r>
                        <a:rPr lang="en-US" sz="800" u="none" cap="none" strike="noStrike"/>
                        <a:t>5</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marR="0" rtl="0" algn="ctr">
                        <a:lnSpc>
                          <a:spcPct val="100000"/>
                        </a:lnSpc>
                        <a:spcBef>
                          <a:spcPts val="0"/>
                        </a:spcBef>
                        <a:spcAft>
                          <a:spcPts val="0"/>
                        </a:spcAft>
                        <a:buNone/>
                      </a:pPr>
                      <a:r>
                        <a:rPr lang="en-US" sz="800" u="none" cap="none" strike="noStrike"/>
                        <a:t>5</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5</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US" sz="800" u="none" cap="none" strike="noStrike"/>
                        <a:t>5</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r>
              <a:tr h="185925">
                <a:tc>
                  <a:txBody>
                    <a:bodyPr/>
                    <a:lstStyle/>
                    <a:p>
                      <a:pPr indent="0" lvl="0" marL="0" marR="0" rtl="0" algn="ctr">
                        <a:lnSpc>
                          <a:spcPct val="100000"/>
                        </a:lnSpc>
                        <a:spcBef>
                          <a:spcPts val="0"/>
                        </a:spcBef>
                        <a:spcAft>
                          <a:spcPts val="0"/>
                        </a:spcAft>
                        <a:buNone/>
                      </a:pPr>
                      <a:r>
                        <a:rPr lang="en-US" sz="800" u="none" cap="none" strike="noStrike"/>
                        <a:t>6</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6</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6</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marR="0" rtl="0" algn="ctr">
                        <a:lnSpc>
                          <a:spcPct val="100000"/>
                        </a:lnSpc>
                        <a:spcBef>
                          <a:spcPts val="0"/>
                        </a:spcBef>
                        <a:spcAft>
                          <a:spcPts val="0"/>
                        </a:spcAft>
                        <a:buNone/>
                      </a:pPr>
                      <a:r>
                        <a:rPr lang="en-US" sz="800" u="none" cap="none" strike="noStrike"/>
                        <a:t>6</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4335"/>
                    </a:solidFill>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6</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US" sz="800" u="none" cap="none" strike="noStrike"/>
                        <a:t>6</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r>
              <a:tr h="185925">
                <a:tc>
                  <a:txBody>
                    <a:bodyPr/>
                    <a:lstStyle/>
                    <a:p>
                      <a:pPr indent="0" lvl="0" marL="0" marR="0" rtl="0" algn="ctr">
                        <a:lnSpc>
                          <a:spcPct val="100000"/>
                        </a:lnSpc>
                        <a:spcBef>
                          <a:spcPts val="0"/>
                        </a:spcBef>
                        <a:spcAft>
                          <a:spcPts val="0"/>
                        </a:spcAft>
                        <a:buNone/>
                      </a:pPr>
                      <a:r>
                        <a:rPr lang="en-US" sz="800" u="none" cap="none" strike="noStrike"/>
                        <a:t>7</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marR="0" rtl="0" algn="ctr">
                        <a:lnSpc>
                          <a:spcPct val="100000"/>
                        </a:lnSpc>
                        <a:spcBef>
                          <a:spcPts val="0"/>
                        </a:spcBef>
                        <a:spcAft>
                          <a:spcPts val="0"/>
                        </a:spcAft>
                        <a:buNone/>
                      </a:pPr>
                      <a:r>
                        <a:rPr lang="en-US" sz="800" u="none" cap="none" strike="noStrike"/>
                        <a:t>7</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marR="0" rtl="0" algn="ctr">
                        <a:lnSpc>
                          <a:spcPct val="100000"/>
                        </a:lnSpc>
                        <a:spcBef>
                          <a:spcPts val="0"/>
                        </a:spcBef>
                        <a:spcAft>
                          <a:spcPts val="0"/>
                        </a:spcAft>
                        <a:buNone/>
                      </a:pPr>
                      <a:r>
                        <a:rPr lang="en-US" sz="800" u="none" cap="none" strike="noStrike"/>
                        <a:t>7</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7</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7</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marR="0" rtl="0" algn="ctr">
                        <a:lnSpc>
                          <a:spcPct val="100000"/>
                        </a:lnSpc>
                        <a:spcBef>
                          <a:spcPts val="0"/>
                        </a:spcBef>
                        <a:spcAft>
                          <a:spcPts val="0"/>
                        </a:spcAft>
                        <a:buNone/>
                      </a:pPr>
                      <a:r>
                        <a:rPr lang="en-US" sz="800" u="none" cap="none" strike="noStrike"/>
                        <a:t>7</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r>
              <a:tr h="185925">
                <a:tc>
                  <a:txBody>
                    <a:bodyPr/>
                    <a:lstStyle/>
                    <a:p>
                      <a:pPr indent="0" lvl="0" marL="0" marR="0" rtl="0" algn="ctr">
                        <a:lnSpc>
                          <a:spcPct val="100000"/>
                        </a:lnSpc>
                        <a:spcBef>
                          <a:spcPts val="0"/>
                        </a:spcBef>
                        <a:spcAft>
                          <a:spcPts val="0"/>
                        </a:spcAft>
                        <a:buNone/>
                      </a:pPr>
                      <a:r>
                        <a:rPr lang="en-US" sz="800" u="none" cap="none" strike="noStrike"/>
                        <a:t>8</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marR="0" rtl="0" algn="ctr">
                        <a:lnSpc>
                          <a:spcPct val="100000"/>
                        </a:lnSpc>
                        <a:spcBef>
                          <a:spcPts val="0"/>
                        </a:spcBef>
                        <a:spcAft>
                          <a:spcPts val="0"/>
                        </a:spcAft>
                        <a:buNone/>
                      </a:pPr>
                      <a:r>
                        <a:rPr lang="en-US" sz="800" u="none" cap="none" strike="noStrike"/>
                        <a:t>8</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8</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8</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US" sz="800" u="none" cap="none" strike="noStrike"/>
                        <a:t>8</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85925">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9</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9</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9</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r>
              <a:tr h="185925">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10</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10</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10</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r>
              <a:tr h="185925">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11</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11</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11</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r>
              <a:tr h="185925">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12</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12</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r>
              <a:tr h="185925">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13</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85925">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14</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r>
              <a:tr h="185925">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c>
                  <a:txBody>
                    <a:bodyPr/>
                    <a:lstStyle/>
                    <a:p>
                      <a:pPr indent="0" lvl="0" marL="0" marR="0" rtl="0" algn="ctr">
                        <a:lnSpc>
                          <a:spcPct val="100000"/>
                        </a:lnSpc>
                        <a:spcBef>
                          <a:spcPts val="0"/>
                        </a:spcBef>
                        <a:spcAft>
                          <a:spcPts val="0"/>
                        </a:spcAft>
                        <a:buNone/>
                      </a:pPr>
                      <a:r>
                        <a:rPr lang="en-US" sz="800" u="none" cap="none" strike="noStrike"/>
                        <a:t>Very Sure</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15</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43675">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marR="0" rtl="0" algn="ctr">
                        <a:lnSpc>
                          <a:spcPct val="100000"/>
                        </a:lnSpc>
                        <a:spcBef>
                          <a:spcPts val="0"/>
                        </a:spcBef>
                        <a:spcAft>
                          <a:spcPts val="0"/>
                        </a:spcAft>
                        <a:buNone/>
                      </a:pPr>
                      <a:r>
                        <a:rPr lang="en-US" sz="800" u="none" cap="none" strike="noStrike"/>
                        <a:t>Somewhat Sure</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16</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r>
              <a:tr h="185925">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6BDC6"/>
                    </a:solidFill>
                  </a:tcPr>
                </a:tc>
                <a:tc>
                  <a:txBody>
                    <a:bodyPr/>
                    <a:lstStyle/>
                    <a:p>
                      <a:pPr indent="0" lvl="0" marL="0" marR="0" rtl="0" algn="l">
                        <a:lnSpc>
                          <a:spcPct val="100000"/>
                        </a:lnSpc>
                        <a:spcBef>
                          <a:spcPts val="0"/>
                        </a:spcBef>
                        <a:spcAft>
                          <a:spcPts val="0"/>
                        </a:spcAft>
                        <a:buNone/>
                      </a:pPr>
                      <a:r>
                        <a:rPr lang="en-US" sz="800" u="none" cap="none" strike="noStrike"/>
                        <a:t>Data Leakage</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17</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r>
              <a:tr h="185925">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18</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85925">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800" u="none" cap="none" strike="noStrike"/>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u="none" cap="none" strike="noStrike"/>
                        <a:t>19</a:t>
                      </a:r>
                      <a:endParaRPr/>
                    </a:p>
                  </a:txBody>
                  <a:tcPr marT="11300" marB="11300" marR="16975" marL="169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4A853"/>
                    </a:solidFill>
                  </a:tcPr>
                </a:tc>
              </a:tr>
            </a:tbl>
          </a:graphicData>
        </a:graphic>
      </p:graphicFrame>
      <p:graphicFrame>
        <p:nvGraphicFramePr>
          <p:cNvPr id="113" name="Google Shape;113;gd1d8742ed1_0_17"/>
          <p:cNvGraphicFramePr/>
          <p:nvPr/>
        </p:nvGraphicFramePr>
        <p:xfrm>
          <a:off x="5883965" y="795115"/>
          <a:ext cx="3000000" cy="3000000"/>
        </p:xfrm>
        <a:graphic>
          <a:graphicData uri="http://schemas.openxmlformats.org/drawingml/2006/table">
            <a:tbl>
              <a:tblPr bandRow="1" firstRow="1">
                <a:noFill/>
                <a:tableStyleId>{79C825E0-C7F2-4458-8CB5-80BDD013F905}</a:tableStyleId>
              </a:tblPr>
              <a:tblGrid>
                <a:gridCol w="1539900"/>
                <a:gridCol w="1539900"/>
              </a:tblGrid>
              <a:tr h="370850">
                <a:tc>
                  <a:txBody>
                    <a:bodyPr/>
                    <a:lstStyle/>
                    <a:p>
                      <a:pPr indent="0" lvl="0" marL="0" marR="0" rtl="0" algn="l">
                        <a:lnSpc>
                          <a:spcPct val="100000"/>
                        </a:lnSpc>
                        <a:spcBef>
                          <a:spcPts val="0"/>
                        </a:spcBef>
                        <a:spcAft>
                          <a:spcPts val="0"/>
                        </a:spcAft>
                        <a:buNone/>
                      </a:pPr>
                      <a:r>
                        <a:rPr lang="en-US" sz="1400" u="none" cap="none" strike="noStrike"/>
                        <a:t>Selected Class</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Questions</a:t>
                      </a:r>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 Demographics</a:t>
                      </a:r>
                      <a:endParaRPr/>
                    </a:p>
                  </a:txBody>
                  <a:tcPr marT="45725" marB="45725" marR="91450" marL="91450"/>
                </a:tc>
                <a:tc>
                  <a:txBody>
                    <a:bodyPr/>
                    <a:lstStyle/>
                    <a:p>
                      <a:pPr indent="0" lvl="0" marL="0" marR="0" rtl="0" algn="ctr">
                        <a:lnSpc>
                          <a:spcPct val="100000"/>
                        </a:lnSpc>
                        <a:spcBef>
                          <a:spcPts val="0"/>
                        </a:spcBef>
                        <a:spcAft>
                          <a:spcPts val="0"/>
                        </a:spcAft>
                        <a:buNone/>
                      </a:pPr>
                      <a:r>
                        <a:rPr lang="en-US" sz="1300" u="none" cap="none" strike="noStrike"/>
                        <a:t>O1, O2, O3, O4, O5, O6, O7, O9, O10, O11, O12,O14,O16,O17,O19</a:t>
                      </a:r>
                      <a:endParaRPr/>
                    </a:p>
                  </a:txBody>
                  <a:tcPr marT="18125" marB="18125" marR="27175" marL="27175" anchor="ctr"/>
                </a:tc>
              </a:tr>
              <a:tr h="370850">
                <a:tc>
                  <a:txBody>
                    <a:bodyPr/>
                    <a:lstStyle/>
                    <a:p>
                      <a:pPr indent="0" lvl="0" marL="0" marR="0" rtl="0" algn="l">
                        <a:lnSpc>
                          <a:spcPct val="100000"/>
                        </a:lnSpc>
                        <a:spcBef>
                          <a:spcPts val="0"/>
                        </a:spcBef>
                        <a:spcAft>
                          <a:spcPts val="0"/>
                        </a:spcAft>
                        <a:buNone/>
                      </a:pPr>
                      <a:r>
                        <a:rPr lang="en-US" sz="1400" u="none" cap="none" strike="noStrike"/>
                        <a:t>2. Health Related</a:t>
                      </a:r>
                      <a:endParaRPr/>
                    </a:p>
                  </a:txBody>
                  <a:tcPr marT="45725" marB="45725" marR="91450" marL="91450"/>
                </a:tc>
                <a:tc>
                  <a:txBody>
                    <a:bodyPr/>
                    <a:lstStyle/>
                    <a:p>
                      <a:pPr indent="0" lvl="0" marL="0" marR="0" rtl="0" algn="ctr">
                        <a:lnSpc>
                          <a:spcPct val="100000"/>
                        </a:lnSpc>
                        <a:spcBef>
                          <a:spcPts val="0"/>
                        </a:spcBef>
                        <a:spcAft>
                          <a:spcPts val="0"/>
                        </a:spcAft>
                        <a:buNone/>
                      </a:pPr>
                      <a:r>
                        <a:rPr lang="en-US" sz="1300" u="none" cap="none" strike="noStrike"/>
                        <a:t>C2, C3, C5, C6, D1, G1, G3</a:t>
                      </a:r>
                      <a:endParaRPr/>
                    </a:p>
                  </a:txBody>
                  <a:tcPr marT="18125" marB="18125" marR="27175" marL="27175" anchor="ctr"/>
                </a:tc>
              </a:tr>
              <a:tr h="370850">
                <a:tc>
                  <a:txBody>
                    <a:bodyPr/>
                    <a:lstStyle/>
                    <a:p>
                      <a:pPr indent="0" lvl="0" marL="0" marR="0" rtl="0" algn="l">
                        <a:lnSpc>
                          <a:spcPct val="100000"/>
                        </a:lnSpc>
                        <a:spcBef>
                          <a:spcPts val="0"/>
                        </a:spcBef>
                        <a:spcAft>
                          <a:spcPts val="0"/>
                        </a:spcAft>
                        <a:buNone/>
                      </a:pPr>
                      <a:r>
                        <a:rPr lang="en-US" sz="1400" u="none" cap="none" strike="noStrike"/>
                        <a:t>3. Lifestyle Related</a:t>
                      </a:r>
                      <a:endParaRPr/>
                    </a:p>
                  </a:txBody>
                  <a:tcPr marT="45725" marB="45725" marR="91450" marL="91450"/>
                </a:tc>
                <a:tc>
                  <a:txBody>
                    <a:bodyPr/>
                    <a:lstStyle/>
                    <a:p>
                      <a:pPr indent="0" lvl="0" marL="0" marR="0" rtl="0" algn="ctr">
                        <a:lnSpc>
                          <a:spcPct val="100000"/>
                        </a:lnSpc>
                        <a:spcBef>
                          <a:spcPts val="0"/>
                        </a:spcBef>
                        <a:spcAft>
                          <a:spcPts val="0"/>
                        </a:spcAft>
                        <a:buNone/>
                      </a:pPr>
                      <a:r>
                        <a:rPr lang="en-US" sz="1300" u="none" cap="none" strike="noStrike"/>
                        <a:t>I1, I2, I3, I4, I7</a:t>
                      </a:r>
                      <a:endParaRPr/>
                    </a:p>
                  </a:txBody>
                  <a:tcPr marT="18125" marB="18125" marR="27175" marL="27175" anchor="ctr"/>
                </a:tc>
              </a:tr>
              <a:tr h="370850">
                <a:tc>
                  <a:txBody>
                    <a:bodyPr/>
                    <a:lstStyle/>
                    <a:p>
                      <a:pPr indent="0" lvl="0" marL="0" marR="0" rtl="0" algn="l">
                        <a:lnSpc>
                          <a:spcPct val="100000"/>
                        </a:lnSpc>
                        <a:spcBef>
                          <a:spcPts val="0"/>
                        </a:spcBef>
                        <a:spcAft>
                          <a:spcPts val="0"/>
                        </a:spcAft>
                        <a:buNone/>
                      </a:pPr>
                      <a:r>
                        <a:rPr lang="en-US" sz="1400" u="none" cap="none" strike="noStrike"/>
                        <a:t>4. Personal Info. Security/Privacy</a:t>
                      </a:r>
                      <a:endParaRPr/>
                    </a:p>
                  </a:txBody>
                  <a:tcPr marT="45725" marB="45725" marR="91450" marL="91450"/>
                </a:tc>
                <a:tc>
                  <a:txBody>
                    <a:bodyPr/>
                    <a:lstStyle/>
                    <a:p>
                      <a:pPr indent="0" lvl="0" marL="0" marR="0" rtl="0" algn="ctr">
                        <a:lnSpc>
                          <a:spcPct val="100000"/>
                        </a:lnSpc>
                        <a:spcBef>
                          <a:spcPts val="0"/>
                        </a:spcBef>
                        <a:spcAft>
                          <a:spcPts val="0"/>
                        </a:spcAft>
                        <a:buNone/>
                      </a:pPr>
                      <a:r>
                        <a:rPr lang="en-US" sz="1300" u="none" cap="none" strike="noStrike"/>
                        <a:t>D2, D3</a:t>
                      </a:r>
                      <a:endParaRPr/>
                    </a:p>
                  </a:txBody>
                  <a:tcPr marT="18125" marB="18125" marR="27175" marL="27175" anchor="ctr"/>
                </a:tc>
              </a:tr>
              <a:tr h="370850">
                <a:tc>
                  <a:txBody>
                    <a:bodyPr/>
                    <a:lstStyle/>
                    <a:p>
                      <a:pPr indent="0" lvl="0" marL="0" marR="0" rtl="0" algn="l">
                        <a:lnSpc>
                          <a:spcPct val="100000"/>
                        </a:lnSpc>
                        <a:spcBef>
                          <a:spcPts val="0"/>
                        </a:spcBef>
                        <a:spcAft>
                          <a:spcPts val="0"/>
                        </a:spcAft>
                        <a:buNone/>
                      </a:pPr>
                      <a:r>
                        <a:rPr lang="en-US" sz="1400" u="none" cap="none" strike="noStrike"/>
                        <a:t>5. Tech/EMR Related</a:t>
                      </a:r>
                      <a:endParaRPr/>
                    </a:p>
                  </a:txBody>
                  <a:tcPr marT="45725" marB="45725" marR="91450" marL="91450"/>
                </a:tc>
                <a:tc>
                  <a:txBody>
                    <a:bodyPr/>
                    <a:lstStyle/>
                    <a:p>
                      <a:pPr indent="0" lvl="0" marL="0" marR="0" rtl="0" algn="ctr">
                        <a:lnSpc>
                          <a:spcPct val="100000"/>
                        </a:lnSpc>
                        <a:spcBef>
                          <a:spcPts val="0"/>
                        </a:spcBef>
                        <a:spcAft>
                          <a:spcPts val="0"/>
                        </a:spcAft>
                        <a:buNone/>
                      </a:pPr>
                      <a:r>
                        <a:rPr lang="en-US" sz="1300" u="none" cap="none" strike="noStrike"/>
                        <a:t>B1, B7, B8, B9, B10, B11, D4, D5, D10</a:t>
                      </a:r>
                      <a:endParaRPr/>
                    </a:p>
                  </a:txBody>
                  <a:tcPr marT="18125" marB="18125" marR="27175" marL="27175" anchor="ctr"/>
                </a:tc>
              </a:tr>
              <a:tr h="370850">
                <a:tc>
                  <a:txBody>
                    <a:bodyPr/>
                    <a:lstStyle/>
                    <a:p>
                      <a:pPr indent="0" lvl="0" marL="0" marR="0" rtl="0" algn="l">
                        <a:lnSpc>
                          <a:spcPct val="100000"/>
                        </a:lnSpc>
                        <a:spcBef>
                          <a:spcPts val="0"/>
                        </a:spcBef>
                        <a:spcAft>
                          <a:spcPts val="0"/>
                        </a:spcAft>
                        <a:buNone/>
                      </a:pPr>
                      <a:r>
                        <a:rPr lang="en-US" sz="1400" u="none" cap="none" strike="noStrike"/>
                        <a:t>6. Cancer Related</a:t>
                      </a:r>
                      <a:endParaRPr/>
                    </a:p>
                  </a:txBody>
                  <a:tcPr marT="45725" marB="45725" marR="91450" marL="91450"/>
                </a:tc>
                <a:tc>
                  <a:txBody>
                    <a:bodyPr/>
                    <a:lstStyle/>
                    <a:p>
                      <a:pPr indent="0" lvl="0" marL="0" marR="0" rtl="0" algn="ctr">
                        <a:lnSpc>
                          <a:spcPct val="100000"/>
                        </a:lnSpc>
                        <a:spcBef>
                          <a:spcPts val="0"/>
                        </a:spcBef>
                        <a:spcAft>
                          <a:spcPts val="0"/>
                        </a:spcAft>
                        <a:buNone/>
                      </a:pPr>
                      <a:r>
                        <a:rPr lang="en-US" sz="1300" u="none" cap="none" strike="noStrike"/>
                        <a:t>A7, A8</a:t>
                      </a:r>
                      <a:endParaRPr/>
                    </a:p>
                  </a:txBody>
                  <a:tcPr marT="18125" marB="18125" marR="27175" marL="27175"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d1d8742ed1_0_8"/>
          <p:cNvSpPr txBox="1"/>
          <p:nvPr>
            <p:ph idx="1" type="subTitle"/>
          </p:nvPr>
        </p:nvSpPr>
        <p:spPr>
          <a:xfrm>
            <a:off x="140885" y="236422"/>
            <a:ext cx="7087200" cy="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800"/>
              </a:spcAft>
              <a:buSzPts val="1800"/>
              <a:buNone/>
            </a:pPr>
            <a:r>
              <a:rPr b="1" lang="en-US" sz="1700">
                <a:solidFill>
                  <a:schemeClr val="accent6"/>
                </a:solidFill>
                <a:latin typeface="Arial"/>
                <a:ea typeface="Arial"/>
                <a:cs typeface="Arial"/>
                <a:sym typeface="Arial"/>
              </a:rPr>
              <a:t>Evaluation Metric</a:t>
            </a:r>
            <a:endParaRPr b="1" sz="1700">
              <a:solidFill>
                <a:schemeClr val="accent6"/>
              </a:solidFill>
              <a:latin typeface="Arial"/>
              <a:ea typeface="Arial"/>
              <a:cs typeface="Arial"/>
              <a:sym typeface="Arial"/>
            </a:endParaRPr>
          </a:p>
        </p:txBody>
      </p:sp>
      <p:sp>
        <p:nvSpPr>
          <p:cNvPr id="119" name="Google Shape;119;gd1d8742ed1_0_8"/>
          <p:cNvSpPr txBox="1"/>
          <p:nvPr/>
        </p:nvSpPr>
        <p:spPr>
          <a:xfrm>
            <a:off x="1118738" y="863389"/>
            <a:ext cx="7378500" cy="534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accent6"/>
                </a:solidFill>
                <a:latin typeface="Arial"/>
                <a:ea typeface="Arial"/>
                <a:cs typeface="Arial"/>
                <a:sym typeface="Arial"/>
              </a:rPr>
              <a:t>Target variable</a:t>
            </a:r>
            <a:endParaRPr b="0" i="0" sz="1400" u="none" cap="none" strike="noStrike">
              <a:solidFill>
                <a:schemeClr val="accent6"/>
              </a:solidFill>
              <a:latin typeface="Arial"/>
              <a:ea typeface="Arial"/>
              <a:cs typeface="Arial"/>
              <a:sym typeface="Arial"/>
            </a:endParaRPr>
          </a:p>
          <a:p>
            <a:pPr indent="0" lvl="0" marL="0" marR="0" rtl="0" algn="l">
              <a:lnSpc>
                <a:spcPct val="100000"/>
              </a:lnSpc>
              <a:spcBef>
                <a:spcPts val="0"/>
              </a:spcBef>
              <a:spcAft>
                <a:spcPts val="0"/>
              </a:spcAft>
              <a:buNone/>
            </a:pPr>
            <a:r>
              <a:rPr b="0" i="1" lang="en-US" sz="1400" u="none" cap="none" strike="noStrike">
                <a:solidFill>
                  <a:schemeClr val="accent6"/>
                </a:solidFill>
                <a:latin typeface="Arial"/>
                <a:ea typeface="Arial"/>
                <a:cs typeface="Arial"/>
                <a:sym typeface="Arial"/>
              </a:rPr>
              <a:t>Three classes</a:t>
            </a:r>
            <a:endParaRPr b="0" i="0" sz="1400" u="none" cap="none" strike="noStrike">
              <a:solidFill>
                <a:schemeClr val="dk1"/>
              </a:solidFill>
              <a:latin typeface="Arial"/>
              <a:ea typeface="Arial"/>
              <a:cs typeface="Arial"/>
              <a:sym typeface="Arial"/>
            </a:endParaRPr>
          </a:p>
          <a:p>
            <a:pPr indent="-317500" lvl="3" marL="914400" marR="0" rtl="0" algn="l">
              <a:lnSpc>
                <a:spcPct val="100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0</a:t>
            </a:r>
            <a:r>
              <a:rPr b="0" i="0" lang="en-US" sz="1400" u="none" cap="none" strike="noStrike">
                <a:solidFill>
                  <a:schemeClr val="dk1"/>
                </a:solidFill>
                <a:latin typeface="Arial"/>
                <a:ea typeface="Arial"/>
                <a:cs typeface="Arial"/>
                <a:sym typeface="Arial"/>
              </a:rPr>
              <a:t> : 0 access</a:t>
            </a:r>
            <a:endParaRPr b="0" i="0" sz="1400" u="none" cap="none" strike="noStrike">
              <a:solidFill>
                <a:schemeClr val="dk1"/>
              </a:solidFill>
              <a:latin typeface="Arial"/>
              <a:ea typeface="Arial"/>
              <a:cs typeface="Arial"/>
              <a:sym typeface="Arial"/>
            </a:endParaRPr>
          </a:p>
          <a:p>
            <a:pPr indent="-317500" lvl="3" marL="914400" marR="0" rtl="0" algn="l">
              <a:lnSpc>
                <a:spcPct val="100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1</a:t>
            </a:r>
            <a:r>
              <a:rPr b="0" i="0" lang="en-US" sz="1400" u="none" cap="none" strike="noStrike">
                <a:solidFill>
                  <a:schemeClr val="dk1"/>
                </a:solidFill>
                <a:latin typeface="Arial"/>
                <a:ea typeface="Arial"/>
                <a:cs typeface="Arial"/>
                <a:sym typeface="Arial"/>
              </a:rPr>
              <a:t> : 1 to 2 and 3 to 5 times accessed medical record online</a:t>
            </a:r>
            <a:endParaRPr b="0" i="0" sz="1400" u="none" cap="none" strike="noStrike">
              <a:solidFill>
                <a:schemeClr val="dk1"/>
              </a:solidFill>
              <a:latin typeface="Arial"/>
              <a:ea typeface="Arial"/>
              <a:cs typeface="Arial"/>
              <a:sym typeface="Arial"/>
            </a:endParaRPr>
          </a:p>
          <a:p>
            <a:pPr indent="-317500" lvl="3" marL="914400" marR="0" rtl="0" algn="l">
              <a:lnSpc>
                <a:spcPct val="100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2</a:t>
            </a:r>
            <a:r>
              <a:rPr b="0" i="0" lang="en-US" sz="1400" u="none" cap="none" strike="noStrike">
                <a:solidFill>
                  <a:schemeClr val="dk1"/>
                </a:solidFill>
                <a:latin typeface="Arial"/>
                <a:ea typeface="Arial"/>
                <a:cs typeface="Arial"/>
                <a:sym typeface="Arial"/>
              </a:rPr>
              <a:t> : 6 to 9 and 10 or more times accessed medical record online</a:t>
            </a:r>
            <a:endParaRPr b="0" i="0" sz="14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None/>
            </a:pPr>
            <a:r>
              <a:t/>
            </a:r>
            <a:endParaRPr>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accent6"/>
                </a:solidFill>
                <a:latin typeface="Arial"/>
                <a:ea typeface="Arial"/>
                <a:cs typeface="Arial"/>
                <a:sym typeface="Arial"/>
              </a:rPr>
              <a:t>F1 score</a:t>
            </a:r>
            <a:r>
              <a:rPr b="0" i="0" lang="en-US" sz="1400" u="none" cap="none" strike="noStrike">
                <a:solidFill>
                  <a:schemeClr val="accent6"/>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 F1 Score is the weighted average of Precision and Recall.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latin typeface="Arial"/>
                <a:ea typeface="Arial"/>
                <a:cs typeface="Arial"/>
                <a:sym typeface="Arial"/>
              </a:rPr>
              <a:t>F1 Score = 2*(Recall * Precision) / (Recall + Precision)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True Positive (TP): Labeled as class 1 or 2 and is 1 or 2</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latin typeface="Arial"/>
                <a:ea typeface="Arial"/>
                <a:cs typeface="Arial"/>
                <a:sym typeface="Arial"/>
              </a:rPr>
              <a:t>False Positive (TP): Labeled as class 1 or 2 but is actually class 0</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False Negative (FN): Labeled as class 0 but is actually class 1 or 2</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Limiting False Negatives and False Positives is important for our goal of identifying patients who access their medical records online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45720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80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11540fcb66_1_0"/>
          <p:cNvSpPr txBox="1"/>
          <p:nvPr>
            <p:ph idx="1" type="subTitle"/>
          </p:nvPr>
        </p:nvSpPr>
        <p:spPr>
          <a:xfrm>
            <a:off x="140885" y="236422"/>
            <a:ext cx="7087200" cy="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800"/>
              </a:spcAft>
              <a:buSzPts val="1800"/>
              <a:buNone/>
            </a:pPr>
            <a:r>
              <a:rPr b="1" lang="en-US" sz="1700">
                <a:solidFill>
                  <a:schemeClr val="accent6"/>
                </a:solidFill>
                <a:latin typeface="Arial"/>
                <a:ea typeface="Arial"/>
                <a:cs typeface="Arial"/>
                <a:sym typeface="Arial"/>
              </a:rPr>
              <a:t>Feature Selection Process</a:t>
            </a:r>
            <a:endParaRPr b="1" sz="1700">
              <a:solidFill>
                <a:schemeClr val="accent6"/>
              </a:solidFill>
              <a:latin typeface="Arial"/>
              <a:ea typeface="Arial"/>
              <a:cs typeface="Arial"/>
              <a:sym typeface="Arial"/>
            </a:endParaRPr>
          </a:p>
        </p:txBody>
      </p:sp>
      <p:grpSp>
        <p:nvGrpSpPr>
          <p:cNvPr id="125" name="Google Shape;125;g111540fcb66_1_0"/>
          <p:cNvGrpSpPr/>
          <p:nvPr/>
        </p:nvGrpSpPr>
        <p:grpSpPr>
          <a:xfrm>
            <a:off x="1843914" y="913799"/>
            <a:ext cx="5485735" cy="3722463"/>
            <a:chOff x="1703030" y="801"/>
            <a:chExt cx="5485735" cy="3722463"/>
          </a:xfrm>
        </p:grpSpPr>
        <p:sp>
          <p:nvSpPr>
            <p:cNvPr id="126" name="Google Shape;126;g111540fcb66_1_0"/>
            <p:cNvSpPr/>
            <p:nvPr/>
          </p:nvSpPr>
          <p:spPr>
            <a:xfrm>
              <a:off x="1703030" y="801"/>
              <a:ext cx="1567352" cy="783676"/>
            </a:xfrm>
            <a:prstGeom prst="roundRect">
              <a:avLst>
                <a:gd fmla="val 1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11540fcb66_1_0"/>
            <p:cNvSpPr txBox="1"/>
            <p:nvPr/>
          </p:nvSpPr>
          <p:spPr>
            <a:xfrm>
              <a:off x="1725983" y="23754"/>
              <a:ext cx="1521446" cy="737770"/>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1" i="0" lang="en-US" sz="1000" u="none" cap="none" strike="noStrike">
                  <a:solidFill>
                    <a:schemeClr val="lt1"/>
                  </a:solidFill>
                  <a:latin typeface="Arial"/>
                  <a:ea typeface="Arial"/>
                  <a:cs typeface="Arial"/>
                  <a:sym typeface="Arial"/>
                </a:rPr>
                <a:t>Select questions or features that help describe the nature of people who use the EMR system</a:t>
              </a:r>
              <a:endParaRPr b="0" i="0" sz="1000" u="none" cap="none" strike="noStrike">
                <a:solidFill>
                  <a:schemeClr val="lt1"/>
                </a:solidFill>
                <a:latin typeface="Arial"/>
                <a:ea typeface="Arial"/>
                <a:cs typeface="Arial"/>
                <a:sym typeface="Arial"/>
              </a:endParaRPr>
            </a:p>
          </p:txBody>
        </p:sp>
        <p:sp>
          <p:nvSpPr>
            <p:cNvPr id="128" name="Google Shape;128;g111540fcb66_1_0"/>
            <p:cNvSpPr/>
            <p:nvPr/>
          </p:nvSpPr>
          <p:spPr>
            <a:xfrm>
              <a:off x="1859766" y="784477"/>
              <a:ext cx="156735" cy="587757"/>
            </a:xfrm>
            <a:custGeom>
              <a:rect b="b" l="l" r="r" t="t"/>
              <a:pathLst>
                <a:path extrusionOk="0" h="120000" w="120000">
                  <a:moveTo>
                    <a:pt x="0" y="0"/>
                  </a:moveTo>
                  <a:lnTo>
                    <a:pt x="0" y="120000"/>
                  </a:lnTo>
                  <a:lnTo>
                    <a:pt x="120000" y="120000"/>
                  </a:lnTo>
                </a:path>
              </a:pathLst>
            </a:custGeom>
            <a:noFill/>
            <a:ln cap="flat" cmpd="sng" w="25400">
              <a:solidFill>
                <a:schemeClr val="accent6"/>
              </a:solidFill>
              <a:prstDash val="solid"/>
              <a:round/>
              <a:headEnd len="sm" w="sm" type="none"/>
              <a:tailEnd len="sm" w="sm" type="none"/>
            </a:ln>
          </p:spPr>
        </p:sp>
        <p:sp>
          <p:nvSpPr>
            <p:cNvPr id="129" name="Google Shape;129;g111540fcb66_1_0"/>
            <p:cNvSpPr/>
            <p:nvPr/>
          </p:nvSpPr>
          <p:spPr>
            <a:xfrm>
              <a:off x="2016501" y="980396"/>
              <a:ext cx="1253882" cy="783676"/>
            </a:xfrm>
            <a:prstGeom prst="roundRect">
              <a:avLst>
                <a:gd fmla="val 10000" name="adj"/>
              </a:avLst>
            </a:prstGeom>
            <a:solidFill>
              <a:schemeClr val="lt1">
                <a:alpha val="89803"/>
              </a:schemeClr>
            </a:solid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111540fcb66_1_0"/>
            <p:cNvSpPr txBox="1"/>
            <p:nvPr/>
          </p:nvSpPr>
          <p:spPr>
            <a:xfrm>
              <a:off x="2039454" y="1003349"/>
              <a:ext cx="1207976" cy="737770"/>
            </a:xfrm>
            <a:prstGeom prst="rect">
              <a:avLst/>
            </a:prstGeom>
            <a:noFill/>
            <a:ln>
              <a:noFill/>
            </a:ln>
          </p:spPr>
          <p:txBody>
            <a:bodyPr anchorCtr="0" anchor="ctr" bIns="13950" lIns="20950" spcFirstLastPara="1" rIns="2095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Features should be identifiable for future patients</a:t>
              </a:r>
              <a:endParaRPr/>
            </a:p>
          </p:txBody>
        </p:sp>
        <p:sp>
          <p:nvSpPr>
            <p:cNvPr id="131" name="Google Shape;131;g111540fcb66_1_0"/>
            <p:cNvSpPr/>
            <p:nvPr/>
          </p:nvSpPr>
          <p:spPr>
            <a:xfrm>
              <a:off x="1859766" y="784477"/>
              <a:ext cx="156735" cy="1567352"/>
            </a:xfrm>
            <a:custGeom>
              <a:rect b="b" l="l" r="r" t="t"/>
              <a:pathLst>
                <a:path extrusionOk="0" h="120000" w="120000">
                  <a:moveTo>
                    <a:pt x="0" y="0"/>
                  </a:moveTo>
                  <a:lnTo>
                    <a:pt x="0" y="120000"/>
                  </a:lnTo>
                  <a:lnTo>
                    <a:pt x="120000" y="120000"/>
                  </a:lnTo>
                </a:path>
              </a:pathLst>
            </a:custGeom>
            <a:noFill/>
            <a:ln cap="flat" cmpd="sng" w="25400">
              <a:solidFill>
                <a:schemeClr val="accent6"/>
              </a:solidFill>
              <a:prstDash val="solid"/>
              <a:round/>
              <a:headEnd len="sm" w="sm" type="none"/>
              <a:tailEnd len="sm" w="sm" type="none"/>
            </a:ln>
          </p:spPr>
        </p:sp>
        <p:sp>
          <p:nvSpPr>
            <p:cNvPr id="132" name="Google Shape;132;g111540fcb66_1_0"/>
            <p:cNvSpPr/>
            <p:nvPr/>
          </p:nvSpPr>
          <p:spPr>
            <a:xfrm>
              <a:off x="2016501" y="1959992"/>
              <a:ext cx="1253882" cy="783676"/>
            </a:xfrm>
            <a:prstGeom prst="roundRect">
              <a:avLst>
                <a:gd fmla="val 10000" name="adj"/>
              </a:avLst>
            </a:prstGeom>
            <a:solidFill>
              <a:schemeClr val="lt1">
                <a:alpha val="89803"/>
              </a:schemeClr>
            </a:solid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111540fcb66_1_0"/>
            <p:cNvSpPr txBox="1"/>
            <p:nvPr/>
          </p:nvSpPr>
          <p:spPr>
            <a:xfrm>
              <a:off x="2039454" y="1982945"/>
              <a:ext cx="1207976" cy="737770"/>
            </a:xfrm>
            <a:prstGeom prst="rect">
              <a:avLst/>
            </a:prstGeom>
            <a:noFill/>
            <a:ln>
              <a:noFill/>
            </a:ln>
          </p:spPr>
          <p:txBody>
            <a:bodyPr anchorCtr="0" anchor="ctr" bIns="13950" lIns="20950" spcFirstLastPara="1" rIns="2095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Features should provide a profile for our target classes</a:t>
              </a:r>
              <a:endParaRPr/>
            </a:p>
          </p:txBody>
        </p:sp>
        <p:sp>
          <p:nvSpPr>
            <p:cNvPr id="134" name="Google Shape;134;g111540fcb66_1_0"/>
            <p:cNvSpPr/>
            <p:nvPr/>
          </p:nvSpPr>
          <p:spPr>
            <a:xfrm>
              <a:off x="3662222" y="801"/>
              <a:ext cx="1567352" cy="783676"/>
            </a:xfrm>
            <a:prstGeom prst="roundRect">
              <a:avLst>
                <a:gd fmla="val 1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111540fcb66_1_0"/>
            <p:cNvSpPr txBox="1"/>
            <p:nvPr/>
          </p:nvSpPr>
          <p:spPr>
            <a:xfrm>
              <a:off x="3685175" y="23754"/>
              <a:ext cx="1521446" cy="737770"/>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1" i="0" lang="en-US" sz="1000" u="none" cap="none" strike="noStrike">
                  <a:solidFill>
                    <a:schemeClr val="lt1"/>
                  </a:solidFill>
                  <a:latin typeface="Arial"/>
                  <a:ea typeface="Arial"/>
                  <a:cs typeface="Arial"/>
                  <a:sym typeface="Arial"/>
                </a:rPr>
                <a:t>Group identified features we believe are related or potentially related to using the EMR system</a:t>
              </a:r>
              <a:endParaRPr b="0" i="0" sz="1000" u="none" cap="none" strike="noStrike">
                <a:solidFill>
                  <a:schemeClr val="lt1"/>
                </a:solidFill>
                <a:latin typeface="Arial"/>
                <a:ea typeface="Arial"/>
                <a:cs typeface="Arial"/>
                <a:sym typeface="Arial"/>
              </a:endParaRPr>
            </a:p>
          </p:txBody>
        </p:sp>
        <p:sp>
          <p:nvSpPr>
            <p:cNvPr id="136" name="Google Shape;136;g111540fcb66_1_0"/>
            <p:cNvSpPr/>
            <p:nvPr/>
          </p:nvSpPr>
          <p:spPr>
            <a:xfrm>
              <a:off x="3818957" y="784477"/>
              <a:ext cx="156735" cy="587757"/>
            </a:xfrm>
            <a:custGeom>
              <a:rect b="b" l="l" r="r" t="t"/>
              <a:pathLst>
                <a:path extrusionOk="0" h="120000" w="120000">
                  <a:moveTo>
                    <a:pt x="0" y="0"/>
                  </a:moveTo>
                  <a:lnTo>
                    <a:pt x="0" y="120000"/>
                  </a:lnTo>
                  <a:lnTo>
                    <a:pt x="120000" y="120000"/>
                  </a:lnTo>
                </a:path>
              </a:pathLst>
            </a:custGeom>
            <a:noFill/>
            <a:ln cap="flat" cmpd="sng" w="25400">
              <a:solidFill>
                <a:schemeClr val="accent6"/>
              </a:solidFill>
              <a:prstDash val="solid"/>
              <a:round/>
              <a:headEnd len="sm" w="sm" type="none"/>
              <a:tailEnd len="sm" w="sm" type="none"/>
            </a:ln>
          </p:spPr>
        </p:sp>
        <p:sp>
          <p:nvSpPr>
            <p:cNvPr id="137" name="Google Shape;137;g111540fcb66_1_0"/>
            <p:cNvSpPr/>
            <p:nvPr/>
          </p:nvSpPr>
          <p:spPr>
            <a:xfrm>
              <a:off x="3975692" y="980396"/>
              <a:ext cx="1253882" cy="783676"/>
            </a:xfrm>
            <a:prstGeom prst="roundRect">
              <a:avLst>
                <a:gd fmla="val 10000" name="adj"/>
              </a:avLst>
            </a:prstGeom>
            <a:solidFill>
              <a:schemeClr val="lt1">
                <a:alpha val="89803"/>
              </a:schemeClr>
            </a:solid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111540fcb66_1_0"/>
            <p:cNvSpPr txBox="1"/>
            <p:nvPr/>
          </p:nvSpPr>
          <p:spPr>
            <a:xfrm>
              <a:off x="3998645" y="1003349"/>
              <a:ext cx="1207976" cy="737770"/>
            </a:xfrm>
            <a:prstGeom prst="rect">
              <a:avLst/>
            </a:prstGeom>
            <a:noFill/>
            <a:ln>
              <a:noFill/>
            </a:ln>
          </p:spPr>
          <p:txBody>
            <a:bodyPr anchorCtr="0" anchor="ctr" bIns="13950" lIns="20950" spcFirstLastPara="1" rIns="2095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Complete # of Questions in Survey: 70</a:t>
              </a:r>
              <a:endParaRPr/>
            </a:p>
          </p:txBody>
        </p:sp>
        <p:sp>
          <p:nvSpPr>
            <p:cNvPr id="139" name="Google Shape;139;g111540fcb66_1_0"/>
            <p:cNvSpPr/>
            <p:nvPr/>
          </p:nvSpPr>
          <p:spPr>
            <a:xfrm>
              <a:off x="3818957" y="784477"/>
              <a:ext cx="156735" cy="1567352"/>
            </a:xfrm>
            <a:custGeom>
              <a:rect b="b" l="l" r="r" t="t"/>
              <a:pathLst>
                <a:path extrusionOk="0" h="120000" w="120000">
                  <a:moveTo>
                    <a:pt x="0" y="0"/>
                  </a:moveTo>
                  <a:lnTo>
                    <a:pt x="0" y="120000"/>
                  </a:lnTo>
                  <a:lnTo>
                    <a:pt x="120000" y="120000"/>
                  </a:lnTo>
                </a:path>
              </a:pathLst>
            </a:custGeom>
            <a:noFill/>
            <a:ln cap="flat" cmpd="sng" w="25400">
              <a:solidFill>
                <a:schemeClr val="accent6"/>
              </a:solidFill>
              <a:prstDash val="solid"/>
              <a:round/>
              <a:headEnd len="sm" w="sm" type="none"/>
              <a:tailEnd len="sm" w="sm" type="none"/>
            </a:ln>
          </p:spPr>
        </p:sp>
        <p:sp>
          <p:nvSpPr>
            <p:cNvPr id="140" name="Google Shape;140;g111540fcb66_1_0"/>
            <p:cNvSpPr/>
            <p:nvPr/>
          </p:nvSpPr>
          <p:spPr>
            <a:xfrm>
              <a:off x="3975692" y="1959992"/>
              <a:ext cx="1253882" cy="783676"/>
            </a:xfrm>
            <a:prstGeom prst="roundRect">
              <a:avLst>
                <a:gd fmla="val 10000" name="adj"/>
              </a:avLst>
            </a:prstGeom>
            <a:solidFill>
              <a:schemeClr val="lt1">
                <a:alpha val="89803"/>
              </a:schemeClr>
            </a:solid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111540fcb66_1_0"/>
            <p:cNvSpPr txBox="1"/>
            <p:nvPr/>
          </p:nvSpPr>
          <p:spPr>
            <a:xfrm>
              <a:off x="3998645" y="1982945"/>
              <a:ext cx="1207976" cy="737770"/>
            </a:xfrm>
            <a:prstGeom prst="rect">
              <a:avLst/>
            </a:prstGeom>
            <a:noFill/>
            <a:ln>
              <a:noFill/>
            </a:ln>
          </p:spPr>
          <p:txBody>
            <a:bodyPr anchorCtr="0" anchor="ctr" bIns="13950" lIns="20950" spcFirstLastPara="1" rIns="2095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Questions Our group Chose: 43</a:t>
              </a:r>
              <a:endParaRPr/>
            </a:p>
          </p:txBody>
        </p:sp>
        <p:sp>
          <p:nvSpPr>
            <p:cNvPr id="142" name="Google Shape;142;g111540fcb66_1_0"/>
            <p:cNvSpPr/>
            <p:nvPr/>
          </p:nvSpPr>
          <p:spPr>
            <a:xfrm>
              <a:off x="5621413" y="801"/>
              <a:ext cx="1567352" cy="783676"/>
            </a:xfrm>
            <a:prstGeom prst="roundRect">
              <a:avLst>
                <a:gd fmla="val 1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111540fcb66_1_0"/>
            <p:cNvSpPr txBox="1"/>
            <p:nvPr/>
          </p:nvSpPr>
          <p:spPr>
            <a:xfrm>
              <a:off x="5644366" y="23754"/>
              <a:ext cx="1521446" cy="737770"/>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1" i="0" lang="en-US" sz="1000" u="none" cap="none" strike="noStrike">
                  <a:solidFill>
                    <a:schemeClr val="lt1"/>
                  </a:solidFill>
                  <a:latin typeface="Arial"/>
                  <a:ea typeface="Arial"/>
                  <a:cs typeface="Arial"/>
                  <a:sym typeface="Arial"/>
                </a:rPr>
                <a:t>Use </a:t>
              </a:r>
              <a:r>
                <a:rPr b="1" i="1" lang="en-US" sz="1000" u="none" cap="none" strike="noStrike">
                  <a:solidFill>
                    <a:schemeClr val="lt1"/>
                  </a:solidFill>
                  <a:latin typeface="Arial"/>
                  <a:ea typeface="Arial"/>
                  <a:cs typeface="Arial"/>
                  <a:sym typeface="Arial"/>
                </a:rPr>
                <a:t>Forward Selection</a:t>
              </a:r>
              <a:r>
                <a:rPr b="1" i="0" lang="en-US" sz="1000" u="none" cap="none" strike="noStrike">
                  <a:solidFill>
                    <a:schemeClr val="lt1"/>
                  </a:solidFill>
                  <a:latin typeface="Arial"/>
                  <a:ea typeface="Arial"/>
                  <a:cs typeface="Arial"/>
                  <a:sym typeface="Arial"/>
                </a:rPr>
                <a:t> method to identify the combination of features that produce the highest Recall</a:t>
              </a:r>
              <a:endParaRPr b="0" i="0" sz="1000" u="none" cap="none" strike="noStrike">
                <a:solidFill>
                  <a:schemeClr val="lt1"/>
                </a:solidFill>
                <a:latin typeface="Arial"/>
                <a:ea typeface="Arial"/>
                <a:cs typeface="Arial"/>
                <a:sym typeface="Arial"/>
              </a:endParaRPr>
            </a:p>
          </p:txBody>
        </p:sp>
        <p:sp>
          <p:nvSpPr>
            <p:cNvPr id="144" name="Google Shape;144;g111540fcb66_1_0"/>
            <p:cNvSpPr/>
            <p:nvPr/>
          </p:nvSpPr>
          <p:spPr>
            <a:xfrm>
              <a:off x="5778148" y="784477"/>
              <a:ext cx="156735" cy="587757"/>
            </a:xfrm>
            <a:custGeom>
              <a:rect b="b" l="l" r="r" t="t"/>
              <a:pathLst>
                <a:path extrusionOk="0" h="120000" w="120000">
                  <a:moveTo>
                    <a:pt x="0" y="0"/>
                  </a:moveTo>
                  <a:lnTo>
                    <a:pt x="0" y="120000"/>
                  </a:lnTo>
                  <a:lnTo>
                    <a:pt x="120000" y="120000"/>
                  </a:lnTo>
                </a:path>
              </a:pathLst>
            </a:custGeom>
            <a:noFill/>
            <a:ln cap="flat" cmpd="sng" w="25400">
              <a:solidFill>
                <a:schemeClr val="accent6"/>
              </a:solidFill>
              <a:prstDash val="solid"/>
              <a:round/>
              <a:headEnd len="sm" w="sm" type="none"/>
              <a:tailEnd len="sm" w="sm" type="none"/>
            </a:ln>
          </p:spPr>
        </p:sp>
        <p:sp>
          <p:nvSpPr>
            <p:cNvPr id="145" name="Google Shape;145;g111540fcb66_1_0"/>
            <p:cNvSpPr/>
            <p:nvPr/>
          </p:nvSpPr>
          <p:spPr>
            <a:xfrm>
              <a:off x="5934883" y="980396"/>
              <a:ext cx="1253882" cy="783676"/>
            </a:xfrm>
            <a:prstGeom prst="roundRect">
              <a:avLst>
                <a:gd fmla="val 10000" name="adj"/>
              </a:avLst>
            </a:prstGeom>
            <a:solidFill>
              <a:schemeClr val="lt1">
                <a:alpha val="89803"/>
              </a:schemeClr>
            </a:solid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111540fcb66_1_0"/>
            <p:cNvSpPr txBox="1"/>
            <p:nvPr/>
          </p:nvSpPr>
          <p:spPr>
            <a:xfrm>
              <a:off x="5957836" y="1003349"/>
              <a:ext cx="1207976" cy="737770"/>
            </a:xfrm>
            <a:prstGeom prst="rect">
              <a:avLst/>
            </a:prstGeom>
            <a:noFill/>
            <a:ln>
              <a:noFill/>
            </a:ln>
          </p:spPr>
          <p:txBody>
            <a:bodyPr anchorCtr="0" anchor="ctr" bIns="13950" lIns="20950" spcFirstLastPara="1" rIns="2095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Choose a classification algorithm</a:t>
              </a:r>
              <a:endParaRPr/>
            </a:p>
          </p:txBody>
        </p:sp>
        <p:sp>
          <p:nvSpPr>
            <p:cNvPr id="147" name="Google Shape;147;g111540fcb66_1_0"/>
            <p:cNvSpPr/>
            <p:nvPr/>
          </p:nvSpPr>
          <p:spPr>
            <a:xfrm>
              <a:off x="5778148" y="784477"/>
              <a:ext cx="156735" cy="1567352"/>
            </a:xfrm>
            <a:custGeom>
              <a:rect b="b" l="l" r="r" t="t"/>
              <a:pathLst>
                <a:path extrusionOk="0" h="120000" w="120000">
                  <a:moveTo>
                    <a:pt x="0" y="0"/>
                  </a:moveTo>
                  <a:lnTo>
                    <a:pt x="0" y="120000"/>
                  </a:lnTo>
                  <a:lnTo>
                    <a:pt x="120000" y="120000"/>
                  </a:lnTo>
                </a:path>
              </a:pathLst>
            </a:custGeom>
            <a:noFill/>
            <a:ln cap="flat" cmpd="sng" w="25400">
              <a:solidFill>
                <a:schemeClr val="accent6"/>
              </a:solidFill>
              <a:prstDash val="solid"/>
              <a:round/>
              <a:headEnd len="sm" w="sm" type="none"/>
              <a:tailEnd len="sm" w="sm" type="none"/>
            </a:ln>
          </p:spPr>
        </p:sp>
        <p:sp>
          <p:nvSpPr>
            <p:cNvPr id="148" name="Google Shape;148;g111540fcb66_1_0"/>
            <p:cNvSpPr/>
            <p:nvPr/>
          </p:nvSpPr>
          <p:spPr>
            <a:xfrm>
              <a:off x="5934883" y="1959992"/>
              <a:ext cx="1253882" cy="783676"/>
            </a:xfrm>
            <a:prstGeom prst="roundRect">
              <a:avLst>
                <a:gd fmla="val 10000" name="adj"/>
              </a:avLst>
            </a:prstGeom>
            <a:solidFill>
              <a:schemeClr val="lt1">
                <a:alpha val="89803"/>
              </a:schemeClr>
            </a:solid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111540fcb66_1_0"/>
            <p:cNvSpPr txBox="1"/>
            <p:nvPr/>
          </p:nvSpPr>
          <p:spPr>
            <a:xfrm>
              <a:off x="5957836" y="1982945"/>
              <a:ext cx="1207976" cy="737770"/>
            </a:xfrm>
            <a:prstGeom prst="rect">
              <a:avLst/>
            </a:prstGeom>
            <a:noFill/>
            <a:ln>
              <a:noFill/>
            </a:ln>
          </p:spPr>
          <p:txBody>
            <a:bodyPr anchorCtr="0" anchor="ctr" bIns="13950" lIns="20950" spcFirstLastPara="1" rIns="2095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Use F-1 to take into consideration both precision and recall</a:t>
              </a:r>
              <a:endParaRPr/>
            </a:p>
          </p:txBody>
        </p:sp>
        <p:sp>
          <p:nvSpPr>
            <p:cNvPr id="150" name="Google Shape;150;g111540fcb66_1_0"/>
            <p:cNvSpPr/>
            <p:nvPr/>
          </p:nvSpPr>
          <p:spPr>
            <a:xfrm>
              <a:off x="5778148" y="784477"/>
              <a:ext cx="156735" cy="2546948"/>
            </a:xfrm>
            <a:custGeom>
              <a:rect b="b" l="l" r="r" t="t"/>
              <a:pathLst>
                <a:path extrusionOk="0" h="120000" w="120000">
                  <a:moveTo>
                    <a:pt x="0" y="0"/>
                  </a:moveTo>
                  <a:lnTo>
                    <a:pt x="0" y="120000"/>
                  </a:lnTo>
                  <a:lnTo>
                    <a:pt x="120000" y="120000"/>
                  </a:lnTo>
                </a:path>
              </a:pathLst>
            </a:custGeom>
            <a:noFill/>
            <a:ln cap="flat" cmpd="sng" w="25400">
              <a:solidFill>
                <a:schemeClr val="accent6"/>
              </a:solidFill>
              <a:prstDash val="solid"/>
              <a:round/>
              <a:headEnd len="sm" w="sm" type="none"/>
              <a:tailEnd len="sm" w="sm" type="none"/>
            </a:ln>
          </p:spPr>
        </p:sp>
        <p:sp>
          <p:nvSpPr>
            <p:cNvPr id="151" name="Google Shape;151;g111540fcb66_1_0"/>
            <p:cNvSpPr/>
            <p:nvPr/>
          </p:nvSpPr>
          <p:spPr>
            <a:xfrm>
              <a:off x="5934883" y="2939588"/>
              <a:ext cx="1253882" cy="783676"/>
            </a:xfrm>
            <a:prstGeom prst="roundRect">
              <a:avLst>
                <a:gd fmla="val 10000" name="adj"/>
              </a:avLst>
            </a:prstGeom>
            <a:solidFill>
              <a:schemeClr val="lt1">
                <a:alpha val="89803"/>
              </a:schemeClr>
            </a:solid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11540fcb66_1_0"/>
            <p:cNvSpPr txBox="1"/>
            <p:nvPr/>
          </p:nvSpPr>
          <p:spPr>
            <a:xfrm>
              <a:off x="5957836" y="2962541"/>
              <a:ext cx="1207976" cy="737770"/>
            </a:xfrm>
            <a:prstGeom prst="rect">
              <a:avLst/>
            </a:prstGeom>
            <a:noFill/>
            <a:ln>
              <a:noFill/>
            </a:ln>
          </p:spPr>
          <p:txBody>
            <a:bodyPr anchorCtr="0" anchor="ctr" bIns="13950" lIns="20950" spcFirstLastPara="1" rIns="20950" wrap="square" tIns="13950">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Choose 5 to 10 best features that produce highest F-1</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10565a50c0_0_1"/>
          <p:cNvSpPr/>
          <p:nvPr/>
        </p:nvSpPr>
        <p:spPr>
          <a:xfrm>
            <a:off x="7283600" y="3775325"/>
            <a:ext cx="1313100" cy="12567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110565a50c0_0_1"/>
          <p:cNvSpPr txBox="1"/>
          <p:nvPr>
            <p:ph idx="1" type="subTitle"/>
          </p:nvPr>
        </p:nvSpPr>
        <p:spPr>
          <a:xfrm>
            <a:off x="108987" y="52050"/>
            <a:ext cx="7087200" cy="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US" sz="1400">
                <a:solidFill>
                  <a:schemeClr val="accent6"/>
                </a:solidFill>
                <a:latin typeface="Arial"/>
                <a:ea typeface="Arial"/>
                <a:cs typeface="Arial"/>
                <a:sym typeface="Arial"/>
              </a:rPr>
              <a:t>Next Steps: Data Transformation &amp; Model</a:t>
            </a:r>
            <a:endParaRPr/>
          </a:p>
          <a:p>
            <a:pPr indent="0" lvl="0" marL="0" rtl="0" algn="l">
              <a:lnSpc>
                <a:spcPct val="100000"/>
              </a:lnSpc>
              <a:spcBef>
                <a:spcPts val="800"/>
              </a:spcBef>
              <a:spcAft>
                <a:spcPts val="800"/>
              </a:spcAft>
              <a:buSzPts val="1800"/>
              <a:buNone/>
            </a:pPr>
            <a:r>
              <a:t/>
            </a:r>
            <a:endParaRPr b="1" sz="1200">
              <a:solidFill>
                <a:schemeClr val="accent6"/>
              </a:solidFill>
              <a:latin typeface="Arial"/>
              <a:ea typeface="Arial"/>
              <a:cs typeface="Arial"/>
              <a:sym typeface="Arial"/>
            </a:endParaRPr>
          </a:p>
        </p:txBody>
      </p:sp>
      <p:grpSp>
        <p:nvGrpSpPr>
          <p:cNvPr id="159" name="Google Shape;159;g110565a50c0_0_1"/>
          <p:cNvGrpSpPr/>
          <p:nvPr/>
        </p:nvGrpSpPr>
        <p:grpSpPr>
          <a:xfrm>
            <a:off x="111032" y="2441559"/>
            <a:ext cx="7083109" cy="2590466"/>
            <a:chOff x="2045" y="713319"/>
            <a:chExt cx="7083109" cy="2590466"/>
          </a:xfrm>
        </p:grpSpPr>
        <p:sp>
          <p:nvSpPr>
            <p:cNvPr id="160" name="Google Shape;160;g110565a50c0_0_1"/>
            <p:cNvSpPr/>
            <p:nvPr/>
          </p:nvSpPr>
          <p:spPr>
            <a:xfrm>
              <a:off x="2045" y="1434008"/>
              <a:ext cx="1450043" cy="1195982"/>
            </a:xfrm>
            <a:prstGeom prst="roundRect">
              <a:avLst>
                <a:gd fmla="val 10000" name="adj"/>
              </a:avLst>
            </a:prstGeom>
            <a:solidFill>
              <a:schemeClr val="lt1">
                <a:alpha val="89803"/>
              </a:schemeClr>
            </a:solid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10565a50c0_0_1"/>
            <p:cNvSpPr txBox="1"/>
            <p:nvPr/>
          </p:nvSpPr>
          <p:spPr>
            <a:xfrm>
              <a:off x="29568" y="1461531"/>
              <a:ext cx="1394997" cy="884654"/>
            </a:xfrm>
            <a:prstGeom prst="rect">
              <a:avLst/>
            </a:prstGeom>
            <a:noFill/>
            <a:ln>
              <a:noFill/>
            </a:ln>
          </p:spPr>
          <p:txBody>
            <a:bodyPr anchorCtr="0" anchor="ctr" bIns="20950" lIns="20950" spcFirstLastPara="1" rIns="20950" wrap="square" tIns="20950">
              <a:noAutofit/>
            </a:bodyPr>
            <a:lstStyle/>
            <a:p>
              <a:pPr indent="-69850" lvl="1" marL="57150" marR="0" rtl="0" algn="ctr">
                <a:lnSpc>
                  <a:spcPct val="9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Consider relevant Questions( 43)</a:t>
              </a:r>
              <a:endParaRPr/>
            </a:p>
            <a:p>
              <a:pPr indent="-69850" lvl="1" marL="57150" marR="0" rtl="0" algn="ctr">
                <a:lnSpc>
                  <a:spcPct val="90000"/>
                </a:lnSpc>
                <a:spcBef>
                  <a:spcPts val="165"/>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Forward Selection</a:t>
              </a:r>
              <a:endParaRPr/>
            </a:p>
          </p:txBody>
        </p:sp>
        <p:sp>
          <p:nvSpPr>
            <p:cNvPr id="162" name="Google Shape;162;g110565a50c0_0_1"/>
            <p:cNvSpPr/>
            <p:nvPr/>
          </p:nvSpPr>
          <p:spPr>
            <a:xfrm>
              <a:off x="825213" y="1748598"/>
              <a:ext cx="1555187" cy="1555187"/>
            </a:xfrm>
            <a:custGeom>
              <a:rect b="b" l="l" r="r" t="t"/>
              <a:pathLst>
                <a:path extrusionOk="0" h="120000" w="120000">
                  <a:moveTo>
                    <a:pt x="9825" y="88494"/>
                  </a:moveTo>
                  <a:lnTo>
                    <a:pt x="12824" y="86791"/>
                  </a:lnTo>
                  <a:lnTo>
                    <a:pt x="12824" y="86791"/>
                  </a:lnTo>
                  <a:cubicBezTo>
                    <a:pt x="21961" y="102879"/>
                    <a:pt x="38665" y="113201"/>
                    <a:pt x="57141" y="114177"/>
                  </a:cubicBezTo>
                  <a:cubicBezTo>
                    <a:pt x="75616" y="115152"/>
                    <a:pt x="93315" y="106644"/>
                    <a:pt x="104093" y="91608"/>
                  </a:cubicBezTo>
                  <a:lnTo>
                    <a:pt x="102102" y="90477"/>
                  </a:lnTo>
                  <a:lnTo>
                    <a:pt x="108675" y="87642"/>
                  </a:lnTo>
                  <a:lnTo>
                    <a:pt x="109100" y="94451"/>
                  </a:lnTo>
                  <a:lnTo>
                    <a:pt x="107108" y="93320"/>
                  </a:lnTo>
                  <a:lnTo>
                    <a:pt x="107108" y="93320"/>
                  </a:lnTo>
                  <a:cubicBezTo>
                    <a:pt x="95708" y="109437"/>
                    <a:pt x="76859" y="118608"/>
                    <a:pt x="57141" y="117630"/>
                  </a:cubicBezTo>
                  <a:cubicBezTo>
                    <a:pt x="37423" y="116652"/>
                    <a:pt x="19574" y="105661"/>
                    <a:pt x="9825" y="88494"/>
                  </a:cubicBezTo>
                  <a:close/>
                </a:path>
              </a:pathLst>
            </a:custGeom>
            <a:solidFill>
              <a:srgbClr val="BAD2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10565a50c0_0_1"/>
            <p:cNvSpPr/>
            <p:nvPr/>
          </p:nvSpPr>
          <p:spPr>
            <a:xfrm>
              <a:off x="324277" y="2373709"/>
              <a:ext cx="1288927" cy="512564"/>
            </a:xfrm>
            <a:prstGeom prst="roundRect">
              <a:avLst>
                <a:gd fmla="val 1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110565a50c0_0_1"/>
            <p:cNvSpPr txBox="1"/>
            <p:nvPr/>
          </p:nvSpPr>
          <p:spPr>
            <a:xfrm>
              <a:off x="339289" y="2388721"/>
              <a:ext cx="1258903" cy="482540"/>
            </a:xfrm>
            <a:prstGeom prst="rect">
              <a:avLst/>
            </a:prstGeom>
            <a:noFill/>
            <a:ln>
              <a:noFill/>
            </a:ln>
          </p:spPr>
          <p:txBody>
            <a:bodyPr anchorCtr="0" anchor="ctr" bIns="16500" lIns="24750" spcFirstLastPara="1" rIns="24750" wrap="square" tIns="1650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Arial"/>
                  <a:ea typeface="Arial"/>
                  <a:cs typeface="Arial"/>
                  <a:sym typeface="Arial"/>
                </a:rPr>
                <a:t>Feature Selection</a:t>
              </a:r>
              <a:endParaRPr/>
            </a:p>
          </p:txBody>
        </p:sp>
        <p:sp>
          <p:nvSpPr>
            <p:cNvPr id="165" name="Google Shape;165;g110565a50c0_0_1"/>
            <p:cNvSpPr/>
            <p:nvPr/>
          </p:nvSpPr>
          <p:spPr>
            <a:xfrm>
              <a:off x="1826028" y="1434008"/>
              <a:ext cx="1450043" cy="1195982"/>
            </a:xfrm>
            <a:prstGeom prst="roundRect">
              <a:avLst>
                <a:gd fmla="val 10000" name="adj"/>
              </a:avLst>
            </a:prstGeom>
            <a:solidFill>
              <a:schemeClr val="lt1">
                <a:alpha val="89803"/>
              </a:schemeClr>
            </a:solid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110565a50c0_0_1"/>
            <p:cNvSpPr txBox="1"/>
            <p:nvPr/>
          </p:nvSpPr>
          <p:spPr>
            <a:xfrm>
              <a:off x="1853551" y="1717813"/>
              <a:ext cx="1394997" cy="884654"/>
            </a:xfrm>
            <a:prstGeom prst="rect">
              <a:avLst/>
            </a:prstGeom>
            <a:noFill/>
            <a:ln>
              <a:noFill/>
            </a:ln>
          </p:spPr>
          <p:txBody>
            <a:bodyPr anchorCtr="0" anchor="ctr" bIns="20950" lIns="20950" spcFirstLastPara="1" rIns="20950" wrap="square" tIns="20950">
              <a:noAutofit/>
            </a:bodyPr>
            <a:lstStyle/>
            <a:p>
              <a:pPr indent="-69850" lvl="1" marL="57150" marR="0" rtl="0" algn="ctr">
                <a:lnSpc>
                  <a:spcPct val="9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Scale the features</a:t>
              </a:r>
              <a:endParaRPr/>
            </a:p>
            <a:p>
              <a:pPr indent="-69850" lvl="1" marL="57150" marR="0" rtl="0" algn="ctr">
                <a:lnSpc>
                  <a:spcPct val="90000"/>
                </a:lnSpc>
                <a:spcBef>
                  <a:spcPts val="165"/>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Normalize the features</a:t>
              </a:r>
              <a:endParaRPr/>
            </a:p>
            <a:p>
              <a:pPr indent="-69850" lvl="1" marL="57150" marR="0" rtl="0" algn="ctr">
                <a:lnSpc>
                  <a:spcPct val="90000"/>
                </a:lnSpc>
                <a:spcBef>
                  <a:spcPts val="165"/>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Remove the outliers, if any</a:t>
              </a:r>
              <a:endParaRPr/>
            </a:p>
          </p:txBody>
        </p:sp>
        <p:sp>
          <p:nvSpPr>
            <p:cNvPr id="167" name="Google Shape;167;g110565a50c0_0_1"/>
            <p:cNvSpPr/>
            <p:nvPr/>
          </p:nvSpPr>
          <p:spPr>
            <a:xfrm>
              <a:off x="2637113" y="713319"/>
              <a:ext cx="1740471" cy="1740471"/>
            </a:xfrm>
            <a:custGeom>
              <a:rect b="b" l="l" r="r" t="t"/>
              <a:pathLst>
                <a:path extrusionOk="0" h="120000" w="120000">
                  <a:moveTo>
                    <a:pt x="9613" y="31385"/>
                  </a:moveTo>
                  <a:lnTo>
                    <a:pt x="9613" y="31385"/>
                  </a:lnTo>
                  <a:cubicBezTo>
                    <a:pt x="19458" y="14048"/>
                    <a:pt x="37526" y="2990"/>
                    <a:pt x="57444" y="2111"/>
                  </a:cubicBezTo>
                  <a:cubicBezTo>
                    <a:pt x="77362" y="1231"/>
                    <a:pt x="96334" y="10654"/>
                    <a:pt x="107669" y="27056"/>
                  </a:cubicBezTo>
                  <a:lnTo>
                    <a:pt x="109450" y="26044"/>
                  </a:lnTo>
                  <a:lnTo>
                    <a:pt x="109048" y="32146"/>
                  </a:lnTo>
                  <a:lnTo>
                    <a:pt x="103198" y="29595"/>
                  </a:lnTo>
                  <a:lnTo>
                    <a:pt x="104979" y="28584"/>
                  </a:lnTo>
                  <a:lnTo>
                    <a:pt x="104979" y="28584"/>
                  </a:lnTo>
                  <a:cubicBezTo>
                    <a:pt x="94197" y="13147"/>
                    <a:pt x="76252" y="4318"/>
                    <a:pt x="57444" y="5196"/>
                  </a:cubicBezTo>
                  <a:cubicBezTo>
                    <a:pt x="38635" y="6073"/>
                    <a:pt x="21590" y="16534"/>
                    <a:pt x="12292" y="32907"/>
                  </a:cubicBezTo>
                  <a:close/>
                </a:path>
              </a:pathLst>
            </a:custGeom>
            <a:solidFill>
              <a:srgbClr val="BAD2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110565a50c0_0_1"/>
            <p:cNvSpPr/>
            <p:nvPr/>
          </p:nvSpPr>
          <p:spPr>
            <a:xfrm>
              <a:off x="2148260" y="1177726"/>
              <a:ext cx="1288927" cy="512564"/>
            </a:xfrm>
            <a:prstGeom prst="roundRect">
              <a:avLst>
                <a:gd fmla="val 1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110565a50c0_0_1"/>
            <p:cNvSpPr txBox="1"/>
            <p:nvPr/>
          </p:nvSpPr>
          <p:spPr>
            <a:xfrm>
              <a:off x="2163272" y="1192738"/>
              <a:ext cx="1258903" cy="482540"/>
            </a:xfrm>
            <a:prstGeom prst="rect">
              <a:avLst/>
            </a:prstGeom>
            <a:noFill/>
            <a:ln>
              <a:noFill/>
            </a:ln>
          </p:spPr>
          <p:txBody>
            <a:bodyPr anchorCtr="0" anchor="ctr" bIns="16500" lIns="24750" spcFirstLastPara="1" rIns="24750" wrap="square" tIns="1650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Arial"/>
                  <a:ea typeface="Arial"/>
                  <a:cs typeface="Arial"/>
                  <a:sym typeface="Arial"/>
                </a:rPr>
                <a:t>Data Transformations</a:t>
              </a:r>
              <a:endParaRPr/>
            </a:p>
          </p:txBody>
        </p:sp>
        <p:sp>
          <p:nvSpPr>
            <p:cNvPr id="170" name="Google Shape;170;g110565a50c0_0_1"/>
            <p:cNvSpPr/>
            <p:nvPr/>
          </p:nvSpPr>
          <p:spPr>
            <a:xfrm>
              <a:off x="3650011" y="1434008"/>
              <a:ext cx="1450043" cy="1195982"/>
            </a:xfrm>
            <a:prstGeom prst="roundRect">
              <a:avLst>
                <a:gd fmla="val 10000" name="adj"/>
              </a:avLst>
            </a:prstGeom>
            <a:solidFill>
              <a:schemeClr val="lt1">
                <a:alpha val="89803"/>
              </a:schemeClr>
            </a:solid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110565a50c0_0_1"/>
            <p:cNvSpPr txBox="1"/>
            <p:nvPr/>
          </p:nvSpPr>
          <p:spPr>
            <a:xfrm>
              <a:off x="3677534" y="1461531"/>
              <a:ext cx="1394997" cy="884654"/>
            </a:xfrm>
            <a:prstGeom prst="rect">
              <a:avLst/>
            </a:prstGeom>
            <a:noFill/>
            <a:ln>
              <a:noFill/>
            </a:ln>
          </p:spPr>
          <p:txBody>
            <a:bodyPr anchorCtr="0" anchor="ctr" bIns="20950" lIns="20950" spcFirstLastPara="1" rIns="20950" wrap="square" tIns="20950">
              <a:noAutofit/>
            </a:bodyPr>
            <a:lstStyle/>
            <a:p>
              <a:pPr indent="-69850" lvl="1" marL="57150" marR="0" rtl="0" algn="ctr">
                <a:lnSpc>
                  <a:spcPct val="9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Multiclass Classification</a:t>
              </a:r>
              <a:endParaRPr/>
            </a:p>
            <a:p>
              <a:pPr indent="-69850" lvl="1" marL="57150" marR="0" rtl="0" algn="ctr">
                <a:lnSpc>
                  <a:spcPct val="90000"/>
                </a:lnSpc>
                <a:spcBef>
                  <a:spcPts val="165"/>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With SVM</a:t>
              </a:r>
              <a:endParaRPr/>
            </a:p>
          </p:txBody>
        </p:sp>
        <p:sp>
          <p:nvSpPr>
            <p:cNvPr id="172" name="Google Shape;172;g110565a50c0_0_1"/>
            <p:cNvSpPr/>
            <p:nvPr/>
          </p:nvSpPr>
          <p:spPr>
            <a:xfrm>
              <a:off x="4473180" y="1748598"/>
              <a:ext cx="1555187" cy="1555187"/>
            </a:xfrm>
            <a:custGeom>
              <a:rect b="b" l="l" r="r" t="t"/>
              <a:pathLst>
                <a:path extrusionOk="0" h="120000" w="120000">
                  <a:moveTo>
                    <a:pt x="9825" y="88494"/>
                  </a:moveTo>
                  <a:lnTo>
                    <a:pt x="12824" y="86791"/>
                  </a:lnTo>
                  <a:lnTo>
                    <a:pt x="12824" y="86791"/>
                  </a:lnTo>
                  <a:cubicBezTo>
                    <a:pt x="21961" y="102879"/>
                    <a:pt x="38665" y="113201"/>
                    <a:pt x="57141" y="114177"/>
                  </a:cubicBezTo>
                  <a:cubicBezTo>
                    <a:pt x="75616" y="115152"/>
                    <a:pt x="93315" y="106644"/>
                    <a:pt x="104093" y="91608"/>
                  </a:cubicBezTo>
                  <a:lnTo>
                    <a:pt x="102102" y="90477"/>
                  </a:lnTo>
                  <a:lnTo>
                    <a:pt x="108675" y="87642"/>
                  </a:lnTo>
                  <a:lnTo>
                    <a:pt x="109100" y="94451"/>
                  </a:lnTo>
                  <a:lnTo>
                    <a:pt x="107108" y="93320"/>
                  </a:lnTo>
                  <a:lnTo>
                    <a:pt x="107108" y="93320"/>
                  </a:lnTo>
                  <a:cubicBezTo>
                    <a:pt x="95708" y="109437"/>
                    <a:pt x="76859" y="118608"/>
                    <a:pt x="57141" y="117630"/>
                  </a:cubicBezTo>
                  <a:cubicBezTo>
                    <a:pt x="37423" y="116652"/>
                    <a:pt x="19574" y="105661"/>
                    <a:pt x="9825" y="88494"/>
                  </a:cubicBezTo>
                  <a:close/>
                </a:path>
              </a:pathLst>
            </a:custGeom>
            <a:solidFill>
              <a:srgbClr val="BAD2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110565a50c0_0_1"/>
            <p:cNvSpPr/>
            <p:nvPr/>
          </p:nvSpPr>
          <p:spPr>
            <a:xfrm>
              <a:off x="3972243" y="2373709"/>
              <a:ext cx="1288927" cy="512564"/>
            </a:xfrm>
            <a:prstGeom prst="roundRect">
              <a:avLst>
                <a:gd fmla="val 1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110565a50c0_0_1"/>
            <p:cNvSpPr txBox="1"/>
            <p:nvPr/>
          </p:nvSpPr>
          <p:spPr>
            <a:xfrm>
              <a:off x="3987255" y="2388721"/>
              <a:ext cx="1258903" cy="482540"/>
            </a:xfrm>
            <a:prstGeom prst="rect">
              <a:avLst/>
            </a:prstGeom>
            <a:noFill/>
            <a:ln>
              <a:noFill/>
            </a:ln>
          </p:spPr>
          <p:txBody>
            <a:bodyPr anchorCtr="0" anchor="ctr" bIns="16500" lIns="24750" spcFirstLastPara="1" rIns="24750" wrap="square" tIns="1650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Arial"/>
                  <a:ea typeface="Arial"/>
                  <a:cs typeface="Arial"/>
                  <a:sym typeface="Arial"/>
                </a:rPr>
                <a:t>Classification</a:t>
              </a:r>
              <a:endParaRPr/>
            </a:p>
          </p:txBody>
        </p:sp>
        <p:sp>
          <p:nvSpPr>
            <p:cNvPr id="175" name="Google Shape;175;g110565a50c0_0_1"/>
            <p:cNvSpPr/>
            <p:nvPr/>
          </p:nvSpPr>
          <p:spPr>
            <a:xfrm>
              <a:off x="5473995" y="1434008"/>
              <a:ext cx="1450043" cy="1195982"/>
            </a:xfrm>
            <a:prstGeom prst="roundRect">
              <a:avLst>
                <a:gd fmla="val 10000" name="adj"/>
              </a:avLst>
            </a:prstGeom>
            <a:solidFill>
              <a:schemeClr val="lt1">
                <a:alpha val="89803"/>
              </a:schemeClr>
            </a:solid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110565a50c0_0_1"/>
            <p:cNvSpPr txBox="1"/>
            <p:nvPr/>
          </p:nvSpPr>
          <p:spPr>
            <a:xfrm>
              <a:off x="5501518" y="1717813"/>
              <a:ext cx="1394997" cy="884654"/>
            </a:xfrm>
            <a:prstGeom prst="rect">
              <a:avLst/>
            </a:prstGeom>
            <a:noFill/>
            <a:ln>
              <a:noFill/>
            </a:ln>
          </p:spPr>
          <p:txBody>
            <a:bodyPr anchorCtr="0" anchor="ctr" bIns="20950" lIns="20950" spcFirstLastPara="1" rIns="20950" wrap="square" tIns="20950">
              <a:noAutofit/>
            </a:bodyPr>
            <a:lstStyle/>
            <a:p>
              <a:pPr indent="-69850" lvl="1" marL="57150" marR="0" rtl="0" algn="l">
                <a:lnSpc>
                  <a:spcPct val="9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Define Train &amp; Test</a:t>
              </a:r>
              <a:endParaRPr/>
            </a:p>
            <a:p>
              <a:pPr indent="-69850" lvl="1" marL="57150" marR="0" rtl="0" algn="l">
                <a:lnSpc>
                  <a:spcPct val="90000"/>
                </a:lnSpc>
                <a:spcBef>
                  <a:spcPts val="165"/>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Define the SVM kernel</a:t>
              </a:r>
              <a:endParaRPr/>
            </a:p>
          </p:txBody>
        </p:sp>
        <p:sp>
          <p:nvSpPr>
            <p:cNvPr id="177" name="Google Shape;177;g110565a50c0_0_1"/>
            <p:cNvSpPr/>
            <p:nvPr/>
          </p:nvSpPr>
          <p:spPr>
            <a:xfrm>
              <a:off x="5796227" y="1177726"/>
              <a:ext cx="1288927" cy="512564"/>
            </a:xfrm>
            <a:prstGeom prst="roundRect">
              <a:avLst>
                <a:gd fmla="val 1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110565a50c0_0_1"/>
            <p:cNvSpPr txBox="1"/>
            <p:nvPr/>
          </p:nvSpPr>
          <p:spPr>
            <a:xfrm>
              <a:off x="5811239" y="1192738"/>
              <a:ext cx="1258903" cy="482540"/>
            </a:xfrm>
            <a:prstGeom prst="rect">
              <a:avLst/>
            </a:prstGeom>
            <a:noFill/>
            <a:ln>
              <a:noFill/>
            </a:ln>
          </p:spPr>
          <p:txBody>
            <a:bodyPr anchorCtr="0" anchor="ctr" bIns="16500" lIns="24750" spcFirstLastPara="1" rIns="24750" wrap="square" tIns="1650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Arial"/>
                  <a:ea typeface="Arial"/>
                  <a:cs typeface="Arial"/>
                  <a:sym typeface="Arial"/>
                </a:rPr>
                <a:t>Predict </a:t>
              </a:r>
              <a:endParaRPr/>
            </a:p>
          </p:txBody>
        </p:sp>
      </p:grpSp>
      <p:sp>
        <p:nvSpPr>
          <p:cNvPr id="179" name="Google Shape;179;g110565a50c0_0_1"/>
          <p:cNvSpPr txBox="1"/>
          <p:nvPr/>
        </p:nvSpPr>
        <p:spPr>
          <a:xfrm>
            <a:off x="6328856" y="303076"/>
            <a:ext cx="2401294" cy="1600438"/>
          </a:xfrm>
          <a:prstGeom prst="rect">
            <a:avLst/>
          </a:prstGeom>
          <a:solidFill>
            <a:schemeClr val="accent6"/>
          </a:solidFill>
          <a:ln cap="flat" cmpd="sng" w="38100">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chemeClr val="lt1"/>
                </a:solidFill>
                <a:latin typeface="Arial"/>
                <a:ea typeface="Arial"/>
                <a:cs typeface="Arial"/>
                <a:sym typeface="Arial"/>
              </a:rPr>
              <a:t>Which customers (with given characteristics) are likely to use the patient portal app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chemeClr val="lt1"/>
                </a:solidFill>
                <a:latin typeface="Arial"/>
                <a:ea typeface="Arial"/>
                <a:cs typeface="Arial"/>
                <a:sym typeface="Arial"/>
              </a:rPr>
              <a:t>How to market the idea of app usage to them/what incentives</a:t>
            </a:r>
            <a:endParaRPr/>
          </a:p>
        </p:txBody>
      </p:sp>
      <p:sp>
        <p:nvSpPr>
          <p:cNvPr id="180" name="Google Shape;180;g110565a50c0_0_1"/>
          <p:cNvSpPr/>
          <p:nvPr/>
        </p:nvSpPr>
        <p:spPr>
          <a:xfrm rot="-5400000">
            <a:off x="7311905" y="2421848"/>
            <a:ext cx="1334080" cy="898882"/>
          </a:xfrm>
          <a:prstGeom prst="stripedRightArrow">
            <a:avLst>
              <a:gd fmla="val 50000" name="adj1"/>
              <a:gd fmla="val 50000" name="adj2"/>
            </a:avLst>
          </a:prstGeom>
          <a:solidFill>
            <a:schemeClr val="accent6"/>
          </a:solidFill>
          <a:ln cap="flat" cmpd="sng" w="25400">
            <a:solidFill>
              <a:srgbClr val="A8D0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Background pattern&#10;&#10;Description automatically generated" id="181" name="Google Shape;181;g110565a50c0_0_1"/>
          <p:cNvPicPr preferRelativeResize="0"/>
          <p:nvPr/>
        </p:nvPicPr>
        <p:blipFill rotWithShape="1">
          <a:blip r:embed="rId3">
            <a:alphaModFix/>
          </a:blip>
          <a:srcRect b="0" l="0" r="0" t="0"/>
          <a:stretch/>
        </p:blipFill>
        <p:spPr>
          <a:xfrm>
            <a:off x="981591" y="452218"/>
            <a:ext cx="2788337" cy="2072614"/>
          </a:xfrm>
          <a:prstGeom prst="ellipse">
            <a:avLst/>
          </a:prstGeom>
          <a:noFill/>
          <a:ln>
            <a:noFill/>
          </a:ln>
        </p:spPr>
      </p:pic>
      <p:sp>
        <p:nvSpPr>
          <p:cNvPr id="182" name="Google Shape;182;g110565a50c0_0_1"/>
          <p:cNvSpPr txBox="1"/>
          <p:nvPr/>
        </p:nvSpPr>
        <p:spPr>
          <a:xfrm>
            <a:off x="7358237" y="3954050"/>
            <a:ext cx="1241400" cy="80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300">
                <a:solidFill>
                  <a:schemeClr val="lt1"/>
                </a:solidFill>
                <a:latin typeface="Calibri"/>
                <a:ea typeface="Calibri"/>
                <a:cs typeface="Calibri"/>
                <a:sym typeface="Calibri"/>
              </a:rPr>
              <a:t>Find the Characteristics of people with high app usage</a:t>
            </a:r>
            <a:endParaRPr b="1" sz="13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