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32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227bfa34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227bfa34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227bfa34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227bfa34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6227bfa34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6227bfa34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227bfa3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227bfa3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227bfa34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227bfa34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6227bfa34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6227bfa34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227bfa34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6227bfa34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performance is the Red Herring of this entire process: misleading, a waste of time, and concealing the truth of the model.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27bfa34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6227bfa34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227bfa34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6227bfa34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6227bfa3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6227bfa3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statistical significance here is no longer interpretable as the upsampling process has exaggerated the true sample size available in the dataset, which affects calculations of the p-value.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227bfa34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227bfa34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“… SMOTE first selects a minority class instance a at random and finds its k nearest minority class neighbors. The synthetic instance is then created by choosing one of the k nearest neighbors b at random and connecting a and b to form a line segment in the feature space. The synthetic instances are generated as a convex combination of the two chosen instances a and b.” _ Imbalanced Learning: Foundations, Algorithms, and Applications, Yunqian Ma, Haibo He 2013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227bfa34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227bfa34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227bfa34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6227bfa34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227bfa34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227bfa34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6227bfa34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6227bfa34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27bfa34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6227bfa34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elastic-net model, with an aggressive penalty term, has reduced most variables to a coefficient of 0 in the final model, creating a very simplified model.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227bfa3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6227bfa3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ratio: 	bACC_final/bACC_initial	= 0.8439/0.5800 = 1.455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TPR_final/TPR_initial 	= 0.9231/0.1692 = 5.456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227bfa34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227bfa34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227bfa34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227bfa34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227bfa34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227bfa34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27bfa3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227bfa3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227bfa34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227bfa34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227bfa34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227bfa34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Hypertension, CHF, CVD, Diabetes, and PVD are strong comorbidities with CKD here.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227bfa34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227bfa34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exhibits a strong relationship with CKD here, from the proportional plot.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1083" y="2268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Applied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78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Detecting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Chronic Kidney Disease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 Risk</a:t>
            </a:r>
            <a:endParaRPr sz="278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1075" y="4437275"/>
            <a:ext cx="42231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Helvetica Neue Light"/>
                <a:ea typeface="Helvetica Neue Light"/>
                <a:cs typeface="Helvetica Neue Light"/>
                <a:sym typeface="Helvetica Neue Light"/>
              </a:rPr>
              <a:t>IDS.506 - Robert Minh Duc Bui - mbui7@uic.edu</a:t>
            </a:r>
            <a:endParaRPr sz="1500"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21175"/>
            <a:ext cx="8839204" cy="11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 #4 -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Numerics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913" y="1678325"/>
            <a:ext cx="4150151" cy="29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 #5 -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Numerics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25" y="1628213"/>
            <a:ext cx="4150151" cy="296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3712" y="1628213"/>
            <a:ext cx="4150151" cy="296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 #5 -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Numerics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50" y="1483150"/>
            <a:ext cx="4150175" cy="296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375" y="1483151"/>
            <a:ext cx="4150175" cy="296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Modeling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11700" y="1516575"/>
            <a:ext cx="42081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Processing steps: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 </a:t>
            </a: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levels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for Dummy variables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 </a:t>
            </a: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Dummy 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Filtering for </a:t>
            </a: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no-variance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predictors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Normalizing 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numerics (mean 0 var 1)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750" y="1396200"/>
            <a:ext cx="3238026" cy="336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Experimental Model #1: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Base GLM 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LogReg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763" y="1380882"/>
            <a:ext cx="4806486" cy="360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Experimental Model #1: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Base GLM 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LogReg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63900" y="1360100"/>
            <a:ext cx="4208100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Unadjusted</a:t>
            </a:r>
            <a:r>
              <a:rPr lang="en" sz="13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Metrics</a:t>
            </a:r>
            <a:r>
              <a:rPr lang="en" sz="13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3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 t="14560" b="17398"/>
          <a:stretch/>
        </p:blipFill>
        <p:spPr>
          <a:xfrm>
            <a:off x="1594350" y="1791725"/>
            <a:ext cx="5955301" cy="28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Experimental Model #1: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Base GLM 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LogReg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363900" y="1360100"/>
            <a:ext cx="420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Adjusted Metrics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t="11712" b="14394"/>
          <a:stretch/>
        </p:blipFill>
        <p:spPr>
          <a:xfrm>
            <a:off x="1739425" y="1816625"/>
            <a:ext cx="5665152" cy="29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Experimental Model #2: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Downsampled GLM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363900" y="1360100"/>
            <a:ext cx="420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Adjusted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850" y="1745000"/>
            <a:ext cx="4331181" cy="30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25" y="1745000"/>
            <a:ext cx="3979301" cy="3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Experimental Model #3: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Upsampled GLM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363900" y="1360100"/>
            <a:ext cx="420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Adjusted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825" y="1745000"/>
            <a:ext cx="4331181" cy="30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88" y="1765650"/>
            <a:ext cx="4089373" cy="3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Experimental Model #4: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SMOTE GLM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63900" y="1360100"/>
            <a:ext cx="420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Adjusted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6850"/>
            <a:ext cx="4271823" cy="3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38" y="1765650"/>
            <a:ext cx="4142817" cy="30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Executive Summary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13050" y="1430975"/>
            <a:ext cx="82740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We can develop a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model that prioritises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detecting high-risk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subjects for clinical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CKD 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testing.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Challenges include: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Dataset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imbalance 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- due to disease prevalence being less than 50%.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Collinearity 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- due to many recorded variables being derivatives of each other.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Final model at-a-glance: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Elastic-Net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istic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Reg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ression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Dummy variables + low variance filter + normalization + 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upsampling 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Quick Performance Metrics compared to uncalibrated Logistic Regression: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Balanced Accuracy: 	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bACC	= 	0.8439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	(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+45%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lift)</a:t>
            </a:r>
            <a:endParaRPr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Sensitivity:		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TPR	= 	</a:t>
            </a:r>
            <a:r>
              <a:rPr lang="en" b="1" dirty="0">
                <a:solidFill>
                  <a:srgbClr val="2191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0.9231</a:t>
            </a:r>
            <a:r>
              <a:rPr lang="en" dirty="0">
                <a:solidFill>
                  <a:srgbClr val="21918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(</a:t>
            </a:r>
            <a:r>
              <a:rPr lang="en" b="1" dirty="0">
                <a:solidFill>
                  <a:srgbClr val="21918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+446%</a:t>
            </a:r>
            <a:r>
              <a:rPr lang="en" dirty="0">
                <a:solidFill>
                  <a:srgbClr val="21918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lift)</a:t>
            </a:r>
            <a:endParaRPr dirty="0">
              <a:solidFill>
                <a:srgbClr val="21918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LogReg Modeling: CV-tuning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363900" y="1829850"/>
            <a:ext cx="44427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splits:</a:t>
            </a:r>
            <a:endParaRPr sz="1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Char char="-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d.test</a:t>
            </a: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final testing set		(</a:t>
            </a:r>
            <a:r>
              <a:rPr lang="en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25%</a:t>
            </a: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total data)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Char char="-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d.other</a:t>
            </a: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training sets for CV, split 80/20 </a:t>
            </a:r>
            <a:r>
              <a:rPr lang="en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5-fold</a:t>
            </a: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Char char="-"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CV-training folds		(</a:t>
            </a:r>
            <a:r>
              <a:rPr lang="en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60%</a:t>
            </a: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total data)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Char char="-"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CV-validation folds	(</a:t>
            </a:r>
            <a:r>
              <a:rPr lang="en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15%</a:t>
            </a: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total data)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Char char="-"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Resampling at all steps are stratified to preserve </a:t>
            </a:r>
            <a:r>
              <a:rPr lang="en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original balance</a:t>
            </a: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600" y="1910450"/>
            <a:ext cx="3669208" cy="21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LogReg Modeling: CV-tuning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363900" y="1360100"/>
            <a:ext cx="8362800" cy="1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glmnet-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based logistic regression tuned for </a:t>
            </a: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Accuracy 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(bACC)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Tuning parameters: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penalty : regularization term used in fitting.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mixture : regularization type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= Ridge Regression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= LASSO Regression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 Light"/>
              <a:buChar char="-"/>
            </a:pP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In-between values are Elastic-Net Regressions.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75" y="3166550"/>
            <a:ext cx="76771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LogReg Modeling: CV-tuning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363900" y="1360100"/>
            <a:ext cx="6468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 grid search results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mixture = 0.5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(elastic-net),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penalty = 0.1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113" y="1791725"/>
            <a:ext cx="5005778" cy="3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LogReg Modeling: CV-tuning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363900" y="1360100"/>
            <a:ext cx="420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Results</a:t>
            </a:r>
            <a:r>
              <a:rPr lang="en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800" y="1745000"/>
            <a:ext cx="2423982" cy="30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707" y="1680100"/>
            <a:ext cx="4331181" cy="30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Final vs. Initial Models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907" y="1680100"/>
            <a:ext cx="4331181" cy="30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00" y="1703687"/>
            <a:ext cx="4265150" cy="304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6"/>
          <p:cNvCxnSpPr/>
          <p:nvPr/>
        </p:nvCxnSpPr>
        <p:spPr>
          <a:xfrm>
            <a:off x="2572825" y="2303375"/>
            <a:ext cx="1938300" cy="0"/>
          </a:xfrm>
          <a:prstGeom prst="straightConnector1">
            <a:avLst/>
          </a:prstGeom>
          <a:noFill/>
          <a:ln w="9525" cap="flat" cmpd="sng">
            <a:solidFill>
              <a:srgbClr val="5EC96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Research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Mission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13050" y="1430975"/>
            <a:ext cx="82740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To develop a model that: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-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Combines all the possible risk factors (first 33) to measure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overall risk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Predict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CKD.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-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need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not cause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CKD - strictly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associative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relationship.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-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Pitfalls: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-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Population is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not representative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of US public. Model is theoretical and cannot be used in real decision-making.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Dataset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35000" y="1396200"/>
            <a:ext cx="82740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Source: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CDC’s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Center for Health Statistics dataset on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CKD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Collection Methods: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Target Variable (CKD): urine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Columns A to J (demographic-related):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subject-provided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answers.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Columns K to V (clinical measurements): collected during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exam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Columns W to AH (health histories):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self-reported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Import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35000" y="1396200"/>
            <a:ext cx="41370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Dealing with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NAs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Filtering out NAs for CKD (original dataset validation set)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Filtering out all NAs for other values.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After removing NAs: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Dataset is trimmed from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6000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rows to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4135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rows (69% of original).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578" y="1396200"/>
            <a:ext cx="1373351" cy="346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Import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Preprocessing </a:t>
            </a: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#2</a:t>
            </a:r>
            <a:endParaRPr sz="278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67200" y="1561350"/>
            <a:ext cx="78096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Columns to be removed: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contains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information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 + Height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collectively represented by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BMI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Removed to prevent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collinearity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TotalChol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is a simple sum of two other variables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HDL + LDL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Removed to prevent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collinearity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 #1 -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Non-Numerics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550" y="1389582"/>
            <a:ext cx="3812893" cy="360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 #2 -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Non-Numerics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913" y="1372182"/>
            <a:ext cx="2314398" cy="360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086" y="1372182"/>
            <a:ext cx="1987990" cy="360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311700" y="4354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 #3 - </a:t>
            </a:r>
            <a:r>
              <a:rPr lang="en" sz="2780" b="1">
                <a:latin typeface="Helvetica Neue"/>
                <a:ea typeface="Helvetica Neue"/>
                <a:cs typeface="Helvetica Neue"/>
                <a:sym typeface="Helvetica Neue"/>
              </a:rPr>
              <a:t>Numerics</a:t>
            </a:r>
            <a:endParaRPr sz="278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650"/>
            <a:ext cx="8839204" cy="1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25" y="1566313"/>
            <a:ext cx="4370201" cy="312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763" y="1566325"/>
            <a:ext cx="4370201" cy="312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On-screen Show (16:9)</PresentationFormat>
  <Paragraphs>90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Helvetica Neue Light</vt:lpstr>
      <vt:lpstr>Courier New</vt:lpstr>
      <vt:lpstr>Arial</vt:lpstr>
      <vt:lpstr>Helvetica Neue</vt:lpstr>
      <vt:lpstr>Simple Light</vt:lpstr>
      <vt:lpstr>Applied Logistic Regression: Detecting Chronic Kidney Disease Risk</vt:lpstr>
      <vt:lpstr>Executive Summary</vt:lpstr>
      <vt:lpstr>Research Mission</vt:lpstr>
      <vt:lpstr>Dataset Introduction</vt:lpstr>
      <vt:lpstr>Import Preprocessing</vt:lpstr>
      <vt:lpstr>Import Preprocessing #2</vt:lpstr>
      <vt:lpstr>Exploratory Data Analysis #1 - Non-Numerics</vt:lpstr>
      <vt:lpstr>Exploratory Data Analysis #2 - Non-Numerics</vt:lpstr>
      <vt:lpstr>Exploratory Data Analysis #3 - Numerics</vt:lpstr>
      <vt:lpstr>Exploratory Data Analysis #4 - Numerics</vt:lpstr>
      <vt:lpstr>Exploratory Data Analysis #5 - Numerics</vt:lpstr>
      <vt:lpstr>Exploratory Data Analysis #5 - Numerics</vt:lpstr>
      <vt:lpstr>Modeling Preprocessing</vt:lpstr>
      <vt:lpstr>Experimental Model #1: Base GLM LogReg</vt:lpstr>
      <vt:lpstr>Experimental Model #1: Base GLM LogReg</vt:lpstr>
      <vt:lpstr>Experimental Model #1: Base GLM LogReg</vt:lpstr>
      <vt:lpstr>Experimental Model #2: Downsampled GLM</vt:lpstr>
      <vt:lpstr>Experimental Model #3: Upsampled GLM</vt:lpstr>
      <vt:lpstr>Experimental Model #4: SMOTE GLM</vt:lpstr>
      <vt:lpstr>Advanced LogReg Modeling: CV-tuning</vt:lpstr>
      <vt:lpstr>Advanced LogReg Modeling: CV-tuning</vt:lpstr>
      <vt:lpstr>Advanced LogReg Modeling: CV-tuning</vt:lpstr>
      <vt:lpstr>Advanced LogReg Modeling: CV-tuning</vt:lpstr>
      <vt:lpstr>Final vs. Initial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Logistic Regression: Detecting Chronic Kidney Disease Risk</dc:title>
  <cp:lastModifiedBy>Robert Bui</cp:lastModifiedBy>
  <cp:revision>1</cp:revision>
  <dcterms:modified xsi:type="dcterms:W3CDTF">2022-02-22T07:26:25Z</dcterms:modified>
</cp:coreProperties>
</file>