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8" r:id="rId4"/>
    <p:sldId id="258" r:id="rId5"/>
    <p:sldId id="259" r:id="rId6"/>
    <p:sldId id="265" r:id="rId7"/>
    <p:sldId id="264" r:id="rId8"/>
    <p:sldId id="269" r:id="rId9"/>
    <p:sldId id="272" r:id="rId10"/>
    <p:sldId id="260" r:id="rId11"/>
    <p:sldId id="271" r:id="rId12"/>
    <p:sldId id="267" r:id="rId13"/>
    <p:sldId id="270" r:id="rId14"/>
    <p:sldId id="273" r:id="rId15"/>
    <p:sldId id="261" r:id="rId16"/>
    <p:sldId id="262" r:id="rId17"/>
    <p:sldId id="274" r:id="rId18"/>
    <p:sldId id="263" r:id="rId19"/>
    <p:sldId id="275" r:id="rId20"/>
    <p:sldId id="276" r:id="rId21"/>
    <p:sldId id="25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4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6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957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5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814A-1C46-46D2-B6C6-93E74F41D1D7}" type="datetimeFigureOut">
              <a:rPr lang="en-GH" smtClean="0"/>
              <a:t>25/03/2022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C59B75-E419-4749-9197-44386D4455F3}" type="slidenum">
              <a:rPr lang="en-GH" smtClean="0"/>
              <a:t>‹#›</a:t>
            </a:fld>
            <a:endParaRPr lang="en-GH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A2E-57DF-45E7-A9E5-C04572B1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493018"/>
            <a:ext cx="8561747" cy="1476668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E</a:t>
            </a:r>
            <a:r>
              <a:rPr lang="en-GH" b="1" dirty="0">
                <a:solidFill>
                  <a:schemeClr val="accent4"/>
                </a:solidFill>
              </a:rPr>
              <a:t>D</a:t>
            </a:r>
            <a:r>
              <a:rPr lang="en-US" b="1" dirty="0">
                <a:solidFill>
                  <a:schemeClr val="accent4"/>
                </a:solidFill>
              </a:rPr>
              <a:t>A</a:t>
            </a:r>
            <a:endParaRPr lang="en-GH" b="1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920F5-0CED-4503-99BF-32219E0A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1977754"/>
            <a:ext cx="8561746" cy="97762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G</a:t>
            </a:r>
            <a:r>
              <a:rPr lang="en-GH" sz="3200" b="1" dirty="0">
                <a:solidFill>
                  <a:schemeClr val="accent4"/>
                </a:solidFill>
              </a:rPr>
              <a:t>R</a:t>
            </a:r>
            <a:r>
              <a:rPr lang="en-US" sz="3200" b="1" dirty="0">
                <a:solidFill>
                  <a:schemeClr val="accent4"/>
                </a:solidFill>
              </a:rPr>
              <a:t>O</a:t>
            </a:r>
            <a:r>
              <a:rPr lang="en-GH" sz="3200" b="1" dirty="0">
                <a:solidFill>
                  <a:schemeClr val="accent4"/>
                </a:solidFill>
              </a:rPr>
              <a:t>U</a:t>
            </a:r>
            <a:r>
              <a:rPr lang="en-US" sz="3200" b="1" dirty="0">
                <a:solidFill>
                  <a:schemeClr val="accent4"/>
                </a:solidFill>
              </a:rPr>
              <a:t>P</a:t>
            </a:r>
            <a:r>
              <a:rPr lang="en-GH" sz="3200" b="1" dirty="0">
                <a:solidFill>
                  <a:schemeClr val="accent4"/>
                </a:solidFill>
              </a:rPr>
              <a:t> 5</a:t>
            </a:r>
          </a:p>
          <a:p>
            <a:r>
              <a:rPr lang="en-US" sz="3200" b="1" dirty="0">
                <a:solidFill>
                  <a:schemeClr val="accent4"/>
                </a:solidFill>
              </a:rPr>
              <a:t>V</a:t>
            </a:r>
            <a:r>
              <a:rPr lang="en-GH" sz="3200" b="1" dirty="0">
                <a:solidFill>
                  <a:schemeClr val="accent4"/>
                </a:solidFill>
              </a:rPr>
              <a:t>I</a:t>
            </a:r>
            <a:r>
              <a:rPr lang="en-US" sz="3200" b="1" dirty="0">
                <a:solidFill>
                  <a:schemeClr val="accent4"/>
                </a:solidFill>
              </a:rPr>
              <a:t>D</a:t>
            </a:r>
            <a:r>
              <a:rPr lang="en-GH" sz="3200" b="1" dirty="0">
                <a:solidFill>
                  <a:schemeClr val="accent4"/>
                </a:solidFill>
              </a:rPr>
              <a:t>E</a:t>
            </a:r>
            <a:r>
              <a:rPr lang="en-US" sz="3200" b="1" dirty="0">
                <a:solidFill>
                  <a:schemeClr val="accent4"/>
                </a:solidFill>
              </a:rPr>
              <a:t>O</a:t>
            </a:r>
            <a:r>
              <a:rPr lang="en-GH" sz="3200" b="1" dirty="0">
                <a:solidFill>
                  <a:schemeClr val="accent4"/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G</a:t>
            </a:r>
            <a:r>
              <a:rPr lang="en-GH" sz="3200" b="1" dirty="0">
                <a:solidFill>
                  <a:schemeClr val="accent4"/>
                </a:solidFill>
              </a:rPr>
              <a:t>A</a:t>
            </a:r>
            <a:r>
              <a:rPr lang="en-US" sz="3200" b="1" dirty="0">
                <a:solidFill>
                  <a:schemeClr val="accent4"/>
                </a:solidFill>
              </a:rPr>
              <a:t>M</a:t>
            </a:r>
            <a:r>
              <a:rPr lang="en-GH" sz="3200" b="1" dirty="0">
                <a:solidFill>
                  <a:schemeClr val="accent4"/>
                </a:solidFill>
              </a:rPr>
              <a:t>E </a:t>
            </a:r>
            <a:r>
              <a:rPr lang="en-US" sz="3200" b="1" dirty="0">
                <a:solidFill>
                  <a:schemeClr val="accent4"/>
                </a:solidFill>
              </a:rPr>
              <a:t>S</a:t>
            </a:r>
            <a:r>
              <a:rPr lang="en-GH" sz="3200" b="1" dirty="0">
                <a:solidFill>
                  <a:schemeClr val="accent4"/>
                </a:solidFill>
              </a:rPr>
              <a:t>ALES</a:t>
            </a:r>
          </a:p>
        </p:txBody>
      </p:sp>
    </p:spTree>
    <p:extLst>
      <p:ext uri="{BB962C8B-B14F-4D97-AF65-F5344CB8AC3E}">
        <p14:creationId xmlns:p14="http://schemas.microsoft.com/office/powerpoint/2010/main" val="188529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7F5E-F0EB-4619-9D93-29A74761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48496"/>
            <a:ext cx="9520158" cy="345061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GH" dirty="0"/>
              <a:t>n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 err="1"/>
              <a:t>i</a:t>
            </a:r>
            <a:r>
              <a:rPr lang="en-US" dirty="0"/>
              <a:t>v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 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d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m</a:t>
            </a:r>
            <a:r>
              <a:rPr lang="en-GH" dirty="0"/>
              <a:t>e, Does </a:t>
            </a:r>
            <a:r>
              <a:rPr lang="en-US" dirty="0"/>
              <a:t>G</a:t>
            </a:r>
            <a:r>
              <a:rPr lang="en-GH" dirty="0"/>
              <a:t>l</a:t>
            </a:r>
            <a:r>
              <a:rPr lang="en-US" dirty="0"/>
              <a:t>o</a:t>
            </a:r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l Sales 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d 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 err="1"/>
              <a:t>i</a:t>
            </a:r>
            <a:r>
              <a:rPr lang="en-US" dirty="0"/>
              <a:t>t</a:t>
            </a:r>
            <a:r>
              <a:rPr lang="en-GH" dirty="0"/>
              <a:t>y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 </a:t>
            </a:r>
            <a:r>
              <a:rPr lang="en-US" dirty="0"/>
              <a:t>S</a:t>
            </a:r>
            <a:r>
              <a:rPr lang="en-GH" dirty="0"/>
              <a:t>p</a:t>
            </a:r>
            <a:r>
              <a:rPr lang="en-US" dirty="0"/>
              <a:t>e</a:t>
            </a:r>
            <a:r>
              <a:rPr lang="en-GH" dirty="0"/>
              <a:t>c</a:t>
            </a:r>
            <a:r>
              <a:rPr lang="en-US" dirty="0" err="1"/>
              <a:t>i</a:t>
            </a:r>
            <a:r>
              <a:rPr lang="en-GH" dirty="0"/>
              <a:t>f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endParaRPr lang="en-GH" dirty="0"/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7868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C4C85-DF7A-446B-89ED-F26FDD9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I</a:t>
            </a:r>
            <a:r>
              <a:rPr lang="en-US" dirty="0"/>
              <a:t>E</a:t>
            </a:r>
            <a:r>
              <a:rPr lang="en-GH" dirty="0"/>
              <a:t>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9119B-5202-4285-BA1B-ECB2E16F1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h</a:t>
            </a:r>
            <a:r>
              <a:rPr lang="en-GH" dirty="0"/>
              <a:t> attributes </a:t>
            </a:r>
            <a:r>
              <a:rPr lang="en-US" dirty="0"/>
              <a:t>w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e employed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91839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F95D-0B13-418C-9E07-C9B42ACF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3480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I</a:t>
            </a:r>
            <a:r>
              <a:rPr lang="en-US" dirty="0"/>
              <a:t>N</a:t>
            </a:r>
            <a:r>
              <a:rPr lang="en-GH" dirty="0"/>
              <a:t>G </a:t>
            </a:r>
            <a:r>
              <a:rPr lang="en-US" dirty="0"/>
              <a:t>S</a:t>
            </a:r>
            <a:r>
              <a:rPr lang="en-GH" dirty="0"/>
              <a:t>P</a:t>
            </a:r>
            <a:r>
              <a:rPr lang="en-US" dirty="0"/>
              <a:t>E</a:t>
            </a:r>
            <a:r>
              <a:rPr lang="en-GH" dirty="0"/>
              <a:t>C</a:t>
            </a:r>
            <a:r>
              <a:rPr lang="en-US" dirty="0"/>
              <a:t>I</a:t>
            </a:r>
            <a:r>
              <a:rPr lang="en-GH" dirty="0"/>
              <a:t>F</a:t>
            </a:r>
            <a:r>
              <a:rPr lang="en-US" dirty="0"/>
              <a:t>I</a:t>
            </a:r>
            <a:r>
              <a:rPr lang="en-GH" dirty="0"/>
              <a:t>C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A6B9-9F2B-4637-B6E4-7057B4A6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76503"/>
            <a:ext cx="9520158" cy="345061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 : </a:t>
            </a:r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 err="1"/>
              <a:t>i</a:t>
            </a:r>
            <a:r>
              <a:rPr lang="en-GH" dirty="0"/>
              <a:t>s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y</a:t>
            </a:r>
            <a:r>
              <a:rPr lang="en-US" dirty="0"/>
              <a:t>p</a:t>
            </a:r>
            <a:r>
              <a:rPr lang="en-GH" dirty="0"/>
              <a:t>e of the G</a:t>
            </a:r>
            <a:r>
              <a:rPr lang="en-US" dirty="0"/>
              <a:t>a</a:t>
            </a:r>
            <a:r>
              <a:rPr lang="en-GH" dirty="0"/>
              <a:t>m</a:t>
            </a:r>
            <a:r>
              <a:rPr lang="en-US" dirty="0"/>
              <a:t>e</a:t>
            </a:r>
            <a:endParaRPr lang="en-GH" dirty="0"/>
          </a:p>
          <a:p>
            <a:r>
              <a:rPr lang="en-GH" dirty="0"/>
              <a:t>Platform : Which </a:t>
            </a:r>
            <a:r>
              <a:rPr lang="en-US" dirty="0"/>
              <a:t>H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d</a:t>
            </a:r>
            <a:r>
              <a:rPr lang="en-US" dirty="0"/>
              <a:t>w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e 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p</a:t>
            </a:r>
            <a:r>
              <a:rPr lang="en-US" dirty="0"/>
              <a:t>o</a:t>
            </a:r>
            <a:r>
              <a:rPr lang="en-GH" dirty="0"/>
              <a:t>r</a:t>
            </a:r>
            <a:r>
              <a:rPr lang="en-US" dirty="0"/>
              <a:t>t</a:t>
            </a:r>
            <a:r>
              <a:rPr lang="en-GH" dirty="0"/>
              <a:t>s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 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v</a:t>
            </a:r>
            <a:r>
              <a:rPr lang="en-GH" dirty="0" err="1"/>
              <a:t>i</a:t>
            </a:r>
            <a:r>
              <a:rPr lang="en-US" dirty="0"/>
              <a:t>r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m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t</a:t>
            </a:r>
            <a:endParaRPr lang="en-GH" dirty="0"/>
          </a:p>
          <a:p>
            <a:r>
              <a:rPr lang="en-GH" dirty="0"/>
              <a:t>Publisher: </a:t>
            </a:r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 err="1"/>
              <a:t>i</a:t>
            </a:r>
            <a:r>
              <a:rPr lang="en-GH" dirty="0" err="1"/>
              <a:t>ch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r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n</a:t>
            </a:r>
            <a:r>
              <a:rPr lang="en-GH" dirty="0" err="1"/>
              <a:t>i</a:t>
            </a:r>
            <a:r>
              <a:rPr lang="en-US" dirty="0"/>
              <a:t>z</a:t>
            </a:r>
            <a:r>
              <a:rPr lang="en-GH" dirty="0"/>
              <a:t>a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a</a:t>
            </a:r>
            <a:r>
              <a:rPr lang="en-GH" dirty="0"/>
              <a:t>s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e</a:t>
            </a:r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endParaRPr lang="en-GH" dirty="0"/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385FA-123C-49F3-B11C-0413EA2F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7" y="2902968"/>
            <a:ext cx="4234093" cy="2196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DCCA-C804-4BA7-BF3E-4F9955E1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16" y="2902967"/>
            <a:ext cx="3665208" cy="23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EECB-9A81-466D-BA9D-22035300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19"/>
            <a:ext cx="9520158" cy="1049235"/>
          </a:xfrm>
        </p:spPr>
        <p:txBody>
          <a:bodyPr/>
          <a:lstStyle/>
          <a:p>
            <a:r>
              <a:rPr lang="en-GH" dirty="0"/>
              <a:t>Y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R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ED7C-1CD9-4C0E-8ACF-51FE9CF9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36898"/>
            <a:ext cx="9520158" cy="402944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GH" dirty="0"/>
              <a:t>n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Attribute Year, in our Data Set, Values ranged from 1980 to 2020</a:t>
            </a:r>
          </a:p>
          <a:p>
            <a:r>
              <a:rPr lang="en-GH" dirty="0"/>
              <a:t>Also there were Null V</a:t>
            </a:r>
            <a:r>
              <a:rPr lang="en-US" dirty="0"/>
              <a:t>a</a:t>
            </a:r>
            <a:r>
              <a:rPr lang="en-GH" dirty="0" err="1"/>
              <a:t>lues</a:t>
            </a:r>
            <a:r>
              <a:rPr lang="en-GH" dirty="0"/>
              <a:t> Present</a:t>
            </a:r>
          </a:p>
          <a:p>
            <a:endParaRPr lang="en-GH" dirty="0"/>
          </a:p>
          <a:p>
            <a:r>
              <a:rPr lang="en-GH" dirty="0"/>
              <a:t>The Data Set was Filtered based on Y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</a:t>
            </a:r>
            <a:r>
              <a:rPr lang="en-US" dirty="0"/>
              <a:t>s</a:t>
            </a:r>
            <a:r>
              <a:rPr lang="en-GH" dirty="0"/>
              <a:t>, such Groupings includes:</a:t>
            </a:r>
          </a:p>
          <a:p>
            <a:r>
              <a:rPr lang="en-GH" dirty="0"/>
              <a:t>From 1980 – 1999, termed as 20th Century</a:t>
            </a:r>
          </a:p>
          <a:p>
            <a:r>
              <a:rPr lang="en-GH" dirty="0"/>
              <a:t>From 2000 – 2020, Termed as 21st Cent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y</a:t>
            </a:r>
            <a:endParaRPr lang="en-GH" dirty="0"/>
          </a:p>
          <a:p>
            <a:r>
              <a:rPr lang="en-GH" dirty="0"/>
              <a:t>All Null Values. Termed as Unknown Years</a:t>
            </a:r>
          </a:p>
        </p:txBody>
      </p:sp>
    </p:spTree>
    <p:extLst>
      <p:ext uri="{BB962C8B-B14F-4D97-AF65-F5344CB8AC3E}">
        <p14:creationId xmlns:p14="http://schemas.microsoft.com/office/powerpoint/2010/main" val="396757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081BE-7DC1-4D86-BBD8-78B5F548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Y</a:t>
            </a:r>
            <a:r>
              <a:rPr lang="en-GH" dirty="0"/>
              <a:t>S</a:t>
            </a:r>
            <a:r>
              <a:rPr lang="en-US" dirty="0"/>
              <a:t>I</a:t>
            </a:r>
            <a:r>
              <a:rPr lang="en-GH" dirty="0"/>
              <a:t>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5528-8462-44EB-95A5-BBBAE45EC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H" dirty="0"/>
              <a:t>How do we employ our dependencies in testing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122458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A52-68C4-43E7-9B2E-0B5D253C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I</a:t>
            </a:r>
            <a:r>
              <a:rPr lang="en-US" dirty="0"/>
              <a:t>T</a:t>
            </a:r>
            <a:r>
              <a:rPr lang="en-GH" dirty="0"/>
              <a:t>Y IN EACH YEAR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15BB-7433-43E9-9966-C041250B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GH" dirty="0"/>
              <a:t>a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f</a:t>
            </a:r>
            <a:r>
              <a:rPr lang="en-US" dirty="0"/>
              <a:t>o</a:t>
            </a:r>
            <a:r>
              <a:rPr lang="en-GH" dirty="0"/>
              <a:t>r</a:t>
            </a:r>
            <a:r>
              <a:rPr lang="en-US" dirty="0"/>
              <a:t>m</a:t>
            </a:r>
            <a:r>
              <a:rPr lang="en-GH" dirty="0"/>
              <a:t>s</a:t>
            </a:r>
          </a:p>
          <a:p>
            <a:r>
              <a:rPr lang="en-GH" dirty="0"/>
              <a:t>Based on </a:t>
            </a:r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  <a:p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sed on 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</a:t>
            </a:r>
            <a:r>
              <a:rPr lang="en-US" dirty="0" err="1"/>
              <a:t>i</a:t>
            </a:r>
            <a:r>
              <a:rPr lang="en-GH" dirty="0"/>
              <a:t>sher</a:t>
            </a:r>
          </a:p>
        </p:txBody>
      </p:sp>
    </p:spTree>
    <p:extLst>
      <p:ext uri="{BB962C8B-B14F-4D97-AF65-F5344CB8AC3E}">
        <p14:creationId xmlns:p14="http://schemas.microsoft.com/office/powerpoint/2010/main" val="2066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9107-7B75-467F-AED9-01321A76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06" y="791072"/>
            <a:ext cx="9935645" cy="104923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(</a:t>
            </a:r>
            <a:r>
              <a:rPr lang="en-US" dirty="0"/>
              <a:t>G</a:t>
            </a:r>
            <a:r>
              <a:rPr lang="en-GH" dirty="0"/>
              <a:t>L</a:t>
            </a:r>
            <a:r>
              <a:rPr lang="en-US" dirty="0"/>
              <a:t>O</a:t>
            </a:r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L)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 </a:t>
            </a:r>
            <a:r>
              <a:rPr lang="en-US" dirty="0"/>
              <a:t>I</a:t>
            </a:r>
            <a:r>
              <a:rPr lang="en-GH" dirty="0"/>
              <a:t>N 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C</a:t>
            </a:r>
            <a:r>
              <a:rPr lang="en-GH" dirty="0"/>
              <a:t>H </a:t>
            </a:r>
            <a:r>
              <a:rPr lang="en-US" dirty="0"/>
              <a:t>Y</a:t>
            </a:r>
            <a:r>
              <a:rPr lang="en-GH" dirty="0"/>
              <a:t>E</a:t>
            </a:r>
            <a:r>
              <a:rPr lang="en-US" dirty="0"/>
              <a:t>A</a:t>
            </a:r>
            <a:r>
              <a:rPr lang="en-GH" dirty="0"/>
              <a:t>R </a:t>
            </a:r>
            <a:r>
              <a:rPr lang="en-US" dirty="0"/>
              <a:t>G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I</a:t>
            </a:r>
            <a:r>
              <a:rPr lang="en-US" dirty="0"/>
              <a:t>N</a:t>
            </a:r>
            <a:r>
              <a:rPr lang="en-GH" dirty="0"/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FB3F-8B75-4A0F-BEF2-DFFE0493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GH" dirty="0"/>
              <a:t>a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f</a:t>
            </a:r>
            <a:r>
              <a:rPr lang="en-US" dirty="0"/>
              <a:t>o</a:t>
            </a:r>
            <a:r>
              <a:rPr lang="en-GH" dirty="0"/>
              <a:t>r</a:t>
            </a:r>
            <a:r>
              <a:rPr lang="en-US" dirty="0"/>
              <a:t>m</a:t>
            </a:r>
            <a:r>
              <a:rPr lang="en-GH" dirty="0"/>
              <a:t>s</a:t>
            </a:r>
          </a:p>
          <a:p>
            <a:r>
              <a:rPr lang="en-GH" dirty="0"/>
              <a:t>Based on </a:t>
            </a:r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  <a:p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sed on 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</a:t>
            </a:r>
            <a:r>
              <a:rPr lang="en-US" dirty="0" err="1"/>
              <a:t>i</a:t>
            </a:r>
            <a:r>
              <a:rPr lang="en-GH" dirty="0"/>
              <a:t>sher</a:t>
            </a:r>
          </a:p>
        </p:txBody>
      </p:sp>
    </p:spTree>
    <p:extLst>
      <p:ext uri="{BB962C8B-B14F-4D97-AF65-F5344CB8AC3E}">
        <p14:creationId xmlns:p14="http://schemas.microsoft.com/office/powerpoint/2010/main" val="171315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D45A0-1030-4EBB-B836-3F436A1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S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M</a:t>
            </a:r>
            <a:r>
              <a:rPr lang="en-GH" dirty="0"/>
              <a:t>P</a:t>
            </a:r>
            <a:r>
              <a:rPr lang="en-US" dirty="0"/>
              <a:t>T</a:t>
            </a:r>
            <a:r>
              <a:rPr lang="en-GH" dirty="0"/>
              <a:t>I</a:t>
            </a:r>
            <a:r>
              <a:rPr lang="en-US" dirty="0"/>
              <a:t>O</a:t>
            </a:r>
            <a:r>
              <a:rPr lang="en-GH" dirty="0"/>
              <a:t>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F24C0-D377-46AE-9E6B-E4331BCE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c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d</a:t>
            </a:r>
            <a:r>
              <a:rPr lang="en-US" dirty="0" err="1"/>
              <a:t>i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s did we set for </a:t>
            </a:r>
            <a:r>
              <a:rPr lang="en-GH" dirty="0" err="1"/>
              <a:t>pr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h</a:t>
            </a:r>
            <a:r>
              <a:rPr lang="en-GH" dirty="0"/>
              <a:t>y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 err="1"/>
              <a:t>i</a:t>
            </a:r>
            <a:r>
              <a:rPr lang="en-GH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681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50C3-CC3D-4E77-BBE0-F090A8E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68343"/>
            <a:ext cx="9520158" cy="104923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t</a:t>
            </a:r>
            <a:r>
              <a:rPr lang="en-GH" dirty="0"/>
              <a:t>o </a:t>
            </a:r>
            <a:r>
              <a:rPr lang="en-US" dirty="0"/>
              <a:t>E</a:t>
            </a:r>
            <a:r>
              <a:rPr lang="en-GH" dirty="0"/>
              <a:t>x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c</a:t>
            </a:r>
            <a:r>
              <a:rPr lang="en-GH" dirty="0"/>
              <a:t>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CE3B2-D893-49D6-9DA2-C5493295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03693"/>
            <a:ext cx="9520158" cy="3450613"/>
          </a:xfrm>
        </p:spPr>
        <p:txBody>
          <a:bodyPr>
            <a:normAutofit/>
          </a:bodyPr>
          <a:lstStyle/>
          <a:p>
            <a:r>
              <a:rPr lang="en-GH" dirty="0"/>
              <a:t>4 Most popular Genres, Platform,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GH" dirty="0" err="1"/>
              <a:t>Publis</a:t>
            </a:r>
            <a:r>
              <a:rPr lang="en-US" dirty="0"/>
              <a:t>h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e</a:t>
            </a:r>
            <a:r>
              <a:rPr lang="en-GH" dirty="0"/>
              <a:t>ach year groupings – 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t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h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m</a:t>
            </a:r>
            <a:r>
              <a:rPr lang="en-GH" dirty="0"/>
              <a:t>o</a:t>
            </a:r>
            <a:r>
              <a:rPr lang="en-US" dirty="0"/>
              <a:t>s</a:t>
            </a:r>
            <a:r>
              <a:rPr lang="en-GH" dirty="0"/>
              <a:t>t 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c</a:t>
            </a:r>
            <a:r>
              <a:rPr lang="en-GH" dirty="0"/>
              <a:t>h </a:t>
            </a:r>
            <a:r>
              <a:rPr lang="en-US" dirty="0"/>
              <a:t>s</a:t>
            </a:r>
            <a:r>
              <a:rPr lang="en-GH" dirty="0"/>
              <a:t>p</a:t>
            </a:r>
            <a:r>
              <a:rPr lang="en-US" dirty="0"/>
              <a:t>e</a:t>
            </a:r>
            <a:r>
              <a:rPr lang="en-GH" dirty="0"/>
              <a:t>c</a:t>
            </a:r>
            <a:r>
              <a:rPr lang="en-US" dirty="0" err="1"/>
              <a:t>i</a:t>
            </a:r>
            <a:r>
              <a:rPr lang="en-GH" dirty="0"/>
              <a:t>f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s </a:t>
            </a:r>
            <a:r>
              <a:rPr lang="en-US" dirty="0"/>
              <a:t>s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t</a:t>
            </a:r>
            <a:endParaRPr lang="en-GH" dirty="0"/>
          </a:p>
          <a:p>
            <a:r>
              <a:rPr lang="en-GH" dirty="0"/>
              <a:t>4 Most Highest Average_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_Sales made according to Genre, Platform, Publisher in each Year Groupings – out of which the high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/>
              <a:t>t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c</a:t>
            </a:r>
            <a:r>
              <a:rPr lang="en-GH" dirty="0"/>
              <a:t>h specification is singled out</a:t>
            </a:r>
          </a:p>
          <a:p>
            <a:endParaRPr lang="en-GH" dirty="0"/>
          </a:p>
          <a:p>
            <a:r>
              <a:rPr lang="en-US" dirty="0"/>
              <a:t>A</a:t>
            </a:r>
            <a:r>
              <a:rPr lang="en-GH" dirty="0"/>
              <a:t>s 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c</a:t>
            </a:r>
            <a:r>
              <a:rPr lang="en-GH" dirty="0"/>
              <a:t>h, 6 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u</a:t>
            </a:r>
            <a:r>
              <a:rPr lang="en-US" dirty="0"/>
              <a:t>c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s will be made in each year grouping, making it a total of 18 deduction in all year groupings</a:t>
            </a:r>
          </a:p>
        </p:txBody>
      </p:sp>
    </p:spTree>
    <p:extLst>
      <p:ext uri="{BB962C8B-B14F-4D97-AF65-F5344CB8AC3E}">
        <p14:creationId xmlns:p14="http://schemas.microsoft.com/office/powerpoint/2010/main" val="189004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50C3-CC3D-4E77-BBE0-F090A8E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3" y="448567"/>
            <a:ext cx="10757647" cy="892845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T</a:t>
            </a:r>
            <a:r>
              <a:rPr lang="en-GH" dirty="0"/>
              <a:t>O </a:t>
            </a:r>
            <a:r>
              <a:rPr lang="en-US" dirty="0"/>
              <a:t>E</a:t>
            </a:r>
            <a:r>
              <a:rPr lang="en-GH" dirty="0"/>
              <a:t>X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C</a:t>
            </a:r>
            <a:r>
              <a:rPr lang="en-GH" dirty="0"/>
              <a:t>T – </a:t>
            </a:r>
            <a:r>
              <a:rPr lang="en-US" dirty="0"/>
              <a:t>D</a:t>
            </a:r>
            <a:r>
              <a:rPr lang="en-GH" dirty="0"/>
              <a:t>I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R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M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I</a:t>
            </a:r>
            <a:r>
              <a:rPr lang="en-GH" dirty="0"/>
              <a:t>C 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A</a:t>
            </a:r>
            <a:r>
              <a:rPr lang="en-US" dirty="0"/>
              <a:t>T</a:t>
            </a:r>
            <a:r>
              <a:rPr lang="en-GH" dirty="0"/>
              <a:t>I</a:t>
            </a:r>
            <a:r>
              <a:rPr lang="en-US" dirty="0"/>
              <a:t>O</a:t>
            </a:r>
            <a:r>
              <a:rPr lang="en-GH" dirty="0"/>
              <a:t>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AE48D99-9616-47D4-9F42-676C027CF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466321"/>
              </p:ext>
            </p:extLst>
          </p:nvPr>
        </p:nvGraphicFramePr>
        <p:xfrm>
          <a:off x="2718454" y="2054978"/>
          <a:ext cx="7003771" cy="324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72">
                  <a:extLst>
                    <a:ext uri="{9D8B030D-6E8A-4147-A177-3AD203B41FA5}">
                      <a16:colId xmlns:a16="http://schemas.microsoft.com/office/drawing/2014/main" val="3110044400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2095031165"/>
                    </a:ext>
                  </a:extLst>
                </a:gridCol>
                <a:gridCol w="1112983">
                  <a:extLst>
                    <a:ext uri="{9D8B030D-6E8A-4147-A177-3AD203B41FA5}">
                      <a16:colId xmlns:a16="http://schemas.microsoft.com/office/drawing/2014/main" val="4237820456"/>
                    </a:ext>
                  </a:extLst>
                </a:gridCol>
                <a:gridCol w="726142">
                  <a:extLst>
                    <a:ext uri="{9D8B030D-6E8A-4147-A177-3AD203B41FA5}">
                      <a16:colId xmlns:a16="http://schemas.microsoft.com/office/drawing/2014/main" val="3384084382"/>
                    </a:ext>
                  </a:extLst>
                </a:gridCol>
                <a:gridCol w="1116105">
                  <a:extLst>
                    <a:ext uri="{9D8B030D-6E8A-4147-A177-3AD203B41FA5}">
                      <a16:colId xmlns:a16="http://schemas.microsoft.com/office/drawing/2014/main" val="3777111797"/>
                    </a:ext>
                  </a:extLst>
                </a:gridCol>
                <a:gridCol w="651962">
                  <a:extLst>
                    <a:ext uri="{9D8B030D-6E8A-4147-A177-3AD203B41FA5}">
                      <a16:colId xmlns:a16="http://schemas.microsoft.com/office/drawing/2014/main" val="603002863"/>
                    </a:ext>
                  </a:extLst>
                </a:gridCol>
                <a:gridCol w="1203733">
                  <a:extLst>
                    <a:ext uri="{9D8B030D-6E8A-4147-A177-3AD203B41FA5}">
                      <a16:colId xmlns:a16="http://schemas.microsoft.com/office/drawing/2014/main" val="507534340"/>
                    </a:ext>
                  </a:extLst>
                </a:gridCol>
              </a:tblGrid>
              <a:tr h="77265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GH" dirty="0"/>
                        <a:t>ear Grouping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r</a:t>
                      </a:r>
                      <a:r>
                        <a:rPr lang="en-US" dirty="0"/>
                        <a:t>e</a:t>
                      </a:r>
                      <a:endParaRPr lang="en-G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GH" dirty="0"/>
                        <a:t>u</a:t>
                      </a:r>
                      <a:r>
                        <a:rPr lang="en-US" dirty="0"/>
                        <a:t>b</a:t>
                      </a:r>
                      <a:r>
                        <a:rPr lang="en-GH" dirty="0"/>
                        <a:t>l</a:t>
                      </a:r>
                      <a:r>
                        <a:rPr lang="en-US" dirty="0" err="1"/>
                        <a:t>i</a:t>
                      </a:r>
                      <a:r>
                        <a:rPr lang="en-GH" dirty="0"/>
                        <a:t>s</a:t>
                      </a:r>
                      <a:r>
                        <a:rPr lang="en-US" dirty="0"/>
                        <a:t>h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r</a:t>
                      </a:r>
                      <a:endParaRPr lang="en-G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GH" dirty="0"/>
                        <a:t>l</a:t>
                      </a:r>
                      <a:r>
                        <a:rPr lang="en-US" dirty="0"/>
                        <a:t>a</a:t>
                      </a:r>
                      <a:r>
                        <a:rPr lang="en-GH" dirty="0"/>
                        <a:t>t</a:t>
                      </a:r>
                      <a:r>
                        <a:rPr lang="en-US" dirty="0"/>
                        <a:t>f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r</a:t>
                      </a:r>
                      <a:r>
                        <a:rPr lang="en-GH" dirty="0"/>
                        <a:t>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1692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H.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H.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1432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GH" dirty="0"/>
                        <a:t>20</a:t>
                      </a:r>
                      <a:r>
                        <a:rPr lang="en-US" dirty="0"/>
                        <a:t>t</a:t>
                      </a:r>
                      <a:r>
                        <a:rPr lang="en-GH" dirty="0"/>
                        <a:t>h </a:t>
                      </a:r>
                      <a:r>
                        <a:rPr lang="en-US" dirty="0"/>
                        <a:t>C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t</a:t>
                      </a:r>
                      <a:r>
                        <a:rPr lang="en-US" dirty="0"/>
                        <a:t>u</a:t>
                      </a:r>
                      <a:r>
                        <a:rPr lang="en-GH" dirty="0"/>
                        <a:t>r</a:t>
                      </a:r>
                      <a:r>
                        <a:rPr lang="en-US" dirty="0"/>
                        <a:t>y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46171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GH" dirty="0"/>
                        <a:t>21</a:t>
                      </a:r>
                      <a:r>
                        <a:rPr lang="en-US" dirty="0"/>
                        <a:t>s</a:t>
                      </a:r>
                      <a:r>
                        <a:rPr lang="en-GH" dirty="0"/>
                        <a:t>t </a:t>
                      </a:r>
                      <a:r>
                        <a:rPr lang="en-US" dirty="0"/>
                        <a:t>C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 err="1"/>
                        <a:t>tury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50214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GH" dirty="0"/>
                        <a:t>n</a:t>
                      </a:r>
                      <a:r>
                        <a:rPr lang="en-US" dirty="0"/>
                        <a:t>k</a:t>
                      </a:r>
                      <a:r>
                        <a:rPr lang="en-GH" dirty="0"/>
                        <a:t>n</a:t>
                      </a:r>
                      <a:r>
                        <a:rPr lang="en-US" dirty="0"/>
                        <a:t>o</a:t>
                      </a:r>
                      <a:r>
                        <a:rPr lang="en-GH" dirty="0"/>
                        <a:t>w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 Y</a:t>
                      </a:r>
                      <a:r>
                        <a:rPr lang="en-US" dirty="0"/>
                        <a:t>e</a:t>
                      </a:r>
                      <a:r>
                        <a:rPr lang="en-GH" dirty="0"/>
                        <a:t>a</a:t>
                      </a:r>
                      <a:r>
                        <a:rPr lang="en-US" dirty="0"/>
                        <a:t>r</a:t>
                      </a:r>
                      <a:r>
                        <a:rPr lang="en-GH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5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795679-56E5-4AD6-BB75-652F9C12E0EE}"/>
              </a:ext>
            </a:extLst>
          </p:cNvPr>
          <p:cNvSpPr txBox="1"/>
          <p:nvPr/>
        </p:nvSpPr>
        <p:spPr>
          <a:xfrm>
            <a:off x="2718454" y="1408647"/>
            <a:ext cx="764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GH" dirty="0"/>
              <a:t>.P– Hi</a:t>
            </a:r>
            <a:r>
              <a:rPr lang="en-US" dirty="0"/>
              <a:t>g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/>
              <a:t>t</a:t>
            </a:r>
            <a:r>
              <a:rPr lang="en-GH" dirty="0"/>
              <a:t> Popularity		</a:t>
            </a:r>
            <a:r>
              <a:rPr lang="en-US" dirty="0"/>
              <a:t>H</a:t>
            </a:r>
            <a:r>
              <a:rPr lang="en-GH" dirty="0"/>
              <a:t>.A.O.S –Highest Average Overall Sale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237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BEA-C6CA-4C56-898E-20064E27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ENDED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A152-7EC4-45A3-9EB6-9E453AB2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p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e</a:t>
            </a:r>
            <a:r>
              <a:rPr lang="en-US" dirty="0"/>
              <a:t>u</a:t>
            </a:r>
            <a:r>
              <a:rPr lang="en-GH" dirty="0"/>
              <a:t>r</a:t>
            </a:r>
            <a:r>
              <a:rPr lang="en-US" dirty="0"/>
              <a:t>s</a:t>
            </a:r>
            <a:r>
              <a:rPr lang="en-GH" dirty="0"/>
              <a:t>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t 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t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t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</a:t>
            </a:r>
            <a:r>
              <a:rPr lang="en-US" dirty="0"/>
              <a:t>u</a:t>
            </a:r>
            <a:r>
              <a:rPr lang="en-GH" dirty="0"/>
              <a:t>p a game shop</a:t>
            </a:r>
          </a:p>
          <a:p>
            <a:r>
              <a:rPr lang="en-GH" dirty="0"/>
              <a:t>Companies that want to develop </a:t>
            </a:r>
            <a:r>
              <a:rPr lang="en-US" dirty="0"/>
              <a:t>v</a:t>
            </a:r>
            <a:r>
              <a:rPr lang="en-GH" dirty="0" err="1"/>
              <a:t>i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o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  <a:p>
            <a:r>
              <a:rPr lang="en-GH" dirty="0"/>
              <a:t>Companies that want to develop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g</a:t>
            </a:r>
            <a:r>
              <a:rPr lang="en-GH" dirty="0"/>
              <a:t>a</a:t>
            </a:r>
            <a:r>
              <a:rPr lang="en-US" dirty="0"/>
              <a:t>m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f</a:t>
            </a:r>
            <a:r>
              <a:rPr lang="en-GH" dirty="0"/>
              <a:t>o</a:t>
            </a:r>
            <a:r>
              <a:rPr lang="en-US" dirty="0"/>
              <a:t>r</a:t>
            </a:r>
            <a:r>
              <a:rPr lang="en-GH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6647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96B6-73F1-421F-B5B8-9D6EE9D4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GH" dirty="0"/>
              <a:t>S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M</a:t>
            </a:r>
            <a:r>
              <a:rPr lang="en-GH" dirty="0"/>
              <a:t>P</a:t>
            </a:r>
            <a:r>
              <a:rPr lang="en-US" dirty="0"/>
              <a:t>T</a:t>
            </a:r>
            <a:r>
              <a:rPr lang="en-GH" dirty="0"/>
              <a:t>I</a:t>
            </a:r>
            <a:r>
              <a:rPr lang="en-US" dirty="0"/>
              <a:t>O</a:t>
            </a:r>
            <a:r>
              <a:rPr lang="en-GH" dirty="0"/>
              <a:t>N - </a:t>
            </a:r>
            <a:r>
              <a:rPr lang="en-US" dirty="0"/>
              <a:t>S</a:t>
            </a:r>
            <a:r>
              <a:rPr lang="en-GH" dirty="0"/>
              <a:t>T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E</a:t>
            </a:r>
            <a:r>
              <a:rPr lang="en-GH" dirty="0"/>
              <a:t>M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T</a:t>
            </a:r>
            <a:endParaRPr lang="en-GH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0875263-8B22-47E8-8659-248AB4A55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09500"/>
              </p:ext>
            </p:extLst>
          </p:nvPr>
        </p:nvGraphicFramePr>
        <p:xfrm>
          <a:off x="2153678" y="1807418"/>
          <a:ext cx="7003771" cy="324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72">
                  <a:extLst>
                    <a:ext uri="{9D8B030D-6E8A-4147-A177-3AD203B41FA5}">
                      <a16:colId xmlns:a16="http://schemas.microsoft.com/office/drawing/2014/main" val="3110044400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2095031165"/>
                    </a:ext>
                  </a:extLst>
                </a:gridCol>
                <a:gridCol w="1112983">
                  <a:extLst>
                    <a:ext uri="{9D8B030D-6E8A-4147-A177-3AD203B41FA5}">
                      <a16:colId xmlns:a16="http://schemas.microsoft.com/office/drawing/2014/main" val="4237820456"/>
                    </a:ext>
                  </a:extLst>
                </a:gridCol>
                <a:gridCol w="726142">
                  <a:extLst>
                    <a:ext uri="{9D8B030D-6E8A-4147-A177-3AD203B41FA5}">
                      <a16:colId xmlns:a16="http://schemas.microsoft.com/office/drawing/2014/main" val="3384084382"/>
                    </a:ext>
                  </a:extLst>
                </a:gridCol>
                <a:gridCol w="1116105">
                  <a:extLst>
                    <a:ext uri="{9D8B030D-6E8A-4147-A177-3AD203B41FA5}">
                      <a16:colId xmlns:a16="http://schemas.microsoft.com/office/drawing/2014/main" val="3777111797"/>
                    </a:ext>
                  </a:extLst>
                </a:gridCol>
                <a:gridCol w="651962">
                  <a:extLst>
                    <a:ext uri="{9D8B030D-6E8A-4147-A177-3AD203B41FA5}">
                      <a16:colId xmlns:a16="http://schemas.microsoft.com/office/drawing/2014/main" val="603002863"/>
                    </a:ext>
                  </a:extLst>
                </a:gridCol>
                <a:gridCol w="1203733">
                  <a:extLst>
                    <a:ext uri="{9D8B030D-6E8A-4147-A177-3AD203B41FA5}">
                      <a16:colId xmlns:a16="http://schemas.microsoft.com/office/drawing/2014/main" val="507534340"/>
                    </a:ext>
                  </a:extLst>
                </a:gridCol>
              </a:tblGrid>
              <a:tr h="77265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GH" dirty="0"/>
                        <a:t>ear Grouping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r</a:t>
                      </a:r>
                      <a:r>
                        <a:rPr lang="en-US" dirty="0"/>
                        <a:t>e</a:t>
                      </a:r>
                      <a:endParaRPr lang="en-G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GH" dirty="0"/>
                        <a:t>u</a:t>
                      </a:r>
                      <a:r>
                        <a:rPr lang="en-US" dirty="0"/>
                        <a:t>b</a:t>
                      </a:r>
                      <a:r>
                        <a:rPr lang="en-GH" dirty="0"/>
                        <a:t>l</a:t>
                      </a:r>
                      <a:r>
                        <a:rPr lang="en-US" dirty="0" err="1"/>
                        <a:t>i</a:t>
                      </a:r>
                      <a:r>
                        <a:rPr lang="en-GH" dirty="0"/>
                        <a:t>s</a:t>
                      </a:r>
                      <a:r>
                        <a:rPr lang="en-US" dirty="0"/>
                        <a:t>h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r</a:t>
                      </a:r>
                      <a:endParaRPr lang="en-G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GH" dirty="0"/>
                        <a:t>l</a:t>
                      </a:r>
                      <a:r>
                        <a:rPr lang="en-US" dirty="0"/>
                        <a:t>a</a:t>
                      </a:r>
                      <a:r>
                        <a:rPr lang="en-GH" dirty="0"/>
                        <a:t>t</a:t>
                      </a:r>
                      <a:r>
                        <a:rPr lang="en-US" dirty="0"/>
                        <a:t>f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r</a:t>
                      </a:r>
                      <a:r>
                        <a:rPr lang="en-GH" dirty="0"/>
                        <a:t>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1692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H.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H.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</a:t>
                      </a:r>
                      <a:r>
                        <a:rPr lang="en-US" dirty="0"/>
                        <a:t>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GH" dirty="0"/>
                        <a:t>.A.O.S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1432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GH" dirty="0"/>
                        <a:t>20</a:t>
                      </a:r>
                      <a:r>
                        <a:rPr lang="en-US" dirty="0"/>
                        <a:t>t</a:t>
                      </a:r>
                      <a:r>
                        <a:rPr lang="en-GH" dirty="0"/>
                        <a:t>h </a:t>
                      </a:r>
                      <a:r>
                        <a:rPr lang="en-US" dirty="0"/>
                        <a:t>C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t</a:t>
                      </a:r>
                      <a:r>
                        <a:rPr lang="en-US" dirty="0"/>
                        <a:t>u</a:t>
                      </a:r>
                      <a:r>
                        <a:rPr lang="en-GH" dirty="0"/>
                        <a:t>r</a:t>
                      </a:r>
                      <a:r>
                        <a:rPr lang="en-US" dirty="0"/>
                        <a:t>y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46171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GH" dirty="0"/>
                        <a:t>21</a:t>
                      </a:r>
                      <a:r>
                        <a:rPr lang="en-US" dirty="0"/>
                        <a:t>s</a:t>
                      </a:r>
                      <a:r>
                        <a:rPr lang="en-GH" dirty="0"/>
                        <a:t>t </a:t>
                      </a:r>
                      <a:r>
                        <a:rPr lang="en-US" dirty="0"/>
                        <a:t>C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n</a:t>
                      </a:r>
                      <a:r>
                        <a:rPr lang="en-GH" dirty="0" err="1"/>
                        <a:t>tury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50214"/>
                  </a:ext>
                </a:extLst>
              </a:tr>
              <a:tr h="550273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GH" dirty="0"/>
                        <a:t>n</a:t>
                      </a:r>
                      <a:r>
                        <a:rPr lang="en-US" dirty="0"/>
                        <a:t>k</a:t>
                      </a:r>
                      <a:r>
                        <a:rPr lang="en-GH" dirty="0"/>
                        <a:t>n</a:t>
                      </a:r>
                      <a:r>
                        <a:rPr lang="en-US" dirty="0"/>
                        <a:t>o</a:t>
                      </a:r>
                      <a:r>
                        <a:rPr lang="en-GH" dirty="0"/>
                        <a:t>w</a:t>
                      </a:r>
                      <a:r>
                        <a:rPr lang="en-US" dirty="0"/>
                        <a:t>n</a:t>
                      </a:r>
                      <a:r>
                        <a:rPr lang="en-GH" dirty="0"/>
                        <a:t> Y</a:t>
                      </a:r>
                      <a:r>
                        <a:rPr lang="en-US" dirty="0"/>
                        <a:t>e</a:t>
                      </a:r>
                      <a:r>
                        <a:rPr lang="en-GH" dirty="0"/>
                        <a:t>a</a:t>
                      </a:r>
                      <a:r>
                        <a:rPr lang="en-US" dirty="0"/>
                        <a:t>r</a:t>
                      </a:r>
                      <a:r>
                        <a:rPr lang="en-GH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599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B91690D2-BA2E-4487-83E9-406C96484BBF}"/>
              </a:ext>
            </a:extLst>
          </p:cNvPr>
          <p:cNvSpPr/>
          <p:nvPr/>
        </p:nvSpPr>
        <p:spPr>
          <a:xfrm>
            <a:off x="3724835" y="3227294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4B5CBA5-EA80-49F1-AE29-40D5D82868D2}"/>
              </a:ext>
            </a:extLst>
          </p:cNvPr>
          <p:cNvSpPr/>
          <p:nvPr/>
        </p:nvSpPr>
        <p:spPr>
          <a:xfrm>
            <a:off x="4603376" y="3227294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72731C1-0641-487C-B65A-F224A9623362}"/>
              </a:ext>
            </a:extLst>
          </p:cNvPr>
          <p:cNvSpPr/>
          <p:nvPr/>
        </p:nvSpPr>
        <p:spPr>
          <a:xfrm>
            <a:off x="7440705" y="3931023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4105A5A-3DA8-4D60-8622-4895DFF7E5F1}"/>
              </a:ext>
            </a:extLst>
          </p:cNvPr>
          <p:cNvSpPr/>
          <p:nvPr/>
        </p:nvSpPr>
        <p:spPr>
          <a:xfrm>
            <a:off x="8299077" y="3904129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4D0038F-D6AC-4CA2-8B1F-C6EEA36FB0DF}"/>
              </a:ext>
            </a:extLst>
          </p:cNvPr>
          <p:cNvSpPr/>
          <p:nvPr/>
        </p:nvSpPr>
        <p:spPr>
          <a:xfrm>
            <a:off x="5690345" y="3890682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E9E7AD1-583C-4286-ABFA-28185176A076}"/>
              </a:ext>
            </a:extLst>
          </p:cNvPr>
          <p:cNvSpPr/>
          <p:nvPr/>
        </p:nvSpPr>
        <p:spPr>
          <a:xfrm>
            <a:off x="6568886" y="3890682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2CC15-8826-4F83-9C06-060E8BC995B0}"/>
              </a:ext>
            </a:extLst>
          </p:cNvPr>
          <p:cNvSpPr/>
          <p:nvPr/>
        </p:nvSpPr>
        <p:spPr>
          <a:xfrm>
            <a:off x="3715870" y="4536141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B4C2E9B8-AF98-4E11-8D6E-B9DD889A3A97}"/>
              </a:ext>
            </a:extLst>
          </p:cNvPr>
          <p:cNvSpPr/>
          <p:nvPr/>
        </p:nvSpPr>
        <p:spPr>
          <a:xfrm>
            <a:off x="4594411" y="4536141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EF008358-00C8-43F1-811E-C3B9AC318F93}"/>
              </a:ext>
            </a:extLst>
          </p:cNvPr>
          <p:cNvSpPr/>
          <p:nvPr/>
        </p:nvSpPr>
        <p:spPr>
          <a:xfrm>
            <a:off x="7445187" y="4576483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1CC186C-B8FD-40F6-B889-CE832C0A4563}"/>
              </a:ext>
            </a:extLst>
          </p:cNvPr>
          <p:cNvSpPr/>
          <p:nvPr/>
        </p:nvSpPr>
        <p:spPr>
          <a:xfrm>
            <a:off x="8323728" y="4576483"/>
            <a:ext cx="336177" cy="3496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451B0E2B-5F3E-4363-85BE-CD29C6EED0D0}"/>
              </a:ext>
            </a:extLst>
          </p:cNvPr>
          <p:cNvSpPr/>
          <p:nvPr/>
        </p:nvSpPr>
        <p:spPr>
          <a:xfrm>
            <a:off x="3724835" y="3904129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0EA55858-F1D2-4267-BFE7-3B1C4D735105}"/>
              </a:ext>
            </a:extLst>
          </p:cNvPr>
          <p:cNvSpPr/>
          <p:nvPr/>
        </p:nvSpPr>
        <p:spPr>
          <a:xfrm>
            <a:off x="4656042" y="3897405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5A0F8C0D-7449-42A6-8BDB-14AFFB0B3C7B}"/>
              </a:ext>
            </a:extLst>
          </p:cNvPr>
          <p:cNvSpPr/>
          <p:nvPr/>
        </p:nvSpPr>
        <p:spPr>
          <a:xfrm>
            <a:off x="5632169" y="3306830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B5FB2947-6AF3-40B3-86C5-EF578A61498A}"/>
              </a:ext>
            </a:extLst>
          </p:cNvPr>
          <p:cNvSpPr/>
          <p:nvPr/>
        </p:nvSpPr>
        <p:spPr>
          <a:xfrm>
            <a:off x="6651997" y="3260910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5F948469-8383-4FAD-BEF8-EFFDA69FF144}"/>
              </a:ext>
            </a:extLst>
          </p:cNvPr>
          <p:cNvSpPr/>
          <p:nvPr/>
        </p:nvSpPr>
        <p:spPr>
          <a:xfrm>
            <a:off x="7440705" y="3296768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3BA28BEF-422F-4543-936B-CC42D2DC74E9}"/>
              </a:ext>
            </a:extLst>
          </p:cNvPr>
          <p:cNvSpPr/>
          <p:nvPr/>
        </p:nvSpPr>
        <p:spPr>
          <a:xfrm>
            <a:off x="8364441" y="3260910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815D1AEE-8A96-4EB6-9D4E-81D6F0B3D86D}"/>
              </a:ext>
            </a:extLst>
          </p:cNvPr>
          <p:cNvSpPr/>
          <p:nvPr/>
        </p:nvSpPr>
        <p:spPr>
          <a:xfrm>
            <a:off x="5676898" y="4522179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301AC629-91B0-4D83-BC52-3E4620A16629}"/>
              </a:ext>
            </a:extLst>
          </p:cNvPr>
          <p:cNvSpPr/>
          <p:nvPr/>
        </p:nvSpPr>
        <p:spPr>
          <a:xfrm>
            <a:off x="6566646" y="4542864"/>
            <a:ext cx="327212" cy="3361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6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2F45-C2D2-4215-BCDA-8F8F0DBB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PLATFORM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L</a:t>
            </a:r>
            <a:r>
              <a:rPr lang="en-GH" dirty="0"/>
              <a:t>I</a:t>
            </a:r>
            <a:r>
              <a:rPr lang="en-US" dirty="0"/>
              <a:t>B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/>
              <a:t>I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598-752F-4601-9A71-6C920199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P</a:t>
            </a:r>
            <a:r>
              <a:rPr lang="en-US" dirty="0"/>
              <a:t>y</a:t>
            </a:r>
            <a:r>
              <a:rPr lang="en-GH" dirty="0"/>
              <a:t>t</a:t>
            </a:r>
            <a:r>
              <a:rPr lang="en-US" dirty="0"/>
              <a:t>h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 </a:t>
            </a:r>
            <a:r>
              <a:rPr lang="en-US" dirty="0"/>
              <a:t>I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/>
              <a:t> (</a:t>
            </a:r>
            <a:r>
              <a:rPr lang="en-US" dirty="0"/>
              <a:t>J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y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/>
              <a:t>N</a:t>
            </a:r>
            <a:r>
              <a:rPr lang="en-GH" dirty="0"/>
              <a:t>o</a:t>
            </a:r>
            <a:r>
              <a:rPr lang="en-US" dirty="0"/>
              <a:t>t</a:t>
            </a:r>
            <a:r>
              <a:rPr lang="en-GH" dirty="0"/>
              <a:t>e</a:t>
            </a:r>
            <a:r>
              <a:rPr lang="en-US" dirty="0"/>
              <a:t>b</a:t>
            </a:r>
            <a:r>
              <a:rPr lang="en-GH" dirty="0"/>
              <a:t>o</a:t>
            </a:r>
            <a:r>
              <a:rPr lang="en-US" dirty="0"/>
              <a:t>o</a:t>
            </a:r>
            <a:r>
              <a:rPr lang="en-GH" dirty="0"/>
              <a:t>k)</a:t>
            </a:r>
          </a:p>
          <a:p>
            <a:r>
              <a:rPr lang="en-GH" dirty="0"/>
              <a:t>Pandas </a:t>
            </a:r>
          </a:p>
          <a:p>
            <a:r>
              <a:rPr lang="en-GH" dirty="0"/>
              <a:t>Matplotlib</a:t>
            </a:r>
          </a:p>
          <a:p>
            <a:r>
              <a:rPr lang="en-GH" dirty="0"/>
              <a:t>Seaborn</a:t>
            </a:r>
          </a:p>
          <a:p>
            <a:pPr marL="0" indent="0">
              <a:buNone/>
            </a:pPr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50875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5B21-C69F-4631-8C8A-9C100646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02814"/>
            <a:ext cx="9520158" cy="104923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C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BAEE-57C1-42FF-A8A4-6C5FF804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88460"/>
            <a:ext cx="9520158" cy="3677886"/>
          </a:xfrm>
        </p:spPr>
        <p:txBody>
          <a:bodyPr/>
          <a:lstStyle/>
          <a:p>
            <a:r>
              <a:rPr lang="en-GH" dirty="0"/>
              <a:t>Cleaning the Data – We </a:t>
            </a:r>
            <a:r>
              <a:rPr lang="en-US" dirty="0"/>
              <a:t>c</a:t>
            </a:r>
            <a:r>
              <a:rPr lang="en-GH" dirty="0"/>
              <a:t>h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ed all Null Values to 0</a:t>
            </a:r>
          </a:p>
          <a:p>
            <a:r>
              <a:rPr lang="en-US" dirty="0"/>
              <a:t>F</a:t>
            </a:r>
            <a:r>
              <a:rPr lang="en-GH" dirty="0" err="1"/>
              <a:t>i</a:t>
            </a:r>
            <a:r>
              <a:rPr lang="en-US" dirty="0"/>
              <a:t>l</a:t>
            </a:r>
            <a:r>
              <a:rPr lang="en-GH" dirty="0"/>
              <a:t>t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– We </a:t>
            </a:r>
            <a:r>
              <a:rPr lang="en-US" dirty="0"/>
              <a:t>f</a:t>
            </a:r>
            <a:r>
              <a:rPr lang="en-GH" dirty="0" err="1"/>
              <a:t>i</a:t>
            </a:r>
            <a:r>
              <a:rPr lang="en-US" dirty="0"/>
              <a:t>l</a:t>
            </a:r>
            <a:r>
              <a:rPr lang="en-GH" dirty="0"/>
              <a:t>t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D</a:t>
            </a:r>
            <a:r>
              <a:rPr lang="en-GH" dirty="0"/>
              <a:t>a</a:t>
            </a:r>
            <a:r>
              <a:rPr lang="en-US" dirty="0"/>
              <a:t>t</a:t>
            </a:r>
            <a:r>
              <a:rPr lang="en-GH" dirty="0"/>
              <a:t>a </a:t>
            </a:r>
            <a:r>
              <a:rPr lang="en-US" dirty="0"/>
              <a:t>S</a:t>
            </a:r>
            <a:r>
              <a:rPr lang="en-GH" dirty="0"/>
              <a:t>e</a:t>
            </a:r>
            <a:r>
              <a:rPr lang="en-US" dirty="0"/>
              <a:t>t</a:t>
            </a:r>
            <a:r>
              <a:rPr lang="en-GH" dirty="0"/>
              <a:t>s </a:t>
            </a:r>
            <a:r>
              <a:rPr lang="en-US" dirty="0"/>
              <a:t>b</a:t>
            </a:r>
            <a:r>
              <a:rPr lang="en-GH" dirty="0" err="1"/>
              <a:t>ased</a:t>
            </a:r>
            <a:r>
              <a:rPr lang="en-GH" dirty="0"/>
              <a:t> on our Y</a:t>
            </a:r>
            <a:r>
              <a:rPr lang="en-US" dirty="0"/>
              <a:t>e</a:t>
            </a:r>
            <a:r>
              <a:rPr lang="en-GH" dirty="0" err="1"/>
              <a:t>ar</a:t>
            </a:r>
            <a:r>
              <a:rPr lang="en-GH" dirty="0"/>
              <a:t> </a:t>
            </a:r>
            <a:r>
              <a:rPr lang="en-GH" dirty="0" err="1"/>
              <a:t>Grou</a:t>
            </a:r>
            <a:r>
              <a:rPr lang="en-US" dirty="0"/>
              <a:t>p</a:t>
            </a:r>
            <a:r>
              <a:rPr lang="en-GH" dirty="0" err="1"/>
              <a:t>i</a:t>
            </a:r>
            <a:r>
              <a:rPr lang="en-US" dirty="0"/>
              <a:t>n</a:t>
            </a:r>
            <a:r>
              <a:rPr lang="en-GH" dirty="0"/>
              <a:t>g</a:t>
            </a:r>
            <a:r>
              <a:rPr lang="en-US" dirty="0"/>
              <a:t>s</a:t>
            </a:r>
            <a:endParaRPr lang="en-GH" dirty="0"/>
          </a:p>
          <a:p>
            <a:r>
              <a:rPr lang="en-GH" dirty="0"/>
              <a:t>Proceeded with our Analysis</a:t>
            </a:r>
          </a:p>
          <a:p>
            <a:r>
              <a:rPr lang="en-GH" dirty="0"/>
              <a:t>Visualized our </a:t>
            </a:r>
            <a:r>
              <a:rPr lang="en-GH" dirty="0" err="1"/>
              <a:t>Analyzed</a:t>
            </a:r>
            <a:r>
              <a:rPr lang="en-GH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7038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8FAC4-4355-494C-8D05-BEDB5B8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GH" dirty="0"/>
              <a:t>I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I</a:t>
            </a:r>
            <a:r>
              <a:rPr lang="en-GH" dirty="0"/>
              <a:t>Z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endParaRPr lang="en-G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1249-7B43-4476-A45B-4B0849A69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m</a:t>
            </a:r>
            <a:r>
              <a:rPr lang="en-GH" dirty="0"/>
              <a:t>m</a:t>
            </a:r>
            <a:r>
              <a:rPr lang="en-US" dirty="0"/>
              <a:t>a</a:t>
            </a:r>
            <a:r>
              <a:rPr lang="en-GH" dirty="0"/>
              <a:t>r</a:t>
            </a:r>
            <a:r>
              <a:rPr lang="en-US" dirty="0"/>
              <a:t>y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e</a:t>
            </a:r>
            <a:r>
              <a:rPr lang="en-GH" dirty="0" err="1"/>
              <a:t>verything</a:t>
            </a:r>
            <a:r>
              <a:rPr lang="en-GH" dirty="0"/>
              <a:t> </a:t>
            </a:r>
            <a:r>
              <a:rPr lang="en-GH" dirty="0" err="1"/>
              <a:t>analyzed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59579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I</a:t>
            </a:r>
            <a:r>
              <a:rPr lang="en-US" dirty="0"/>
              <a:t>T</a:t>
            </a:r>
            <a:r>
              <a:rPr lang="en-GH" dirty="0"/>
              <a:t>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20</a:t>
            </a:r>
            <a:r>
              <a:rPr lang="en-US" b="1" dirty="0"/>
              <a:t>t</a:t>
            </a:r>
            <a:r>
              <a:rPr lang="en-GH" b="1" dirty="0"/>
              <a:t>h </a:t>
            </a:r>
            <a:r>
              <a:rPr lang="en-US" b="1" dirty="0"/>
              <a:t>C</a:t>
            </a:r>
            <a:r>
              <a:rPr lang="en-GH" b="1" dirty="0"/>
              <a:t>e</a:t>
            </a:r>
            <a:r>
              <a:rPr lang="en-US" b="1" dirty="0"/>
              <a:t>n</a:t>
            </a:r>
            <a:r>
              <a:rPr lang="en-GH" b="1" dirty="0" err="1"/>
              <a:t>tury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174880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60874-D0E7-40CD-A41A-6FE6B038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12" y="1477300"/>
            <a:ext cx="7286575" cy="42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7553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BFA17-1966-4CC5-9145-FEA9DE82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250" y="1201606"/>
            <a:ext cx="6131499" cy="4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9"/>
            <a:ext cx="9520158" cy="86711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9EFF4-9D7A-4300-9C92-1EE07647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72" y="1435501"/>
            <a:ext cx="7803752" cy="43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I</a:t>
            </a:r>
            <a:r>
              <a:rPr lang="en-US" dirty="0"/>
              <a:t>T</a:t>
            </a:r>
            <a:r>
              <a:rPr lang="en-GH" dirty="0"/>
              <a:t>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21</a:t>
            </a:r>
            <a:r>
              <a:rPr lang="en-US" b="1" dirty="0"/>
              <a:t>s</a:t>
            </a:r>
            <a:r>
              <a:rPr lang="en-GH" b="1" dirty="0"/>
              <a:t>t</a:t>
            </a:r>
            <a:r>
              <a:rPr lang="en-US" b="1" dirty="0"/>
              <a:t>C</a:t>
            </a:r>
            <a:r>
              <a:rPr lang="en-GH" b="1" dirty="0"/>
              <a:t>e</a:t>
            </a:r>
            <a:r>
              <a:rPr lang="en-US" b="1" dirty="0"/>
              <a:t>n</a:t>
            </a:r>
            <a:r>
              <a:rPr lang="en-GH" b="1" dirty="0" err="1"/>
              <a:t>tury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680012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C6263-A9D9-45D5-94A3-332D10C7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15" y="1640901"/>
            <a:ext cx="6942037" cy="39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2205-BB94-4E9D-9814-150B963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GH" dirty="0"/>
              <a:t>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EA5B-D89E-42B2-9728-1A9D8949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H" dirty="0"/>
              <a:t>How popular a product is in a specific period of time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geographical space, correlates with its demand </a:t>
            </a:r>
            <a:r>
              <a:rPr lang="en-US" dirty="0"/>
              <a:t>b</a:t>
            </a:r>
            <a:r>
              <a:rPr lang="en-GH" dirty="0"/>
              <a:t>y </a:t>
            </a:r>
            <a:r>
              <a:rPr lang="en-US" dirty="0"/>
              <a:t>c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s</a:t>
            </a:r>
            <a:r>
              <a:rPr lang="en-US" dirty="0"/>
              <a:t>u</a:t>
            </a:r>
            <a:r>
              <a:rPr lang="en-GH" dirty="0"/>
              <a:t>m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s</a:t>
            </a:r>
            <a:r>
              <a:rPr lang="en-GH" dirty="0"/>
              <a:t>.</a:t>
            </a:r>
          </a:p>
          <a:p>
            <a:pPr marL="0" indent="0" algn="just">
              <a:buNone/>
            </a:pPr>
            <a:r>
              <a:rPr lang="en-GH" dirty="0"/>
              <a:t>Increase in demand by consumers, results in increase in </a:t>
            </a:r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f</a:t>
            </a:r>
            <a:r>
              <a:rPr lang="en-US" dirty="0" err="1"/>
              <a:t>i</a:t>
            </a:r>
            <a:r>
              <a:rPr lang="en-GH" dirty="0"/>
              <a:t>t 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n</a:t>
            </a:r>
            <a:r>
              <a:rPr lang="en-US" dirty="0"/>
              <a:t>e</a:t>
            </a:r>
            <a:r>
              <a:rPr lang="en-GH" dirty="0"/>
              <a:t>d </a:t>
            </a:r>
            <a:r>
              <a:rPr lang="en-US" dirty="0"/>
              <a:t>b</a:t>
            </a:r>
            <a:r>
              <a:rPr lang="en-GH" dirty="0"/>
              <a:t>y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m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k</a:t>
            </a:r>
            <a:r>
              <a:rPr lang="en-US" dirty="0"/>
              <a:t>e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</a:t>
            </a:r>
            <a:r>
              <a:rPr lang="en-US" dirty="0"/>
              <a:t>b</a:t>
            </a:r>
            <a:r>
              <a:rPr lang="en-GH" dirty="0"/>
              <a:t>o</a:t>
            </a:r>
            <a:r>
              <a:rPr lang="en-US" dirty="0"/>
              <a:t>d</a:t>
            </a:r>
            <a:r>
              <a:rPr lang="en-GH" dirty="0"/>
              <a:t>y </a:t>
            </a:r>
          </a:p>
          <a:p>
            <a:pPr marL="0" indent="0" algn="just">
              <a:buNone/>
            </a:pPr>
            <a:r>
              <a:rPr lang="en-GH" dirty="0"/>
              <a:t>As such popula</a:t>
            </a:r>
            <a:r>
              <a:rPr lang="en-US" dirty="0" err="1"/>
              <a:t>ri</a:t>
            </a:r>
            <a:r>
              <a:rPr lang="en-GH" dirty="0"/>
              <a:t>ty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d</a:t>
            </a:r>
            <a:r>
              <a:rPr lang="en-US" dirty="0"/>
              <a:t>u</a:t>
            </a:r>
            <a:r>
              <a:rPr lang="en-GH" dirty="0"/>
              <a:t>c</a:t>
            </a:r>
            <a:r>
              <a:rPr lang="en-US" dirty="0"/>
              <a:t>t</a:t>
            </a:r>
            <a:r>
              <a:rPr lang="en-GH" dirty="0"/>
              <a:t> </a:t>
            </a:r>
            <a:r>
              <a:rPr lang="en-US" dirty="0"/>
              <a:t>s</a:t>
            </a:r>
            <a:r>
              <a:rPr lang="en-GH" dirty="0"/>
              <a:t>o</a:t>
            </a:r>
            <a:r>
              <a:rPr lang="en-US" dirty="0"/>
              <a:t>l</a:t>
            </a:r>
            <a:r>
              <a:rPr lang="en-GH" dirty="0"/>
              <a:t>d </a:t>
            </a:r>
            <a:r>
              <a:rPr lang="en-US" dirty="0"/>
              <a:t>b</a:t>
            </a:r>
            <a:r>
              <a:rPr lang="en-GH" dirty="0"/>
              <a:t>y </a:t>
            </a:r>
            <a:r>
              <a:rPr lang="en-US" dirty="0"/>
              <a:t>a</a:t>
            </a:r>
            <a:r>
              <a:rPr lang="en-GH" dirty="0"/>
              <a:t> </a:t>
            </a:r>
            <a:r>
              <a:rPr lang="en-US" dirty="0"/>
              <a:t>m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k</a:t>
            </a:r>
            <a:r>
              <a:rPr lang="en-US" dirty="0"/>
              <a:t>e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g</a:t>
            </a:r>
            <a:r>
              <a:rPr lang="en-GH" dirty="0"/>
              <a:t> </a:t>
            </a:r>
            <a:r>
              <a:rPr lang="en-US" dirty="0"/>
              <a:t>b</a:t>
            </a:r>
            <a:r>
              <a:rPr lang="en-GH" dirty="0"/>
              <a:t>o</a:t>
            </a:r>
            <a:r>
              <a:rPr lang="en-US" dirty="0"/>
              <a:t>d</a:t>
            </a:r>
            <a:r>
              <a:rPr lang="en-GH" dirty="0"/>
              <a:t>y </a:t>
            </a:r>
            <a:r>
              <a:rPr lang="en-US" dirty="0"/>
              <a:t>c</a:t>
            </a:r>
            <a:r>
              <a:rPr lang="en-GH" dirty="0"/>
              <a:t>a</a:t>
            </a:r>
            <a:r>
              <a:rPr lang="en-US" dirty="0"/>
              <a:t>n</a:t>
            </a:r>
            <a:r>
              <a:rPr lang="en-GH" dirty="0"/>
              <a:t> 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t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a</a:t>
            </a:r>
            <a:r>
              <a:rPr lang="en-GH" dirty="0"/>
              <a:t>n 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a</a:t>
            </a:r>
            <a:r>
              <a:rPr lang="en-US" dirty="0"/>
              <a:t>s</a:t>
            </a:r>
            <a:r>
              <a:rPr lang="en-GH" dirty="0"/>
              <a:t>e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o</a:t>
            </a:r>
            <a:r>
              <a:rPr lang="en-GH" dirty="0"/>
              <a:t>f</a:t>
            </a:r>
            <a:r>
              <a:rPr lang="en-US" dirty="0" err="1"/>
              <a:t>i</a:t>
            </a:r>
            <a:r>
              <a:rPr lang="en-GH" dirty="0"/>
              <a:t>t</a:t>
            </a:r>
            <a:r>
              <a:rPr lang="en-US" dirty="0"/>
              <a:t>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073561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104923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D5FA6-7DEF-41F8-8D9D-3EBFEA2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36" y="1654930"/>
            <a:ext cx="6703328" cy="41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3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8"/>
            <a:ext cx="9520158" cy="104923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3B7D3-F5CE-4762-B702-1773D988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60" y="1734155"/>
            <a:ext cx="7120479" cy="39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R</a:t>
            </a:r>
            <a:r>
              <a:rPr lang="en-GH" dirty="0"/>
              <a:t>I</a:t>
            </a:r>
            <a:r>
              <a:rPr lang="en-US" dirty="0"/>
              <a:t>T</a:t>
            </a:r>
            <a:r>
              <a:rPr lang="en-GH" dirty="0"/>
              <a:t>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</a:t>
            </a:r>
            <a:r>
              <a:rPr lang="en-US" b="1" dirty="0"/>
              <a:t>U</a:t>
            </a:r>
            <a:r>
              <a:rPr lang="en-GH" b="1" dirty="0"/>
              <a:t>n</a:t>
            </a:r>
            <a:r>
              <a:rPr lang="en-US" b="1" dirty="0"/>
              <a:t>k</a:t>
            </a:r>
            <a:r>
              <a:rPr lang="en-GH" b="1" dirty="0"/>
              <a:t>no</a:t>
            </a:r>
            <a:r>
              <a:rPr lang="en-US" b="1" dirty="0" err="1"/>
              <a:t>wn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384677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DA36F50-BC91-4FC2-8D52-ED862DE7B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41" y="1342767"/>
            <a:ext cx="5619118" cy="43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104923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DFEC6B-B44E-4515-9C85-E3408AD5B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351" y="1521421"/>
            <a:ext cx="5811298" cy="41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8"/>
            <a:ext cx="9520158" cy="104923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32C1E205-ECB7-4AF5-9752-48A185F8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95" y="2300425"/>
            <a:ext cx="8363210" cy="18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20</a:t>
            </a:r>
            <a:r>
              <a:rPr lang="en-US" b="1" dirty="0"/>
              <a:t>t</a:t>
            </a:r>
            <a:r>
              <a:rPr lang="en-GH" b="1" dirty="0"/>
              <a:t>h </a:t>
            </a:r>
            <a:r>
              <a:rPr lang="en-US" b="1" dirty="0"/>
              <a:t>C</a:t>
            </a:r>
            <a:r>
              <a:rPr lang="en-GH" b="1" dirty="0"/>
              <a:t>e</a:t>
            </a:r>
            <a:r>
              <a:rPr lang="en-US" b="1" dirty="0"/>
              <a:t>n</a:t>
            </a:r>
            <a:r>
              <a:rPr lang="en-GH" b="1" dirty="0" err="1"/>
              <a:t>tury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412696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1827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094D4-0B7C-40D0-A31A-2F402966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00" y="1141062"/>
            <a:ext cx="5551676" cy="47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7553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AEF1F-465D-4BD7-9BC1-858DDD3A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63" y="1141062"/>
            <a:ext cx="6629273" cy="46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3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9"/>
            <a:ext cx="9520158" cy="86711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DF374-1FE1-4663-B50C-133B407C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44" y="1308567"/>
            <a:ext cx="5636311" cy="44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C30-F012-4466-9AA1-708567B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6BCF-F96B-4E5D-9C9A-8EB47EB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Has</a:t>
            </a:r>
            <a:r>
              <a:rPr lang="en-GH" dirty="0"/>
              <a:t> 16,599 </a:t>
            </a:r>
            <a:r>
              <a:rPr lang="en-US" dirty="0"/>
              <a:t>t</a:t>
            </a:r>
            <a:r>
              <a:rPr lang="en-GH" dirty="0"/>
              <a:t>u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e</a:t>
            </a:r>
            <a:r>
              <a:rPr lang="en-GH" dirty="0"/>
              <a:t>s</a:t>
            </a:r>
          </a:p>
          <a:p>
            <a:pPr algn="just"/>
            <a:r>
              <a:rPr lang="en-GH" dirty="0"/>
              <a:t>Has 11 </a:t>
            </a:r>
            <a:r>
              <a:rPr lang="en-US" dirty="0"/>
              <a:t>F</a:t>
            </a:r>
            <a:r>
              <a:rPr lang="en-GH" dirty="0" err="1"/>
              <a:t>i</a:t>
            </a:r>
            <a:r>
              <a:rPr lang="en-US" dirty="0"/>
              <a:t>e</a:t>
            </a:r>
            <a:r>
              <a:rPr lang="en-GH" dirty="0"/>
              <a:t>l</a:t>
            </a:r>
            <a:r>
              <a:rPr lang="en-US" dirty="0"/>
              <a:t>d</a:t>
            </a:r>
            <a:r>
              <a:rPr lang="en-GH" dirty="0"/>
              <a:t>s or attributes </a:t>
            </a:r>
            <a:r>
              <a:rPr lang="en-US" dirty="0"/>
              <a:t>w</a:t>
            </a:r>
            <a:r>
              <a:rPr lang="en-GH" dirty="0"/>
              <a:t>h</a:t>
            </a:r>
            <a:r>
              <a:rPr lang="en-US" dirty="0" err="1"/>
              <a:t>i</a:t>
            </a:r>
            <a:r>
              <a:rPr lang="en-GH" dirty="0"/>
              <a:t>c</a:t>
            </a:r>
            <a:r>
              <a:rPr lang="en-US" dirty="0"/>
              <a:t>h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l</a:t>
            </a:r>
            <a:r>
              <a:rPr lang="en-US" dirty="0"/>
              <a:t>u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/>
              <a:t>s:</a:t>
            </a:r>
          </a:p>
          <a:p>
            <a:pPr algn="just"/>
            <a:endParaRPr lang="en-GH" dirty="0"/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673122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21</a:t>
            </a:r>
            <a:r>
              <a:rPr lang="en-US" b="1" dirty="0"/>
              <a:t>s</a:t>
            </a:r>
            <a:r>
              <a:rPr lang="en-GH" b="1" dirty="0"/>
              <a:t>t</a:t>
            </a:r>
            <a:r>
              <a:rPr lang="en-US" b="1" dirty="0"/>
              <a:t>C</a:t>
            </a:r>
            <a:r>
              <a:rPr lang="en-GH" b="1" dirty="0"/>
              <a:t>e</a:t>
            </a:r>
            <a:r>
              <a:rPr lang="en-US" b="1" dirty="0"/>
              <a:t>n</a:t>
            </a:r>
            <a:r>
              <a:rPr lang="en-GH" b="1" dirty="0" err="1"/>
              <a:t>tury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1718663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1827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8D8E0-E5F1-4831-97CA-379A7CBC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1" y="1209360"/>
            <a:ext cx="5814493" cy="44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3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7553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D0EA1-4162-413C-812C-A7A47791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87" y="1369950"/>
            <a:ext cx="6155401" cy="43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9"/>
            <a:ext cx="9520158" cy="86711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20AC-9F7F-4910-A995-14F69411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97" y="1308567"/>
            <a:ext cx="6554405" cy="43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8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86D-A75D-4DCC-B78E-6269D46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G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O</a:t>
            </a:r>
            <a:r>
              <a:rPr lang="en-GH" dirty="0"/>
              <a:t>V</a:t>
            </a:r>
            <a:r>
              <a:rPr lang="en-US" dirty="0"/>
              <a:t>E</a:t>
            </a:r>
            <a:r>
              <a:rPr lang="en-GH" dirty="0"/>
              <a:t>R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 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endParaRPr lang="en-G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F0CD-EB57-4274-98B2-D5003BFB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954" y="3738959"/>
            <a:ext cx="8549990" cy="1012929"/>
          </a:xfrm>
        </p:spPr>
        <p:txBody>
          <a:bodyPr/>
          <a:lstStyle/>
          <a:p>
            <a:r>
              <a:rPr lang="en-US" b="1" dirty="0"/>
              <a:t>Yea</a:t>
            </a:r>
            <a:r>
              <a:rPr lang="en-GH" b="1" dirty="0"/>
              <a:t>r </a:t>
            </a:r>
            <a:r>
              <a:rPr lang="en-US" b="1" dirty="0"/>
              <a:t>G</a:t>
            </a:r>
            <a:r>
              <a:rPr lang="en-GH" b="1" dirty="0"/>
              <a:t>r</a:t>
            </a:r>
            <a:r>
              <a:rPr lang="en-US" b="1" dirty="0"/>
              <a:t>o</a:t>
            </a:r>
            <a:r>
              <a:rPr lang="en-GH" b="1" dirty="0"/>
              <a:t>u</a:t>
            </a:r>
            <a:r>
              <a:rPr lang="en-US" b="1" dirty="0"/>
              <a:t>p</a:t>
            </a:r>
            <a:r>
              <a:rPr lang="en-GH" b="1" dirty="0"/>
              <a:t> = </a:t>
            </a:r>
            <a:r>
              <a:rPr lang="en-US" b="1" dirty="0"/>
              <a:t>U</a:t>
            </a:r>
            <a:r>
              <a:rPr lang="en-GH" b="1" dirty="0"/>
              <a:t>n</a:t>
            </a:r>
            <a:r>
              <a:rPr lang="en-US" b="1" dirty="0"/>
              <a:t>k</a:t>
            </a:r>
            <a:r>
              <a:rPr lang="en-GH" b="1" dirty="0" err="1"/>
              <a:t>nown</a:t>
            </a:r>
            <a:r>
              <a:rPr lang="en-GH" b="1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2659863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1827"/>
            <a:ext cx="9520158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endParaRPr lang="en-G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9C416-6E2F-4F2F-B953-332FCAFE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27" y="1380974"/>
            <a:ext cx="6514545" cy="40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32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A389-C943-43BB-B5D4-3ED938F7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3532"/>
            <a:ext cx="9520158" cy="7553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B17B-4E73-404B-B141-24C4E9FB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90" y="1294746"/>
            <a:ext cx="5131157" cy="42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7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610D-1F20-420A-A72D-58BADE6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1449"/>
            <a:ext cx="9520158" cy="86711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LI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5E699-F7BD-4297-B12F-1FFBB6BA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7" y="1438853"/>
            <a:ext cx="6691665" cy="3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7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D831E-4416-436D-BAD4-8E88979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DEDUCTIONS AND </a:t>
            </a:r>
            <a:r>
              <a:rPr lang="en-US" dirty="0"/>
              <a:t>C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C</a:t>
            </a:r>
            <a:r>
              <a:rPr lang="en-US" dirty="0"/>
              <a:t>L</a:t>
            </a:r>
            <a:r>
              <a:rPr lang="en-GH" dirty="0"/>
              <a:t>U</a:t>
            </a:r>
            <a:r>
              <a:rPr lang="en-US" dirty="0"/>
              <a:t>S</a:t>
            </a:r>
            <a:r>
              <a:rPr lang="en-GH" dirty="0"/>
              <a:t>I</a:t>
            </a:r>
            <a:r>
              <a:rPr lang="en-US" dirty="0"/>
              <a:t>O</a:t>
            </a:r>
            <a:r>
              <a:rPr lang="en-GH" dirty="0"/>
              <a:t>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EE291-BD8E-47EE-91B7-A7FE0F5E6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o</a:t>
            </a:r>
            <a:r>
              <a:rPr lang="en-US" dirty="0"/>
              <a:t>e</a:t>
            </a:r>
            <a:r>
              <a:rPr lang="en-GH" dirty="0"/>
              <a:t>s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</a:t>
            </a:r>
            <a:r>
              <a:rPr lang="en-US" dirty="0"/>
              <a:t>H</a:t>
            </a:r>
            <a:r>
              <a:rPr lang="en-GH" dirty="0"/>
              <a:t>y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 err="1"/>
              <a:t>i</a:t>
            </a:r>
            <a:r>
              <a:rPr lang="en-GH" dirty="0"/>
              <a:t>s </a:t>
            </a:r>
            <a:r>
              <a:rPr lang="en-US" dirty="0"/>
              <a:t>a</a:t>
            </a:r>
            <a:r>
              <a:rPr lang="en-GH" dirty="0"/>
              <a:t>p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y</a:t>
            </a:r>
            <a:r>
              <a:rPr lang="en-GH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00195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2E132-9955-4C55-A3C8-9F2EFB34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D</a:t>
            </a:r>
            <a:r>
              <a:rPr lang="en-GH" dirty="0"/>
              <a:t>U</a:t>
            </a:r>
            <a:r>
              <a:rPr lang="en-US" dirty="0"/>
              <a:t>C</a:t>
            </a:r>
            <a:r>
              <a:rPr lang="en-GH" dirty="0"/>
              <a:t>T</a:t>
            </a:r>
            <a:r>
              <a:rPr lang="en-US" dirty="0"/>
              <a:t>I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C1C945-FE93-420B-A220-7ED4075C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Absence of </a:t>
            </a:r>
            <a:r>
              <a:rPr lang="en-GH" dirty="0" err="1"/>
              <a:t>cor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l</a:t>
            </a:r>
            <a:r>
              <a:rPr lang="en-GH" dirty="0"/>
              <a:t>a</a:t>
            </a:r>
            <a:r>
              <a:rPr lang="en-US" dirty="0"/>
              <a:t>t</a:t>
            </a:r>
            <a:r>
              <a:rPr lang="en-GH" dirty="0" err="1"/>
              <a:t>i</a:t>
            </a:r>
            <a:r>
              <a:rPr lang="en-US" dirty="0"/>
              <a:t>o</a:t>
            </a:r>
            <a:r>
              <a:rPr lang="en-GH" dirty="0"/>
              <a:t>n </a:t>
            </a:r>
            <a:r>
              <a:rPr lang="en-US" dirty="0"/>
              <a:t>b</a:t>
            </a:r>
            <a:r>
              <a:rPr lang="en-GH" dirty="0"/>
              <a:t>e</a:t>
            </a:r>
            <a:r>
              <a:rPr lang="en-US" dirty="0"/>
              <a:t>t</a:t>
            </a:r>
            <a:r>
              <a:rPr lang="en-GH" dirty="0"/>
              <a:t>w</a:t>
            </a:r>
            <a:r>
              <a:rPr lang="en-US" dirty="0"/>
              <a:t>e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 </a:t>
            </a:r>
            <a:r>
              <a:rPr lang="en-US" dirty="0"/>
              <a:t>p</a:t>
            </a:r>
            <a:r>
              <a:rPr lang="en-GH" dirty="0"/>
              <a:t>o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arity and Average_</a:t>
            </a:r>
            <a:r>
              <a:rPr lang="en-US" dirty="0"/>
              <a:t>G</a:t>
            </a:r>
            <a:r>
              <a:rPr lang="en-GH" dirty="0"/>
              <a:t>l</a:t>
            </a:r>
            <a:r>
              <a:rPr lang="en-US" dirty="0"/>
              <a:t>o</a:t>
            </a:r>
            <a:r>
              <a:rPr lang="en-GH" dirty="0"/>
              <a:t>b</a:t>
            </a:r>
            <a:r>
              <a:rPr lang="en-US" dirty="0"/>
              <a:t>a</a:t>
            </a:r>
            <a:r>
              <a:rPr lang="en-GH" dirty="0"/>
              <a:t>l_</a:t>
            </a:r>
            <a:r>
              <a:rPr lang="en-US" dirty="0"/>
              <a:t>S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e</a:t>
            </a:r>
            <a:r>
              <a:rPr lang="en-US" dirty="0"/>
              <a:t>s</a:t>
            </a:r>
            <a:r>
              <a:rPr lang="en-GH" dirty="0"/>
              <a:t> </a:t>
            </a:r>
            <a:r>
              <a:rPr lang="en-US" dirty="0" err="1"/>
              <a:t>i</a:t>
            </a:r>
            <a:r>
              <a:rPr lang="en-GH" dirty="0"/>
              <a:t>n 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l</a:t>
            </a:r>
            <a:r>
              <a:rPr lang="en-GH" dirty="0"/>
              <a:t> 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 err="1"/>
              <a:t>ncies</a:t>
            </a:r>
            <a:endParaRPr lang="en-GH" dirty="0"/>
          </a:p>
          <a:p>
            <a:r>
              <a:rPr lang="en-GH" dirty="0"/>
              <a:t>This might be due to specifying the </a:t>
            </a:r>
            <a:r>
              <a:rPr lang="en-GH" dirty="0" err="1"/>
              <a:t>wh</a:t>
            </a:r>
            <a:r>
              <a:rPr lang="en-US" dirty="0"/>
              <a:t>o</a:t>
            </a:r>
            <a:r>
              <a:rPr lang="en-GH" dirty="0"/>
              <a:t>l</a:t>
            </a:r>
            <a:r>
              <a:rPr lang="en-US" dirty="0"/>
              <a:t>e</a:t>
            </a:r>
            <a:r>
              <a:rPr lang="en-GH" dirty="0"/>
              <a:t> Co</a:t>
            </a:r>
            <a:r>
              <a:rPr lang="en-US" dirty="0"/>
              <a:t>n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n</a:t>
            </a:r>
            <a:r>
              <a:rPr lang="en-US" dirty="0"/>
              <a:t>e</a:t>
            </a:r>
            <a:r>
              <a:rPr lang="en-GH" dirty="0" err="1"/>
              <a:t>nt</a:t>
            </a:r>
            <a:r>
              <a:rPr lang="en-GH" dirty="0"/>
              <a:t> as one using the </a:t>
            </a:r>
            <a:r>
              <a:rPr lang="en-GH" dirty="0" err="1"/>
              <a:t>Global_Sales</a:t>
            </a:r>
            <a:endParaRPr lang="en-GH" dirty="0"/>
          </a:p>
          <a:p>
            <a:r>
              <a:rPr lang="en-US" dirty="0"/>
              <a:t>A</a:t>
            </a:r>
            <a:r>
              <a:rPr lang="en-GH" dirty="0" err="1"/>
              <a:t>nd</a:t>
            </a:r>
            <a:r>
              <a:rPr lang="en-GH" dirty="0"/>
              <a:t> Might also be due to finding the Average of the Global Sales per </a:t>
            </a:r>
            <a:r>
              <a:rPr lang="en-US" dirty="0"/>
              <a:t>D</a:t>
            </a:r>
            <a:r>
              <a:rPr lang="en-GH" dirty="0"/>
              <a:t>e</a:t>
            </a:r>
            <a:r>
              <a:rPr lang="en-US" dirty="0"/>
              <a:t>p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d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y  (</a:t>
            </a:r>
            <a:r>
              <a:rPr lang="en-US" dirty="0"/>
              <a:t>T</a:t>
            </a:r>
            <a:r>
              <a:rPr lang="en-GH" dirty="0"/>
              <a:t>y</a:t>
            </a:r>
            <a:r>
              <a:rPr lang="en-US" dirty="0"/>
              <a:t>p</a:t>
            </a:r>
            <a:r>
              <a:rPr lang="en-GH" dirty="0"/>
              <a:t>e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G</a:t>
            </a:r>
            <a:r>
              <a:rPr lang="en-GH" dirty="0"/>
              <a:t>e</a:t>
            </a:r>
            <a:r>
              <a:rPr lang="en-US" dirty="0"/>
              <a:t>n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, </a:t>
            </a:r>
            <a:r>
              <a:rPr lang="en-US" dirty="0"/>
              <a:t>P</a:t>
            </a:r>
            <a:r>
              <a:rPr lang="en-GH" dirty="0"/>
              <a:t>u</a:t>
            </a:r>
            <a:r>
              <a:rPr lang="en-US" dirty="0"/>
              <a:t>b</a:t>
            </a:r>
            <a:r>
              <a:rPr lang="en-GH" dirty="0"/>
              <a:t>l</a:t>
            </a:r>
            <a:r>
              <a:rPr lang="en-US" dirty="0" err="1"/>
              <a:t>i</a:t>
            </a:r>
            <a:r>
              <a:rPr lang="en-GH" dirty="0"/>
              <a:t>s</a:t>
            </a:r>
            <a:r>
              <a:rPr lang="en-US" dirty="0"/>
              <a:t>h</a:t>
            </a:r>
            <a:r>
              <a:rPr lang="en-GH" dirty="0"/>
              <a:t>e</a:t>
            </a:r>
            <a:r>
              <a:rPr lang="en-US" dirty="0"/>
              <a:t>r</a:t>
            </a:r>
            <a:r>
              <a:rPr lang="en-GH" dirty="0"/>
              <a:t> </a:t>
            </a:r>
            <a:r>
              <a:rPr lang="en-US" dirty="0"/>
              <a:t>a</a:t>
            </a:r>
            <a:r>
              <a:rPr lang="en-GH" dirty="0"/>
              <a:t>n</a:t>
            </a:r>
            <a:r>
              <a:rPr lang="en-US" dirty="0"/>
              <a:t>d</a:t>
            </a:r>
            <a:r>
              <a:rPr lang="en-GH" dirty="0"/>
              <a:t> </a:t>
            </a:r>
            <a:r>
              <a:rPr lang="en-US" dirty="0"/>
              <a:t>P</a:t>
            </a:r>
            <a:r>
              <a:rPr lang="en-GH" dirty="0"/>
              <a:t>l</a:t>
            </a:r>
            <a:r>
              <a:rPr lang="en-US" dirty="0"/>
              <a:t>a</a:t>
            </a:r>
            <a:r>
              <a:rPr lang="en-GH" dirty="0"/>
              <a:t>t</a:t>
            </a:r>
            <a:r>
              <a:rPr lang="en-US" dirty="0"/>
              <a:t>f</a:t>
            </a:r>
            <a:r>
              <a:rPr lang="en-GH" dirty="0"/>
              <a:t>o</a:t>
            </a:r>
            <a:r>
              <a:rPr lang="en-US" dirty="0"/>
              <a:t>r</a:t>
            </a:r>
            <a:r>
              <a:rPr lang="en-GH" dirty="0"/>
              <a:t>m)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52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014-04EE-4759-A042-202F629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 - </a:t>
            </a:r>
            <a:r>
              <a:rPr lang="en-US" dirty="0"/>
              <a:t>F</a:t>
            </a:r>
            <a:r>
              <a:rPr lang="en-GH" dirty="0"/>
              <a:t>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44FA-6686-4FC9-9691-DCCD26A6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89915"/>
            <a:ext cx="10515600" cy="4498601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Rank - Ranking of </a:t>
            </a:r>
            <a:r>
              <a:rPr lang="en-GH" dirty="0"/>
              <a:t>Overall(Global)</a:t>
            </a:r>
            <a:r>
              <a:rPr lang="en-US" dirty="0"/>
              <a:t> sales</a:t>
            </a:r>
          </a:p>
          <a:p>
            <a:pPr algn="just" fontAlgn="base"/>
            <a:r>
              <a:rPr lang="en-US" dirty="0"/>
              <a:t>Name - The </a:t>
            </a:r>
            <a:r>
              <a:rPr lang="en-GH" dirty="0"/>
              <a:t>G</a:t>
            </a:r>
            <a:r>
              <a:rPr lang="en-US" dirty="0" err="1"/>
              <a:t>ame</a:t>
            </a:r>
            <a:r>
              <a:rPr lang="en-GH" dirty="0"/>
              <a:t>’</a:t>
            </a:r>
            <a:r>
              <a:rPr lang="en-US" dirty="0"/>
              <a:t>s name </a:t>
            </a:r>
          </a:p>
          <a:p>
            <a:pPr algn="just" fontAlgn="base"/>
            <a:r>
              <a:rPr lang="en-US" dirty="0"/>
              <a:t>Platform - Platform </a:t>
            </a:r>
            <a:r>
              <a:rPr lang="en-GH" dirty="0"/>
              <a:t>c</a:t>
            </a:r>
            <a:r>
              <a:rPr lang="en-US" dirty="0"/>
              <a:t>o</a:t>
            </a:r>
            <a:r>
              <a:rPr lang="en-GH" dirty="0"/>
              <a:t>m</a:t>
            </a:r>
            <a:r>
              <a:rPr lang="en-US" dirty="0"/>
              <a:t>pa</a:t>
            </a:r>
            <a:r>
              <a:rPr lang="en-GH" dirty="0"/>
              <a:t>t</a:t>
            </a:r>
            <a:r>
              <a:rPr lang="en-US" dirty="0" err="1"/>
              <a:t>i</a:t>
            </a:r>
            <a:r>
              <a:rPr lang="en-GH" dirty="0"/>
              <a:t>b</a:t>
            </a:r>
            <a:r>
              <a:rPr lang="en-US" dirty="0"/>
              <a:t>l</a:t>
            </a:r>
            <a:r>
              <a:rPr lang="en-GH" dirty="0"/>
              <a:t>e </a:t>
            </a:r>
            <a:r>
              <a:rPr lang="en-US" dirty="0"/>
              <a:t>w</a:t>
            </a:r>
            <a:r>
              <a:rPr lang="en-GH" dirty="0" err="1"/>
              <a:t>i</a:t>
            </a:r>
            <a:r>
              <a:rPr lang="en-US" dirty="0"/>
              <a:t>t</a:t>
            </a:r>
            <a:r>
              <a:rPr lang="en-GH" dirty="0"/>
              <a:t>h </a:t>
            </a:r>
            <a:r>
              <a:rPr lang="en-US" dirty="0"/>
              <a:t>t</a:t>
            </a:r>
            <a:r>
              <a:rPr lang="en-GH" dirty="0"/>
              <a:t>h</a:t>
            </a:r>
            <a:r>
              <a:rPr lang="en-US" dirty="0"/>
              <a:t>e</a:t>
            </a:r>
            <a:r>
              <a:rPr lang="en-GH" dirty="0"/>
              <a:t> game</a:t>
            </a:r>
            <a:endParaRPr lang="en-US" dirty="0"/>
          </a:p>
          <a:p>
            <a:pPr algn="just" fontAlgn="base"/>
            <a:r>
              <a:rPr lang="en-US" dirty="0"/>
              <a:t>Year - Year of the game's release </a:t>
            </a:r>
          </a:p>
          <a:p>
            <a:pPr algn="just" fontAlgn="base"/>
            <a:r>
              <a:rPr lang="en-US" dirty="0"/>
              <a:t>Genre - Genre of the game </a:t>
            </a:r>
          </a:p>
          <a:p>
            <a:pPr algn="just" fontAlgn="base"/>
            <a:r>
              <a:rPr lang="en-US" dirty="0"/>
              <a:t>Publisher - Publisher of the game </a:t>
            </a:r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0236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2D9-D34D-4B7A-93E3-E9A4FCCA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GH" dirty="0"/>
              <a:t>O</a:t>
            </a:r>
            <a:r>
              <a:rPr lang="en-US" dirty="0"/>
              <a:t>N</a:t>
            </a:r>
            <a:r>
              <a:rPr lang="en-GH" dirty="0"/>
              <a:t>C</a:t>
            </a:r>
            <a:r>
              <a:rPr lang="en-US" dirty="0"/>
              <a:t>L</a:t>
            </a:r>
            <a:r>
              <a:rPr lang="en-GH" dirty="0"/>
              <a:t>U</a:t>
            </a:r>
            <a:r>
              <a:rPr lang="en-US" dirty="0"/>
              <a:t>S</a:t>
            </a:r>
            <a:r>
              <a:rPr lang="en-GH" dirty="0"/>
              <a:t>I</a:t>
            </a:r>
            <a:r>
              <a:rPr lang="en-US" dirty="0"/>
              <a:t>O</a:t>
            </a:r>
            <a:r>
              <a:rPr lang="en-GH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70FD-45EB-4F78-AEC3-4EC2B14D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GH" dirty="0"/>
              <a:t> </a:t>
            </a:r>
            <a:r>
              <a:rPr lang="en-US" dirty="0"/>
              <a:t>d</a:t>
            </a:r>
            <a:r>
              <a:rPr lang="en-GH" dirty="0"/>
              <a:t>a</a:t>
            </a:r>
            <a:r>
              <a:rPr lang="en-US" dirty="0"/>
              <a:t>t</a:t>
            </a:r>
            <a:r>
              <a:rPr lang="en-GH" dirty="0" err="1"/>
              <a:t>a_set</a:t>
            </a:r>
            <a:r>
              <a:rPr lang="en-GH" dirty="0"/>
              <a:t> does not satisfy our hypothesis</a:t>
            </a:r>
          </a:p>
          <a:p>
            <a:r>
              <a:rPr lang="en-GH" dirty="0"/>
              <a:t>As such, though popularity can </a:t>
            </a:r>
            <a:r>
              <a:rPr lang="en-US" dirty="0"/>
              <a:t>a</a:t>
            </a:r>
            <a:r>
              <a:rPr lang="en-GH" dirty="0"/>
              <a:t>f</a:t>
            </a:r>
            <a:r>
              <a:rPr lang="en-US" dirty="0"/>
              <a:t>f</a:t>
            </a:r>
            <a:r>
              <a:rPr lang="en-GH" dirty="0"/>
              <a:t>e</a:t>
            </a:r>
            <a:r>
              <a:rPr lang="en-US" dirty="0"/>
              <a:t>c</a:t>
            </a:r>
            <a:r>
              <a:rPr lang="en-GH" dirty="0"/>
              <a:t>t demand, </a:t>
            </a:r>
            <a:r>
              <a:rPr lang="en-US" dirty="0" err="1"/>
              <a:t>i</a:t>
            </a:r>
            <a:r>
              <a:rPr lang="en-GH" dirty="0"/>
              <a:t>t </a:t>
            </a:r>
            <a:r>
              <a:rPr lang="en-US" dirty="0"/>
              <a:t>s</a:t>
            </a:r>
            <a:r>
              <a:rPr lang="en-GH" dirty="0"/>
              <a:t>h</a:t>
            </a:r>
            <a:r>
              <a:rPr lang="en-US" dirty="0"/>
              <a:t>o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d </a:t>
            </a:r>
            <a:r>
              <a:rPr lang="en-US" dirty="0"/>
              <a:t>n</a:t>
            </a:r>
            <a:r>
              <a:rPr lang="en-GH" dirty="0"/>
              <a:t>o</a:t>
            </a:r>
            <a:r>
              <a:rPr lang="en-US" dirty="0"/>
              <a:t>t</a:t>
            </a:r>
            <a:r>
              <a:rPr lang="en-GH" dirty="0"/>
              <a:t> </a:t>
            </a:r>
            <a:r>
              <a:rPr lang="en-US" dirty="0"/>
              <a:t>a</a:t>
            </a:r>
            <a:r>
              <a:rPr lang="en-GH" dirty="0"/>
              <a:t>l</a:t>
            </a:r>
            <a:r>
              <a:rPr lang="en-US" dirty="0"/>
              <a:t>w</a:t>
            </a:r>
            <a:r>
              <a:rPr lang="en-GH" dirty="0"/>
              <a:t>a</a:t>
            </a:r>
            <a:r>
              <a:rPr lang="en-US" dirty="0"/>
              <a:t>y</a:t>
            </a:r>
            <a:r>
              <a:rPr lang="en-GH" dirty="0"/>
              <a:t>s be used as a primary condition for the selling of gaming products</a:t>
            </a:r>
          </a:p>
        </p:txBody>
      </p:sp>
    </p:spTree>
    <p:extLst>
      <p:ext uri="{BB962C8B-B14F-4D97-AF65-F5344CB8AC3E}">
        <p14:creationId xmlns:p14="http://schemas.microsoft.com/office/powerpoint/2010/main" val="361875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014-04EE-4759-A042-202F629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 - </a:t>
            </a:r>
            <a:r>
              <a:rPr lang="en-US" dirty="0"/>
              <a:t>F</a:t>
            </a:r>
            <a:r>
              <a:rPr lang="en-GH" dirty="0"/>
              <a:t>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44FA-6686-4FC9-9691-DCCD26A6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46186"/>
            <a:ext cx="10515600" cy="4498601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err="1"/>
              <a:t>NA_Sales</a:t>
            </a:r>
            <a:r>
              <a:rPr lang="en-US" dirty="0"/>
              <a:t> - Sales in North America (in millions) </a:t>
            </a:r>
          </a:p>
          <a:p>
            <a:pPr algn="just" fontAlgn="base"/>
            <a:r>
              <a:rPr lang="en-US" dirty="0" err="1"/>
              <a:t>EU_Sales</a:t>
            </a:r>
            <a:r>
              <a:rPr lang="en-US" dirty="0"/>
              <a:t> - Sales in Europe (in millions) </a:t>
            </a:r>
          </a:p>
          <a:p>
            <a:pPr algn="just" fontAlgn="base"/>
            <a:r>
              <a:rPr lang="en-US" dirty="0" err="1"/>
              <a:t>JP_Sales</a:t>
            </a:r>
            <a:r>
              <a:rPr lang="en-US" dirty="0"/>
              <a:t> - Sales in Japan (in millions) </a:t>
            </a:r>
          </a:p>
          <a:p>
            <a:pPr algn="just" fontAlgn="base"/>
            <a:r>
              <a:rPr lang="en-US" dirty="0" err="1"/>
              <a:t>Other_Sales</a:t>
            </a:r>
            <a:r>
              <a:rPr lang="en-US" dirty="0"/>
              <a:t> - Sales in the rest of the world (in millions) </a:t>
            </a:r>
          </a:p>
          <a:p>
            <a:pPr algn="just" fontAlgn="base"/>
            <a:r>
              <a:rPr lang="en-US" dirty="0" err="1"/>
              <a:t>Global_Sales</a:t>
            </a:r>
            <a:r>
              <a:rPr lang="en-US" dirty="0"/>
              <a:t> - Total worldwide sales. </a:t>
            </a:r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564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9CC6D-04A7-46E1-A5D5-5EE61222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418" cy="57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2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9480-A12C-407F-BCA4-3221E9C7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H" dirty="0"/>
              <a:t>ATA DESCRIPTION – </a:t>
            </a:r>
            <a:r>
              <a:rPr lang="en-US" dirty="0"/>
              <a:t>R</a:t>
            </a:r>
            <a:r>
              <a:rPr lang="en-GH" dirty="0"/>
              <a:t>E</a:t>
            </a:r>
            <a:r>
              <a:rPr lang="en-US" dirty="0"/>
              <a:t>L</a:t>
            </a:r>
            <a:r>
              <a:rPr lang="en-GH" dirty="0"/>
              <a:t>I</a:t>
            </a:r>
            <a:r>
              <a:rPr lang="en-US" dirty="0"/>
              <a:t>A</a:t>
            </a:r>
            <a:r>
              <a:rPr lang="en-GH" dirty="0"/>
              <a:t>B</a:t>
            </a:r>
            <a:r>
              <a:rPr lang="en-US" dirty="0"/>
              <a:t>I</a:t>
            </a:r>
            <a:r>
              <a:rPr lang="en-GH" dirty="0"/>
              <a:t>L</a:t>
            </a:r>
            <a:r>
              <a:rPr lang="en-US" dirty="0"/>
              <a:t>I</a:t>
            </a:r>
            <a:r>
              <a:rPr lang="en-GH" dirty="0"/>
              <a:t>T</a:t>
            </a:r>
            <a:r>
              <a:rPr lang="en-US" dirty="0"/>
              <a:t>Y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B468-C060-4934-8D58-62D09042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en-GH" dirty="0"/>
              <a:t>r</a:t>
            </a:r>
            <a:r>
              <a:rPr lang="en-US" dirty="0"/>
              <a:t>e</a:t>
            </a:r>
            <a:r>
              <a:rPr lang="en-GH" dirty="0"/>
              <a:t>s</a:t>
            </a:r>
            <a:r>
              <a:rPr lang="en-US" dirty="0"/>
              <a:t>e</a:t>
            </a:r>
            <a:r>
              <a:rPr lang="en-GH" dirty="0"/>
              <a:t>n</a:t>
            </a:r>
            <a:r>
              <a:rPr lang="en-US" dirty="0"/>
              <a:t>c</a:t>
            </a:r>
            <a:r>
              <a:rPr lang="en-GH" dirty="0"/>
              <a:t>e </a:t>
            </a:r>
            <a:r>
              <a:rPr lang="en-US" dirty="0"/>
              <a:t>o</a:t>
            </a:r>
            <a:r>
              <a:rPr lang="en-GH" dirty="0"/>
              <a:t>f </a:t>
            </a:r>
            <a:r>
              <a:rPr lang="en-US" dirty="0"/>
              <a:t>N</a:t>
            </a:r>
            <a:r>
              <a:rPr lang="en-GH" dirty="0"/>
              <a:t>u</a:t>
            </a:r>
            <a:r>
              <a:rPr lang="en-US" dirty="0"/>
              <a:t>l</a:t>
            </a:r>
            <a:r>
              <a:rPr lang="en-GH" dirty="0"/>
              <a:t>l </a:t>
            </a:r>
            <a:r>
              <a:rPr lang="en-US" dirty="0"/>
              <a:t>V</a:t>
            </a:r>
            <a:r>
              <a:rPr lang="en-GH" dirty="0"/>
              <a:t>a</a:t>
            </a:r>
            <a:r>
              <a:rPr lang="en-US" dirty="0"/>
              <a:t>l</a:t>
            </a:r>
            <a:r>
              <a:rPr lang="en-GH" dirty="0"/>
              <a:t>u</a:t>
            </a:r>
            <a:r>
              <a:rPr lang="en-US" dirty="0"/>
              <a:t>e</a:t>
            </a:r>
            <a:r>
              <a:rPr lang="en-GH" dirty="0"/>
              <a:t>s</a:t>
            </a:r>
          </a:p>
          <a:p>
            <a:pPr algn="just"/>
            <a:r>
              <a:rPr lang="en-GH" dirty="0"/>
              <a:t>Absence of Duplicates</a:t>
            </a:r>
          </a:p>
          <a:p>
            <a:pPr algn="just"/>
            <a:r>
              <a:rPr lang="en-GH" dirty="0"/>
              <a:t>As such, Data Set was fairly </a:t>
            </a:r>
            <a:r>
              <a:rPr lang="en-US" dirty="0"/>
              <a:t>g</a:t>
            </a:r>
            <a:r>
              <a:rPr lang="en-GH" dirty="0"/>
              <a:t>o</a:t>
            </a:r>
            <a:r>
              <a:rPr lang="en-US" dirty="0"/>
              <a:t>o</a:t>
            </a:r>
            <a:r>
              <a:rPr lang="en-GH" dirty="0"/>
              <a:t>d for Analysis</a:t>
            </a:r>
          </a:p>
          <a:p>
            <a:pPr marL="0" indent="0" algn="just">
              <a:buNone/>
            </a:pPr>
            <a:endParaRPr lang="en-GH" dirty="0"/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8319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963DE-1DB5-4778-95DE-C0D15304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B177-75E7-4147-903F-23A50328D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H" dirty="0"/>
              <a:t>Testing our Hypothesis</a:t>
            </a:r>
          </a:p>
        </p:txBody>
      </p:sp>
    </p:spTree>
    <p:extLst>
      <p:ext uri="{BB962C8B-B14F-4D97-AF65-F5344CB8AC3E}">
        <p14:creationId xmlns:p14="http://schemas.microsoft.com/office/powerpoint/2010/main" val="1832024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2027</Words>
  <Application>Microsoft Office PowerPoint</Application>
  <PresentationFormat>Widescreen</PresentationFormat>
  <Paragraphs>152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Palatino Linotype</vt:lpstr>
      <vt:lpstr>Gallery</vt:lpstr>
      <vt:lpstr>EDA</vt:lpstr>
      <vt:lpstr>INTENDED FOR:</vt:lpstr>
      <vt:lpstr>HYPOTHESIS</vt:lpstr>
      <vt:lpstr>DATA DESCRIPTION</vt:lpstr>
      <vt:lpstr>DATA DESCRIPTION - FIELDS</vt:lpstr>
      <vt:lpstr>DATA DESCRIPTION - FIELDS</vt:lpstr>
      <vt:lpstr>PowerPoint Presentation</vt:lpstr>
      <vt:lpstr>DATA DESCRIPTION – RELIABILITY</vt:lpstr>
      <vt:lpstr>QUESTION</vt:lpstr>
      <vt:lpstr>PowerPoint Presentation</vt:lpstr>
      <vt:lpstr>DEPENDENCIES</vt:lpstr>
      <vt:lpstr>GAMING SPECIFICATIONS </vt:lpstr>
      <vt:lpstr>YEAR</vt:lpstr>
      <vt:lpstr>ANALYSIS</vt:lpstr>
      <vt:lpstr>POPULARITY IN EACH YEAR GROUPING</vt:lpstr>
      <vt:lpstr>AVERAGE OVERALL(GLOBAL) SALES IN EACH YEAR GROUPING</vt:lpstr>
      <vt:lpstr>ASSUMPTION</vt:lpstr>
      <vt:lpstr>What to Expect</vt:lpstr>
      <vt:lpstr>WHAT TO EXPECT – DIAGRAMMATIC REPRESENTATION</vt:lpstr>
      <vt:lpstr>ASSUMPTION - STATEMENT</vt:lpstr>
      <vt:lpstr>PLATFORM AND LIBRARIES</vt:lpstr>
      <vt:lpstr>PROCESSES</vt:lpstr>
      <vt:lpstr>VISUALIZATION</vt:lpstr>
      <vt:lpstr>POPULARITY</vt:lpstr>
      <vt:lpstr>GENRE</vt:lpstr>
      <vt:lpstr>PLATFORM</vt:lpstr>
      <vt:lpstr>PUBLISHER</vt:lpstr>
      <vt:lpstr>POPULARITY</vt:lpstr>
      <vt:lpstr>GENRE</vt:lpstr>
      <vt:lpstr>PLATFORM</vt:lpstr>
      <vt:lpstr>PUBLISHER</vt:lpstr>
      <vt:lpstr>POPULARITY</vt:lpstr>
      <vt:lpstr>GENRE</vt:lpstr>
      <vt:lpstr>PLATFORM</vt:lpstr>
      <vt:lpstr>PUBLISHER</vt:lpstr>
      <vt:lpstr>AVERAGE OVERALL SALES</vt:lpstr>
      <vt:lpstr>GENRE</vt:lpstr>
      <vt:lpstr>PLATFORM</vt:lpstr>
      <vt:lpstr>PUBLISHER</vt:lpstr>
      <vt:lpstr>AVERAGE OVERALL SALES</vt:lpstr>
      <vt:lpstr>GENRE</vt:lpstr>
      <vt:lpstr>PLATFORM</vt:lpstr>
      <vt:lpstr>PUBLISHER</vt:lpstr>
      <vt:lpstr>AVERAGE OVERALL SALES</vt:lpstr>
      <vt:lpstr>GENRE</vt:lpstr>
      <vt:lpstr>PLATFORM</vt:lpstr>
      <vt:lpstr>PUBLISHER</vt:lpstr>
      <vt:lpstr>DEDUCTIONS AND CONCLUSION</vt:lpstr>
      <vt:lpstr>DEDUCTIONS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Robert Owusu</dc:creator>
  <cp:lastModifiedBy>Robert Owusu</cp:lastModifiedBy>
  <cp:revision>21</cp:revision>
  <dcterms:created xsi:type="dcterms:W3CDTF">2022-03-19T10:43:29Z</dcterms:created>
  <dcterms:modified xsi:type="dcterms:W3CDTF">2022-03-25T13:41:56Z</dcterms:modified>
</cp:coreProperties>
</file>