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55" r:id="rId3"/>
    <p:sldId id="301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502" r:id="rId31"/>
    <p:sldId id="519" r:id="rId32"/>
    <p:sldId id="509" r:id="rId33"/>
    <p:sldId id="310" r:id="rId34"/>
    <p:sldId id="311" r:id="rId35"/>
    <p:sldId id="511" r:id="rId36"/>
    <p:sldId id="510" r:id="rId37"/>
    <p:sldId id="314" r:id="rId38"/>
    <p:sldId id="315" r:id="rId39"/>
    <p:sldId id="316" r:id="rId40"/>
    <p:sldId id="317" r:id="rId41"/>
    <p:sldId id="437" r:id="rId42"/>
    <p:sldId id="438" r:id="rId43"/>
    <p:sldId id="439" r:id="rId44"/>
    <p:sldId id="440" r:id="rId45"/>
    <p:sldId id="322" r:id="rId46"/>
    <p:sldId id="512" r:id="rId47"/>
    <p:sldId id="513" r:id="rId48"/>
    <p:sldId id="324" r:id="rId49"/>
    <p:sldId id="325" r:id="rId50"/>
    <p:sldId id="331" r:id="rId51"/>
    <p:sldId id="514" r:id="rId52"/>
    <p:sldId id="469" r:id="rId53"/>
    <p:sldId id="51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55" d="100"/>
          <a:sy n="55" d="100"/>
        </p:scale>
        <p:origin x="-1272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4C5EFA-181E-C64C-889B-8F18EB0AB88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32F28B9-7A81-024B-8CC3-38DD23C2D67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BB6639-10BE-CA40-8F38-635D459AAF0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5D613D-8F1A-5D41-93CB-2107B92E4F1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ED14299-E9D2-9644-B6AD-61CE579B344C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C91D2-70B9-6047-BB13-4D52627D2896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(Note: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standard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825EA9-94E6-2E42-BD57-0CF72E222F0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843085-C127-AB49-AEF8-959CA7F10BD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314732-F58C-5642-83DD-84B8460976C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23E6C2-C91D-E74C-BFCC-1ED7DFE9719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817C3-7AEF-3F4C-956B-5B476C99AEDB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A478E-1D00-5942-A304-921C2E58D81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Similar principle to computing confidence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Lowering the confidence value causes more pruning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We use the estimate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pessimistically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by using the upper confidence limit on the error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difference is big enough then we feel it is worth the risk of additional complexity/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Otherwise we cannot conclude that the difference in accuracy is real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795C93-EB27-8542-94AC-68C3B251210C}" type="slidenum">
              <a:rPr lang="en-US" sz="1200"/>
              <a:pPr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6E31F1-3F6E-1343-ABE2-8AA5045EDAD7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E8DD81C-4668-2C48-91CF-32855F7CD63B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29D63A-B2A7-C848-8A1D-73D63113BD7B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Arial" charset="0"/>
              </a:rPr>
              <a:t>In practice statistical approach </a:t>
            </a:r>
            <a:r>
              <a:rPr lang="en-US" dirty="0" err="1" smtClean="0">
                <a:latin typeface="Arial" charset="0"/>
              </a:rPr>
              <a:t>doesn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t work better than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ad-hoc</a:t>
            </a:r>
            <a:r>
              <a:rPr lang="ja-JP" altLang="en-US" dirty="0" smtClean="0">
                <a:latin typeface="Arial" charset="0"/>
              </a:rPr>
              <a:t>”</a:t>
            </a:r>
            <a:r>
              <a:rPr lang="en-US" dirty="0" smtClean="0">
                <a:latin typeface="Arial" charset="0"/>
              </a:rPr>
              <a:t> methods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B2EED5-9D73-204C-BCD0-404BDD278E84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60D8D-F729-3C4F-97D1-A3FA85B1348D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Uses simple nested conditional structure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Tree structured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each interior node we look at one feature 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Value of this feature selects a sub-tree for making the rest of the decision </a:t>
            </a:r>
            <a:r>
              <a:rPr lang="en-US" sz="2000" dirty="0" smtClean="0">
                <a:latin typeface="Arial" charset="0"/>
              </a:rPr>
              <a:t>(so edges are labeled with feature values)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At leaves we make a classification (assign the class)</a:t>
            </a:r>
          </a:p>
          <a:p>
            <a:pPr lvl="1" eaLnBrk="1" hangingPunct="1">
              <a:buFontTx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798AC4-2F23-3D4A-A799-2E16510E92B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DA2CF0-24EB-E949-B390-BC054DE71E8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300611-428A-5A40-B86F-BE6E0369CAFF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Intuitively would like the features with the most information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Turns out there is a nice information theoretic way to estimate this: </a:t>
            </a:r>
            <a:r>
              <a:rPr lang="ja-JP" altLang="en-US" dirty="0" smtClean="0">
                <a:latin typeface="Arial" charset="0"/>
              </a:rPr>
              <a:t>“</a:t>
            </a:r>
            <a:r>
              <a:rPr lang="en-US" dirty="0" smtClean="0">
                <a:latin typeface="Arial" charset="0"/>
              </a:rPr>
              <a:t>Information Gain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… will need a short trip into information theory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466AD6A-0C79-6B45-BD81-96C0113D754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II: </a:t>
            </a:r>
            <a:br>
              <a:rPr lang="en-US" dirty="0" smtClean="0"/>
            </a:br>
            <a:r>
              <a:rPr lang="en-US" smtClean="0"/>
              <a:t>Decision Trees &amp; Naïve </a:t>
            </a:r>
            <a:r>
              <a:rPr lang="en-US" dirty="0" smtClean="0"/>
              <a:t>Bayes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(AKA </a:t>
            </a:r>
            <a:r>
              <a:rPr lang="en-US" i="1" dirty="0">
                <a:latin typeface="Arial" charset="0"/>
              </a:rPr>
              <a:t>Shannon Entropy</a:t>
            </a:r>
            <a:r>
              <a:rPr lang="en-US" dirty="0" smtClean="0">
                <a:latin typeface="Arial" charset="0"/>
              </a:rPr>
              <a:t>):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 measure </a:t>
            </a:r>
            <a:r>
              <a:rPr lang="en-US" dirty="0">
                <a:latin typeface="Arial" charset="0"/>
              </a:rPr>
              <a:t>of uncertainty </a:t>
            </a:r>
            <a:endParaRPr lang="en-US" sz="1600" dirty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Less </a:t>
            </a:r>
            <a:r>
              <a:rPr lang="en-US" dirty="0">
                <a:latin typeface="Arial" charset="0"/>
              </a:rPr>
              <a:t>uncertainty (less entropy)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>
                <a:latin typeface="Arial" charset="0"/>
                <a:sym typeface="Wingdings" charset="0"/>
              </a:rPr>
              <a:t> more predictable  less </a:t>
            </a:r>
            <a:r>
              <a:rPr lang="en-US" dirty="0" smtClean="0">
                <a:latin typeface="Arial" charset="0"/>
                <a:sym typeface="Wingdings" charset="0"/>
              </a:rPr>
              <a:t>information</a:t>
            </a:r>
            <a:endParaRPr lang="en-US" sz="2000" dirty="0">
              <a:latin typeface="Arial" charset="0"/>
              <a:sym typeface="Wingdings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Provides </a:t>
            </a:r>
            <a:r>
              <a:rPr lang="en-US" dirty="0">
                <a:latin typeface="Arial" charset="0"/>
              </a:rPr>
              <a:t>a lower bound on the average number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of bits needed to encode / transmit something</a:t>
            </a:r>
          </a:p>
          <a:p>
            <a:pPr lvl="1"/>
            <a:r>
              <a:rPr lang="en-US" dirty="0" smtClean="0">
                <a:latin typeface="Arial" charset="0"/>
              </a:rPr>
              <a:t>Intuitively: proportional </a:t>
            </a:r>
            <a:r>
              <a:rPr lang="en-US" dirty="0">
                <a:latin typeface="Arial" charset="0"/>
              </a:rPr>
              <a:t>to how much information is in the thing to be transmitted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6804025" y="228600"/>
            <a:ext cx="2438400" cy="2590800"/>
            <a:chOff x="4224" y="672"/>
            <a:chExt cx="1536" cy="1632"/>
          </a:xfrm>
        </p:grpSpPr>
        <p:pic>
          <p:nvPicPr>
            <p:cNvPr id="54277" name="Picture 4" descr="225px-Shann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5"/>
            <a:stretch>
              <a:fillRect/>
            </a:stretch>
          </p:blipFill>
          <p:spPr bwMode="auto">
            <a:xfrm>
              <a:off x="4348" y="672"/>
              <a:ext cx="1289" cy="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4224" y="201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</a:rPr>
                <a:t>Claude Shannon (1916-2001) </a:t>
              </a:r>
              <a:br>
                <a:rPr lang="en-US" sz="1200">
                  <a:solidFill>
                    <a:srgbClr val="000000"/>
                  </a:solidFill>
                </a:rPr>
              </a:br>
              <a:r>
                <a:rPr lang="en-US" sz="1200">
                  <a:solidFill>
                    <a:srgbClr val="000000"/>
                  </a:solidFill>
                </a:rPr>
                <a:t>The father of information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1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</a:rPr>
              <a:t>Assume a discrete random variable X w/ values {x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,x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…,</a:t>
            </a:r>
            <a:r>
              <a:rPr lang="en-US" sz="2400" dirty="0" err="1">
                <a:latin typeface="Arial" charset="0"/>
              </a:rPr>
              <a:t>x</a:t>
            </a:r>
            <a:r>
              <a:rPr lang="en-US" sz="2400" baseline="-25000" dirty="0" err="1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latin typeface="Arial" charset="0"/>
              </a:rPr>
              <a:t>Uncertainty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</a:t>
            </a:r>
            <a:r>
              <a:rPr lang="en-US" sz="2400" baseline="-250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associated with x</a:t>
            </a:r>
            <a:r>
              <a:rPr lang="en-US" sz="2400" baseline="-25000" dirty="0">
                <a:latin typeface="Arial" charset="0"/>
              </a:rPr>
              <a:t>i </a:t>
            </a:r>
            <a:r>
              <a:rPr lang="en-US" sz="2400" dirty="0">
                <a:latin typeface="Arial" charset="0"/>
              </a:rPr>
              <a:t>(the number of bits needed to designate  x</a:t>
            </a:r>
            <a:r>
              <a:rPr lang="en-US" sz="2400" baseline="-25000" dirty="0">
                <a:latin typeface="Arial" charset="0"/>
              </a:rPr>
              <a:t>i  </a:t>
            </a:r>
            <a:r>
              <a:rPr lang="en-US" sz="2400" dirty="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If X was uniformly distributed [P(x</a:t>
            </a:r>
            <a:r>
              <a:rPr lang="en-US" sz="2000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u</a:t>
            </a:r>
            <a:r>
              <a:rPr lang="en-US" sz="2000" baseline="-25000" dirty="0" err="1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= log</a:t>
            </a:r>
            <a:r>
              <a:rPr lang="en-US" sz="2000" baseline="-25000" dirty="0">
                <a:latin typeface="Arial" charset="0"/>
              </a:rPr>
              <a:t>2 </a:t>
            </a:r>
            <a:r>
              <a:rPr lang="en-US" sz="2000" dirty="0">
                <a:latin typeface="Arial" charset="0"/>
              </a:rPr>
              <a:t>n</a:t>
            </a:r>
            <a:endParaRPr lang="en-US" sz="2000" dirty="0">
              <a:solidFill>
                <a:schemeClr val="tx1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Arial" charset="0"/>
              </a:rPr>
              <a:t>u</a:t>
            </a:r>
            <a:r>
              <a:rPr lang="en-US" sz="20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=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(1/P(x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))  = 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log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chemeClr val="tx2"/>
                </a:solidFill>
                <a:latin typeface="Arial" charset="0"/>
              </a:rPr>
              <a:t>Entropy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Entropy(X) = H(X) =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+…+ P(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u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		   	        = 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 dirty="0" err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=1..n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log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P(x</a:t>
            </a:r>
            <a:r>
              <a:rPr lang="en-US" sz="2400" baseline="-25000" dirty="0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4175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solidFill>
                  <a:schemeClr val="bg1"/>
                </a:solidFill>
                <a:latin typeface="Arial" charset="0"/>
              </a:rPr>
              <a:t>Entropy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Entropy(X) = H(X) =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+…+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u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		   	        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929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= 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i=1..n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 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log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2 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P(x</a:t>
            </a:r>
            <a:r>
              <a:rPr lang="en-US" sz="2400" baseline="-25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850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33291" y="5557741"/>
            <a:ext cx="2971800" cy="762000"/>
          </a:xfrm>
          <a:prstGeom prst="rect">
            <a:avLst/>
          </a:prstGeom>
          <a:solidFill>
            <a:srgbClr val="F2F7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Information Entropy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Assume a discrete random variable X w/ values {x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,x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…,x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Uncertainty</a:t>
            </a:r>
            <a:r>
              <a:rPr lang="en-US" sz="2400">
                <a:latin typeface="Arial" charset="0"/>
              </a:rPr>
              <a:t> u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 associated with x</a:t>
            </a:r>
            <a:r>
              <a:rPr lang="en-US" sz="2400" baseline="-25000">
                <a:latin typeface="Arial" charset="0"/>
              </a:rPr>
              <a:t>i </a:t>
            </a:r>
            <a:r>
              <a:rPr lang="en-US" sz="2400">
                <a:latin typeface="Arial" charset="0"/>
              </a:rPr>
              <a:t>(the number of bits needed to designate  x</a:t>
            </a:r>
            <a:r>
              <a:rPr lang="en-US" sz="2400" baseline="-25000">
                <a:latin typeface="Arial" charset="0"/>
              </a:rPr>
              <a:t>i  </a:t>
            </a:r>
            <a:r>
              <a:rPr lang="en-US" sz="2400">
                <a:latin typeface="Arial" charset="0"/>
              </a:rPr>
              <a:t>in a message) defined as 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If X was uniformly distributed [P(x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) = 1/n]: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B2B2B2"/>
                </a:solidFill>
                <a:latin typeface="Arial" charset="0"/>
              </a:rPr>
              <a:t>	u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 = log</a:t>
            </a:r>
            <a:r>
              <a:rPr lang="en-US" sz="2000" baseline="-25000">
                <a:solidFill>
                  <a:srgbClr val="B2B2B2"/>
                </a:solidFill>
                <a:latin typeface="Arial" charset="0"/>
              </a:rPr>
              <a:t>2 </a:t>
            </a:r>
            <a:r>
              <a:rPr lang="en-US" sz="2000">
                <a:solidFill>
                  <a:srgbClr val="B2B2B2"/>
                </a:solidFill>
                <a:latin typeface="Arial" charset="0"/>
              </a:rPr>
              <a:t>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For arbitrary non-uniform distribution: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Arial" charset="0"/>
              </a:rPr>
              <a:t>	u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 =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(1/P(x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))  = </a:t>
            </a:r>
            <a:r>
              <a:rPr lang="en-US" sz="2000" b="1">
                <a:latin typeface="Arial" charset="0"/>
              </a:rPr>
              <a:t>-</a:t>
            </a:r>
            <a:r>
              <a:rPr lang="en-US" sz="2000">
                <a:latin typeface="Arial" charset="0"/>
              </a:rPr>
              <a:t> log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P(x</a:t>
            </a:r>
            <a:r>
              <a:rPr lang="en-US" sz="2000" baseline="-25000">
                <a:latin typeface="Arial" charset="0"/>
              </a:rPr>
              <a:t>i</a:t>
            </a:r>
            <a:r>
              <a:rPr lang="en-US" sz="2000">
                <a:latin typeface="Arial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2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i="1">
                <a:latin typeface="Arial" charset="0"/>
              </a:rPr>
              <a:t>Entropy</a:t>
            </a:r>
            <a:r>
              <a:rPr lang="en-US" sz="2400">
                <a:latin typeface="Arial" charset="0"/>
              </a:rPr>
              <a:t> gives the average number of bits to encode a message of symbols drawn from X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Entropy(X) = H(X) = P(x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1</a:t>
            </a:r>
            <a:r>
              <a:rPr lang="en-US" sz="2400">
                <a:latin typeface="Arial" charset="0"/>
              </a:rPr>
              <a:t>+ P(x</a:t>
            </a:r>
            <a:r>
              <a:rPr lang="en-US" sz="2400" baseline="-25000">
                <a:latin typeface="Arial" charset="0"/>
              </a:rPr>
              <a:t>2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+…+ P(x</a:t>
            </a:r>
            <a:r>
              <a:rPr lang="en-US" sz="2400" baseline="-25000">
                <a:latin typeface="Arial" charset="0"/>
              </a:rPr>
              <a:t>n</a:t>
            </a:r>
            <a:r>
              <a:rPr lang="en-US" sz="2400">
                <a:latin typeface="Arial" charset="0"/>
              </a:rPr>
              <a:t>) u</a:t>
            </a:r>
            <a:r>
              <a:rPr lang="en-US" sz="2400" baseline="-25000">
                <a:latin typeface="Arial" charset="0"/>
              </a:rPr>
              <a:t>n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Arial" charset="0"/>
              </a:rPr>
              <a:t>		   	        = </a:t>
            </a:r>
            <a:r>
              <a:rPr lang="en-US" b="1">
                <a:latin typeface="Arial" charset="0"/>
              </a:rPr>
              <a:t>-</a:t>
            </a:r>
            <a:r>
              <a:rPr lang="en-US" sz="2400">
                <a:latin typeface="Arial" charset="0"/>
              </a:rPr>
              <a:t> </a:t>
            </a:r>
            <a:r>
              <a:rPr lang="en-US" sz="2400">
                <a:latin typeface="Arial" charset="0"/>
                <a:sym typeface="Symbol" charset="0"/>
              </a:rPr>
              <a:t></a:t>
            </a:r>
            <a:r>
              <a:rPr lang="en-US" sz="2400" baseline="-25000">
                <a:latin typeface="Arial" charset="0"/>
              </a:rPr>
              <a:t>i=1..n</a:t>
            </a:r>
            <a:r>
              <a:rPr lang="en-US" sz="2400">
                <a:latin typeface="Arial" charset="0"/>
              </a:rPr>
              <a:t> 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log</a:t>
            </a:r>
            <a:r>
              <a:rPr lang="en-US" sz="2400" baseline="-25000">
                <a:latin typeface="Arial" charset="0"/>
              </a:rPr>
              <a:t>2 </a:t>
            </a:r>
            <a:r>
              <a:rPr lang="en-US" sz="2400">
                <a:latin typeface="Arial" charset="0"/>
              </a:rPr>
              <a:t>P(x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841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Entropy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847153"/>
            <a:ext cx="8015057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Specific Conditional Entropy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|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of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among instances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in which feature 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 = x</a:t>
            </a:r>
            <a:r>
              <a:rPr lang="en-US" baseline="-25000" dirty="0">
                <a:latin typeface="Arial" charset="0"/>
              </a:rPr>
              <a:t>i</a:t>
            </a:r>
            <a:endParaRPr lang="en-US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latin typeface="Arial" charset="0"/>
              </a:rPr>
              <a:t>Conditional Entropy</a:t>
            </a:r>
            <a:r>
              <a:rPr lang="en-US" dirty="0">
                <a:latin typeface="Arial" charset="0"/>
              </a:rPr>
              <a:t> across the full training set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Entropy(Y | X): average specific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conditional </a:t>
            </a:r>
            <a:r>
              <a:rPr lang="en-US" dirty="0">
                <a:latin typeface="Arial" charset="0"/>
              </a:rPr>
              <a:t>entropy of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Entropy in Y if X is 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Also expected number of bits to transmit Y if both sides already know the value of X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Entropy(Y | X) = </a:t>
            </a:r>
            <a:r>
              <a:rPr lang="en-US" dirty="0">
                <a:latin typeface="Arial" charset="0"/>
                <a:sym typeface="Symbol" charset="0"/>
              </a:rPr>
              <a:t></a:t>
            </a:r>
            <a:r>
              <a:rPr lang="en-US" baseline="-25000" dirty="0" err="1">
                <a:latin typeface="Arial" charset="0"/>
              </a:rPr>
              <a:t>i</a:t>
            </a:r>
            <a:r>
              <a:rPr lang="en-US" baseline="-25000" dirty="0">
                <a:latin typeface="Arial" charset="0"/>
              </a:rPr>
              <a:t>=1..n</a:t>
            </a:r>
            <a:r>
              <a:rPr lang="en-US" dirty="0">
                <a:latin typeface="Arial" charset="0"/>
              </a:rPr>
              <a:t> P(X=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 Entropy(Y | X = x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3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805215"/>
            <a:ext cx="6280441" cy="990107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Information Gain </a:t>
            </a:r>
            <a:br>
              <a:rPr lang="en-US" sz="32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(AKA Mutual Information or </a:t>
            </a:r>
            <a:r>
              <a:rPr lang="en-US" sz="2000" dirty="0" err="1">
                <a:latin typeface="Arial" charset="0"/>
              </a:rPr>
              <a:t>Kullback-Leibler</a:t>
            </a:r>
            <a:r>
              <a:rPr lang="en-US" sz="2000" dirty="0">
                <a:latin typeface="Arial" charset="0"/>
              </a:rPr>
              <a:t> divergence)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954773"/>
            <a:ext cx="7048804" cy="43799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IG(Y | X)  = Entropy(Y) – Entropy(Y | X)  </a:t>
            </a:r>
            <a:br>
              <a:rPr lang="en-US" dirty="0">
                <a:latin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</a:rPr>
              <a:t>			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also given as IG(Y, X) and I(Y;X)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Reduction in entropy of Y (uncertainty about Y) by knowing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If I need to transmit Y, how many bits on average would it save me if both sides already new 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r>
              <a:rPr lang="en-US" dirty="0">
                <a:latin typeface="Arial" charset="0"/>
              </a:rPr>
              <a:t>If I am predicting 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how much information does X provide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</a:pPr>
            <a:endParaRPr lang="en-US" sz="14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Case we are interested in:  IG(Label | Feature)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Higher IG for a feature indicates more information about the label is in that feature  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     – Very useful for feature selection!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Impact on Decision </a:t>
            </a: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rees…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If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Return new Leaf(</a:t>
            </a:r>
            <a:r>
              <a:rPr lang="en-US" sz="2000" dirty="0" err="1" smtClean="0">
                <a:latin typeface="Arial" charset="0"/>
              </a:rPr>
              <a:t>trainingSet.label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Pick a feature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 we haven</a:t>
            </a:r>
            <a:r>
              <a:rPr lang="ja-JP" altLang="en-US" sz="2000" dirty="0" smtClean="0">
                <a:latin typeface="Arial" charset="0"/>
              </a:rPr>
              <a:t>’</a:t>
            </a:r>
            <a:r>
              <a:rPr lang="en-US" sz="2000" dirty="0" smtClean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result = new </a:t>
            </a:r>
            <a:r>
              <a:rPr lang="en-US" sz="2000" dirty="0" err="1" smtClean="0">
                <a:latin typeface="Arial" charset="0"/>
              </a:rPr>
              <a:t>SplitNode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For each value unique value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r>
              <a:rPr lang="en-US" sz="2000" dirty="0" smtClean="0">
                <a:latin typeface="Arial" charset="0"/>
              </a:rPr>
              <a:t> of feature </a:t>
            </a:r>
            <a:r>
              <a:rPr lang="en-US" sz="2000" dirty="0" err="1" smtClean="0">
                <a:latin typeface="Arial" charset="0"/>
              </a:rPr>
              <a:t>Fn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= subset of </a:t>
            </a:r>
            <a:r>
              <a:rPr lang="en-US" sz="2000" dirty="0" err="1" smtClean="0">
                <a:latin typeface="Arial" charset="0"/>
              </a:rPr>
              <a:t>trainingSet</a:t>
            </a:r>
            <a:r>
              <a:rPr lang="en-US" sz="2000" dirty="0" smtClean="0">
                <a:latin typeface="Arial" charset="0"/>
              </a:rPr>
              <a:t> with </a:t>
            </a:r>
            <a:r>
              <a:rPr lang="en-US" sz="2000" dirty="0" err="1" smtClean="0">
                <a:latin typeface="Arial" charset="0"/>
              </a:rPr>
              <a:t>Fn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i="1" dirty="0" smtClean="0">
                <a:latin typeface="Arial" charset="0"/>
              </a:rPr>
              <a:t>f</a:t>
            </a:r>
            <a:r>
              <a:rPr lang="en-US" sz="2000" i="1" baseline="-25000" dirty="0" smtClean="0">
                <a:latin typeface="Arial" charset="0"/>
              </a:rPr>
              <a:t>i</a:t>
            </a:r>
            <a:endParaRPr lang="en-US" sz="20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result.addChild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trainSubset</a:t>
            </a:r>
            <a:r>
              <a:rPr lang="en-US" sz="2000" dirty="0" smtClean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Arial" charset="0"/>
              </a:rPr>
              <a:t>	Return result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94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4343803" y="2324563"/>
            <a:ext cx="2286807" cy="160650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with feature having the largest IG</a:t>
            </a:r>
          </a:p>
          <a:p>
            <a:pPr algn="ctr"/>
            <a:r>
              <a:rPr lang="en-US" dirty="0" smtClean="0"/>
              <a:t>… Stop when gain is small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45890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Decision Trees – </a:t>
            </a:r>
            <a:r>
              <a:rPr lang="en-US" dirty="0" err="1">
                <a:latin typeface="Arial" charset="0"/>
              </a:rPr>
              <a:t>Overfitting</a:t>
            </a:r>
            <a:endParaRPr lang="en-US" dirty="0">
              <a:latin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800" dirty="0" smtClean="0">
                <a:latin typeface="Arial" charset="0"/>
              </a:rPr>
              <a:t>Algorithm will </a:t>
            </a:r>
            <a:r>
              <a:rPr lang="en-US" sz="2800" dirty="0">
                <a:latin typeface="Arial" charset="0"/>
              </a:rPr>
              <a:t>subdivide all the way down to single training instances to exactly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fit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training </a:t>
            </a:r>
            <a:r>
              <a:rPr lang="en-US" sz="2800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But doing well on training data doesn’t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guarantee doing well on new data</a:t>
            </a:r>
          </a:p>
          <a:p>
            <a:pPr lvl="1" eaLnBrk="1" hangingPunct="1"/>
            <a:r>
              <a:rPr lang="en-US" sz="2400" dirty="0" smtClean="0">
                <a:latin typeface="Arial" charset="0"/>
              </a:rPr>
              <a:t>Small numbers of training instances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don’t generalize well (“noisy”)</a:t>
            </a:r>
            <a:endParaRPr lang="en-US" sz="2400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Decision </a:t>
            </a:r>
            <a:r>
              <a:rPr lang="en-US" sz="2800" dirty="0">
                <a:latin typeface="Arial" charset="0"/>
                <a:sym typeface="Wingdings" charset="0"/>
              </a:rPr>
              <a:t>trees are particularly prone to </a:t>
            </a:r>
            <a:r>
              <a:rPr lang="en-US" sz="2800" dirty="0" err="1" smtClean="0">
                <a:latin typeface="Arial" charset="0"/>
                <a:sym typeface="Wingdings" charset="0"/>
              </a:rPr>
              <a:t>overfitting</a:t>
            </a:r>
            <a:endParaRPr lang="en-US" sz="2800" dirty="0" smtClean="0">
              <a:latin typeface="Arial" charset="0"/>
              <a:sym typeface="Wingdings" charset="0"/>
            </a:endParaRPr>
          </a:p>
          <a:p>
            <a:pPr marL="0" indent="0" eaLnBrk="1" hangingPunct="1">
              <a:buNone/>
            </a:pPr>
            <a:r>
              <a:rPr lang="en-US" sz="2800" dirty="0" smtClean="0">
                <a:latin typeface="Arial" charset="0"/>
                <a:sym typeface="Wingdings" charset="0"/>
              </a:rPr>
              <a:t>“Pruning” can help (typically done after tree construction)</a:t>
            </a:r>
          </a:p>
          <a:p>
            <a:pPr marL="0" indent="0" eaLnBrk="1" hangingPunct="1">
              <a:buNone/>
            </a:pPr>
            <a:endParaRPr lang="en-US" sz="2000" dirty="0">
              <a:latin typeface="Arial" charset="0"/>
            </a:endParaRPr>
          </a:p>
          <a:p>
            <a:pPr lvl="1" eaLnBrk="1" hangingPunct="1"/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Minimum description length principle</a:t>
            </a:r>
            <a:endParaRPr lang="en-US" sz="2800" dirty="0"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</a:t>
            </a:r>
            <a:r>
              <a:rPr lang="en-US" dirty="0" smtClean="0">
                <a:latin typeface="Arial" charset="0"/>
              </a:rPr>
              <a:t>he </a:t>
            </a:r>
            <a:r>
              <a:rPr lang="en-US" dirty="0">
                <a:latin typeface="Arial" charset="0"/>
              </a:rPr>
              <a:t>simplest model that fits your data will generalize better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Complex models are more likely to over-fit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Decision trees can become complex when you try to optimize performance on training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Sometimes 0R/1R are best!</a:t>
            </a: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The best algorithm for your data will give you exactly the power you need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Prepruning</a:t>
            </a:r>
            <a:r>
              <a:rPr lang="en-US" dirty="0">
                <a:latin typeface="Arial" charset="0"/>
              </a:rPr>
              <a:t>: knowing when to stop growing a tree</a:t>
            </a:r>
          </a:p>
          <a:p>
            <a:pPr lvl="1" eaLnBrk="1" hangingPunct="1"/>
            <a:r>
              <a:rPr lang="en-US" dirty="0">
                <a:latin typeface="Arial" charset="0"/>
              </a:rPr>
              <a:t>Hard to do because sometimes the value of a feature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become clear until lower down on the tree</a:t>
            </a:r>
          </a:p>
          <a:p>
            <a:pPr lvl="2" eaLnBrk="1" hangingPunct="1"/>
            <a:r>
              <a:rPr lang="en-US" dirty="0">
                <a:latin typeface="Arial" charset="0"/>
              </a:rPr>
              <a:t>Interactions between features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You always have to have a stopping criterion, so in some sense you are doing </a:t>
            </a:r>
            <a:r>
              <a:rPr lang="en-US" dirty="0" err="1">
                <a:latin typeface="Arial" charset="0"/>
              </a:rPr>
              <a:t>prepruning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But in practice you over-shoot and then do post-pruning</a:t>
            </a:r>
          </a:p>
        </p:txBody>
      </p:sp>
    </p:spTree>
    <p:extLst>
      <p:ext uri="{BB962C8B-B14F-4D97-AF65-F5344CB8AC3E}">
        <p14:creationId xmlns:p14="http://schemas.microsoft.com/office/powerpoint/2010/main" val="250533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Prepruning versus Postpruning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err="1">
                <a:latin typeface="Arial" charset="0"/>
              </a:rPr>
              <a:t>Postpruning</a:t>
            </a:r>
            <a:r>
              <a:rPr lang="en-US" dirty="0">
                <a:latin typeface="Arial" charset="0"/>
              </a:rPr>
              <a:t>: simplifying a tree after it is built</a:t>
            </a:r>
          </a:p>
          <a:p>
            <a:pPr lvl="1" eaLnBrk="1" hangingPunct="1"/>
            <a:r>
              <a:rPr lang="en-US" dirty="0">
                <a:latin typeface="Arial" charset="0"/>
              </a:rPr>
              <a:t>Easier because hindsight is 20/20</a:t>
            </a:r>
          </a:p>
          <a:p>
            <a:pPr lvl="1" eaLnBrk="1" hangingPunct="1"/>
            <a:r>
              <a:rPr lang="en-US" dirty="0">
                <a:latin typeface="Arial" charset="0"/>
              </a:rPr>
              <a:t>Less efficient because you might have done a lot of work that you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re going to throw away now</a:t>
            </a:r>
          </a:p>
        </p:txBody>
      </p:sp>
    </p:spTree>
    <p:extLst>
      <p:ext uri="{BB962C8B-B14F-4D97-AF65-F5344CB8AC3E}">
        <p14:creationId xmlns:p14="http://schemas.microsoft.com/office/powerpoint/2010/main" val="33384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Reduced Error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88865"/>
            <a:ext cx="7048804" cy="437997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i="1" dirty="0" smtClean="0">
                <a:latin typeface="Arial" charset="0"/>
              </a:rPr>
              <a:t>Estimate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the error rate at each node of both the original and resulting tree (after pruning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i="1" dirty="0" smtClean="0">
                <a:latin typeface="Arial" charset="0"/>
              </a:rPr>
              <a:t>Prune </a:t>
            </a:r>
            <a:r>
              <a:rPr lang="en-US" dirty="0" smtClean="0">
                <a:latin typeface="Arial" charset="0"/>
              </a:rPr>
              <a:t>when the error goes up </a:t>
            </a:r>
            <a:r>
              <a:rPr lang="en-US" i="1" dirty="0" smtClean="0">
                <a:latin typeface="Arial" charset="0"/>
              </a:rPr>
              <a:t>on an optimization set</a:t>
            </a:r>
            <a:endParaRPr lang="en-US" sz="2800" dirty="0" smtClean="0">
              <a:latin typeface="Arial" charset="0"/>
            </a:endParaRP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Arial" charset="0"/>
              </a:rPr>
              <a:t>Won</a:t>
            </a:r>
            <a:r>
              <a:rPr lang="ja-JP" altLang="en-US" sz="2400" dirty="0" smtClean="0">
                <a:latin typeface="Arial" charset="0"/>
              </a:rPr>
              <a:t>’</a:t>
            </a:r>
            <a:r>
              <a:rPr lang="en-US" sz="2400" dirty="0" smtClean="0">
                <a:latin typeface="Arial" charset="0"/>
              </a:rPr>
              <a:t>t </a:t>
            </a:r>
            <a:r>
              <a:rPr lang="en-US" sz="2400" dirty="0">
                <a:latin typeface="Arial" charset="0"/>
              </a:rPr>
              <a:t>work to use the training set to </a:t>
            </a:r>
            <a:r>
              <a:rPr lang="en-US" sz="2400" i="1" dirty="0">
                <a:latin typeface="Arial" charset="0"/>
              </a:rPr>
              <a:t>compute</a:t>
            </a:r>
            <a:r>
              <a:rPr lang="en-US" sz="2400" dirty="0">
                <a:latin typeface="Arial" charset="0"/>
              </a:rPr>
              <a:t> the error rate because the original tree was optimized over this set already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You can hold back some of the training data for </a:t>
            </a:r>
            <a:r>
              <a:rPr lang="en-US" sz="2400" dirty="0" smtClean="0">
                <a:latin typeface="Arial" charset="0"/>
              </a:rPr>
              <a:t>an optimization set </a:t>
            </a:r>
            <a:r>
              <a:rPr lang="en-US" sz="2400" dirty="0">
                <a:latin typeface="Arial" charset="0"/>
              </a:rPr>
              <a:t>to use for </a:t>
            </a:r>
            <a:r>
              <a:rPr lang="en-US" sz="2400" dirty="0" smtClean="0">
                <a:latin typeface="Arial" charset="0"/>
              </a:rPr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246963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38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589974"/>
            <a:ext cx="6280441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Using Confidence Factors to </a:t>
            </a:r>
            <a:r>
              <a:rPr lang="en-US" sz="4000" i="1" dirty="0">
                <a:latin typeface="Arial" charset="0"/>
              </a:rPr>
              <a:t>E</a:t>
            </a:r>
            <a:r>
              <a:rPr lang="en-US" sz="4000" i="1" dirty="0" smtClean="0">
                <a:latin typeface="Arial" charset="0"/>
              </a:rPr>
              <a:t>stimate </a:t>
            </a:r>
            <a:r>
              <a:rPr lang="en-US" sz="4000" dirty="0">
                <a:latin typeface="Arial" charset="0"/>
              </a:rPr>
              <a:t>E</a:t>
            </a:r>
            <a:r>
              <a:rPr lang="en-US" sz="4000" dirty="0" smtClean="0">
                <a:latin typeface="Arial" charset="0"/>
              </a:rPr>
              <a:t>rror 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Confidence factor = .25</a:t>
            </a:r>
          </a:p>
          <a:p>
            <a:r>
              <a:rPr lang="en-US"/>
              <a:t>Means you are 75% sure the error rate is within the interval.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88178"/>
            <a:ext cx="6414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Estimate error based on training data</a:t>
            </a:r>
          </a:p>
          <a:p>
            <a:endParaRPr lang="en-US" sz="3200" dirty="0"/>
          </a:p>
          <a:p>
            <a:r>
              <a:rPr lang="en-US" sz="3200" dirty="0" smtClean="0"/>
              <a:t>If it is within the interval, prune</a:t>
            </a:r>
          </a:p>
        </p:txBody>
      </p:sp>
    </p:spTree>
    <p:extLst>
      <p:ext uri="{BB962C8B-B14F-4D97-AF65-F5344CB8AC3E}">
        <p14:creationId xmlns:p14="http://schemas.microsoft.com/office/powerpoint/2010/main" val="425748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611498"/>
            <a:ext cx="664681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Lowering confidence causes more pruning</a:t>
            </a:r>
            <a:endParaRPr lang="en-US" sz="4000" dirty="0">
              <a:latin typeface="Arial" charset="0"/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4478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447800" y="4800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168775" y="462597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28800" y="44577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553200" y="4457700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200400" y="2667000"/>
            <a:ext cx="2165350" cy="641350"/>
            <a:chOff x="2016" y="1680"/>
            <a:chExt cx="1364" cy="404"/>
          </a:xfrm>
        </p:grpSpPr>
        <p:sp>
          <p:nvSpPr>
            <p:cNvPr id="36875" name="Oval 9"/>
            <p:cNvSpPr>
              <a:spLocks noChangeArrowheads="1"/>
            </p:cNvSpPr>
            <p:nvPr/>
          </p:nvSpPr>
          <p:spPr bwMode="auto">
            <a:xfrm>
              <a:off x="2640" y="1786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(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168" y="1680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b="1"/>
                <a:t>)</a:t>
              </a:r>
            </a:p>
          </p:txBody>
        </p:sp>
      </p:grp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371600" y="1981200"/>
            <a:ext cx="622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Confidence factor = .25</a:t>
            </a:r>
          </a:p>
          <a:p>
            <a:r>
              <a:rPr lang="en-US" dirty="0"/>
              <a:t>Means you are 75% sure the error rate is within the interval.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1371600" y="377825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Confidence factor = .10</a:t>
            </a:r>
          </a:p>
          <a:p>
            <a:r>
              <a:rPr lang="en-US" dirty="0"/>
              <a:t>Means you are 90% sure the error rate is within the interval.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4565" y="5391217"/>
            <a:ext cx="6153150" cy="98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>
                <a:latin typeface="Arial" charset="0"/>
              </a:rPr>
              <a:t>Lowering the confidence value causes more pruning</a:t>
            </a:r>
          </a:p>
        </p:txBody>
      </p:sp>
    </p:spTree>
    <p:extLst>
      <p:ext uri="{BB962C8B-B14F-4D97-AF65-F5344CB8AC3E}">
        <p14:creationId xmlns:p14="http://schemas.microsoft.com/office/powerpoint/2010/main" val="339678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</a:rPr>
              <a:t>Thinking about the Confidence Factor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76200" y="1941513"/>
            <a:ext cx="4060825" cy="2798762"/>
            <a:chOff x="1388" y="1223"/>
            <a:chExt cx="2994" cy="1972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38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2600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317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072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2648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974" y="1223"/>
              <a:ext cx="92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[10A, 10B]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388" y="1738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[5A,1B]</a:t>
              </a: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349" y="2889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[5A,2B]</a:t>
              </a: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3694" y="2937"/>
              <a:ext cx="6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[0A,7B]</a:t>
              </a:r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462" y="1777"/>
              <a:ext cx="7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[5A,10B]</a:t>
              </a: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312" y="14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888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2792" y="201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3368" y="201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76200" y="5984405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7175" y="580978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457200" y="5641505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/>
              <a:t>(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81600" y="5641505"/>
            <a:ext cx="39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/>
              <a:t>)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6488668"/>
            <a:ext cx="806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Confidence factor = .</a:t>
            </a:r>
            <a:r>
              <a:rPr lang="en-US" dirty="0" smtClean="0"/>
              <a:t>10: You </a:t>
            </a:r>
            <a:r>
              <a:rPr lang="en-US" dirty="0"/>
              <a:t>are 90% sure the error rate is within the interval.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7529" y="1976994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1 24"/>
          <p:cNvSpPr/>
          <p:nvPr/>
        </p:nvSpPr>
        <p:spPr>
          <a:xfrm>
            <a:off x="4800196" y="1065921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53549"/>
              <a:gd name="adj4" fmla="val -44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error expected: We’ve only used one feature to at this point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89929" y="2701075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4800196" y="3570855"/>
            <a:ext cx="2286807" cy="1606506"/>
          </a:xfrm>
          <a:prstGeom prst="borderCallout1">
            <a:avLst>
              <a:gd name="adj1" fmla="val 18750"/>
              <a:gd name="adj2" fmla="val -8333"/>
              <a:gd name="adj3" fmla="val -28178"/>
              <a:gd name="adj4" fmla="val -4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error expected: We have used more information to make a decision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643" y="2546399"/>
            <a:ext cx="47007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  <a:cs typeface="Times New Roman" charset="0"/>
              </a:rPr>
              <a:t>For the difference in errors, </a:t>
            </a:r>
            <a:br>
              <a:rPr lang="en-US" sz="3200" dirty="0" smtClean="0">
                <a:latin typeface="Times New Roman" charset="0"/>
                <a:cs typeface="Times New Roman" charset="0"/>
              </a:rPr>
            </a:br>
            <a:r>
              <a:rPr lang="en-US" sz="3200" dirty="0" smtClean="0">
                <a:latin typeface="Times New Roman" charset="0"/>
                <a:cs typeface="Times New Roman" charset="0"/>
              </a:rPr>
              <a:t>is |</a:t>
            </a:r>
            <a:r>
              <a:rPr lang="en-US" sz="3200" dirty="0">
                <a:latin typeface="Times New Roman" charset="0"/>
                <a:cs typeface="Times New Roman" charset="0"/>
              </a:rPr>
              <a:t>t| &lt; |t</a:t>
            </a:r>
            <a:r>
              <a:rPr lang="en-US" sz="3200" baseline="-25000" dirty="0">
                <a:latin typeface="Times New Roman" charset="0"/>
                <a:cs typeface="Times New Roman" charset="0"/>
              </a:rPr>
              <a:t></a:t>
            </a:r>
            <a:r>
              <a:rPr lang="en-US" sz="3200" dirty="0" smtClean="0">
                <a:latin typeface="Times New Roman" charset="0"/>
                <a:cs typeface="Times New Roman" charset="0"/>
              </a:rPr>
              <a:t>| 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92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Classification (Learning)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Two of the simplest alg. tend to give very good results on discrete (non-sequence)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Efficient training and classification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Comparatively simple and easy to use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(not a lot of parameters to set, etc.)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Naïve </a:t>
            </a:r>
            <a:r>
              <a:rPr lang="en-US" dirty="0">
                <a:latin typeface="Arial" charset="0"/>
              </a:rPr>
              <a:t>Bayes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Decision Trees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70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Pros and Cons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506953"/>
            <a:ext cx="7048804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Open world assumption </a:t>
            </a:r>
          </a:p>
          <a:p>
            <a:pPr lvl="1"/>
            <a:r>
              <a:rPr lang="en-US" dirty="0" smtClean="0">
                <a:latin typeface="Arial" charset="0"/>
              </a:rPr>
              <a:t>Only examine some attributes</a:t>
            </a:r>
          </a:p>
          <a:p>
            <a:pPr lvl="1"/>
            <a:r>
              <a:rPr lang="en-US" dirty="0" smtClean="0">
                <a:latin typeface="Arial" charset="0"/>
              </a:rPr>
              <a:t>Beyond that can use the majority class to decide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and conquer approach</a:t>
            </a:r>
          </a:p>
          <a:p>
            <a:pPr lvl="1"/>
            <a:r>
              <a:rPr lang="en-US" dirty="0" smtClean="0">
                <a:latin typeface="Arial" charset="0"/>
              </a:rPr>
              <a:t>Global maximization of performance at each iteration</a:t>
            </a:r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Prone to </a:t>
            </a:r>
            <a:r>
              <a:rPr lang="en-US" dirty="0" err="1" smtClean="0">
                <a:latin typeface="Arial" charset="0"/>
              </a:rPr>
              <a:t>overfitting</a:t>
            </a:r>
            <a:r>
              <a:rPr lang="en-US" dirty="0" smtClean="0">
                <a:latin typeface="Arial" charset="0"/>
              </a:rPr>
              <a:t>. Pruning important for maximizing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06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 Alternative: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The Elegance of Statistics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what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45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 Example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x-none" dirty="0" smtClean="0">
                <a:latin typeface="Arial" charset="0"/>
              </a:rPr>
              <a:t>Consider Jen’s Mobile data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Location: </a:t>
            </a:r>
            <a:r>
              <a:rPr lang="en-US" sz="2000" dirty="0" smtClean="0">
                <a:latin typeface="Arial" charset="0"/>
              </a:rPr>
              <a:t>{Shadyside, NSH, Hidden Valley,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Activity: </a:t>
            </a:r>
            <a:r>
              <a:rPr lang="en-US" dirty="0">
                <a:latin typeface="Arial" charset="0"/>
              </a:rPr>
              <a:t>	 </a:t>
            </a:r>
            <a:r>
              <a:rPr lang="en-US" sz="2000" dirty="0" smtClean="0">
                <a:latin typeface="Arial" charset="0"/>
              </a:rPr>
              <a:t>{Biking, Vehicle, Walking, Still, Other}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probabilities are useful in classification: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P</a:t>
            </a:r>
            <a:r>
              <a:rPr lang="en-US" sz="2400" dirty="0" smtClean="0">
                <a:latin typeface="Arial" charset="0"/>
              </a:rPr>
              <a:t>(Walking| </a:t>
            </a:r>
            <a:r>
              <a:rPr lang="en-US" sz="2400" dirty="0">
                <a:latin typeface="Arial" charset="0"/>
              </a:rPr>
              <a:t>Location</a:t>
            </a:r>
            <a:r>
              <a:rPr lang="en-US" sz="2400" dirty="0" smtClean="0">
                <a:latin typeface="Arial" charset="0"/>
              </a:rPr>
              <a:t>=Shadyside)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P(Sleeping | </a:t>
            </a:r>
            <a:r>
              <a:rPr lang="en-US" sz="2400" dirty="0" smtClean="0">
                <a:latin typeface="Arial" charset="0"/>
              </a:rPr>
              <a:t>Location=NSH)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etc</a:t>
            </a:r>
            <a:endParaRPr lang="en-US" sz="24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</a:rPr>
              <a:t>We can estimate these based on body of prior observations (e.g., count how many times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walking when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location </a:t>
            </a:r>
            <a:r>
              <a:rPr lang="en-US" dirty="0" smtClean="0">
                <a:solidFill>
                  <a:srgbClr val="850205"/>
                </a:solidFill>
                <a:latin typeface="Arial" charset="0"/>
              </a:rPr>
              <a:t>was Shadyside)</a:t>
            </a:r>
            <a:endParaRPr lang="en-US" dirty="0">
              <a:solidFill>
                <a:srgbClr val="85020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88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Divide top and bottom by |U|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…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9790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41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(Sleeping | NSH)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P(</a:t>
            </a:r>
            <a:r>
              <a:rPr lang="en-US" dirty="0" err="1" smtClean="0">
                <a:latin typeface="Arial" charset="0"/>
              </a:rPr>
              <a:t>Sleeping&amp;NSH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P(NSH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2977083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38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Based on Bayes law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3"/>
              </a:rPr>
              <a:t>http://en.wikipedia.org/wiki/Bayes'_theorem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1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8482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511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8917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7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5452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8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6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3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12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48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90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0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7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| 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0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" y="4410610"/>
            <a:ext cx="9143993" cy="1066800"/>
            <a:chOff x="2919" y="2928"/>
            <a:chExt cx="3173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919" y="3108"/>
              <a:ext cx="13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</a:t>
              </a:r>
              <a:r>
                <a:rPr lang="en-US" sz="2800" dirty="0" smtClean="0">
                  <a:solidFill>
                    <a:srgbClr val="850205"/>
                  </a:solidFill>
                </a:rPr>
                <a:t>(Sleeping </a:t>
              </a:r>
              <a:r>
                <a:rPr lang="en-US" sz="2800" dirty="0">
                  <a:solidFill>
                    <a:srgbClr val="850205"/>
                  </a:solidFill>
                </a:rPr>
                <a:t>| </a:t>
              </a:r>
              <a:r>
                <a:rPr lang="en-US" sz="2800" dirty="0" smtClean="0">
                  <a:solidFill>
                    <a:srgbClr val="850205"/>
                  </a:solidFill>
                </a:rPr>
                <a:t>NSH) </a:t>
              </a:r>
              <a:r>
                <a:rPr lang="en-US" sz="2800" dirty="0">
                  <a:solidFill>
                    <a:srgbClr val="850205"/>
                  </a:solidFill>
                </a:rPr>
                <a:t>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964" cy="672"/>
              <a:chOff x="4128" y="2928"/>
              <a:chExt cx="1964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964" cy="672"/>
                <a:chOff x="4128" y="2928"/>
                <a:chExt cx="1964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9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 | Sleeping) </a:t>
                  </a: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(Sleeping)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 dirty="0">
                      <a:solidFill>
                        <a:srgbClr val="850205"/>
                      </a:solidFill>
                    </a:rPr>
                    <a:t>P</a:t>
                  </a:r>
                  <a:r>
                    <a:rPr lang="en-US" sz="2800" dirty="0" smtClean="0">
                      <a:solidFill>
                        <a:srgbClr val="850205"/>
                      </a:solidFill>
                    </a:rPr>
                    <a:t>(NSH)</a:t>
                  </a:r>
                  <a:endParaRPr lang="en-US" sz="2800" dirty="0">
                    <a:solidFill>
                      <a:srgbClr val="850205"/>
                    </a:solidFill>
                  </a:endParaRP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49" y="3271"/>
                <a:ext cx="106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3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43021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43022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43023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430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430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43024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43014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43015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43016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43017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4301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 dirty="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4302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43018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57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Naïve Bayes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Would like to know the probability that the true class is C</a:t>
            </a:r>
            <a:r>
              <a:rPr lang="en-US" baseline="-25000">
                <a:latin typeface="Arial" charset="0"/>
              </a:rPr>
              <a:t>i</a:t>
            </a:r>
            <a:r>
              <a:rPr lang="en-US">
                <a:latin typeface="Arial" charset="0"/>
              </a:rPr>
              <a:t> given the occurrence of observed feature vector F = &lt;f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 f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 …, f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&gt;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Compute as: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Class C</a:t>
            </a:r>
            <a:r>
              <a:rPr lang="en-US" baseline="-25000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with the highest computed probability is used as the classification result</a:t>
            </a: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218147" y="3548580"/>
            <a:ext cx="6877050" cy="1066800"/>
            <a:chOff x="598" y="2070"/>
            <a:chExt cx="4332" cy="672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29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30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3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3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1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24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28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15740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1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57346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2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3514725"/>
            <a:ext cx="2906274" cy="8761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576791" y="2574417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interior node looks at 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Small Issues</a:t>
            </a:r>
            <a:endParaRPr lang="en-US" dirty="0">
              <a:latin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4950" indent="-6350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What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happens when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never occurs in the training data?</a:t>
            </a:r>
          </a:p>
          <a:p>
            <a:pPr marL="463550" lvl="1" indent="-6350" eaLnBrk="1" hangingPunct="1">
              <a:buFontTx/>
              <a:buNone/>
            </a:pP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		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= 0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Symbol" charset="0"/>
              </a:rPr>
              <a:t>therefore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sym typeface="Wingdings" charset="0"/>
              </a:rPr>
              <a:t>never wins &amp; is never selected!</a:t>
            </a:r>
          </a:p>
          <a:p>
            <a:pPr marL="463550" lvl="1" indent="-6350" eaLnBrk="1" hangingPunct="1"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  <a:sym typeface="Wingdings" charset="0"/>
              </a:rPr>
              <a:t>(A common variant puts a minimum on</a:t>
            </a:r>
            <a:r>
              <a:rPr lang="en-US" sz="2000" dirty="0">
                <a:solidFill>
                  <a:srgbClr val="850205"/>
                </a:solidFill>
                <a:latin typeface="Arial" charset="0"/>
                <a:sym typeface="Wingdings" charset="0"/>
              </a:rPr>
              <a:t> 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sz="2000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sz="2000" dirty="0">
                <a:solidFill>
                  <a:srgbClr val="850205"/>
                </a:solidFill>
                <a:latin typeface="Arial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to avoid this, </a:t>
            </a:r>
            <a:br>
              <a:rPr lang="en-US" sz="2000" dirty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but in general rare events can be hard to handle well)</a:t>
            </a:r>
          </a:p>
          <a:p>
            <a:pPr marL="463550" lvl="1" indent="-6350" eaLnBrk="1" hangingPunct="1">
              <a:buFontTx/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marL="234950" indent="-6350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We have implicitly assumed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baseline="-250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comes from a discrete set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 e.g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., so we can simply count the occurrences to compute 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P(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F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 | </a:t>
            </a:r>
            <a:r>
              <a:rPr lang="en-US" dirty="0" err="1">
                <a:solidFill>
                  <a:srgbClr val="850205"/>
                </a:solidFill>
                <a:latin typeface="Arial" charset="0"/>
              </a:rPr>
              <a:t>C</a:t>
            </a:r>
            <a:r>
              <a:rPr lang="en-US" baseline="-25000" dirty="0" err="1">
                <a:solidFill>
                  <a:srgbClr val="850205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850205"/>
                </a:solidFill>
                <a:latin typeface="Arial" charset="0"/>
              </a:rPr>
              <a:t>)  </a:t>
            </a:r>
          </a:p>
          <a:p>
            <a:pPr marL="9144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There are good ways to quantize (pick good 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bins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for e.g., numeric features automatically, but we won</a:t>
            </a:r>
            <a:r>
              <a:rPr lang="ja-JP" altLang="en-US" dirty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 cover this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Naïve Bayes Pros and Cons</a:t>
            </a:r>
            <a:endParaRPr lang="en-US" sz="4000" dirty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48193"/>
            <a:ext cx="7669252" cy="43799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Elegant balance of features and prior probabilities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But depends </a:t>
            </a:r>
            <a:r>
              <a:rPr lang="en-US" dirty="0">
                <a:latin typeface="Arial" charset="0"/>
              </a:rPr>
              <a:t>on assumptions that are not in general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Will </a:t>
            </a:r>
            <a:r>
              <a:rPr lang="en-US" dirty="0">
                <a:latin typeface="Arial" charset="0"/>
              </a:rPr>
              <a:t>tend to fail when things are highly </a:t>
            </a:r>
            <a:r>
              <a:rPr lang="en-US" dirty="0" smtClean="0">
                <a:latin typeface="Arial" charset="0"/>
              </a:rPr>
              <a:t>conditional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i.e</a:t>
            </a:r>
            <a:r>
              <a:rPr lang="en-US" dirty="0">
                <a:latin typeface="Arial" charset="0"/>
              </a:rPr>
              <a:t>., System behaves very differently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when X is true vs. Y is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Works less well when attributes are redundant or classes are </a:t>
            </a:r>
            <a:r>
              <a:rPr lang="en-US" dirty="0" smtClean="0">
                <a:latin typeface="Arial" charset="0"/>
              </a:rPr>
              <a:t>skewed (priors win)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Robust when features are missing (because of prior probabilities)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Naïve Bayes </a:t>
            </a:r>
            <a:r>
              <a:rPr lang="en-US" dirty="0" err="1" smtClean="0">
                <a:latin typeface="Arial" charset="0"/>
              </a:rPr>
              <a:t>vs</a:t>
            </a:r>
            <a:r>
              <a:rPr lang="en-US" dirty="0" smtClean="0">
                <a:latin typeface="Arial" charset="0"/>
              </a:rPr>
              <a:t> Decision Trees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 use </a:t>
            </a:r>
            <a:r>
              <a:rPr lang="en-US" dirty="0">
                <a:latin typeface="Arial" charset="0"/>
              </a:rPr>
              <a:t>contingencies between patterns of attribute values as a basis for decision making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Naïve Bayes treats </a:t>
            </a:r>
            <a:r>
              <a:rPr lang="en-US" dirty="0">
                <a:latin typeface="Arial" charset="0"/>
              </a:rPr>
              <a:t>attributes as independent pieces of evidence that the decision should go one way or another</a:t>
            </a:r>
          </a:p>
          <a:p>
            <a:pPr eaLnBrk="1" hangingPunct="1"/>
            <a:r>
              <a:rPr lang="en-US" dirty="0">
                <a:latin typeface="Arial" charset="0"/>
              </a:rPr>
              <a:t>Most of the time in real data sets the values of the different attributes are not independent of each other</a:t>
            </a:r>
          </a:p>
        </p:txBody>
      </p:sp>
    </p:spTree>
    <p:extLst>
      <p:ext uri="{BB962C8B-B14F-4D97-AF65-F5344CB8AC3E}">
        <p14:creationId xmlns:p14="http://schemas.microsoft.com/office/powerpoint/2010/main" val="92016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7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457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05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0012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06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671567" y="4024938"/>
            <a:ext cx="2906274" cy="365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345904" y="3098381"/>
            <a:ext cx="2002100" cy="83268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value selects which </a:t>
            </a:r>
            <a:r>
              <a:rPr lang="en-US" dirty="0" err="1" smtClean="0"/>
              <a:t>subtree</a:t>
            </a:r>
            <a:r>
              <a:rPr lang="en-US" dirty="0" smtClean="0"/>
              <a:t> to traverse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How Decision Trees Work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29311"/>
              </p:ext>
            </p:extLst>
          </p:nvPr>
        </p:nvGraphicFramePr>
        <p:xfrm>
          <a:off x="2317750" y="3514725"/>
          <a:ext cx="254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9" name="Bitmap Image" r:id="rId4" imgW="25400" imgH="25400" progId="Paint.Picture">
                  <p:embed/>
                </p:oleObj>
              </mc:Choice>
              <mc:Fallback>
                <p:oleObj name="Bitmap Image" r:id="rId4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14725"/>
                        <a:ext cx="254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076259"/>
              </p:ext>
            </p:extLst>
          </p:nvPr>
        </p:nvGraphicFramePr>
        <p:xfrm>
          <a:off x="2209800" y="2236362"/>
          <a:ext cx="6019800" cy="39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30" name="Bitmap Image" r:id="rId6" imgW="3749365" imgH="2483810" progId="Paint.Picture">
                  <p:embed/>
                </p:oleObj>
              </mc:Choice>
              <mc:Fallback>
                <p:oleObj name="Bitmap Image" r:id="rId6" imgW="3749365" imgH="248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36362"/>
                        <a:ext cx="6019800" cy="39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716722" y="4218652"/>
            <a:ext cx="1631281" cy="538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6701114" y="5143135"/>
            <a:ext cx="2002100" cy="832688"/>
          </a:xfrm>
          <a:prstGeom prst="borderCallout1">
            <a:avLst>
              <a:gd name="adj1" fmla="val -14853"/>
              <a:gd name="adj2" fmla="val 38979"/>
              <a:gd name="adj3" fmla="val -40006"/>
              <a:gd name="adj4" fmla="val 27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Leaves specify the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5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Easy to train recursively</a:t>
            </a:r>
            <a:endParaRPr lang="en-US" dirty="0">
              <a:latin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2" y="1533140"/>
            <a:ext cx="8015057" cy="43799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 err="1" smtClean="0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base case                                               … (more base cases later)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If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only has one label on all instances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Return new Leaf(</a:t>
            </a:r>
            <a:r>
              <a:rPr lang="en-US" sz="2000" dirty="0" err="1">
                <a:latin typeface="Arial" charset="0"/>
              </a:rPr>
              <a:t>trainingSet.label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// recursive case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Pick a feature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 we haven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split with before      // … how?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result = new </a:t>
            </a:r>
            <a:r>
              <a:rPr lang="en-US" sz="2000" dirty="0" err="1">
                <a:latin typeface="Arial" charset="0"/>
              </a:rPr>
              <a:t>SplitNode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For each value unique value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r>
              <a:rPr lang="en-US" sz="2000" dirty="0">
                <a:latin typeface="Arial" charset="0"/>
              </a:rPr>
              <a:t> of feature </a:t>
            </a:r>
            <a:r>
              <a:rPr lang="en-US" sz="2000" dirty="0" err="1">
                <a:latin typeface="Arial" charset="0"/>
              </a:rPr>
              <a:t>Fn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= subset of </a:t>
            </a:r>
            <a:r>
              <a:rPr lang="en-US" sz="2000" dirty="0" err="1">
                <a:latin typeface="Arial" charset="0"/>
              </a:rPr>
              <a:t>trainingSet</a:t>
            </a:r>
            <a:r>
              <a:rPr lang="en-US" sz="2000" dirty="0">
                <a:latin typeface="Arial" charset="0"/>
              </a:rPr>
              <a:t> with </a:t>
            </a:r>
            <a:r>
              <a:rPr lang="en-US" sz="2000" dirty="0" err="1">
                <a:latin typeface="Arial" charset="0"/>
              </a:rPr>
              <a:t>Fn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i="1" dirty="0">
                <a:latin typeface="Arial" charset="0"/>
              </a:rPr>
              <a:t>f</a:t>
            </a:r>
            <a:r>
              <a:rPr lang="en-US" sz="2000" i="1" baseline="-25000" dirty="0">
                <a:latin typeface="Arial" charset="0"/>
              </a:rPr>
              <a:t>i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r</a:t>
            </a:r>
            <a:r>
              <a:rPr lang="en-US" sz="2000" dirty="0" err="1" smtClean="0">
                <a:latin typeface="Arial" charset="0"/>
              </a:rPr>
              <a:t>esult.addChild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BuildTree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trainSubset</a:t>
            </a:r>
            <a:r>
              <a:rPr lang="en-US" sz="2000" dirty="0">
                <a:latin typeface="Arial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	Return 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21814"/>
            <a:ext cx="59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 (Note: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standard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algorithm is C4.5 [Quinlan 93])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Decision Trees</a:t>
            </a:r>
            <a:endParaRPr lang="en-US" dirty="0">
              <a:latin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How </a:t>
            </a:r>
            <a:r>
              <a:rPr lang="en-US" dirty="0">
                <a:latin typeface="Arial" charset="0"/>
              </a:rPr>
              <a:t>do we pick features to base splits on</a:t>
            </a:r>
            <a:r>
              <a:rPr lang="en-US" dirty="0" smtClean="0">
                <a:latin typeface="Arial" charset="0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Some </a:t>
            </a:r>
            <a:r>
              <a:rPr lang="en-US" dirty="0">
                <a:latin typeface="Arial" charset="0"/>
              </a:rPr>
              <a:t>features might be mostly noise (not very predictive of label)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splitting </a:t>
            </a:r>
            <a:r>
              <a:rPr lang="en-US" dirty="0">
                <a:latin typeface="Arial" charset="0"/>
              </a:rPr>
              <a:t>with </a:t>
            </a:r>
            <a:r>
              <a:rPr lang="en-US" dirty="0" smtClean="0">
                <a:latin typeface="Arial" charset="0"/>
              </a:rPr>
              <a:t>doesn’t narrow </a:t>
            </a:r>
            <a:r>
              <a:rPr lang="en-US" dirty="0">
                <a:latin typeface="Arial" charset="0"/>
              </a:rPr>
              <a:t>down your decision much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Other features might have high information content 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2197</Words>
  <Application>Microsoft Macintosh PowerPoint</Application>
  <PresentationFormat>On-screen Show (4:3)</PresentationFormat>
  <Paragraphs>511</Paragraphs>
  <Slides>53</Slides>
  <Notes>51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Bitmap Image</vt:lpstr>
      <vt:lpstr>PowerPoint Presentation</vt:lpstr>
      <vt:lpstr>Selecting algorithms</vt:lpstr>
      <vt:lpstr>Classification (Learning) Algorithms</vt:lpstr>
      <vt:lpstr>How Decision Trees Work</vt:lpstr>
      <vt:lpstr>How Decision Trees Work</vt:lpstr>
      <vt:lpstr>How Decision Trees Work</vt:lpstr>
      <vt:lpstr>How Decision Trees Work</vt:lpstr>
      <vt:lpstr>Easy to train recursively</vt:lpstr>
      <vt:lpstr>Decision Trees</vt:lpstr>
      <vt:lpstr>Information Entropy</vt:lpstr>
      <vt:lpstr>Information Entropy</vt:lpstr>
      <vt:lpstr>Information Entropy</vt:lpstr>
      <vt:lpstr>Information Entropy</vt:lpstr>
      <vt:lpstr>Information Entropy</vt:lpstr>
      <vt:lpstr>Conditional Entropy</vt:lpstr>
      <vt:lpstr>Information Gain  (AKA Mutual Information or Kullback-Leibler divergence)</vt:lpstr>
      <vt:lpstr>Impact on Decision Trees…</vt:lpstr>
      <vt:lpstr>Impact on Decision Trees…</vt:lpstr>
      <vt:lpstr>Impact on Decision Trees…</vt:lpstr>
      <vt:lpstr>Decision Trees – Overfitting</vt:lpstr>
      <vt:lpstr>Minimum description length principle</vt:lpstr>
      <vt:lpstr>Prepruning versus Postpruning</vt:lpstr>
      <vt:lpstr>Prepruning versus Postpruning</vt:lpstr>
      <vt:lpstr>Reduced Error Pruning</vt:lpstr>
      <vt:lpstr>Using Confidence Factors to Estimate Error </vt:lpstr>
      <vt:lpstr>Using Confidence Factors to Estimate Error </vt:lpstr>
      <vt:lpstr>Lowering confidence causes more pruning</vt:lpstr>
      <vt:lpstr>Thinking about the Confidence Factor</vt:lpstr>
      <vt:lpstr>Thinking about the Confidence Factor</vt:lpstr>
      <vt:lpstr>Decision Trees Pros and Cons</vt:lpstr>
      <vt:lpstr>An Alternative:  The Elegance of Statistics</vt:lpstr>
      <vt:lpstr>Conditional Probability Example</vt:lpstr>
      <vt:lpstr>Conditional Probability</vt:lpstr>
      <vt:lpstr>Conditional Probability</vt:lpstr>
      <vt:lpstr>Conditional Probability</vt:lpstr>
      <vt:lpstr>Conditional Probability</vt:lpstr>
      <vt:lpstr>Naïve Bayes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Law</vt:lpstr>
      <vt:lpstr>Bayes Law</vt:lpstr>
      <vt:lpstr>Naïve Bayes</vt:lpstr>
      <vt:lpstr>Naïve Bayes</vt:lpstr>
      <vt:lpstr>Small Issues</vt:lpstr>
      <vt:lpstr>Naïve Bayes Pros and Cons</vt:lpstr>
      <vt:lpstr>Naïve Bayes vs Decision Trees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489</cp:revision>
  <dcterms:created xsi:type="dcterms:W3CDTF">2013-10-07T16:54:34Z</dcterms:created>
  <dcterms:modified xsi:type="dcterms:W3CDTF">2014-03-17T21:03:36Z</dcterms:modified>
</cp:coreProperties>
</file>