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40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9" r:id="rId39"/>
    <p:sldId id="560" r:id="rId40"/>
    <p:sldId id="562" r:id="rId41"/>
    <p:sldId id="563" r:id="rId42"/>
    <p:sldId id="565" r:id="rId43"/>
    <p:sldId id="558" r:id="rId44"/>
    <p:sldId id="564" r:id="rId45"/>
    <p:sldId id="56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54" d="100"/>
          <a:sy n="54" d="100"/>
        </p:scale>
        <p:origin x="-1304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3 requires any serious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write code to create this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(so we can select just those columns out of the array)</a:t>
            </a:r>
            <a:endParaRPr lang="en-US" sz="10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9748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3/17/14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766798" cy="1040870"/>
          </a:xfrm>
        </p:spPr>
        <p:txBody>
          <a:bodyPr/>
          <a:lstStyle/>
          <a:p>
            <a:r>
              <a:rPr lang="en-US" dirty="0" smtClean="0"/>
              <a:t>Byte 5: Statistics and Machine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'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0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 smtClean="0">
                <a:latin typeface="Andale Mono"/>
                <a:cs typeface="Andale Mono"/>
              </a:rPr>
              <a:t>Cats</a:t>
            </a:r>
            <a:r>
              <a:rPr lang="pl-PL" sz="2000" dirty="0" smtClean="0">
                <a:latin typeface="Andale Mono"/>
                <a:cs typeface="Andale Mono"/>
              </a:rPr>
              <a:t>’)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1" y="3654630"/>
            <a:ext cx="6866871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297977" y="4991143"/>
            <a:ext cx="3936596" cy="555386"/>
          </a:xfrm>
          <a:prstGeom prst="borderCallout1">
            <a:avLst>
              <a:gd name="adj1" fmla="val -22917"/>
              <a:gd name="adj2" fmla="val 76174"/>
              <a:gd name="adj3" fmla="val -72197"/>
              <a:gd name="adj4" fmla="val 3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One set of bars for the dogs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15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# plot the data to </a:t>
            </a:r>
            <a:r>
              <a:rPr lang="pl-PL" sz="2000" dirty="0" err="1">
                <a:latin typeface="Andale Mono"/>
                <a:cs typeface="Andale Mono"/>
              </a:rPr>
              <a:t>see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what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it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looks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like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fig, </a:t>
            </a:r>
            <a:r>
              <a:rPr lang="pl-PL" sz="2000" dirty="0" err="1">
                <a:latin typeface="Andale Mono"/>
                <a:cs typeface="Andale Mono"/>
              </a:rPr>
              <a:t>ax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plt.subplots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np.arange</a:t>
            </a:r>
            <a:r>
              <a:rPr lang="pl-PL" sz="2000" dirty="0">
                <a:latin typeface="Andale Mono"/>
                <a:cs typeface="Andale Mono"/>
              </a:rPr>
              <a:t>(6)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 = 0.35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 = 0.4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rects1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dog_outcomes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='b',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='Dogs')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rects2 = </a:t>
            </a:r>
            <a:r>
              <a:rPr lang="pl-PL" sz="2000" dirty="0" err="1">
                <a:latin typeface="Andale Mono"/>
                <a:cs typeface="Andale Mono"/>
              </a:rPr>
              <a:t>plt.bar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index+bar_width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alpha</a:t>
            </a:r>
            <a:r>
              <a:rPr lang="pl-PL" sz="2000" dirty="0">
                <a:latin typeface="Andale Mono"/>
                <a:cs typeface="Andale Mono"/>
              </a:rPr>
              <a:t>=</a:t>
            </a:r>
            <a:r>
              <a:rPr lang="pl-PL" sz="2000" dirty="0" err="1">
                <a:latin typeface="Andale Mono"/>
                <a:cs typeface="Andale Mono"/>
              </a:rPr>
              <a:t>opacity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color</a:t>
            </a:r>
            <a:r>
              <a:rPr lang="pl-PL" sz="2000" dirty="0">
                <a:latin typeface="Andale Mono"/>
                <a:cs typeface="Andale Mono"/>
              </a:rPr>
              <a:t>='r', </a:t>
            </a:r>
            <a:r>
              <a:rPr lang="pl-PL" sz="2000" dirty="0" err="1">
                <a:latin typeface="Andale Mono"/>
                <a:cs typeface="Andale Mono"/>
              </a:rPr>
              <a:t>label</a:t>
            </a:r>
            <a:r>
              <a:rPr lang="pl-PL" sz="2000" dirty="0">
                <a:latin typeface="Andale Mono"/>
                <a:cs typeface="Andale Mono"/>
              </a:rPr>
              <a:t>='</a:t>
            </a:r>
            <a:r>
              <a:rPr lang="pl-PL" sz="2000" dirty="0" err="1" smtClean="0">
                <a:latin typeface="Andale Mono"/>
                <a:cs typeface="Andale Mono"/>
              </a:rPr>
              <a:t>Cats</a:t>
            </a:r>
            <a:r>
              <a:rPr lang="pl-PL" sz="2000" dirty="0" smtClean="0">
                <a:latin typeface="Andale Mono"/>
                <a:cs typeface="Andale Mono"/>
              </a:rPr>
              <a:t>’)</a:t>
            </a:r>
            <a:endParaRPr lang="pl-PL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1" y="4724277"/>
            <a:ext cx="6866871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8" y="3743221"/>
            <a:ext cx="3936596" cy="555386"/>
          </a:xfrm>
          <a:prstGeom prst="borderCallout1">
            <a:avLst>
              <a:gd name="adj1" fmla="val 181715"/>
              <a:gd name="adj2" fmla="val 69382"/>
              <a:gd name="adj3" fmla="val 112374"/>
              <a:gd name="adj4" fmla="val 59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One set of bars for the cats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90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624313"/>
            <a:ext cx="7713589" cy="15846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8" y="3743221"/>
            <a:ext cx="3936596" cy="555386"/>
          </a:xfrm>
          <a:prstGeom prst="borderCallout1">
            <a:avLst>
              <a:gd name="adj1" fmla="val -99153"/>
              <a:gd name="adj2" fmla="val 76174"/>
              <a:gd name="adj3" fmla="val -16023"/>
              <a:gd name="adj4" fmla="val 5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Make sure you label the axes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73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Plotting for sanity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plt.ylabel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plt.title</a:t>
            </a:r>
            <a:r>
              <a:rPr lang="pl-PL" sz="2000" dirty="0">
                <a:latin typeface="Andale Mono"/>
                <a:cs typeface="Andale Mono"/>
              </a:rPr>
              <a:t>('</a:t>
            </a:r>
            <a:r>
              <a:rPr lang="pl-PL" sz="2000" dirty="0" err="1">
                <a:latin typeface="Andale Mono"/>
                <a:cs typeface="Andale Mono"/>
              </a:rPr>
              <a:t>Number</a:t>
            </a:r>
            <a:r>
              <a:rPr lang="pl-PL" sz="2000" dirty="0">
                <a:latin typeface="Andale Mono"/>
                <a:cs typeface="Andale Mono"/>
              </a:rPr>
              <a:t> of </a:t>
            </a:r>
            <a:r>
              <a:rPr lang="pl-PL" sz="2000" dirty="0" err="1">
                <a:latin typeface="Andale Mono"/>
                <a:cs typeface="Andale Mono"/>
              </a:rPr>
              <a:t>animals</a:t>
            </a:r>
            <a:r>
              <a:rPr lang="pl-PL" sz="2000" dirty="0">
                <a:latin typeface="Andale Mono"/>
                <a:cs typeface="Andale Mono"/>
              </a:rPr>
              <a:t> by </a:t>
            </a:r>
            <a:r>
              <a:rPr lang="pl-PL" sz="2000" dirty="0" err="1">
                <a:latin typeface="Andale Mono"/>
                <a:cs typeface="Andale Mono"/>
              </a:rPr>
              <a:t>animal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 and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type</a:t>
            </a:r>
            <a:r>
              <a:rPr lang="pl-PL" sz="2000" dirty="0">
                <a:latin typeface="Andale Mono"/>
                <a:cs typeface="Andale Mono"/>
              </a:rPr>
              <a:t>')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plt.xticks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index</a:t>
            </a:r>
            <a:r>
              <a:rPr lang="pl-PL" sz="2000" dirty="0">
                <a:latin typeface="Andale Mono"/>
                <a:cs typeface="Andale Mono"/>
              </a:rPr>
              <a:t> + </a:t>
            </a:r>
            <a:r>
              <a:rPr lang="pl-PL" sz="2000" dirty="0" err="1">
                <a:latin typeface="Andale Mono"/>
                <a:cs typeface="Andale Mono"/>
              </a:rPr>
              <a:t>bar_width</a:t>
            </a:r>
            <a:r>
              <a:rPr lang="pl-PL" sz="2000" dirty="0">
                <a:latin typeface="Andale Mono"/>
                <a:cs typeface="Andale Mono"/>
              </a:rPr>
              <a:t>, </a:t>
            </a:r>
            <a:r>
              <a:rPr lang="pl-PL" sz="2000" dirty="0" err="1">
                <a:latin typeface="Andale Mono"/>
                <a:cs typeface="Andale Mono"/>
              </a:rPr>
              <a:t>outcome_labels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plt.legend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plt.tight_layout</a:t>
            </a:r>
            <a:r>
              <a:rPr lang="pl-PL" sz="2000" dirty="0"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plt.show</a:t>
            </a:r>
            <a:r>
              <a:rPr lang="pl-PL" sz="2000" dirty="0">
                <a:latin typeface="Andale Mono"/>
                <a:cs typeface="Andale Mono"/>
              </a:rPr>
              <a:t>() 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90" y="310162"/>
            <a:ext cx="7887140" cy="59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X_2, p, </a:t>
            </a:r>
            <a:r>
              <a:rPr lang="en-US" sz="2000" dirty="0" err="1">
                <a:latin typeface="Andale Mono"/>
                <a:cs typeface="Andale Mono"/>
              </a:rPr>
              <a:t>dof</a:t>
            </a:r>
            <a:r>
              <a:rPr lang="en-US" sz="2000" dirty="0">
                <a:latin typeface="Andale Mono"/>
                <a:cs typeface="Andale Mono"/>
              </a:rPr>
              <a:t>, expected= scipy.stats.chi2_contingency(Observed)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print "CHI-squared: ", X_2, "p = ", </a:t>
            </a:r>
            <a:r>
              <a:rPr lang="en-US" sz="2000" dirty="0" smtClean="0">
                <a:latin typeface="Andale Mono"/>
                <a:cs typeface="Andale Mono"/>
              </a:rPr>
              <a:t>p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Result: X_2 </a:t>
            </a:r>
            <a:r>
              <a:rPr lang="en-US" sz="2000" dirty="0"/>
              <a:t>2717.60764258 , p 0.0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4132" y="1344837"/>
            <a:ext cx="7713589" cy="15846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228437" y="3743221"/>
            <a:ext cx="5006135" cy="555386"/>
          </a:xfrm>
          <a:prstGeom prst="borderCallout1">
            <a:avLst>
              <a:gd name="adj1" fmla="val -139277"/>
              <a:gd name="adj2" fmla="val 72168"/>
              <a:gd name="adj3" fmla="val -16023"/>
              <a:gd name="adj4" fmla="val 58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X_2 is the chi squared value; p is the p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96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there a significant difference in outcomes at different ages:</a:t>
            </a:r>
          </a:p>
          <a:p>
            <a:pPr lvl="1"/>
            <a:r>
              <a:rPr lang="en-US" dirty="0"/>
              <a:t>What is the hypothesis H0?</a:t>
            </a:r>
          </a:p>
          <a:p>
            <a:pPr lvl="1"/>
            <a:r>
              <a:rPr lang="en-US" dirty="0"/>
              <a:t>Show a chart comparing outcomes for each group</a:t>
            </a:r>
          </a:p>
          <a:p>
            <a:pPr lvl="1"/>
            <a:r>
              <a:rPr lang="en-US" dirty="0"/>
              <a:t>State your results giving the 𝒳</a:t>
            </a:r>
            <a:r>
              <a:rPr lang="en-US" baseline="30000" dirty="0"/>
              <a:t>2</a:t>
            </a:r>
            <a:r>
              <a:rPr lang="en-US" dirty="0"/>
              <a:t> and p values and stating whether H0 is rejected or not. </a:t>
            </a:r>
          </a:p>
        </p:txBody>
      </p:sp>
    </p:spTree>
    <p:extLst>
      <p:ext uri="{BB962C8B-B14F-4D97-AF65-F5344CB8AC3E}">
        <p14:creationId xmlns:p14="http://schemas.microsoft.com/office/powerpoint/2010/main" val="268773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do:</a:t>
            </a:r>
            <a:endParaRPr lang="en-US" dirty="0"/>
          </a:p>
        </p:txBody>
      </p:sp>
      <p:pic>
        <p:nvPicPr>
          <p:cNvPr id="7" name="Content Placeholder 6" descr="Screen Shot 2014-03-17 at 11.10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4" r="-8864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2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Extracting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don’t want everything in the fusion table</a:t>
            </a:r>
          </a:p>
          <a:p>
            <a:pPr lvl="1"/>
            <a:r>
              <a:rPr lang="en-US" dirty="0" smtClean="0"/>
              <a:t>Can’t use the outcome measure</a:t>
            </a:r>
          </a:p>
          <a:p>
            <a:pPr lvl="1"/>
            <a:r>
              <a:rPr lang="en-US" dirty="0" smtClean="0"/>
              <a:t>Some features may introduce bias (such as </a:t>
            </a:r>
            <a:r>
              <a:rPr lang="en-US" dirty="0" err="1" smtClean="0"/>
              <a:t>OutcomeMonth</a:t>
            </a:r>
            <a:r>
              <a:rPr lang="en-US" dirty="0" smtClean="0"/>
              <a:t>). What do we know that could predict the outcome at </a:t>
            </a:r>
            <a:r>
              <a:rPr lang="en-US" i="1" dirty="0" smtClean="0"/>
              <a:t>intake time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Some features too complex to be useful (</a:t>
            </a:r>
            <a:r>
              <a:rPr lang="en-US" dirty="0" err="1" smtClean="0"/>
              <a:t>IntakeDate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A good starting set</a:t>
            </a:r>
            <a:r>
              <a:rPr lang="en-US" dirty="0"/>
              <a:t>: </a:t>
            </a:r>
            <a:endParaRPr lang="en-US" dirty="0" smtClean="0"/>
          </a:p>
          <a:p>
            <a:pPr marL="228600" lvl="1" indent="0">
              <a:buNone/>
            </a:pPr>
            <a:r>
              <a:rPr lang="en-US" sz="1800" dirty="0" smtClean="0">
                <a:latin typeface="Andale Mono"/>
                <a:cs typeface="Andale Mono"/>
              </a:rPr>
              <a:t>features </a:t>
            </a:r>
            <a:r>
              <a:rPr lang="en-US" sz="1800" dirty="0">
                <a:latin typeface="Andale Mono"/>
                <a:cs typeface="Andale Mono"/>
              </a:rPr>
              <a:t>= ['</a:t>
            </a:r>
            <a:r>
              <a:rPr lang="en-US" sz="1800" dirty="0" err="1">
                <a:latin typeface="Andale Mono"/>
                <a:cs typeface="Andale Mono"/>
              </a:rPr>
              <a:t>AnimalType</a:t>
            </a:r>
            <a:r>
              <a:rPr lang="en-US" sz="1800" dirty="0">
                <a:latin typeface="Andale Mono"/>
                <a:cs typeface="Andale Mono"/>
              </a:rPr>
              <a:t>', '</a:t>
            </a:r>
            <a:r>
              <a:rPr lang="en-US" sz="1800" dirty="0" err="1">
                <a:latin typeface="Andale Mono"/>
                <a:cs typeface="Andale Mono"/>
              </a:rPr>
              <a:t>IntakeMonth</a:t>
            </a:r>
            <a:r>
              <a:rPr lang="en-US" sz="1800" dirty="0">
                <a:latin typeface="Andale Mono"/>
                <a:cs typeface="Andale Mono"/>
              </a:rPr>
              <a:t>', 'Breed', 'Age', 'Sex', '</a:t>
            </a:r>
            <a:r>
              <a:rPr lang="en-US" sz="1800" dirty="0" err="1" smtClean="0">
                <a:latin typeface="Andale Mono"/>
                <a:cs typeface="Andale Mono"/>
              </a:rPr>
              <a:t>SpayNeuter</a:t>
            </a:r>
            <a:r>
              <a:rPr lang="en-US" sz="1800" dirty="0" smtClean="0">
                <a:latin typeface="Andale Mono"/>
                <a:cs typeface="Andale Mono"/>
              </a:rPr>
              <a:t>’, '</a:t>
            </a:r>
            <a:r>
              <a:rPr lang="en-US" sz="1800" dirty="0">
                <a:latin typeface="Andale Mono"/>
                <a:cs typeface="Andale Mono"/>
              </a:rPr>
              <a:t>Size', 'Color', '</a:t>
            </a:r>
            <a:r>
              <a:rPr lang="en-US" sz="1800" dirty="0" err="1">
                <a:latin typeface="Andale Mono"/>
                <a:cs typeface="Andale Mono"/>
              </a:rPr>
              <a:t>IntakeType</a:t>
            </a:r>
            <a:r>
              <a:rPr lang="en-US" sz="1800" dirty="0">
                <a:latin typeface="Andale Mono"/>
                <a:cs typeface="Andale Mono"/>
              </a:rPr>
              <a:t>']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1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Goals: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statistical test to check for significant differences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a visualization to sanity check the results you are </a:t>
            </a:r>
            <a:r>
              <a:rPr lang="en-US" dirty="0" smtClean="0"/>
              <a:t>finding</a:t>
            </a:r>
          </a:p>
          <a:p>
            <a:pPr marL="0" indent="0">
              <a:buNone/>
            </a:pPr>
            <a:r>
              <a:rPr lang="en-US" dirty="0" smtClean="0"/>
              <a:t>Dealing with multiple types of comparison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0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Extracting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3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Learning: Extracting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X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9727" y="3654630"/>
            <a:ext cx="6312686" cy="19810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494114" y="1583708"/>
            <a:ext cx="3936596" cy="1134980"/>
          </a:xfrm>
          <a:prstGeom prst="borderCallout1">
            <a:avLst>
              <a:gd name="adj1" fmla="val 191095"/>
              <a:gd name="adj2" fmla="val 25798"/>
              <a:gd name="adj3" fmla="val 105110"/>
              <a:gd name="adj4" fmla="val 7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Similar approach to counting cat and dog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61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unwanted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We need to extract column numbers for those features </a:t>
            </a:r>
          </a:p>
          <a:p>
            <a:pPr marL="0" indent="0"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ncols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len</a:t>
            </a:r>
            <a:r>
              <a:rPr lang="en-US" sz="2000" dirty="0">
                <a:latin typeface="Andale Mono"/>
                <a:cs typeface="Andale Mono"/>
              </a:rPr>
              <a:t>(cols)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 in </a:t>
            </a:r>
            <a:r>
              <a:rPr lang="en-US" sz="2000" dirty="0" err="1">
                <a:latin typeface="Andale Mono"/>
                <a:cs typeface="Andale Mono"/>
              </a:rPr>
              <a:t>np.arange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ncols</a:t>
            </a:r>
            <a:r>
              <a:rPr lang="en-US" sz="2000" dirty="0">
                <a:latin typeface="Andale Mono"/>
                <a:cs typeface="Andale Mono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try: 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# </a:t>
            </a:r>
            <a:r>
              <a:rPr lang="en-US" sz="2000" dirty="0">
                <a:latin typeface="Andale Mono"/>
                <a:cs typeface="Andale Mono"/>
              </a:rPr>
              <a:t>if </a:t>
            </a:r>
            <a:r>
              <a:rPr lang="en-US" sz="2000" dirty="0" smtClean="0">
                <a:latin typeface="Andale Mono"/>
                <a:cs typeface="Andale Mono"/>
              </a:rPr>
              <a:t>in </a:t>
            </a:r>
            <a:r>
              <a:rPr lang="en-US" sz="2000" dirty="0">
                <a:latin typeface="Andale Mono"/>
                <a:cs typeface="Andale Mono"/>
              </a:rPr>
              <a:t>the list </a:t>
            </a:r>
            <a:r>
              <a:rPr lang="en-US" sz="2000" dirty="0" smtClean="0">
                <a:latin typeface="Andale Mono"/>
                <a:cs typeface="Andale Mono"/>
              </a:rPr>
              <a:t>store the location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features.index</a:t>
            </a:r>
            <a:r>
              <a:rPr lang="en-US" sz="2000" dirty="0">
                <a:latin typeface="Andale Mono"/>
                <a:cs typeface="Andale Mono"/>
              </a:rPr>
              <a:t>(cols[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    </a:t>
            </a:r>
            <a:r>
              <a:rPr lang="en-US" sz="2000" dirty="0" err="1">
                <a:latin typeface="Andale Mono"/>
                <a:cs typeface="Andale Mono"/>
              </a:rPr>
              <a:t>use_data.append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i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smtClean="0">
                <a:latin typeface="Andale Mono"/>
                <a:cs typeface="Andale Mono"/>
              </a:rPr>
              <a:t>…</a:t>
            </a:r>
            <a:endParaRPr lang="en-US" sz="3000" dirty="0" smtClean="0"/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X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use_data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 = </a:t>
            </a:r>
            <a:r>
              <a:rPr lang="en-US" sz="2000" dirty="0" err="1">
                <a:latin typeface="Andale Mono"/>
                <a:cs typeface="Andale Mono"/>
              </a:rPr>
              <a:t>all_data</a:t>
            </a:r>
            <a:r>
              <a:rPr lang="en-US" sz="2000" dirty="0">
                <a:latin typeface="Andale Mono"/>
                <a:cs typeface="Andale Mono"/>
              </a:rPr>
              <a:t>[:, </a:t>
            </a:r>
            <a:r>
              <a:rPr lang="en-US" sz="2000" dirty="0" err="1">
                <a:latin typeface="Andale Mono"/>
                <a:cs typeface="Andale Mono"/>
              </a:rPr>
              <a:t>out_index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6" y="5635665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525816" y="3477875"/>
            <a:ext cx="3936596" cy="1134980"/>
          </a:xfrm>
          <a:prstGeom prst="borderCallout1">
            <a:avLst>
              <a:gd name="adj1" fmla="val 191095"/>
              <a:gd name="adj2" fmla="val 25798"/>
              <a:gd name="adj3" fmla="val 105110"/>
              <a:gd name="adj4" fmla="val 70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Selects only those columns used in </a:t>
            </a:r>
            <a:r>
              <a:rPr lang="en-US" sz="2000" dirty="0" err="1" smtClean="0"/>
              <a:t>all_data</a:t>
            </a:r>
            <a:r>
              <a:rPr lang="en-US" sz="2000" dirty="0" smtClean="0"/>
              <a:t> for X, and the outcome variable for y (what we will predict)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3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unwanted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y[y=="No Show"]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y[y=="Missing Report Expired"]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y[y=="Found Report Expired"] = "</a:t>
            </a:r>
            <a:r>
              <a:rPr lang="en-US" sz="2000" dirty="0" smtClean="0">
                <a:latin typeface="Andale Mono"/>
                <a:cs typeface="Andale Mono"/>
              </a:rPr>
              <a:t>Other”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…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y[y=="Trap Neuter/Spay Released"]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y[y=="Transferred to Rescue Group"] = "Other"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y[y==</a:t>
            </a:r>
            <a:r>
              <a:rPr lang="en-US" sz="2000" dirty="0" err="1">
                <a:latin typeface="Andale Mono"/>
                <a:cs typeface="Andale Mono"/>
              </a:rPr>
              <a:t>u'Foster</a:t>
            </a:r>
            <a:r>
              <a:rPr lang="en-US" sz="2000" dirty="0">
                <a:latin typeface="Andale Mono"/>
                <a:cs typeface="Andale Mono"/>
              </a:rPr>
              <a:t>']="Other"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3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0022" y="2716419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3297977" y="4877907"/>
            <a:ext cx="3936596" cy="1134980"/>
          </a:xfrm>
          <a:prstGeom prst="borderCallout1">
            <a:avLst>
              <a:gd name="adj1" fmla="val -13100"/>
              <a:gd name="adj2" fmla="val 46741"/>
              <a:gd name="adj3" fmla="val -83378"/>
              <a:gd name="adj4" fmla="val 34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All the hard work is done with </a:t>
            </a:r>
            <a:r>
              <a:rPr lang="en-US" sz="2000" dirty="0" err="1" smtClean="0"/>
              <a:t>X_opt</a:t>
            </a:r>
            <a:r>
              <a:rPr lang="en-US" sz="2000" dirty="0" smtClean="0"/>
              <a:t> and </a:t>
            </a:r>
            <a:r>
              <a:rPr lang="en-US" sz="2000" dirty="0" err="1" smtClean="0"/>
              <a:t>y_opt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2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nrows</a:t>
            </a:r>
            <a:r>
              <a:rPr lang="en-US" sz="2400" dirty="0">
                <a:latin typeface="Andale Mono"/>
                <a:cs typeface="Andale Mono"/>
              </a:rPr>
              <a:t>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</a:t>
            </a:r>
            <a:r>
              <a:rPr lang="en-US" sz="2400" dirty="0" err="1">
                <a:latin typeface="Andale Mono"/>
                <a:cs typeface="Andale Mono"/>
              </a:rPr>
              <a:t>all_data</a:t>
            </a:r>
            <a:r>
              <a:rPr lang="en-US" sz="24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percent = </a:t>
            </a:r>
            <a:r>
              <a:rPr lang="en-US" sz="2400" dirty="0" err="1">
                <a:latin typeface="Andale Mono"/>
                <a:cs typeface="Andale Mono"/>
              </a:rPr>
              <a:t>len</a:t>
            </a:r>
            <a:r>
              <a:rPr lang="en-US" sz="2400" dirty="0">
                <a:latin typeface="Andale Mono"/>
                <a:cs typeface="Andale Mono"/>
              </a:rPr>
              <a:t>(X)/20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X_opt</a:t>
            </a:r>
            <a:r>
              <a:rPr lang="en-US" sz="2400" dirty="0">
                <a:latin typeface="Andale Mono"/>
                <a:cs typeface="Andale Mono"/>
              </a:rPr>
              <a:t> = X[:percent,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y_opt</a:t>
            </a:r>
            <a:r>
              <a:rPr lang="en-US" sz="2400" dirty="0">
                <a:latin typeface="Andale Mono"/>
                <a:cs typeface="Andale Mono"/>
              </a:rPr>
              <a:t> = y[:percent]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= X[percent:, :]</a:t>
            </a:r>
          </a:p>
          <a:p>
            <a:pPr marL="0" indent="0">
              <a:buNone/>
            </a:pPr>
            <a:r>
              <a:rPr lang="en-US" sz="2400" dirty="0" err="1">
                <a:latin typeface="Andale Mono"/>
                <a:cs typeface="Andale Mono"/>
              </a:rPr>
              <a:t>y_rest</a:t>
            </a:r>
            <a:r>
              <a:rPr lang="en-US" sz="2400" dirty="0">
                <a:latin typeface="Andale Mono"/>
                <a:cs typeface="Andale Mono"/>
              </a:rPr>
              <a:t> = y[percent:]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3381" y="3652361"/>
            <a:ext cx="6312686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748636" y="5093670"/>
            <a:ext cx="3936596" cy="1134980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Only use </a:t>
            </a:r>
            <a:r>
              <a:rPr lang="en-US" sz="2000" dirty="0" err="1" smtClean="0"/>
              <a:t>th</a:t>
            </a:r>
            <a:r>
              <a:rPr lang="en-US" sz="2000" dirty="0" smtClean="0"/>
              <a:t> </a:t>
            </a:r>
            <a:r>
              <a:rPr lang="en-US" sz="2000" dirty="0" err="1" smtClean="0"/>
              <a:t>erest</a:t>
            </a:r>
            <a:r>
              <a:rPr lang="en-US" sz="2000" dirty="0" smtClean="0"/>
              <a:t> of the data for validation at the very end (you will use this to report numbers in Byte5)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84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35455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Recall: 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Callout 1 34"/>
          <p:cNvSpPr/>
          <p:nvPr/>
        </p:nvSpPr>
        <p:spPr>
          <a:xfrm>
            <a:off x="3780124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7671"/>
              <a:gd name="adj4" fmla="val 51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X</a:t>
            </a:r>
            <a:endParaRPr lang="en-US" sz="2000" dirty="0"/>
          </a:p>
        </p:txBody>
      </p:sp>
      <p:sp>
        <p:nvSpPr>
          <p:cNvPr id="36" name="Line Callout 1 35"/>
          <p:cNvSpPr/>
          <p:nvPr/>
        </p:nvSpPr>
        <p:spPr>
          <a:xfrm>
            <a:off x="5146318" y="4764620"/>
            <a:ext cx="1217571" cy="833960"/>
          </a:xfrm>
          <a:prstGeom prst="borderCallout1">
            <a:avLst>
              <a:gd name="adj1" fmla="val -7209"/>
              <a:gd name="adj2" fmla="val 38817"/>
              <a:gd name="adj3" fmla="val -62327"/>
              <a:gd name="adj4" fmla="val 27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is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737582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X_train</a:t>
            </a:r>
            <a:r>
              <a:rPr lang="en-US" sz="1800" dirty="0">
                <a:latin typeface="Andale Mono"/>
                <a:cs typeface="Andale Mono"/>
              </a:rPr>
              <a:t>, </a:t>
            </a:r>
            <a:r>
              <a:rPr lang="en-US" sz="1800" dirty="0" err="1">
                <a:latin typeface="Andale Mono"/>
                <a:cs typeface="Andale Mono"/>
              </a:rPr>
              <a:t>y_train</a:t>
            </a:r>
            <a:r>
              <a:rPr lang="en-US" sz="1800" dirty="0">
                <a:latin typeface="Andale Mono"/>
                <a:cs typeface="Andale Mono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5362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Goals: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Developing </a:t>
            </a:r>
            <a:r>
              <a:rPr lang="en-US" dirty="0"/>
              <a:t>a feature set to be used for prediction </a:t>
            </a:r>
            <a:r>
              <a:rPr lang="en-US" dirty="0" smtClean="0"/>
              <a:t>based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Naive Bayes and Decision Trees to train a </a:t>
            </a:r>
            <a:r>
              <a:rPr lang="en-US" dirty="0" smtClean="0"/>
              <a:t>classifier</a:t>
            </a:r>
          </a:p>
          <a:p>
            <a:pPr marL="0" indent="0">
              <a:buNone/>
            </a:pPr>
            <a:r>
              <a:rPr lang="en-US" dirty="0" smtClean="0"/>
              <a:t>Developing in an optimization set</a:t>
            </a:r>
          </a:p>
          <a:p>
            <a:pPr marL="0" indent="0">
              <a:buNone/>
            </a:pPr>
            <a:r>
              <a:rPr lang="en-US" dirty="0" smtClean="0"/>
              <a:t>Understanding </a:t>
            </a:r>
            <a:r>
              <a:rPr lang="en-US" dirty="0"/>
              <a:t>your results and comparing them to a baseline classifier</a:t>
            </a:r>
          </a:p>
          <a:p>
            <a:pPr marL="0" indent="0">
              <a:buNone/>
            </a:pPr>
            <a:r>
              <a:rPr lang="en-US" dirty="0" smtClean="0"/>
              <a:t>Documenting </a:t>
            </a:r>
            <a:r>
              <a:rPr lang="en-US" dirty="0"/>
              <a:t>your findings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37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X_train</a:t>
            </a:r>
            <a:r>
              <a:rPr lang="en-US" sz="1800" dirty="0">
                <a:latin typeface="Andale Mono"/>
                <a:cs typeface="Andale Mono"/>
              </a:rPr>
              <a:t>, </a:t>
            </a:r>
            <a:r>
              <a:rPr lang="en-US" sz="1800" dirty="0" err="1">
                <a:latin typeface="Andale Mono"/>
                <a:cs typeface="Andale Mono"/>
              </a:rPr>
              <a:t>y_train</a:t>
            </a:r>
            <a:r>
              <a:rPr lang="en-US" sz="1800" dirty="0">
                <a:latin typeface="Andale Mono"/>
                <a:cs typeface="Andale Mono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ight Brace 1"/>
          <p:cNvSpPr/>
          <p:nvPr/>
        </p:nvSpPr>
        <p:spPr>
          <a:xfrm rot="16200000" flipH="1">
            <a:off x="4004308" y="3078262"/>
            <a:ext cx="877156" cy="1418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 flipH="1">
            <a:off x="5081431" y="3419319"/>
            <a:ext cx="877155" cy="73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6830" y="5732739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463" y="5731982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</p:cNvCxnSpPr>
          <p:nvPr/>
        </p:nvCxnSpPr>
        <p:spPr>
          <a:xfrm flipH="1">
            <a:off x="2428744" y="4225927"/>
            <a:ext cx="2014143" cy="150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35815" y="4226684"/>
            <a:ext cx="2014143" cy="150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3776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Training Classifiers</a:t>
            </a:r>
            <a:endParaRPr lang="en-US" dirty="0">
              <a:latin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278" y="5359872"/>
            <a:ext cx="8730722" cy="102201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DummyClassifier</a:t>
            </a:r>
            <a:r>
              <a:rPr lang="en-US" sz="1800" dirty="0">
                <a:latin typeface="Andale Mono"/>
                <a:cs typeface="Andale Mono"/>
              </a:rPr>
              <a:t>(strategy='most_frequent',</a:t>
            </a:r>
            <a:r>
              <a:rPr lang="en-US" sz="1800" dirty="0" err="1">
                <a:latin typeface="Andale Mono"/>
                <a:cs typeface="Andale Mono"/>
              </a:rPr>
              <a:t>random_state</a:t>
            </a:r>
            <a:r>
              <a:rPr lang="en-US" sz="1800" dirty="0">
                <a:latin typeface="Andale Mono"/>
                <a:cs typeface="Andale Mono"/>
              </a:rPr>
              <a:t>=0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Andale Mono"/>
                <a:cs typeface="Andale Mono"/>
              </a:rPr>
              <a:t>dc = </a:t>
            </a:r>
            <a:r>
              <a:rPr lang="en-US" sz="1800" dirty="0" err="1">
                <a:latin typeface="Andale Mono"/>
                <a:cs typeface="Andale Mono"/>
              </a:rPr>
              <a:t>dc.fit</a:t>
            </a:r>
            <a:r>
              <a:rPr lang="en-US" sz="1800" dirty="0" smtClean="0">
                <a:latin typeface="Andale Mono"/>
                <a:cs typeface="Andale Mono"/>
              </a:rPr>
              <a:t>(</a:t>
            </a:r>
            <a:r>
              <a:rPr lang="en-US" sz="1800" dirty="0" err="1" smtClean="0">
                <a:latin typeface="Andale Mono"/>
                <a:cs typeface="Andale Mono"/>
              </a:rPr>
              <a:t>X_opt</a:t>
            </a:r>
            <a:r>
              <a:rPr lang="en-US" sz="1800" dirty="0" smtClean="0">
                <a:latin typeface="Andale Mono"/>
                <a:cs typeface="Andale Mono"/>
              </a:rPr>
              <a:t>, </a:t>
            </a:r>
            <a:r>
              <a:rPr lang="en-US" sz="1800" dirty="0" err="1" smtClean="0">
                <a:latin typeface="Andale Mono"/>
                <a:cs typeface="Andale Mono"/>
              </a:rPr>
              <a:t>y_opt</a:t>
            </a:r>
            <a:r>
              <a:rPr lang="en-US" sz="1800" dirty="0" smtClean="0">
                <a:latin typeface="Andale Mono"/>
                <a:cs typeface="Andale Mono"/>
              </a:rPr>
              <a:t>)</a:t>
            </a:r>
            <a:endParaRPr lang="en-US" sz="1800" dirty="0">
              <a:latin typeface="Andale Mono"/>
              <a:cs typeface="Andale Mono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1800" dirty="0">
              <a:latin typeface="Andale Mono"/>
              <a:cs typeface="Andale Mono"/>
            </a:endParaRP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>
          <a:xfrm>
            <a:off x="994837" y="5759178"/>
            <a:ext cx="1271787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8524" y="5731982"/>
            <a:ext cx="425370" cy="35088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715719" y="2428991"/>
            <a:ext cx="4804144" cy="330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0"/>
          </p:cNvCxnSpPr>
          <p:nvPr/>
        </p:nvCxnSpPr>
        <p:spPr>
          <a:xfrm flipH="1">
            <a:off x="571209" y="4226684"/>
            <a:ext cx="5677191" cy="1505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043619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28943" y="1579745"/>
            <a:ext cx="8274086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cross_validation.StratifiedKFold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, 10)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train, test in </a:t>
            </a: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train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dc.fit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test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dc.predict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calculate metrics relating how well they did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+ [</a:t>
            </a:r>
            <a:r>
              <a:rPr lang="en-US" sz="2000" dirty="0" err="1">
                <a:latin typeface="Andale Mono"/>
                <a:cs typeface="Andale Mono"/>
              </a:rPr>
              <a:t>dc_accuracy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32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2025610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2748636" y="3637274"/>
            <a:ext cx="3936596" cy="1134980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loop and select a different fold for </a:t>
            </a:r>
            <a:r>
              <a:rPr lang="en-US" sz="2000" dirty="0" err="1" smtClean="0"/>
              <a:t>traininng</a:t>
            </a:r>
            <a:r>
              <a:rPr lang="en-US" sz="2000" dirty="0" smtClean="0"/>
              <a:t>/testing each time from the optimization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262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8943" y="1579745"/>
            <a:ext cx="8274086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cross_validation.StratifiedKFold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, 10)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for train, test in </a:t>
            </a: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train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= </a:t>
            </a:r>
            <a:r>
              <a:rPr lang="en-US" sz="2000" dirty="0" err="1" smtClean="0">
                <a:latin typeface="Andale Mono"/>
                <a:cs typeface="Andale Mono"/>
              </a:rPr>
              <a:t>dc.fit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test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dc.predict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calculate metrics relating how well they did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+ [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33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3074643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2748635" y="4476795"/>
            <a:ext cx="4485937" cy="757758"/>
          </a:xfrm>
          <a:prstGeom prst="borderCallout1">
            <a:avLst>
              <a:gd name="adj1" fmla="val 51693"/>
              <a:gd name="adj2" fmla="val -4201"/>
              <a:gd name="adj3" fmla="val -26439"/>
              <a:gd name="adj4" fmla="val -1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Train the classifier with the training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72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128943" y="1579745"/>
            <a:ext cx="8274086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cross_validation.StratifiedKFold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, 10)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for train, test in </a:t>
            </a:r>
            <a:r>
              <a:rPr lang="en-US" sz="2000" dirty="0" err="1" smtClean="0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X_opt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[train], </a:t>
            </a:r>
            <a:r>
              <a:rPr lang="en-US" sz="2000" dirty="0" err="1" smtClean="0">
                <a:latin typeface="Andale Mono"/>
                <a:cs typeface="Andale Mono"/>
              </a:rPr>
              <a:t>y_opt</a:t>
            </a:r>
            <a:r>
              <a:rPr lang="en-US" sz="2000" dirty="0" smtClean="0">
                <a:latin typeface="Andale Mono"/>
                <a:cs typeface="Andale Mono"/>
              </a:rPr>
              <a:t>[test]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train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= </a:t>
            </a:r>
            <a:r>
              <a:rPr lang="en-US" sz="2000" dirty="0" err="1" smtClean="0">
                <a:latin typeface="Andale Mono"/>
                <a:cs typeface="Andale Mono"/>
              </a:rPr>
              <a:t>dc.fit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X_train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test the classifier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dc.predict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# calculate metrics relating how well they did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 smtClean="0">
                <a:latin typeface="Andale Mono"/>
                <a:cs typeface="Andale Mono"/>
              </a:rPr>
              <a:t>,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= </a:t>
            </a:r>
            <a:r>
              <a:rPr lang="en-US" sz="2000" dirty="0" err="1" smtClean="0">
                <a:latin typeface="Andale Mono"/>
                <a:cs typeface="Andale Mono"/>
              </a:rPr>
              <a:t>dc_acc_scores</a:t>
            </a:r>
            <a:r>
              <a:rPr lang="en-US" sz="2000" dirty="0" smtClean="0">
                <a:latin typeface="Andale Mono"/>
                <a:cs typeface="Andale Mono"/>
              </a:rPr>
              <a:t> + [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]</a:t>
            </a:r>
          </a:p>
          <a:p>
            <a:pPr marL="0" indent="0">
              <a:buFont typeface="Arial"/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34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3914164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2760902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 it with the testing set (one of the 10 folds)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470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Kfold</a:t>
            </a:r>
            <a:r>
              <a:rPr lang="en-US" sz="2800" dirty="0" smtClean="0"/>
              <a:t> Validation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579745"/>
            <a:ext cx="8274086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cross_validation.StratifiedKFold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, 10)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for train, test in </a:t>
            </a:r>
            <a:r>
              <a:rPr lang="en-US" sz="2000" dirty="0" err="1">
                <a:latin typeface="Andale Mono"/>
                <a:cs typeface="Andale Mono"/>
              </a:rPr>
              <a:t>skf</a:t>
            </a:r>
            <a:r>
              <a:rPr lang="en-US" sz="2000" dirty="0" smtClean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X_opt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[train], </a:t>
            </a:r>
            <a:r>
              <a:rPr lang="en-US" sz="2000" dirty="0" err="1">
                <a:latin typeface="Andale Mono"/>
                <a:cs typeface="Andale Mono"/>
              </a:rPr>
              <a:t>y_opt</a:t>
            </a:r>
            <a:r>
              <a:rPr lang="en-US" sz="2000" dirty="0">
                <a:latin typeface="Andale Mono"/>
                <a:cs typeface="Andale Mono"/>
              </a:rPr>
              <a:t>[test]</a:t>
            </a:r>
            <a:endParaRPr lang="en-US" sz="20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train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dc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dc.fit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X_train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y_train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test the </a:t>
            </a:r>
            <a:r>
              <a:rPr lang="en-US" sz="2000" dirty="0" smtClean="0">
                <a:latin typeface="Andale Mono"/>
                <a:cs typeface="Andale Mono"/>
              </a:rPr>
              <a:t>classifier</a:t>
            </a:r>
            <a:endParaRPr lang="en-US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 </a:t>
            </a:r>
            <a:r>
              <a:rPr lang="en-US" sz="2000" dirty="0" err="1" smtClean="0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dc.predict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X_test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# </a:t>
            </a:r>
            <a:r>
              <a:rPr lang="en-US" sz="2000" dirty="0">
                <a:latin typeface="Andale Mono"/>
                <a:cs typeface="Andale Mono"/>
              </a:rPr>
              <a:t>calculate metrics relating how well they did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 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 err="1" smtClean="0">
                <a:latin typeface="Andale Mono"/>
                <a:cs typeface="Andale Mono"/>
              </a:rPr>
              <a:t>dc_accuracy</a:t>
            </a:r>
            <a:r>
              <a:rPr lang="en-US" sz="2000" dirty="0" smtClean="0">
                <a:latin typeface="Andale Mono"/>
                <a:cs typeface="Andale Mono"/>
              </a:rPr>
              <a:t> </a:t>
            </a:r>
            <a:r>
              <a:rPr lang="en-US" sz="2000" dirty="0">
                <a:latin typeface="Andale Mono"/>
                <a:cs typeface="Andale Mono"/>
              </a:rPr>
              <a:t>= </a:t>
            </a:r>
            <a:r>
              <a:rPr lang="en-US" sz="2000" dirty="0" err="1">
                <a:latin typeface="Andale Mono"/>
                <a:cs typeface="Andale Mono"/>
              </a:rPr>
              <a:t>metrics.accuracy_score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 </a:t>
            </a:r>
            <a:r>
              <a:rPr lang="en-US" sz="2000" dirty="0" smtClean="0">
                <a:latin typeface="Andale Mono"/>
                <a:cs typeface="Andale Mono"/>
              </a:rPr>
              <a:t>         </a:t>
            </a:r>
            <a:r>
              <a:rPr lang="en-US" sz="2000" dirty="0" err="1" smtClean="0">
                <a:latin typeface="Andale Mono"/>
                <a:cs typeface="Andale Mono"/>
              </a:rPr>
              <a:t>y_test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dc_pred</a:t>
            </a:r>
            <a:r>
              <a:rPr lang="en-US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  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 + [</a:t>
            </a:r>
            <a:r>
              <a:rPr lang="en-US" sz="2000" dirty="0" err="1">
                <a:latin typeface="Andale Mono"/>
                <a:cs typeface="Andale Mono"/>
              </a:rPr>
              <a:t>dc_accuracy</a:t>
            </a:r>
            <a:r>
              <a:rPr lang="en-US" sz="20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z="700" smtClean="0"/>
              <a:t>3/17/14</a:t>
            </a:fld>
            <a:endParaRPr lang="en-US" sz="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z="3600" smtClean="0"/>
              <a:t>35</a:t>
            </a:fld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5995" y="4838869"/>
            <a:ext cx="8550088" cy="17497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3206582"/>
            <a:ext cx="5332656" cy="1094290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Calculate metrics such as accuracy. We can capture them in an array and print them out along the way or compute an </a:t>
            </a:r>
            <a:r>
              <a:rPr lang="en-US" sz="2000" dirty="0" err="1" smtClean="0"/>
              <a:t>avg</a:t>
            </a:r>
            <a:r>
              <a:rPr lang="en-US" sz="2000" dirty="0" smtClean="0"/>
              <a:t> at the 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602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useful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</a:t>
            </a:r>
          </a:p>
          <a:p>
            <a:pPr marL="0" indent="0">
              <a:buNone/>
            </a:pPr>
            <a:r>
              <a:rPr lang="en-US" dirty="0" smtClean="0"/>
              <a:t>Precision </a:t>
            </a:r>
            <a:r>
              <a:rPr lang="en-US" dirty="0">
                <a:latin typeface="Arial" charset="0"/>
              </a:rPr>
              <a:t>= TP / (TP + FP)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Recall </a:t>
            </a:r>
            <a:r>
              <a:rPr lang="en-US" dirty="0" smtClean="0">
                <a:latin typeface="Arial" charset="0"/>
              </a:rPr>
              <a:t>= </a:t>
            </a:r>
            <a:r>
              <a:rPr lang="en-US" dirty="0">
                <a:latin typeface="Arial" charset="0"/>
              </a:rPr>
              <a:t>TP / (TP + FN)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F1 Score (harmonic mean of P&amp;R)</a:t>
            </a:r>
          </a:p>
          <a:p>
            <a:pPr marL="0" indent="0">
              <a:buNone/>
            </a:pPr>
            <a:r>
              <a:rPr lang="en-US" dirty="0" smtClean="0"/>
              <a:t>Confusion Matrix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0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ndale Mono"/>
                <a:cs typeface="Andale Mono"/>
              </a:rPr>
              <a:t>t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34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 smtClean="0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5" y="3646756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2493494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the mean different in accuracy large?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90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Work: Selecting Features and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Topic of today’s lecture</a:t>
            </a:r>
          </a:p>
          <a:p>
            <a:pPr marL="0" indent="0">
              <a:buNone/>
            </a:pPr>
            <a:r>
              <a:rPr lang="en-US" i="1" dirty="0" smtClean="0"/>
              <a:t>But </a:t>
            </a:r>
            <a:r>
              <a:rPr lang="en-US" dirty="0" smtClean="0"/>
              <a:t>you only know if you’re making progress if you compare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diff = </a:t>
            </a:r>
            <a:r>
              <a:rPr lang="en-US" sz="2000" dirty="0" err="1" smtClean="0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first_acc_scores</a:t>
            </a:r>
            <a:r>
              <a:rPr lang="en-US" sz="2000" dirty="0">
                <a:latin typeface="Andale Mono"/>
                <a:cs typeface="Andale Mono"/>
              </a:rPr>
              <a:t>) - </a:t>
            </a:r>
            <a:r>
              <a:rPr lang="en-US" sz="2000" dirty="0" err="1">
                <a:latin typeface="Andale Mono"/>
                <a:cs typeface="Andale Mono"/>
              </a:rPr>
              <a:t>np.mean</a:t>
            </a:r>
            <a:r>
              <a:rPr lang="en-US" sz="2000" dirty="0" smtClean="0">
                <a:latin typeface="Andale Mono"/>
                <a:cs typeface="Andale Mono"/>
              </a:rPr>
              <a:t>(</a:t>
            </a:r>
            <a:r>
              <a:rPr lang="en-US" sz="2000" dirty="0" err="1" smtClean="0">
                <a:latin typeface="Andale Mono"/>
                <a:cs typeface="Andale Mono"/>
              </a:rPr>
              <a:t>second_acc_scores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ndale Mono"/>
                <a:cs typeface="Andale Mono"/>
              </a:rPr>
              <a:t>t, </a:t>
            </a:r>
            <a:r>
              <a:rPr lang="en-US" sz="2000" dirty="0" err="1">
                <a:latin typeface="Andale Mono"/>
                <a:cs typeface="Andale Mono"/>
              </a:rPr>
              <a:t>prob</a:t>
            </a:r>
            <a:r>
              <a:rPr lang="en-US" sz="2000" dirty="0">
                <a:latin typeface="Andale Mono"/>
                <a:cs typeface="Andale Mono"/>
              </a:rPr>
              <a:t> = </a:t>
            </a:r>
            <a:r>
              <a:rPr lang="en-US" sz="2000" dirty="0" err="1">
                <a:latin typeface="Andale Mono"/>
                <a:cs typeface="Andale Mono"/>
              </a:rPr>
              <a:t>scipy.stats.ttest_rel</a:t>
            </a:r>
            <a:r>
              <a:rPr lang="en-US" sz="2000" dirty="0">
                <a:latin typeface="Andale Mono"/>
                <a:cs typeface="Andale Mono"/>
              </a:rPr>
              <a:t>(</a:t>
            </a:r>
            <a:r>
              <a:rPr lang="en-US" sz="2000" dirty="0" err="1">
                <a:latin typeface="Andale Mono"/>
                <a:cs typeface="Andale Mono"/>
              </a:rPr>
              <a:t>dc_acc_scores</a:t>
            </a:r>
            <a:r>
              <a:rPr lang="en-US" sz="2000" dirty="0">
                <a:latin typeface="Andale Mono"/>
                <a:cs typeface="Andale Mono"/>
              </a:rPr>
              <a:t>, </a:t>
            </a:r>
            <a:r>
              <a:rPr lang="en-US" sz="2000" dirty="0" err="1">
                <a:latin typeface="Andale Mono"/>
                <a:cs typeface="Andale Mono"/>
              </a:rPr>
              <a:t>gnb_acc_scores</a:t>
            </a:r>
            <a:r>
              <a:rPr lang="en-US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5995" y="4510404"/>
            <a:ext cx="7882681" cy="112526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ine Callout 1 7"/>
          <p:cNvSpPr/>
          <p:nvPr/>
        </p:nvSpPr>
        <p:spPr>
          <a:xfrm>
            <a:off x="3016020" y="3338130"/>
            <a:ext cx="5332656" cy="757758"/>
          </a:xfrm>
          <a:prstGeom prst="borderCallout1">
            <a:avLst>
              <a:gd name="adj1" fmla="val 51693"/>
              <a:gd name="adj2" fmla="val -4201"/>
              <a:gd name="adj3" fmla="val 141188"/>
              <a:gd name="adj4" fmla="val -25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Is it significant? A regular t-test can answer this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714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Check for significant difference using Chi-Squared test</a:t>
            </a:r>
          </a:p>
          <a:p>
            <a:pPr marL="0" indent="0">
              <a:buNone/>
            </a:pPr>
            <a:r>
              <a:rPr lang="en-US" dirty="0" smtClean="0"/>
              <a:t>Check for significant difference using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Library tests provide a p-value so the process is simpler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67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ALWAYS do this on </a:t>
            </a:r>
            <a:r>
              <a:rPr lang="en-US" dirty="0" err="1" smtClean="0">
                <a:latin typeface="Arial" charset="0"/>
              </a:rPr>
              <a:t>X_opt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If features are based </a:t>
            </a:r>
            <a:r>
              <a:rPr lang="en-US" sz="3500" dirty="0">
                <a:latin typeface="Arial" charset="0"/>
              </a:rPr>
              <a:t>on observations over your whole set of </a:t>
            </a:r>
            <a:r>
              <a:rPr lang="en-US" sz="3500" dirty="0" smtClean="0">
                <a:latin typeface="Arial" charset="0"/>
              </a:rPr>
              <a:t>data…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8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latin typeface="Arial" charset="0"/>
              </a:rPr>
              <a:t>If features are based on observations over your whole set of data…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4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selfiecity.net</a:t>
            </a:r>
            <a:r>
              <a:rPr lang="en-US" dirty="0"/>
              <a:t>/</a:t>
            </a:r>
            <a:r>
              <a:rPr lang="en-US" dirty="0" err="1"/>
              <a:t>selfiexploratory</a:t>
            </a:r>
            <a:r>
              <a:rPr lang="en-US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9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the accuracy of Naive Bayes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X_rest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dirty="0" smtClean="0"/>
              <a:t>using 10-fold X-validation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the accuracy of Decision Trees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dirty="0"/>
              <a:t>using 10-fold X-validation</a:t>
            </a:r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whether these accuracies are significantly different (give a p 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7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the accuracy of Naive Bayes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X_rest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dirty="0" smtClean="0"/>
              <a:t>using 10-fold X-validation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 the accuracy of Decision Trees when applied to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sz="2400" dirty="0" err="1">
                <a:latin typeface="Andale Mono"/>
                <a:cs typeface="Andale Mono"/>
              </a:rPr>
              <a:t>X_rest</a:t>
            </a:r>
            <a:r>
              <a:rPr lang="en-US" sz="2400" dirty="0">
                <a:latin typeface="Andale Mono"/>
                <a:cs typeface="Andale Mono"/>
              </a:rPr>
              <a:t> </a:t>
            </a:r>
            <a:r>
              <a:rPr lang="en-US" dirty="0"/>
              <a:t>using 10-fold X-validation</a:t>
            </a:r>
          </a:p>
          <a:p>
            <a:pPr marL="0" indent="0">
              <a:buNone/>
            </a:pPr>
            <a:r>
              <a:rPr lang="en-US" dirty="0" smtClean="0"/>
              <a:t>State </a:t>
            </a:r>
            <a:r>
              <a:rPr lang="en-US" dirty="0"/>
              <a:t>whether these accuracies are significantly different (give a p value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</a:t>
            </a:r>
            <a:r>
              <a:rPr lang="en-US" b="1" dirty="0" smtClean="0"/>
              <a:t> </a:t>
            </a:r>
            <a:r>
              <a:rPr lang="en-US" b="1" dirty="0" err="1">
                <a:latin typeface="Andale Mono"/>
                <a:cs typeface="Andale Mono"/>
              </a:rPr>
              <a:t>X_rest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34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a picture of the decision tree and talk about what you learned from it</a:t>
            </a:r>
          </a:p>
          <a:p>
            <a:pPr marL="0" indent="0">
              <a:buNone/>
            </a:pPr>
            <a:r>
              <a:rPr lang="en-US" dirty="0"/>
              <a:t>What was the best classifier you were able to create:</a:t>
            </a:r>
          </a:p>
          <a:p>
            <a:pPr marL="0" indent="0">
              <a:buNone/>
            </a:pPr>
            <a:r>
              <a:rPr lang="en-US" dirty="0"/>
              <a:t>What features did you create or modify?</a:t>
            </a:r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were the accuracy, precision and recall of the result on your 'rest' (non optimization) set?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0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Significant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69475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Set an alpha value (we'll use p=.05)</a:t>
            </a:r>
          </a:p>
          <a:p>
            <a:pPr marL="0" indent="0">
              <a:buNone/>
            </a:pPr>
            <a:r>
              <a:rPr lang="en-US" dirty="0"/>
              <a:t>2) Define our </a:t>
            </a:r>
            <a:r>
              <a:rPr lang="en-US" dirty="0" smtClean="0"/>
              <a:t>hypotheses:</a:t>
            </a:r>
          </a:p>
          <a:p>
            <a:pPr lvl="1"/>
            <a:r>
              <a:rPr lang="en-US" sz="2000" dirty="0" smtClean="0"/>
              <a:t>Hypothesis </a:t>
            </a:r>
            <a:r>
              <a:rPr lang="en-US" sz="2000" dirty="0"/>
              <a:t>1: </a:t>
            </a:r>
            <a:r>
              <a:rPr lang="en-US" sz="2000" dirty="0" err="1"/>
              <a:t>cat_outcomes</a:t>
            </a:r>
            <a:r>
              <a:rPr lang="en-US" sz="2000" dirty="0"/>
              <a:t> = </a:t>
            </a:r>
            <a:r>
              <a:rPr lang="en-US" sz="2000" dirty="0" err="1" smtClean="0"/>
              <a:t>dog_outcomes</a:t>
            </a:r>
            <a:endParaRPr lang="en-US" sz="2000" dirty="0" smtClean="0"/>
          </a:p>
          <a:p>
            <a:pPr lvl="1"/>
            <a:r>
              <a:rPr lang="en-US" sz="2000" dirty="0" smtClean="0"/>
              <a:t>Hypothesis </a:t>
            </a:r>
            <a:r>
              <a:rPr lang="en-US" sz="2000" dirty="0"/>
              <a:t>2: </a:t>
            </a:r>
            <a:r>
              <a:rPr lang="en-US" sz="2000" dirty="0" err="1"/>
              <a:t>cat_outcomes</a:t>
            </a:r>
            <a:r>
              <a:rPr lang="en-US" sz="2000" dirty="0"/>
              <a:t> != </a:t>
            </a:r>
            <a:r>
              <a:rPr lang="en-US" sz="2000" dirty="0" err="1"/>
              <a:t>dog_outcomes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3) Calculate the statistics (we'll use scipy.stats.chi2_contingency)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dirty="0" smtClean="0"/>
              <a:t>compare </a:t>
            </a:r>
            <a:r>
              <a:rPr lang="en-US" dirty="0"/>
              <a:t>the returned p value to alpha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) State conclusion: Which hypothesis is rejected?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an array </a:t>
            </a:r>
            <a:r>
              <a:rPr lang="en-US" dirty="0"/>
              <a:t>containing the observed frequencies of cat outcomes and dog outcomes, something like this: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19879"/>
              </p:ext>
            </p:extLst>
          </p:nvPr>
        </p:nvGraphicFramePr>
        <p:xfrm>
          <a:off x="1138573" y="4048835"/>
          <a:ext cx="60960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Euthanized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euthanized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adopted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euthanized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6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01514" y="1602029"/>
            <a:ext cx="935847" cy="38127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2941231" y="3052953"/>
            <a:ext cx="1582026" cy="1069647"/>
          </a:xfrm>
          <a:prstGeom prst="borderCallout1">
            <a:avLst>
              <a:gd name="adj1" fmla="val -22917"/>
              <a:gd name="adj2" fmla="val 76174"/>
              <a:gd name="adj3" fmla="val -91667"/>
              <a:gd name="adj4" fmla="val 129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0.0 ensures numbers are real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35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02029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np.array</a:t>
            </a:r>
            <a:r>
              <a:rPr lang="pl-PL" sz="2000" dirty="0">
                <a:latin typeface="Andale Mono"/>
                <a:cs typeface="Andale Mono"/>
              </a:rPr>
              <a:t>([0.0,0,0,0,0,0]</a:t>
            </a:r>
            <a:r>
              <a:rPr lang="pl-PL" sz="2000" dirty="0" smtClean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cats</a:t>
            </a:r>
            <a:r>
              <a:rPr lang="pl-PL" sz="2000" dirty="0">
                <a:latin typeface="Andale Mono"/>
                <a:cs typeface="Andale Mono"/>
              </a:rPr>
              <a:t>['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'] # the </a:t>
            </a:r>
            <a:r>
              <a:rPr lang="pl-PL" sz="2000" dirty="0" err="1">
                <a:latin typeface="Andale Mono"/>
                <a:cs typeface="Andale Mono"/>
              </a:rPr>
              <a:t>actual</a:t>
            </a:r>
            <a:r>
              <a:rPr lang="pl-PL" sz="2000" dirty="0">
                <a:latin typeface="Andale Mono"/>
                <a:cs typeface="Andale Mono"/>
              </a:rPr>
              <a:t> data 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for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 in </a:t>
            </a:r>
            <a:r>
              <a:rPr lang="pl-PL" sz="2000" dirty="0" err="1">
                <a:latin typeface="Andale Mono"/>
                <a:cs typeface="Andale Mono"/>
              </a:rPr>
              <a:t>rows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# </a:t>
            </a:r>
            <a:r>
              <a:rPr lang="pl-PL" sz="2000" dirty="0" err="1">
                <a:latin typeface="Andale Mono"/>
                <a:cs typeface="Andale Mono"/>
              </a:rPr>
              <a:t>get</a:t>
            </a:r>
            <a:r>
              <a:rPr lang="pl-PL" sz="2000" dirty="0">
                <a:latin typeface="Andale Mono"/>
                <a:cs typeface="Andale Mono"/>
              </a:rPr>
              <a:t> the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for </a:t>
            </a:r>
            <a:r>
              <a:rPr lang="pl-PL" sz="2000" dirty="0" err="1">
                <a:latin typeface="Andale Mono"/>
                <a:cs typeface="Andale Mono"/>
              </a:rPr>
              <a:t>this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 = </a:t>
            </a:r>
            <a:r>
              <a:rPr lang="pl-PL" sz="2000" dirty="0" err="1">
                <a:latin typeface="Andale Mono"/>
                <a:cs typeface="Andale Mono"/>
              </a:rPr>
              <a:t>cat</a:t>
            </a:r>
            <a:r>
              <a:rPr lang="pl-PL" sz="2000" dirty="0">
                <a:latin typeface="Andale Mono"/>
                <a:cs typeface="Andale Mono"/>
              </a:rPr>
              <a:t>[0]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try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i = </a:t>
            </a:r>
            <a:r>
              <a:rPr lang="pl-PL" sz="2000" dirty="0" err="1">
                <a:latin typeface="Andale Mono"/>
                <a:cs typeface="Andale Mono"/>
              </a:rPr>
              <a:t>outcome_types.index</a:t>
            </a:r>
            <a:r>
              <a:rPr lang="pl-PL" sz="2000" dirty="0">
                <a:latin typeface="Andale Mono"/>
                <a:cs typeface="Andale Mono"/>
              </a:rPr>
              <a:t>(</a:t>
            </a:r>
            <a:r>
              <a:rPr lang="pl-PL" sz="2000" dirty="0" err="1">
                <a:latin typeface="Andale Mono"/>
                <a:cs typeface="Andale Mono"/>
              </a:rPr>
              <a:t>outcome</a:t>
            </a:r>
            <a:r>
              <a:rPr lang="pl-PL" sz="20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one of </a:t>
            </a:r>
            <a:r>
              <a:rPr lang="pl-PL" sz="2000" dirty="0" err="1">
                <a:latin typeface="Andale Mono"/>
                <a:cs typeface="Andale Mono"/>
              </a:rPr>
              <a:t>outcome_types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[i] + 1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</a:t>
            </a:r>
            <a:r>
              <a:rPr lang="pl-PL" sz="2000" dirty="0" err="1">
                <a:latin typeface="Andale Mono"/>
                <a:cs typeface="Andale Mono"/>
              </a:rPr>
              <a:t>except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ValueError</a:t>
            </a:r>
            <a:r>
              <a:rPr lang="pl-PL" sz="2000" dirty="0">
                <a:latin typeface="Andale Mono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# </a:t>
            </a:r>
            <a:r>
              <a:rPr lang="pl-PL" sz="2000" dirty="0" err="1">
                <a:latin typeface="Andale Mono"/>
                <a:cs typeface="Andale Mono"/>
              </a:rPr>
              <a:t>everything</a:t>
            </a:r>
            <a:r>
              <a:rPr lang="pl-PL" sz="2000" dirty="0">
                <a:latin typeface="Andale Mono"/>
                <a:cs typeface="Andale Mono"/>
              </a:rPr>
              <a:t> </a:t>
            </a:r>
            <a:r>
              <a:rPr lang="pl-PL" sz="2000" dirty="0" err="1">
                <a:latin typeface="Andale Mono"/>
                <a:cs typeface="Andale Mono"/>
              </a:rPr>
              <a:t>else</a:t>
            </a: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2000" dirty="0">
                <a:latin typeface="Andale Mono"/>
                <a:cs typeface="Andale Mono"/>
              </a:rPr>
              <a:t>       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= </a:t>
            </a:r>
            <a:r>
              <a:rPr lang="pl-PL" sz="2000" dirty="0" err="1">
                <a:latin typeface="Andale Mono"/>
                <a:cs typeface="Andale Mono"/>
              </a:rPr>
              <a:t>cat_outcomes</a:t>
            </a:r>
            <a:r>
              <a:rPr lang="pl-PL" sz="2000" dirty="0">
                <a:latin typeface="Andale Mono"/>
                <a:cs typeface="Andale Mono"/>
              </a:rPr>
              <a:t>[5] + 1</a:t>
            </a:r>
          </a:p>
          <a:p>
            <a:pPr marL="0" indent="0">
              <a:buNone/>
            </a:pPr>
            <a:endParaRPr lang="pl-PL" sz="20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20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59745" y="3654630"/>
            <a:ext cx="5837900" cy="91138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1983103" y="5124847"/>
            <a:ext cx="5251470" cy="1134980"/>
          </a:xfrm>
          <a:prstGeom prst="borderCallout1">
            <a:avLst>
              <a:gd name="adj1" fmla="val -22917"/>
              <a:gd name="adj2" fmla="val 76174"/>
              <a:gd name="adj3" fmla="val -50000"/>
              <a:gd name="adj4" fmla="val 23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quick mechanism for looking something up in an array. Frequently useful in this byte. Here it lets us decide which outcome to increment.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01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9135</TotalTime>
  <Words>2945</Words>
  <Application>Microsoft Macintosh PowerPoint</Application>
  <PresentationFormat>On-screen Show (4:3)</PresentationFormat>
  <Paragraphs>551</Paragraphs>
  <Slides>45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Learning Goals: Statistics</vt:lpstr>
      <vt:lpstr>Learning Goals: Machine Learning</vt:lpstr>
      <vt:lpstr>Statistics</vt:lpstr>
      <vt:lpstr>Checking for Significant Difference</vt:lpstr>
      <vt:lpstr>Preparing the Data</vt:lpstr>
      <vt:lpstr>Preparing the Data</vt:lpstr>
      <vt:lpstr>Preparing the Data</vt:lpstr>
      <vt:lpstr>Preparing the Data</vt:lpstr>
      <vt:lpstr>Reminder: Plotting for sanity</vt:lpstr>
      <vt:lpstr>Reminder: Plotting for sanity</vt:lpstr>
      <vt:lpstr>Reminder: Plotting for sanity</vt:lpstr>
      <vt:lpstr>Reminder: Plotting for sanity</vt:lpstr>
      <vt:lpstr>Reminder: Plotting for sanity</vt:lpstr>
      <vt:lpstr>Reminder: Plotting for sanity</vt:lpstr>
      <vt:lpstr>Calculate the results</vt:lpstr>
      <vt:lpstr>What you will do:</vt:lpstr>
      <vt:lpstr>What you will do:</vt:lpstr>
      <vt:lpstr>Machine Learning: Extracting Features</vt:lpstr>
      <vt:lpstr>Machine Learning: Extracting Features</vt:lpstr>
      <vt:lpstr>Machine Learning: Extracting Features</vt:lpstr>
      <vt:lpstr>Removing unwanted features</vt:lpstr>
      <vt:lpstr>Removing unwanted classes</vt:lpstr>
      <vt:lpstr>Dividing your data</vt:lpstr>
      <vt:lpstr>Dividing your data</vt:lpstr>
      <vt:lpstr>Dividing your data</vt:lpstr>
      <vt:lpstr>Recall: Training Classifiers</vt:lpstr>
      <vt:lpstr>Recall: Training Classifiers</vt:lpstr>
      <vt:lpstr>Training Classifiers</vt:lpstr>
      <vt:lpstr>Training Classifiers</vt:lpstr>
      <vt:lpstr>Training Classifiers</vt:lpstr>
      <vt:lpstr>Using Kfold Validation</vt:lpstr>
      <vt:lpstr>Using Kfold Validation</vt:lpstr>
      <vt:lpstr>Using Kfold Validation</vt:lpstr>
      <vt:lpstr>Using Kfold Validation</vt:lpstr>
      <vt:lpstr>What are some useful metrics?</vt:lpstr>
      <vt:lpstr>Real Work: Selecting Features and Algorithms</vt:lpstr>
      <vt:lpstr>Real Work: Selecting Features and Algorithms</vt:lpstr>
      <vt:lpstr>Real Work: Selecting Features and Algorithms</vt:lpstr>
      <vt:lpstr>ALWAYS do this on X_opt</vt:lpstr>
      <vt:lpstr>Finding Features </vt:lpstr>
      <vt:lpstr>PowerPoint Presentation</vt:lpstr>
      <vt:lpstr>Handin Expectations</vt:lpstr>
      <vt:lpstr>Handin Expectations</vt:lpstr>
      <vt:lpstr>Handin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537</cp:revision>
  <dcterms:created xsi:type="dcterms:W3CDTF">2013-10-07T16:54:34Z</dcterms:created>
  <dcterms:modified xsi:type="dcterms:W3CDTF">2014-03-18T00:46:32Z</dcterms:modified>
</cp:coreProperties>
</file>