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8.xml" ContentType="application/vnd.openxmlformats-officedocument.presentationml.notesSlide+xml"/>
  <Override PartName="/ppt/embeddings/oleObject3.bin" ContentType="application/vnd.openxmlformats-officedocument.oleObject"/>
  <Override PartName="/ppt/notesSlides/notesSlide39.xml" ContentType="application/vnd.openxmlformats-officedocument.presentationml.notesSlide+xml"/>
  <Override PartName="/ppt/embeddings/oleObject4.bin" ContentType="application/vnd.openxmlformats-officedocument.oleObject"/>
  <Override PartName="/ppt/notesSlides/notesSlide40.xml" ContentType="application/vnd.openxmlformats-officedocument.presentationml.notesSlide+xml"/>
  <Override PartName="/ppt/embeddings/oleObject5.bin" ContentType="application/vnd.openxmlformats-officedocument.oleObject"/>
  <Override PartName="/ppt/notesSlides/notesSlide41.xml" ContentType="application/vnd.openxmlformats-officedocument.presentationml.notesSlide+xml"/>
  <Override PartName="/ppt/embeddings/oleObject6.bin" ContentType="application/vnd.openxmlformats-officedocument.oleObject"/>
  <Override PartName="/ppt/notesSlides/notesSlide42.xml" ContentType="application/vnd.openxmlformats-officedocument.presentationml.notesSlide+xml"/>
  <Override PartName="/ppt/embeddings/oleObject7.bin" ContentType="application/vnd.openxmlformats-officedocument.oleObject"/>
  <Override PartName="/ppt/notesSlides/notesSlide43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8" r:id="rId2"/>
    <p:sldId id="456" r:id="rId3"/>
    <p:sldId id="457" r:id="rId4"/>
    <p:sldId id="458" r:id="rId5"/>
    <p:sldId id="459" r:id="rId6"/>
    <p:sldId id="460" r:id="rId7"/>
    <p:sldId id="461" r:id="rId8"/>
    <p:sldId id="462" r:id="rId9"/>
    <p:sldId id="463" r:id="rId10"/>
    <p:sldId id="464" r:id="rId11"/>
    <p:sldId id="465" r:id="rId12"/>
    <p:sldId id="466" r:id="rId13"/>
    <p:sldId id="467" r:id="rId14"/>
    <p:sldId id="468" r:id="rId15"/>
    <p:sldId id="469" r:id="rId16"/>
    <p:sldId id="470" r:id="rId17"/>
    <p:sldId id="471" r:id="rId18"/>
    <p:sldId id="472" r:id="rId19"/>
    <p:sldId id="473" r:id="rId20"/>
    <p:sldId id="474" r:id="rId21"/>
    <p:sldId id="475" r:id="rId22"/>
    <p:sldId id="476" r:id="rId23"/>
    <p:sldId id="477" r:id="rId24"/>
    <p:sldId id="478" r:id="rId25"/>
    <p:sldId id="479" r:id="rId26"/>
    <p:sldId id="480" r:id="rId27"/>
    <p:sldId id="481" r:id="rId28"/>
    <p:sldId id="482" r:id="rId29"/>
    <p:sldId id="483" r:id="rId30"/>
    <p:sldId id="484" r:id="rId31"/>
    <p:sldId id="485" r:id="rId32"/>
    <p:sldId id="486" r:id="rId33"/>
    <p:sldId id="487" r:id="rId34"/>
    <p:sldId id="488" r:id="rId35"/>
    <p:sldId id="489" r:id="rId36"/>
    <p:sldId id="490" r:id="rId37"/>
    <p:sldId id="491" r:id="rId38"/>
    <p:sldId id="499" r:id="rId39"/>
    <p:sldId id="500" r:id="rId40"/>
    <p:sldId id="492" r:id="rId41"/>
    <p:sldId id="493" r:id="rId42"/>
    <p:sldId id="494" r:id="rId43"/>
    <p:sldId id="495" r:id="rId44"/>
    <p:sldId id="496" r:id="rId45"/>
    <p:sldId id="497" r:id="rId46"/>
    <p:sldId id="498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207" autoAdjust="0"/>
    <p:restoredTop sz="73305" autoAdjust="0"/>
  </p:normalViewPr>
  <p:slideViewPr>
    <p:cSldViewPr snapToGrid="0" snapToObjects="1">
      <p:cViewPr varScale="1">
        <p:scale>
          <a:sx n="56" d="100"/>
          <a:sy n="56" d="100"/>
        </p:scale>
        <p:origin x="-1280" y="-112"/>
      </p:cViewPr>
      <p:guideLst>
        <p:guide orient="horz" pos="2160"/>
        <p:guide pos="5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3/2/14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3/2/14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8692F74-E995-2347-8A70-8B31329981A8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DF0CC90-DA24-8246-A997-A1E6E7016963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B33DA4D-495A-A74A-AAAD-3ED6C025DC89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B6C22F8-A8C0-DD4B-9473-28CF19FB1AB2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4475B4C-1B6F-9841-A75B-9B5B468DC168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4A6D291-F8F6-AD49-80D7-FAA053B76B01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2DB794C-93A3-B648-B520-7F6D65391DDB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8076D2D-6C39-5044-99AF-C603F3D86B78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90C40D3-DF79-9044-B33A-56054849B72B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E6C74C7-2378-1043-B75E-B4E043A365B8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8993588-50D4-174B-AB67-09A53B3D39F6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00BAE25-9372-904D-9F7E-77B8C686F386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DA3B287-6174-F445-91C8-B6B1F5578682}" type="slidenum">
              <a:rPr lang="en-US" sz="1200"/>
              <a:pPr/>
              <a:t>21</a:t>
            </a:fld>
            <a:endParaRPr lang="en-US" sz="1200"/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E95A1E5-7B6F-E843-8F04-47C83C1359B7}" type="slidenum">
              <a:rPr lang="en-US" sz="1200"/>
              <a:pPr/>
              <a:t>22</a:t>
            </a:fld>
            <a:endParaRPr lang="en-US" sz="1200"/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EC2F4F0-D9F1-AA46-8917-EEB865F00EFE}" type="slidenum">
              <a:rPr lang="en-US" sz="1200"/>
              <a:pPr/>
              <a:t>23</a:t>
            </a:fld>
            <a:endParaRPr lang="en-US" sz="1200"/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19A7B4D-63B0-CC48-A955-6B34F6F4D4B2}" type="slidenum">
              <a:rPr lang="en-US" sz="1200"/>
              <a:pPr/>
              <a:t>24</a:t>
            </a:fld>
            <a:endParaRPr lang="en-US" sz="1200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1AF9870-34F1-6B4B-8FCB-E979D32F195A}" type="slidenum">
              <a:rPr lang="en-US" sz="1200"/>
              <a:pPr/>
              <a:t>25</a:t>
            </a:fld>
            <a:endParaRPr lang="en-US" sz="1200"/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FDBEA40-9BBA-5A40-9104-45642B5A8220}" type="slidenum">
              <a:rPr lang="en-US" sz="1200"/>
              <a:pPr/>
              <a:t>26</a:t>
            </a:fld>
            <a:endParaRPr lang="en-US" sz="1200"/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C4D3368-538B-A242-9C8E-652981D5B54A}" type="slidenum">
              <a:rPr lang="en-US" sz="1200"/>
              <a:pPr/>
              <a:t>27</a:t>
            </a:fld>
            <a:endParaRPr lang="en-US" sz="1200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25EF0B9-E8E4-CE42-88C8-1CC24C813194}" type="slidenum">
              <a:rPr lang="en-US" sz="1200"/>
              <a:pPr/>
              <a:t>28</a:t>
            </a:fld>
            <a:endParaRPr lang="en-US" sz="1200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ECCDB5B-A387-8341-B1C6-B991DD336314}" type="slidenum">
              <a:rPr lang="en-US" sz="1200"/>
              <a:pPr/>
              <a:t>29</a:t>
            </a:fld>
            <a:endParaRPr lang="en-US" sz="1200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D4AA1B2-BC3F-A745-8782-09F2C33EFBAA}" type="slidenum">
              <a:rPr lang="en-US" sz="1200"/>
              <a:pPr/>
              <a:t>30</a:t>
            </a:fld>
            <a:endParaRPr lang="en-US" sz="1200"/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C4A9F5B-38F1-C34A-8FC7-DD7FCB7A6B34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612706B-89A0-604C-9AD0-17E2C610204F}" type="slidenum">
              <a:rPr lang="en-US" sz="1200"/>
              <a:pPr/>
              <a:t>31</a:t>
            </a:fld>
            <a:endParaRPr lang="en-US" sz="1200"/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C7EA63F-24EF-E04F-B59B-7D6E0A136B52}" type="slidenum">
              <a:rPr lang="en-US" sz="1200"/>
              <a:pPr/>
              <a:t>32</a:t>
            </a:fld>
            <a:endParaRPr lang="en-US" sz="1200"/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0765BA8-A230-F449-8386-0AD1FB1C5A8C}" type="slidenum">
              <a:rPr lang="en-US" sz="1200"/>
              <a:pPr/>
              <a:t>33</a:t>
            </a:fld>
            <a:endParaRPr lang="en-US" sz="1200"/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5EBA1FC-3A68-804A-91C8-47216FE64CAD}" type="slidenum">
              <a:rPr lang="en-US" sz="1200"/>
              <a:pPr/>
              <a:t>34</a:t>
            </a:fld>
            <a:endParaRPr lang="en-US" sz="1200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68F6F8B-C30B-0F47-9DF3-C2992BDC56CD}" type="slidenum">
              <a:rPr lang="en-US" sz="1200"/>
              <a:pPr/>
              <a:t>35</a:t>
            </a:fld>
            <a:endParaRPr lang="en-US" sz="1200"/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68F6F8B-C30B-0F47-9DF3-C2992BDC56CD}" type="slidenum">
              <a:rPr lang="en-US" sz="1200"/>
              <a:pPr/>
              <a:t>36</a:t>
            </a:fld>
            <a:endParaRPr lang="en-US" sz="1200"/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EFAF513-8E3E-A74C-AFB6-26BFE3CAE0DB}" type="slidenum">
              <a:rPr lang="en-US" sz="1200"/>
              <a:pPr/>
              <a:t>37</a:t>
            </a:fld>
            <a:endParaRPr lang="en-US" sz="1200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3E97C8E-292A-294F-A93D-7A54F73F30DF}" type="slidenum">
              <a:rPr lang="en-US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69AD878-1BDC-0043-A19A-5FB694B09825}" type="slidenum">
              <a:rPr lang="en-US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A4E90DC-FF16-B84E-827D-01BA89946DA1}" type="slidenum">
              <a:rPr lang="en-US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C4A9F5B-38F1-C34A-8FC7-DD7FCB7A6B34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B493D35-3C9E-5340-B8DF-6E9EEA977FD3}" type="slidenum">
              <a:rPr lang="en-US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C880E4D-5936-D249-8F40-74BF50A5F085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D603C7A-C9BE-5D4B-94CE-F95A3CD5A565}" type="slidenum">
              <a:rPr lang="en-US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4F0289B-C13F-164A-8D11-A1A977F46EE7}" type="slidenum">
              <a:rPr lang="en-US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25AF2B1-EDA4-EB4B-B574-02F3EE3C4B93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6F74D14-45A1-6C49-BE77-2EF886EC72F5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42E65EA-9474-CB41-A144-C78F10A3E277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E0730B2-817B-9743-A8ED-871E55E09C8A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D754FE1-715B-9F40-92B5-360E0F4BE1C9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3/2/14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3/2/14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3/2/14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3/2/14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3/2/14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waikato.ac.nz/ml/weka/" TargetMode="External"/><Relationship Id="rId4" Type="http://schemas.openxmlformats.org/officeDocument/2006/relationships/hyperlink" Target="http://www.cs.waikato.ac.nz/ml/weka/index_downloading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0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0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1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1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1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1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1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1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1.png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3205" y="3518487"/>
            <a:ext cx="5253004" cy="104087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Using </a:t>
            </a:r>
            <a:r>
              <a:rPr lang="en-US" dirty="0" err="1">
                <a:latin typeface="Arial" charset="0"/>
              </a:rPr>
              <a:t>Weka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25513" y="4895317"/>
            <a:ext cx="7250112" cy="302207"/>
          </a:xfrm>
        </p:spPr>
        <p:txBody>
          <a:bodyPr/>
          <a:lstStyle/>
          <a:p>
            <a:r>
              <a:rPr lang="en-US" dirty="0" smtClean="0"/>
              <a:t>© Jennifer </a:t>
            </a:r>
            <a:r>
              <a:rPr lang="en-US" dirty="0" err="1" smtClean="0"/>
              <a:t>Mankoff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17867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Spring 2014</a:t>
            </a:r>
          </a:p>
          <a:p>
            <a:r>
              <a:rPr lang="en-US" dirty="0" smtClean="0"/>
              <a:t>Slides modified &amp; borrowed from Carolyn Rosé</a:t>
            </a:r>
          </a:p>
          <a:p>
            <a:r>
              <a:rPr lang="en-US" dirty="0" smtClean="0"/>
              <a:t>Want to </a:t>
            </a:r>
            <a:r>
              <a:rPr lang="en-US" dirty="0"/>
              <a:t>go deeper? http://</a:t>
            </a:r>
            <a:r>
              <a:rPr lang="en-US" dirty="0" err="1"/>
              <a:t>see.stanford.edu</a:t>
            </a:r>
            <a:r>
              <a:rPr lang="en-US" dirty="0"/>
              <a:t>/see/</a:t>
            </a:r>
            <a:r>
              <a:rPr lang="en-US" dirty="0" err="1"/>
              <a:t>lecturelist.aspx?coll</a:t>
            </a:r>
            <a:r>
              <a:rPr lang="en-US" dirty="0"/>
              <a:t>=348ca38a-3a6d-4052-937d-</a:t>
            </a:r>
            <a:r>
              <a:rPr lang="en-US" dirty="0" smtClean="0"/>
              <a:t>cb017338d7b1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82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219200" y="-304800"/>
            <a:ext cx="11201400" cy="7924800"/>
          </a:xfrm>
          <a:prstGeom prst="rect">
            <a:avLst/>
          </a:prstGeom>
          <a:solidFill>
            <a:srgbClr val="FFFC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2276475" y="3733800"/>
            <a:ext cx="609600" cy="381000"/>
          </a:xfrm>
          <a:prstGeom prst="rect">
            <a:avLst/>
          </a:prstGeom>
          <a:solidFill>
            <a:srgbClr val="E2ED7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Sample ARFF File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% Iris Plants Database (from R.A. Fischer and Michael Marshall)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%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@RELATION iris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@ATTRIBUTE sepallength NUMERIC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@ATTRIBUTE sepalwidth NUMERIC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@ATTRIBUTE petallength NUMERIC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@ATTRIBUTE petalwidth NUMERIC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@ATTRIBUTE class {Iris-setosa,Iris-versicolor,Iris-virginica}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@DATA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5.1,3.5,1.4,0.2,Iris-setosa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4.9,3.0,1.4,0.2,Iris-setosa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4.7,3.2,1.3,0.2,Iris-setosa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4.6,?,1.5,0.2,Iris-setosa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      …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3581400" y="4114800"/>
            <a:ext cx="518160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00"/>
                </a:solidFill>
              </a:rPr>
              <a:t>Nothing special about this name</a:t>
            </a:r>
            <a:br>
              <a:rPr lang="en-US" sz="2400">
                <a:solidFill>
                  <a:srgbClr val="000000"/>
                </a:solidFill>
              </a:rPr>
            </a:br>
            <a:r>
              <a:rPr lang="en-US" sz="2400">
                <a:solidFill>
                  <a:srgbClr val="000000"/>
                </a:solidFill>
              </a:rPr>
              <a:t>But, Weka assumes the last attribute is the class unless you tell it otherwise (which you should!)</a:t>
            </a:r>
          </a:p>
        </p:txBody>
      </p:sp>
      <p:sp>
        <p:nvSpPr>
          <p:cNvPr id="78854" name="Line 6"/>
          <p:cNvSpPr>
            <a:spLocks noChangeShapeType="1"/>
          </p:cNvSpPr>
          <p:nvPr/>
        </p:nvSpPr>
        <p:spPr bwMode="auto">
          <a:xfrm>
            <a:off x="2809875" y="41148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6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Data types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Numeric (can also declare to be Integer or Real)</a:t>
            </a:r>
          </a:p>
          <a:p>
            <a:pPr eaLnBrk="1" hangingPunct="1">
              <a:buFont typeface="Wingdings" charset="0"/>
              <a:buNone/>
            </a:pPr>
            <a:r>
              <a:rPr lang="en-US" sz="2400" dirty="0" smtClean="0">
                <a:latin typeface="Arial" charset="0"/>
              </a:rPr>
              <a:t>String (Single </a:t>
            </a:r>
            <a:r>
              <a:rPr lang="en-US" sz="2400" dirty="0">
                <a:latin typeface="Arial" charset="0"/>
              </a:rPr>
              <a:t>quotes, backslash to escape a </a:t>
            </a:r>
            <a:r>
              <a:rPr lang="en-US" sz="2400" dirty="0" smtClean="0">
                <a:latin typeface="Arial" charset="0"/>
              </a:rPr>
              <a:t>quote)</a:t>
            </a:r>
            <a:endParaRPr lang="en-US" sz="2000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Date</a:t>
            </a:r>
          </a:p>
          <a:p>
            <a:pPr lvl="1" eaLnBrk="1" hangingPunct="1"/>
            <a:r>
              <a:rPr lang="en-US" sz="2000" dirty="0">
                <a:latin typeface="Arial" charset="0"/>
              </a:rPr>
              <a:t>Can specify exact parse/print format (see </a:t>
            </a:r>
            <a:r>
              <a:rPr lang="en-US" sz="2000" dirty="0" err="1">
                <a:latin typeface="Arial" charset="0"/>
              </a:rPr>
              <a:t>SimpleDataFormat</a:t>
            </a:r>
            <a:r>
              <a:rPr lang="en-US" sz="2000" dirty="0">
                <a:latin typeface="Arial" charset="0"/>
              </a:rPr>
              <a:t>)</a:t>
            </a:r>
          </a:p>
          <a:p>
            <a:pPr lvl="1" eaLnBrk="1" hangingPunct="1"/>
            <a:r>
              <a:rPr lang="en-US" sz="2000" dirty="0">
                <a:latin typeface="Arial" charset="0"/>
              </a:rPr>
              <a:t>Default: </a:t>
            </a:r>
            <a:r>
              <a:rPr lang="en-US" sz="2000" dirty="0" err="1">
                <a:latin typeface="Arial" charset="0"/>
              </a:rPr>
              <a:t>yyyy</a:t>
            </a:r>
            <a:r>
              <a:rPr lang="en-US" sz="2000" dirty="0">
                <a:latin typeface="Arial" charset="0"/>
              </a:rPr>
              <a:t>-MM-</a:t>
            </a:r>
            <a:r>
              <a:rPr lang="en-US" sz="2000" dirty="0" err="1">
                <a:latin typeface="Arial" charset="0"/>
              </a:rPr>
              <a:t>dd</a:t>
            </a:r>
            <a:r>
              <a:rPr lang="ja-JP" altLang="en-US" sz="2000" dirty="0">
                <a:latin typeface="Arial" charset="0"/>
              </a:rPr>
              <a:t>’</a:t>
            </a:r>
            <a:r>
              <a:rPr lang="en-US" sz="2000" dirty="0">
                <a:latin typeface="Arial" charset="0"/>
              </a:rPr>
              <a:t>T</a:t>
            </a:r>
            <a:r>
              <a:rPr lang="ja-JP" altLang="en-US" sz="2000" dirty="0">
                <a:latin typeface="Arial" charset="0"/>
              </a:rPr>
              <a:t>’</a:t>
            </a:r>
            <a:r>
              <a:rPr lang="en-US" sz="2000" dirty="0" err="1">
                <a:latin typeface="Arial" charset="0"/>
              </a:rPr>
              <a:t>HH:mm:ss</a:t>
            </a:r>
            <a:endParaRPr lang="en-US" sz="2000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Nominal</a:t>
            </a:r>
          </a:p>
          <a:p>
            <a:pPr lvl="1" eaLnBrk="1" hangingPunct="1"/>
            <a:r>
              <a:rPr lang="en-US" sz="2000" dirty="0">
                <a:latin typeface="Arial" charset="0"/>
              </a:rPr>
              <a:t>Declared as list of values: {v1, v2, …, </a:t>
            </a:r>
            <a:r>
              <a:rPr lang="en-US" sz="2000" dirty="0" err="1">
                <a:latin typeface="Arial" charset="0"/>
              </a:rPr>
              <a:t>vn</a:t>
            </a:r>
            <a:r>
              <a:rPr lang="en-US" sz="2000" dirty="0">
                <a:latin typeface="Arial" charset="0"/>
              </a:rPr>
              <a:t>}</a:t>
            </a:r>
          </a:p>
          <a:p>
            <a:pPr lvl="1" eaLnBrk="1" hangingPunct="1"/>
            <a:r>
              <a:rPr lang="en-US" sz="2000" dirty="0">
                <a:latin typeface="Arial" charset="0"/>
              </a:rPr>
              <a:t>Case sensitive names in the actual data</a:t>
            </a:r>
          </a:p>
          <a:p>
            <a:pPr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Relational</a:t>
            </a:r>
          </a:p>
          <a:p>
            <a:pPr lvl="1" eaLnBrk="1" hangingPunct="1"/>
            <a:r>
              <a:rPr lang="en-US" sz="2000" dirty="0">
                <a:latin typeface="Arial" charset="0"/>
              </a:rPr>
              <a:t>Nested relation (list of attributes)</a:t>
            </a:r>
          </a:p>
          <a:p>
            <a:pPr lvl="1" eaLnBrk="1" hangingPunct="1"/>
            <a:r>
              <a:rPr lang="en-US" sz="2000" dirty="0">
                <a:latin typeface="Arial" charset="0"/>
              </a:rPr>
              <a:t>Given in actual data inside double quotes: </a:t>
            </a:r>
            <a:r>
              <a:rPr lang="ja-JP" altLang="en-US" sz="2000" dirty="0">
                <a:latin typeface="Arial" charset="0"/>
              </a:rPr>
              <a:t>“</a:t>
            </a:r>
            <a:r>
              <a:rPr lang="en-US" sz="2000" dirty="0">
                <a:latin typeface="Arial" charset="0"/>
              </a:rPr>
              <a:t>1,2,</a:t>
            </a:r>
            <a:r>
              <a:rPr lang="ja-JP" altLang="en-US" sz="2000" dirty="0">
                <a:latin typeface="Arial" charset="0"/>
              </a:rPr>
              <a:t>’</a:t>
            </a:r>
            <a:r>
              <a:rPr lang="en-US" sz="2000" dirty="0">
                <a:latin typeface="Arial" charset="0"/>
              </a:rPr>
              <a:t>foo</a:t>
            </a:r>
            <a:r>
              <a:rPr lang="ja-JP" altLang="en-US" sz="2000" dirty="0">
                <a:latin typeface="Arial" charset="0"/>
              </a:rPr>
              <a:t>’</a:t>
            </a:r>
            <a:r>
              <a:rPr lang="en-US" sz="2000" dirty="0">
                <a:latin typeface="Arial" charset="0"/>
              </a:rPr>
              <a:t>,Bar</a:t>
            </a:r>
            <a:r>
              <a:rPr lang="ja-JP" altLang="en-US" sz="2000" dirty="0">
                <a:latin typeface="Arial" charset="0"/>
              </a:rPr>
              <a:t>”</a:t>
            </a: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74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219200" y="-304800"/>
            <a:ext cx="11201400" cy="7924800"/>
          </a:xfrm>
          <a:prstGeom prst="rect">
            <a:avLst/>
          </a:prstGeom>
          <a:solidFill>
            <a:srgbClr val="FFFC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457200" y="4343400"/>
            <a:ext cx="2971800" cy="1295400"/>
          </a:xfrm>
          <a:prstGeom prst="rect">
            <a:avLst/>
          </a:prstGeom>
          <a:solidFill>
            <a:srgbClr val="E2ED7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Sample ARFF File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% Iris Plants Database (from R.A. Fischer and Michael Marshall)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%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@RELATION iris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@ATTRIBUTE sepallength NUMERIC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@ATTRIBUTE sepalwidth NUMERIC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@ATTRIBUTE petallength NUMERIC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@ATTRIBUTE petalwidth NUMERIC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@ATTRIBUTE class {Iris-setosa,Iris-versicolor,Iris-virginica}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@DATA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5.1,3.5,1.4,0.2,Iris-setosa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4.9,3.0,1.4,0.2,Iris-setosa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4.7,3.2,1.3,0.2,Iris-setosa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4.6,?,1.5,0.2,Iris-setosa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      …</a:t>
            </a: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4572000" y="4648200"/>
            <a:ext cx="349567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00"/>
                </a:solidFill>
              </a:rPr>
              <a:t>Data is done as comma separated values</a:t>
            </a:r>
          </a:p>
        </p:txBody>
      </p:sp>
      <p:sp>
        <p:nvSpPr>
          <p:cNvPr id="80902" name="Line 6"/>
          <p:cNvSpPr>
            <a:spLocks noChangeShapeType="1"/>
          </p:cNvSpPr>
          <p:nvPr/>
        </p:nvSpPr>
        <p:spPr bwMode="auto">
          <a:xfrm>
            <a:off x="3429000" y="47244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6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219200" y="-76200"/>
            <a:ext cx="11201400" cy="7924800"/>
          </a:xfrm>
          <a:prstGeom prst="rect">
            <a:avLst/>
          </a:prstGeom>
          <a:solidFill>
            <a:srgbClr val="FFFC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838200" y="5181600"/>
            <a:ext cx="457200" cy="457200"/>
          </a:xfrm>
          <a:prstGeom prst="rect">
            <a:avLst/>
          </a:prstGeom>
          <a:solidFill>
            <a:srgbClr val="E2ED7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Sample ARFF File</a:t>
            </a:r>
          </a:p>
        </p:txBody>
      </p:sp>
      <p:sp>
        <p:nvSpPr>
          <p:cNvPr id="81924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% Iris Plants Database (from R.A. Fischer and Michael Marshall)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%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@RELATION iris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@ATTRIBUTE sepallength NUMERIC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@ATTRIBUTE sepalwidth NUMERIC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@ATTRIBUTE petallength NUMERIC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@ATTRIBUTE petalwidth NUMERIC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@ATTRIBUTE class {Iris-setosa,Iris-versicolor,Iris-virginica}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@DATA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5.1,3.5,1.4,0.2,Iris-setosa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4.9,3.0,1.4,0.2,Iris-setosa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4.7,3.2,1.3,0.2,Iris-setosa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4.6,?,1.5,0.2,Iris-setosa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      …</a:t>
            </a: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4648200" y="4551362"/>
            <a:ext cx="349567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00"/>
                </a:solidFill>
              </a:rPr>
              <a:t>Missing data denoted with a question mark</a:t>
            </a:r>
          </a:p>
        </p:txBody>
      </p:sp>
      <p:sp>
        <p:nvSpPr>
          <p:cNvPr id="81926" name="Line 6"/>
          <p:cNvSpPr>
            <a:spLocks noChangeShapeType="1"/>
          </p:cNvSpPr>
          <p:nvPr/>
        </p:nvSpPr>
        <p:spPr bwMode="auto">
          <a:xfrm flipV="1">
            <a:off x="1295400" y="4703762"/>
            <a:ext cx="33528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5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Data for Weka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buFont typeface="Wingdings" charset="0"/>
              <a:buNone/>
            </a:pPr>
            <a:r>
              <a:rPr lang="en-US" sz="2400">
                <a:latin typeface="Arial" charset="0"/>
              </a:rPr>
              <a:t>Weka will also read simple 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comma-separated-value (CSV) files  </a:t>
            </a:r>
          </a:p>
          <a:p>
            <a:pPr lvl="1" eaLnBrk="1" hangingPunct="1"/>
            <a:r>
              <a:rPr lang="en-US" sz="2000">
                <a:latin typeface="Arial" charset="0"/>
              </a:rPr>
              <a:t>Easy to create in Excel </a:t>
            </a:r>
          </a:p>
          <a:p>
            <a:pPr lvl="1" eaLnBrk="1" hangingPunct="1"/>
            <a:r>
              <a:rPr lang="en-US" sz="2000">
                <a:latin typeface="Arial" charset="0"/>
              </a:rPr>
              <a:t>First line is attribute names, rest are data</a:t>
            </a:r>
          </a:p>
          <a:p>
            <a:pPr lvl="1" eaLnBrk="1" hangingPunct="1"/>
            <a:r>
              <a:rPr lang="en-US" sz="2000">
                <a:latin typeface="Arial" charset="0"/>
              </a:rPr>
              <a:t>Weka will infer data types based on what it sees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sz="2400">
                <a:latin typeface="Arial" charset="0"/>
              </a:rPr>
              <a:t>And binary serialized data </a:t>
            </a:r>
            <a:r>
              <a:rPr lang="en-US" sz="2000">
                <a:latin typeface="Arial" charset="0"/>
              </a:rPr>
              <a:t>(from its own internal data structures) </a:t>
            </a:r>
          </a:p>
          <a:p>
            <a:pPr lvl="1" eaLnBrk="1" hangingPunct="1"/>
            <a:r>
              <a:rPr lang="en-US" sz="2000">
                <a:latin typeface="Arial" charset="0"/>
              </a:rPr>
              <a:t>Much faster to load </a:t>
            </a:r>
          </a:p>
          <a:p>
            <a:pPr lvl="1" eaLnBrk="1" hangingPunct="1"/>
            <a:endParaRPr lang="en-US" sz="1600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r>
              <a:rPr lang="en-US" sz="2400">
                <a:latin typeface="Arial" charset="0"/>
              </a:rPr>
              <a:t>Note: Weka tends to want to use attribute numbers 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instead of names in specifications (but not output)</a:t>
            </a:r>
          </a:p>
          <a:p>
            <a:pPr lvl="1" eaLnBrk="1" hangingPunct="1"/>
            <a:r>
              <a:rPr lang="en-US" sz="2000">
                <a:latin typeface="Arial" charset="0"/>
              </a:rPr>
              <a:t>This tends to be messy: will want to remove attributes </a:t>
            </a:r>
            <a:br>
              <a:rPr lang="en-US" sz="2000">
                <a:latin typeface="Arial" charset="0"/>
              </a:rPr>
            </a:br>
            <a:r>
              <a:rPr lang="en-US" sz="2000">
                <a:latin typeface="Arial" charset="0"/>
              </a:rPr>
              <a:t>e.g., based on feature selection, but then the numbers change</a:t>
            </a:r>
            <a:br>
              <a:rPr lang="en-US" sz="2000">
                <a:latin typeface="Arial" charset="0"/>
              </a:rPr>
            </a:br>
            <a:r>
              <a:rPr lang="en-US" sz="2000">
                <a:latin typeface="Arial" charset="0"/>
              </a:rPr>
              <a:t>(Unfortunately, just one of many usability problems)</a:t>
            </a:r>
          </a:p>
          <a:p>
            <a:pPr lvl="1" eaLnBrk="1" hangingPunct="1"/>
            <a:endParaRPr lang="en-US" sz="2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72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Running Weka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5105400" cy="5029200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Arial" charset="0"/>
              </a:rPr>
              <a:t>Will want to invoke using </a:t>
            </a:r>
            <a:br>
              <a:rPr lang="en-US">
                <a:latin typeface="Arial" charset="0"/>
              </a:rPr>
            </a:b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with console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option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Exceptions (and other messages) will show up 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on the console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Occasionally the underlying Java crashes in ways that the Explorer UI does not catch (more bad UI…)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If it</a:t>
            </a:r>
            <a:r>
              <a:rPr lang="ja-JP" altLang="en-US">
                <a:latin typeface="Arial" charset="0"/>
              </a:rPr>
              <a:t>’</a:t>
            </a:r>
            <a:r>
              <a:rPr lang="en-US">
                <a:latin typeface="Arial" charset="0"/>
              </a:rPr>
              <a:t>s taking a lot longer than you expect, check the console…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Arial" charset="0"/>
              </a:rPr>
              <a:t>Starts with this clever interface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    (press the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Explorer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button)</a:t>
            </a:r>
          </a:p>
          <a:p>
            <a:pPr lvl="1" eaLnBrk="1" hangingPunct="1">
              <a:lnSpc>
                <a:spcPct val="90000"/>
              </a:lnSpc>
            </a:pPr>
            <a:endParaRPr lang="en-US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endParaRPr lang="en-US">
              <a:latin typeface="Arial" charset="0"/>
            </a:endParaRPr>
          </a:p>
        </p:txBody>
      </p:sp>
      <p:pic>
        <p:nvPicPr>
          <p:cNvPr id="83972" name="Picture 4" descr="Untitled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8600"/>
            <a:ext cx="2667000" cy="557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155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Arial" charset="0"/>
              </a:rPr>
              <a:t>Explorer startup        …press </a:t>
            </a:r>
            <a:r>
              <a:rPr lang="ja-JP" altLang="en-US" sz="3200">
                <a:latin typeface="Arial" charset="0"/>
              </a:rPr>
              <a:t>“</a:t>
            </a:r>
            <a:r>
              <a:rPr lang="en-US" sz="3200">
                <a:latin typeface="Arial" charset="0"/>
              </a:rPr>
              <a:t>Open file…</a:t>
            </a:r>
            <a:r>
              <a:rPr lang="ja-JP" altLang="en-US" sz="3200">
                <a:latin typeface="Arial" charset="0"/>
              </a:rPr>
              <a:t>”</a:t>
            </a:r>
            <a:endParaRPr lang="en-US" sz="3200">
              <a:latin typeface="Arial" charset="0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</p:txBody>
      </p:sp>
      <p:pic>
        <p:nvPicPr>
          <p:cNvPr id="84996" name="Picture 4" descr="Weka_explorer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43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</p:txBody>
      </p:sp>
      <p:pic>
        <p:nvPicPr>
          <p:cNvPr id="86020" name="Picture 4" descr="Weka_explorer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911225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41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sz="3200">
                <a:latin typeface="Arial" charset="0"/>
              </a:rPr>
              <a:t>Can manually select features (attrs) here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</p:txBody>
      </p:sp>
      <p:pic>
        <p:nvPicPr>
          <p:cNvPr id="87044" name="Picture 4" descr="Weka_explorer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911225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598488" y="3014663"/>
            <a:ext cx="4097337" cy="1793875"/>
          </a:xfrm>
          <a:prstGeom prst="rect">
            <a:avLst/>
          </a:prstGeom>
          <a:solidFill>
            <a:srgbClr val="E2ED79">
              <a:alpha val="21960"/>
            </a:srgbClr>
          </a:solidFill>
          <a:ln w="317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46" name="Line 6"/>
          <p:cNvSpPr>
            <a:spLocks noChangeShapeType="1"/>
          </p:cNvSpPr>
          <p:nvPr/>
        </p:nvSpPr>
        <p:spPr bwMode="auto">
          <a:xfrm flipV="1">
            <a:off x="766763" y="711200"/>
            <a:ext cx="496887" cy="23145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9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sz="3200">
                <a:latin typeface="Arial" charset="0"/>
              </a:rPr>
              <a:t>Can apply programmatic selection here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</p:txBody>
      </p:sp>
      <p:pic>
        <p:nvPicPr>
          <p:cNvPr id="88068" name="Picture 4" descr="Weka_explorer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911225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766763" y="1863725"/>
            <a:ext cx="7708900" cy="687388"/>
          </a:xfrm>
          <a:prstGeom prst="rect">
            <a:avLst/>
          </a:prstGeom>
          <a:solidFill>
            <a:srgbClr val="E2ED79">
              <a:alpha val="21960"/>
            </a:srgbClr>
          </a:solidFill>
          <a:ln w="317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70" name="Line 6"/>
          <p:cNvSpPr>
            <a:spLocks noChangeShapeType="1"/>
          </p:cNvSpPr>
          <p:nvPr/>
        </p:nvSpPr>
        <p:spPr bwMode="auto">
          <a:xfrm flipV="1">
            <a:off x="1243013" y="654050"/>
            <a:ext cx="179387" cy="116363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5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Using </a:t>
            </a:r>
            <a:r>
              <a:rPr lang="en-US" dirty="0" err="1">
                <a:latin typeface="Arial" charset="0"/>
              </a:rPr>
              <a:t>Weka</a:t>
            </a:r>
            <a:endParaRPr lang="en-US" dirty="0">
              <a:latin typeface="Arial" charset="0"/>
            </a:endParaRPr>
          </a:p>
        </p:txBody>
      </p:sp>
      <p:sp>
        <p:nvSpPr>
          <p:cNvPr id="4198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400" dirty="0">
              <a:latin typeface="Arial" charset="0"/>
            </a:endParaRPr>
          </a:p>
          <a:p>
            <a:r>
              <a:rPr lang="en-US" i="1" dirty="0" err="1">
                <a:latin typeface="Arial" charset="0"/>
              </a:rPr>
              <a:t>Weka</a:t>
            </a:r>
            <a:r>
              <a:rPr lang="en-US" sz="2400" dirty="0">
                <a:latin typeface="Arial" charset="0"/>
              </a:rPr>
              <a:t> (</a:t>
            </a:r>
            <a:r>
              <a:rPr lang="en-US" sz="2400" i="1" dirty="0">
                <a:latin typeface="Arial" charset="0"/>
              </a:rPr>
              <a:t>Waikato Environment for Knowledge Analysis</a:t>
            </a:r>
            <a:r>
              <a:rPr lang="en-US" sz="2400" dirty="0">
                <a:latin typeface="Arial" charset="0"/>
              </a:rPr>
              <a:t>) is a collection of open source, cross-platform, Java-based ML programs and tools for accessing them that let you fairly quickly and easily make use of a wide range of classification and other techniques</a:t>
            </a:r>
          </a:p>
          <a:p>
            <a:endParaRPr lang="en-US" sz="2400" dirty="0">
              <a:latin typeface="Arial" charset="0"/>
            </a:endParaRPr>
          </a:p>
          <a:p>
            <a:r>
              <a:rPr lang="en-US" sz="2400" dirty="0">
                <a:latin typeface="Arial" charset="0"/>
              </a:rPr>
              <a:t>Originally produced by a team at the University of Waikato (New Zealand) and documented in a book: </a:t>
            </a:r>
          </a:p>
          <a:p>
            <a:pPr lvl="1"/>
            <a:r>
              <a:rPr lang="en-US" sz="2000" dirty="0">
                <a:latin typeface="Arial" charset="0"/>
              </a:rPr>
              <a:t>Ian H. Witten and </a:t>
            </a:r>
            <a:r>
              <a:rPr lang="en-US" sz="2000" dirty="0" err="1">
                <a:latin typeface="Arial" charset="0"/>
              </a:rPr>
              <a:t>Eibe</a:t>
            </a:r>
            <a:r>
              <a:rPr lang="en-US" sz="2000" dirty="0">
                <a:latin typeface="Arial" charset="0"/>
              </a:rPr>
              <a:t> Frank (2005) "Data Mining: Practical machine learning tools and techniques", 2nd Edition, Morgan Kaufmann, San Francisco, 2005. 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264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Arial" charset="0"/>
              </a:rPr>
              <a:t>Let</a:t>
            </a:r>
            <a:r>
              <a:rPr lang="ja-JP" altLang="en-US" sz="3200">
                <a:latin typeface="Arial" charset="0"/>
              </a:rPr>
              <a:t>’</a:t>
            </a:r>
            <a:r>
              <a:rPr lang="en-US" sz="3200">
                <a:latin typeface="Arial" charset="0"/>
              </a:rPr>
              <a:t>s build a classifier (</a:t>
            </a:r>
            <a:r>
              <a:rPr lang="ja-JP" altLang="en-US" sz="3200">
                <a:latin typeface="Arial" charset="0"/>
              </a:rPr>
              <a:t>“</a:t>
            </a:r>
            <a:r>
              <a:rPr lang="en-US" sz="3200">
                <a:latin typeface="Arial" charset="0"/>
              </a:rPr>
              <a:t>Classify</a:t>
            </a:r>
            <a:r>
              <a:rPr lang="ja-JP" altLang="en-US" sz="3200">
                <a:latin typeface="Arial" charset="0"/>
              </a:rPr>
              <a:t>”</a:t>
            </a:r>
            <a:r>
              <a:rPr lang="en-US" sz="3200">
                <a:latin typeface="Arial" charset="0"/>
              </a:rPr>
              <a:t> tab)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</p:txBody>
      </p:sp>
      <p:pic>
        <p:nvPicPr>
          <p:cNvPr id="89092" name="Picture 4" descr="Weka_explorer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911225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544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Arial" charset="0"/>
              </a:rPr>
              <a:t>Let</a:t>
            </a:r>
            <a:r>
              <a:rPr lang="ja-JP" altLang="en-US" sz="3200">
                <a:latin typeface="Arial" charset="0"/>
              </a:rPr>
              <a:t>’</a:t>
            </a:r>
            <a:r>
              <a:rPr lang="en-US" sz="3200">
                <a:latin typeface="Arial" charset="0"/>
              </a:rPr>
              <a:t>s build a classifier (</a:t>
            </a:r>
            <a:r>
              <a:rPr lang="ja-JP" altLang="en-US" sz="3200">
                <a:latin typeface="Arial" charset="0"/>
              </a:rPr>
              <a:t>“</a:t>
            </a:r>
            <a:r>
              <a:rPr lang="en-US" sz="3200">
                <a:latin typeface="Arial" charset="0"/>
              </a:rPr>
              <a:t>Classify</a:t>
            </a:r>
            <a:r>
              <a:rPr lang="ja-JP" altLang="en-US" sz="3200">
                <a:latin typeface="Arial" charset="0"/>
              </a:rPr>
              <a:t>”</a:t>
            </a:r>
            <a:r>
              <a:rPr lang="en-US" sz="3200">
                <a:latin typeface="Arial" charset="0"/>
              </a:rPr>
              <a:t> tab)</a:t>
            </a:r>
          </a:p>
        </p:txBody>
      </p:sp>
      <p:sp>
        <p:nvSpPr>
          <p:cNvPr id="9011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</p:txBody>
      </p:sp>
      <p:pic>
        <p:nvPicPr>
          <p:cNvPr id="90116" name="Picture 6" descr="Weka_explorer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911225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7" name="Rectangle 7"/>
          <p:cNvSpPr>
            <a:spLocks noChangeArrowheads="1"/>
          </p:cNvSpPr>
          <p:nvPr/>
        </p:nvSpPr>
        <p:spPr bwMode="auto">
          <a:xfrm>
            <a:off x="406400" y="3444875"/>
            <a:ext cx="3419475" cy="495300"/>
          </a:xfrm>
          <a:prstGeom prst="rect">
            <a:avLst/>
          </a:prstGeom>
          <a:solidFill>
            <a:srgbClr val="E2ED79">
              <a:alpha val="21960"/>
            </a:srgbClr>
          </a:solidFill>
          <a:ln w="317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18" name="Text Box 8"/>
          <p:cNvSpPr txBox="1">
            <a:spLocks noChangeArrowheads="1"/>
          </p:cNvSpPr>
          <p:nvPr/>
        </p:nvSpPr>
        <p:spPr bwMode="auto">
          <a:xfrm>
            <a:off x="4064000" y="2608263"/>
            <a:ext cx="3892550" cy="193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Set attribute that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represents your class here </a:t>
            </a:r>
          </a:p>
          <a:p>
            <a:pPr lvl="1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ea typeface="ＭＳ Ｐゴシック" charset="0"/>
              </a:rPr>
              <a:t>Must be done manually, before you try to learn</a:t>
            </a:r>
          </a:p>
          <a:p>
            <a:pPr lvl="1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ea typeface="ＭＳ Ｐゴシック" charset="0"/>
              </a:rPr>
              <a:t>Common error to forget this!</a:t>
            </a:r>
          </a:p>
        </p:txBody>
      </p:sp>
      <p:sp>
        <p:nvSpPr>
          <p:cNvPr id="90119" name="Line 9"/>
          <p:cNvSpPr>
            <a:spLocks noChangeShapeType="1"/>
          </p:cNvSpPr>
          <p:nvPr/>
        </p:nvSpPr>
        <p:spPr bwMode="auto">
          <a:xfrm flipV="1">
            <a:off x="3578225" y="2776538"/>
            <a:ext cx="474663" cy="6445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2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Arial" charset="0"/>
              </a:rPr>
              <a:t>Let</a:t>
            </a:r>
            <a:r>
              <a:rPr lang="ja-JP" altLang="en-US" sz="3200">
                <a:latin typeface="Arial" charset="0"/>
              </a:rPr>
              <a:t>’</a:t>
            </a:r>
            <a:r>
              <a:rPr lang="en-US" sz="3200">
                <a:latin typeface="Arial" charset="0"/>
              </a:rPr>
              <a:t>s build a classifier (</a:t>
            </a:r>
            <a:r>
              <a:rPr lang="ja-JP" altLang="en-US" sz="3200">
                <a:latin typeface="Arial" charset="0"/>
              </a:rPr>
              <a:t>“</a:t>
            </a:r>
            <a:r>
              <a:rPr lang="en-US" sz="3200">
                <a:latin typeface="Arial" charset="0"/>
              </a:rPr>
              <a:t>Classify</a:t>
            </a:r>
            <a:r>
              <a:rPr lang="ja-JP" altLang="en-US" sz="3200">
                <a:latin typeface="Arial" charset="0"/>
              </a:rPr>
              <a:t>”</a:t>
            </a:r>
            <a:r>
              <a:rPr lang="en-US" sz="3200">
                <a:latin typeface="Arial" charset="0"/>
              </a:rPr>
              <a:t> tab)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</p:txBody>
      </p:sp>
      <p:pic>
        <p:nvPicPr>
          <p:cNvPr id="91140" name="Picture 4" descr="Weka_explorer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911225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766763" y="2000250"/>
            <a:ext cx="2820987" cy="1635125"/>
          </a:xfrm>
          <a:prstGeom prst="rect">
            <a:avLst/>
          </a:prstGeom>
          <a:solidFill>
            <a:srgbClr val="E2ED79">
              <a:alpha val="21960"/>
            </a:srgbClr>
          </a:solidFill>
          <a:ln w="317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4064000" y="2608263"/>
            <a:ext cx="2909888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How testing is done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(10-fold cross is default)</a:t>
            </a:r>
          </a:p>
        </p:txBody>
      </p:sp>
      <p:sp>
        <p:nvSpPr>
          <p:cNvPr id="91143" name="Line 7"/>
          <p:cNvSpPr>
            <a:spLocks noChangeShapeType="1"/>
          </p:cNvSpPr>
          <p:nvPr/>
        </p:nvSpPr>
        <p:spPr bwMode="auto">
          <a:xfrm flipV="1">
            <a:off x="3578225" y="2776538"/>
            <a:ext cx="474663" cy="6445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0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Arial" charset="0"/>
              </a:rPr>
              <a:t>Let</a:t>
            </a:r>
            <a:r>
              <a:rPr lang="ja-JP" altLang="en-US" sz="3200">
                <a:latin typeface="Arial" charset="0"/>
              </a:rPr>
              <a:t>’</a:t>
            </a:r>
            <a:r>
              <a:rPr lang="en-US" sz="3200">
                <a:latin typeface="Arial" charset="0"/>
              </a:rPr>
              <a:t>s build a classifier (</a:t>
            </a:r>
            <a:r>
              <a:rPr lang="ja-JP" altLang="en-US" sz="3200">
                <a:latin typeface="Arial" charset="0"/>
              </a:rPr>
              <a:t>“</a:t>
            </a:r>
            <a:r>
              <a:rPr lang="en-US" sz="3200">
                <a:latin typeface="Arial" charset="0"/>
              </a:rPr>
              <a:t>Classify</a:t>
            </a:r>
            <a:r>
              <a:rPr lang="ja-JP" altLang="en-US" sz="3200">
                <a:latin typeface="Arial" charset="0"/>
              </a:rPr>
              <a:t>”</a:t>
            </a:r>
            <a:r>
              <a:rPr lang="en-US" sz="3200">
                <a:latin typeface="Arial" charset="0"/>
              </a:rPr>
              <a:t> tab)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</p:txBody>
      </p:sp>
      <p:pic>
        <p:nvPicPr>
          <p:cNvPr id="92164" name="Picture 4" descr="Weka_explorer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911225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766763" y="1470025"/>
            <a:ext cx="1104900" cy="641350"/>
          </a:xfrm>
          <a:prstGeom prst="rect">
            <a:avLst/>
          </a:prstGeom>
          <a:solidFill>
            <a:srgbClr val="E2ED79">
              <a:alpha val="21960"/>
            </a:srgbClr>
          </a:solidFill>
          <a:ln w="317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4064000" y="2608263"/>
            <a:ext cx="3429000" cy="2287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Pick a type of classifier to learn with by pressing this button and selecting from long hierarchical list</a:t>
            </a:r>
          </a:p>
          <a:p>
            <a:pPr>
              <a:spcBef>
                <a:spcPct val="50000"/>
              </a:spcBef>
            </a:pPr>
            <a:endParaRPr lang="en-US" sz="90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We will choose J48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(C4.5 – like decision trees)</a:t>
            </a:r>
            <a:endParaRPr lang="en-US"/>
          </a:p>
        </p:txBody>
      </p:sp>
      <p:sp>
        <p:nvSpPr>
          <p:cNvPr id="92167" name="Line 7"/>
          <p:cNvSpPr>
            <a:spLocks noChangeShapeType="1"/>
          </p:cNvSpPr>
          <p:nvPr/>
        </p:nvSpPr>
        <p:spPr bwMode="auto">
          <a:xfrm>
            <a:off x="1908175" y="1839913"/>
            <a:ext cx="2144713" cy="936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9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</p:txBody>
      </p:sp>
      <p:pic>
        <p:nvPicPr>
          <p:cNvPr id="931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911225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1568450" y="1547813"/>
            <a:ext cx="1104900" cy="641350"/>
          </a:xfrm>
          <a:prstGeom prst="rect">
            <a:avLst/>
          </a:prstGeom>
          <a:solidFill>
            <a:srgbClr val="E2ED79">
              <a:alpha val="21960"/>
            </a:srgbClr>
          </a:solidFill>
          <a:ln w="317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4244975" y="2765425"/>
            <a:ext cx="3429000" cy="284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Name of classifier and command line arguments to specify it</a:t>
            </a:r>
            <a:r>
              <a:rPr lang="ja-JP" altLang="en-US">
                <a:solidFill>
                  <a:srgbClr val="000000"/>
                </a:solidFill>
              </a:rPr>
              <a:t>’</a:t>
            </a:r>
            <a:r>
              <a:rPr lang="en-US">
                <a:solidFill>
                  <a:srgbClr val="000000"/>
                </a:solidFill>
              </a:rPr>
              <a:t>s parameters appear here</a:t>
            </a:r>
          </a:p>
          <a:p>
            <a:pPr>
              <a:spcBef>
                <a:spcPct val="50000"/>
              </a:spcBef>
            </a:pPr>
            <a:endParaRPr lang="en-US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Not obvious(!), but this text is clickable – click to change the parameters</a:t>
            </a:r>
            <a:endParaRPr lang="en-US"/>
          </a:p>
        </p:txBody>
      </p:sp>
      <p:sp>
        <p:nvSpPr>
          <p:cNvPr id="93191" name="Line 7"/>
          <p:cNvSpPr>
            <a:spLocks noChangeShapeType="1"/>
          </p:cNvSpPr>
          <p:nvPr/>
        </p:nvSpPr>
        <p:spPr bwMode="auto">
          <a:xfrm>
            <a:off x="2789238" y="1906588"/>
            <a:ext cx="2144712" cy="936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7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Parameter setting…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</p:txBody>
      </p:sp>
      <p:pic>
        <p:nvPicPr>
          <p:cNvPr id="94212" name="Picture 4" descr="Weka_explorer_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911225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08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Parameter setting…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</p:txBody>
      </p:sp>
      <p:pic>
        <p:nvPicPr>
          <p:cNvPr id="95236" name="Picture 4" descr="Weka_explorer_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911225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6129338" y="3128963"/>
            <a:ext cx="3014662" cy="2536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00"/>
                </a:solidFill>
              </a:rPr>
              <a:t>For data sets that aren</a:t>
            </a:r>
            <a:r>
              <a:rPr lang="ja-JP" altLang="en-US" sz="2400">
                <a:solidFill>
                  <a:srgbClr val="000000"/>
                </a:solidFill>
              </a:rPr>
              <a:t>’</a:t>
            </a:r>
            <a:r>
              <a:rPr lang="en-US" sz="2400">
                <a:solidFill>
                  <a:srgbClr val="000000"/>
                </a:solidFill>
              </a:rPr>
              <a:t>t tiny, change:</a:t>
            </a:r>
            <a:br>
              <a:rPr lang="en-US" sz="2400">
                <a:solidFill>
                  <a:srgbClr val="000000"/>
                </a:solidFill>
              </a:rPr>
            </a:br>
            <a:r>
              <a:rPr lang="en-US" sz="2400">
                <a:solidFill>
                  <a:srgbClr val="000000"/>
                </a:solidFill>
              </a:rPr>
              <a:t>  this to ~ </a:t>
            </a:r>
            <a:r>
              <a:rPr lang="en-US" sz="2800" b="1">
                <a:solidFill>
                  <a:srgbClr val="000000"/>
                </a:solidFill>
                <a:sym typeface="Symbol" charset="0"/>
              </a:rPr>
              <a:t></a:t>
            </a:r>
            <a:r>
              <a:rPr lang="en-US" sz="2400">
                <a:solidFill>
                  <a:srgbClr val="000000"/>
                </a:solidFill>
              </a:rPr>
              <a:t>0.1  and </a:t>
            </a:r>
            <a:br>
              <a:rPr lang="en-US" sz="2400">
                <a:solidFill>
                  <a:srgbClr val="000000"/>
                </a:solidFill>
              </a:rPr>
            </a:br>
            <a:r>
              <a:rPr lang="en-US" sz="2400">
                <a:solidFill>
                  <a:srgbClr val="000000"/>
                </a:solidFill>
              </a:rPr>
              <a:t>  this to ~ </a:t>
            </a:r>
            <a:r>
              <a:rPr lang="en-US" sz="2400" b="1">
                <a:solidFill>
                  <a:srgbClr val="000000"/>
                </a:solidFill>
                <a:sym typeface="Symbol" charset="0"/>
              </a:rPr>
              <a:t></a:t>
            </a:r>
            <a:r>
              <a:rPr lang="en-US" sz="2400">
                <a:solidFill>
                  <a:srgbClr val="000000"/>
                </a:solidFill>
              </a:rPr>
              <a:t>10</a:t>
            </a:r>
          </a:p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000000"/>
                </a:solidFill>
              </a:rPr>
              <a:t>(but your mileage may vary…)</a:t>
            </a:r>
          </a:p>
        </p:txBody>
      </p:sp>
      <p:sp>
        <p:nvSpPr>
          <p:cNvPr id="95238" name="Oval 6"/>
          <p:cNvSpPr>
            <a:spLocks noChangeArrowheads="1"/>
          </p:cNvSpPr>
          <p:nvPr/>
        </p:nvSpPr>
        <p:spPr bwMode="auto">
          <a:xfrm>
            <a:off x="3511550" y="3432175"/>
            <a:ext cx="461963" cy="384175"/>
          </a:xfrm>
          <a:prstGeom prst="ellipse">
            <a:avLst/>
          </a:prstGeom>
          <a:solidFill>
            <a:srgbClr val="E2ED79">
              <a:alpha val="50195"/>
            </a:srgbClr>
          </a:solidFill>
          <a:ln w="2857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39" name="Oval 7"/>
          <p:cNvSpPr>
            <a:spLocks noChangeArrowheads="1"/>
          </p:cNvSpPr>
          <p:nvPr/>
        </p:nvSpPr>
        <p:spPr bwMode="auto">
          <a:xfrm>
            <a:off x="3506788" y="2828925"/>
            <a:ext cx="461962" cy="384175"/>
          </a:xfrm>
          <a:prstGeom prst="ellipse">
            <a:avLst/>
          </a:prstGeom>
          <a:solidFill>
            <a:srgbClr val="E2ED79">
              <a:alpha val="50195"/>
            </a:srgbClr>
          </a:solidFill>
          <a:ln w="2857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40" name="Line 8"/>
          <p:cNvSpPr>
            <a:spLocks noChangeShapeType="1"/>
          </p:cNvSpPr>
          <p:nvPr/>
        </p:nvSpPr>
        <p:spPr bwMode="auto">
          <a:xfrm flipH="1" flipV="1">
            <a:off x="4006850" y="3092450"/>
            <a:ext cx="2393950" cy="102711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5241" name="Line 9"/>
          <p:cNvSpPr>
            <a:spLocks noChangeShapeType="1"/>
          </p:cNvSpPr>
          <p:nvPr/>
        </p:nvSpPr>
        <p:spPr bwMode="auto">
          <a:xfrm flipH="1" flipV="1">
            <a:off x="3967163" y="3617913"/>
            <a:ext cx="2359025" cy="8794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8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</p:txBody>
      </p:sp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911225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766763" y="3681413"/>
            <a:ext cx="1522412" cy="641350"/>
          </a:xfrm>
          <a:prstGeom prst="rect">
            <a:avLst/>
          </a:prstGeom>
          <a:solidFill>
            <a:srgbClr val="E2ED79">
              <a:alpha val="21960"/>
            </a:srgbClr>
          </a:solidFill>
          <a:ln w="317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3997325" y="3533775"/>
            <a:ext cx="342900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Press this button to build and test the classifier on the data you have loaded</a:t>
            </a:r>
            <a:endParaRPr lang="en-US"/>
          </a:p>
        </p:txBody>
      </p:sp>
      <p:sp>
        <p:nvSpPr>
          <p:cNvPr id="96263" name="Line 7"/>
          <p:cNvSpPr>
            <a:spLocks noChangeShapeType="1"/>
          </p:cNvSpPr>
          <p:nvPr/>
        </p:nvSpPr>
        <p:spPr bwMode="auto">
          <a:xfrm>
            <a:off x="2314575" y="3905250"/>
            <a:ext cx="1703388" cy="2476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7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</p:txBody>
      </p:sp>
      <p:pic>
        <p:nvPicPr>
          <p:cNvPr id="97284" name="Picture 4" descr="Weka_explorer_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911225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2789238" y="1978025"/>
            <a:ext cx="5586412" cy="4117975"/>
          </a:xfrm>
          <a:prstGeom prst="rect">
            <a:avLst/>
          </a:prstGeom>
          <a:solidFill>
            <a:srgbClr val="E2ED79">
              <a:alpha val="21960"/>
            </a:srgbClr>
          </a:solidFill>
          <a:ln w="317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5048250" y="249238"/>
            <a:ext cx="34290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Results as textual output</a:t>
            </a:r>
            <a:endParaRPr lang="en-US"/>
          </a:p>
        </p:txBody>
      </p:sp>
      <p:sp>
        <p:nvSpPr>
          <p:cNvPr id="97287" name="Line 7"/>
          <p:cNvSpPr>
            <a:spLocks noChangeShapeType="1"/>
          </p:cNvSpPr>
          <p:nvPr/>
        </p:nvSpPr>
        <p:spPr bwMode="auto">
          <a:xfrm flipH="1">
            <a:off x="4540250" y="665163"/>
            <a:ext cx="1195388" cy="12763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4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</p:txBody>
      </p:sp>
      <p:pic>
        <p:nvPicPr>
          <p:cNvPr id="98308" name="Picture 4" descr="Weka_explorer_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1143000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509588" y="4484688"/>
            <a:ext cx="2109787" cy="381000"/>
          </a:xfrm>
          <a:prstGeom prst="rect">
            <a:avLst/>
          </a:prstGeom>
          <a:solidFill>
            <a:srgbClr val="E2ED79">
              <a:alpha val="21960"/>
            </a:srgbClr>
          </a:solidFill>
          <a:ln w="317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2225675" y="5205413"/>
            <a:ext cx="3429000" cy="101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Right-click here to save output, save resulting classifier, etc.</a:t>
            </a:r>
            <a:endParaRPr lang="en-US"/>
          </a:p>
        </p:txBody>
      </p:sp>
      <p:sp>
        <p:nvSpPr>
          <p:cNvPr id="98311" name="Line 7"/>
          <p:cNvSpPr>
            <a:spLocks noChangeShapeType="1"/>
          </p:cNvSpPr>
          <p:nvPr/>
        </p:nvSpPr>
        <p:spPr bwMode="auto">
          <a:xfrm>
            <a:off x="1736725" y="4841875"/>
            <a:ext cx="498475" cy="5651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6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Download, Documentation, etc.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Home page</a:t>
            </a:r>
          </a:p>
          <a:p>
            <a:pPr lvl="1" eaLnBrk="1" hangingPunct="1"/>
            <a:r>
              <a:rPr lang="en-US" sz="2000">
                <a:latin typeface="Arial" charset="0"/>
                <a:hlinkClick r:id="rId3"/>
              </a:rPr>
              <a:t>http://www.cs.waikato.ac.nz/ml/weka/</a:t>
            </a:r>
            <a:endParaRPr lang="en-US" sz="200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Download</a:t>
            </a:r>
          </a:p>
          <a:p>
            <a:pPr lvl="1" eaLnBrk="1" hangingPunct="1"/>
            <a:r>
              <a:rPr lang="en-US" sz="2000">
                <a:latin typeface="Arial" charset="0"/>
                <a:hlinkClick r:id="rId4"/>
              </a:rPr>
              <a:t>http://www.cs.waikato.ac.nz/ml/weka/index_downloading.html</a:t>
            </a:r>
            <a:r>
              <a:rPr lang="en-US" sz="2000">
                <a:latin typeface="Arial" charset="0"/>
              </a:rPr>
              <a:t> </a:t>
            </a:r>
          </a:p>
          <a:p>
            <a:pPr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Documentation</a:t>
            </a:r>
          </a:p>
          <a:p>
            <a:pPr lvl="1" eaLnBrk="1" hangingPunct="1"/>
            <a:r>
              <a:rPr lang="en-US" sz="2000">
                <a:latin typeface="Arial" charset="0"/>
              </a:rPr>
              <a:t>Manual comes with the download</a:t>
            </a:r>
          </a:p>
          <a:p>
            <a:pPr lvl="1" eaLnBrk="1" hangingPunct="1">
              <a:buFontTx/>
              <a:buNone/>
            </a:pPr>
            <a:r>
              <a:rPr lang="en-US" sz="1600">
                <a:latin typeface="Arial" charset="0"/>
              </a:rPr>
              <a:t> </a:t>
            </a:r>
            <a:endParaRPr lang="en-US" sz="140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Arial" charset="0"/>
              </a:rPr>
              <a:t>Requires Java VM (1.5 or later) 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(which you can get with the Weka download if you want)</a:t>
            </a:r>
          </a:p>
          <a:p>
            <a:pPr eaLnBrk="1" hangingPunct="1">
              <a:buFont typeface="Wingdings" charset="0"/>
              <a:buNone/>
            </a:pPr>
            <a:endParaRPr lang="en-US" sz="180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Arial" charset="0"/>
              </a:rPr>
              <a:t>Download and install Weka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you will need it for Assignment #5</a:t>
            </a: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94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Output from this run…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=== Run information ===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2000">
              <a:latin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Scheme:       weka.classifiers.trees.J48 -C 0.25 -M 2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Relation:     iris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Instances:    150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Attributes:   5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              sepallength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              sepalwidth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              petallength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              petalwidth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              class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Test mode:    10-fold cross-validation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200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96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Output from this run…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Courier New" charset="0"/>
              </a:rPr>
              <a:t>=== Classifier model (full training set) ===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600">
              <a:latin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Courier New" charset="0"/>
              </a:rPr>
              <a:t>J48 pruned tree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Courier New" charset="0"/>
              </a:rPr>
              <a:t>------------------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600">
              <a:latin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Courier New" charset="0"/>
              </a:rPr>
              <a:t>petalwidth &lt;= 0.6: Iris-setosa (50.0)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Courier New" charset="0"/>
              </a:rPr>
              <a:t>petalwidth &gt; 0.6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Courier New" charset="0"/>
              </a:rPr>
              <a:t>|   petalwidth &lt;= 1.7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Courier New" charset="0"/>
              </a:rPr>
              <a:t>|   |   petallength &lt;= 4.9: Iris-versicolor (48.0/1.0)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Courier New" charset="0"/>
              </a:rPr>
              <a:t>|   |   petallength &gt; 4.9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Courier New" charset="0"/>
              </a:rPr>
              <a:t>|   |   |   petalwidth &lt;= 1.5: Iris-virginica (3.0)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Courier New" charset="0"/>
              </a:rPr>
              <a:t>|   |   |   petalwidth &gt; 1.5: Iris-versicolor (3.0/1.0)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Courier New" charset="0"/>
              </a:rPr>
              <a:t>|   petalwidth &gt; 1.7: Iris-virginica (46.0/1.0)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600">
              <a:latin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Courier New" charset="0"/>
              </a:rPr>
              <a:t>Number of Leaves  : 	5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600">
              <a:latin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Courier New" charset="0"/>
              </a:rPr>
              <a:t>Size of the tree : 	9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600">
              <a:latin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Courier New" charset="0"/>
              </a:rPr>
              <a:t>       Time taken to build model: 0.13 seconds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60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1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Output from this run…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latin typeface="Courier New" charset="0"/>
              </a:rPr>
              <a:t>=== Stratified cross-validation ===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latin typeface="Courier New" charset="0"/>
              </a:rPr>
              <a:t>=== Summary ===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180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latin typeface="Courier New" charset="0"/>
              </a:rPr>
              <a:t>Correctly Classified Instances         144   96 %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latin typeface="Courier New" charset="0"/>
              </a:rPr>
              <a:t>Incorrectly Classified Instances         6    4 %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latin typeface="Courier New" charset="0"/>
              </a:rPr>
              <a:t>Kappa statistic                          0.94 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latin typeface="Courier New" charset="0"/>
              </a:rPr>
              <a:t>Mean absolute error                      0.035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latin typeface="Courier New" charset="0"/>
              </a:rPr>
              <a:t>Root mean squared error                  0.1586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latin typeface="Courier New" charset="0"/>
              </a:rPr>
              <a:t>Relative absolute error                  7.8705 %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latin typeface="Courier New" charset="0"/>
              </a:rPr>
              <a:t>Root relative squared error             33.6353 %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latin typeface="Courier New" charset="0"/>
              </a:rPr>
              <a:t>Total Number of Instances              150    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1800">
              <a:latin typeface="Courier New" charset="0"/>
            </a:endParaRPr>
          </a:p>
        </p:txBody>
      </p:sp>
      <p:sp>
        <p:nvSpPr>
          <p:cNvPr id="101380" name="Oval 4"/>
          <p:cNvSpPr>
            <a:spLocks noChangeArrowheads="1"/>
          </p:cNvSpPr>
          <p:nvPr/>
        </p:nvSpPr>
        <p:spPr bwMode="auto">
          <a:xfrm>
            <a:off x="6780213" y="2095500"/>
            <a:ext cx="857250" cy="463550"/>
          </a:xfrm>
          <a:prstGeom prst="ellipse">
            <a:avLst/>
          </a:prstGeom>
          <a:solidFill>
            <a:srgbClr val="E2ED79">
              <a:alpha val="50195"/>
            </a:srgbClr>
          </a:solidFill>
          <a:ln w="2857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4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Output from this run…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Courier New" charset="0"/>
              </a:rPr>
              <a:t>=== Detailed Accuracy By Class ===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600">
              <a:latin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Courier New" charset="0"/>
              </a:rPr>
              <a:t>TP Rate   FP Rate   Precision   Recall  F-Measure   Class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Courier New" charset="0"/>
              </a:rPr>
              <a:t>  0.98      0          1         0.98      0.99     Iris-setosa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Courier New" charset="0"/>
              </a:rPr>
              <a:t>  0.94      0.03       0.94      0.94      0.94     Iris-versicolor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Courier New" charset="0"/>
              </a:rPr>
              <a:t>  0.96      0.03       0.941     0.96      0.95     Iris-virginica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600">
              <a:latin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Courier New" charset="0"/>
              </a:rPr>
              <a:t>=== Confusion Matrix ===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600">
              <a:latin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Courier New" charset="0"/>
              </a:rPr>
              <a:t>  a  b  c   &lt;-- classified as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Courier New" charset="0"/>
              </a:rPr>
              <a:t> 49  1  0 |  a = Iris-setosa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Courier New" charset="0"/>
              </a:rPr>
              <a:t>  0 47  3 |  b = Iris-versicolor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Courier New" charset="0"/>
              </a:rPr>
              <a:t>  0  2 48 |  c = Iris-virginica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587375" y="2981325"/>
            <a:ext cx="4581525" cy="1792288"/>
          </a:xfrm>
          <a:prstGeom prst="rect">
            <a:avLst/>
          </a:prstGeom>
          <a:solidFill>
            <a:srgbClr val="E2ED79">
              <a:alpha val="21960"/>
            </a:srgbClr>
          </a:solidFill>
          <a:ln w="317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1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Arial" charset="0"/>
              </a:rPr>
              <a:t>From a naïve Bayes model…</a:t>
            </a:r>
            <a:br>
              <a:rPr lang="en-US" sz="3200">
                <a:latin typeface="Arial" charset="0"/>
              </a:rPr>
            </a:br>
            <a:r>
              <a:rPr lang="en-US" sz="2800">
                <a:latin typeface="Arial" charset="0"/>
              </a:rPr>
              <a:t>(Same accuracy, slightly diff confusion matrix)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Scheme:       weka.classifiers.bayes.NaiveBayes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Relation:     iris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…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Correctly Classified Instances         144  96 %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…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=== Confusion Matrix ===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2000">
              <a:latin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  a  b  c   &lt;-- classified as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 50  0  0 |  a = Iris-setosa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  0 48  2 |  b = Iris-versicolor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  0  4 46 |  c = Iris-virginica</a:t>
            </a:r>
            <a:endParaRPr lang="en-US" sz="2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28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Hint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Save results from </a:t>
            </a:r>
            <a:r>
              <a:rPr lang="en-US" u="sng" dirty="0">
                <a:latin typeface="Arial" charset="0"/>
              </a:rPr>
              <a:t>all</a:t>
            </a:r>
            <a:r>
              <a:rPr lang="en-US" dirty="0">
                <a:latin typeface="Arial" charset="0"/>
              </a:rPr>
              <a:t> your runs</a:t>
            </a:r>
          </a:p>
          <a:p>
            <a:pPr lvl="1" eaLnBrk="1" hangingPunct="1"/>
            <a:r>
              <a:rPr lang="en-US" dirty="0">
                <a:latin typeface="Arial" charset="0"/>
              </a:rPr>
              <a:t>Hard to know what </a:t>
            </a:r>
            <a:r>
              <a:rPr lang="en-US" dirty="0" smtClean="0">
                <a:latin typeface="Arial" charset="0"/>
              </a:rPr>
              <a:t>you </a:t>
            </a:r>
            <a:r>
              <a:rPr lang="en-US" dirty="0">
                <a:latin typeface="Arial" charset="0"/>
              </a:rPr>
              <a:t>may need </a:t>
            </a:r>
            <a:r>
              <a:rPr lang="en-US" dirty="0" smtClean="0">
                <a:latin typeface="Arial" charset="0"/>
              </a:rPr>
              <a:t>(</a:t>
            </a:r>
            <a:r>
              <a:rPr lang="en-US" dirty="0">
                <a:latin typeface="Arial" charset="0"/>
              </a:rPr>
              <a:t>e.g. is trend in false positives going up or down as I change this parameter?) </a:t>
            </a:r>
          </a:p>
        </p:txBody>
      </p:sp>
    </p:spTree>
    <p:extLst>
      <p:ext uri="{BB962C8B-B14F-4D97-AF65-F5344CB8AC3E}">
        <p14:creationId xmlns:p14="http://schemas.microsoft.com/office/powerpoint/2010/main" val="70804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219200" y="-304800"/>
            <a:ext cx="11201400" cy="7924800"/>
          </a:xfrm>
          <a:prstGeom prst="rect">
            <a:avLst/>
          </a:prstGeom>
          <a:solidFill>
            <a:srgbClr val="FFFC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Hint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Save results from </a:t>
            </a:r>
            <a:r>
              <a:rPr lang="en-US" u="sng" dirty="0">
                <a:latin typeface="Arial" charset="0"/>
              </a:rPr>
              <a:t>all</a:t>
            </a:r>
            <a:r>
              <a:rPr lang="en-US" dirty="0">
                <a:latin typeface="Arial" charset="0"/>
              </a:rPr>
              <a:t> your runs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Put </a:t>
            </a:r>
            <a:r>
              <a:rPr lang="en-US" dirty="0">
                <a:latin typeface="Arial" charset="0"/>
              </a:rPr>
              <a:t>additional notes with the textual output!</a:t>
            </a:r>
          </a:p>
          <a:p>
            <a:pPr lvl="1" eaLnBrk="1" hangingPunct="1"/>
            <a:r>
              <a:rPr lang="en-US" dirty="0">
                <a:latin typeface="Arial" charset="0"/>
              </a:rPr>
              <a:t>Not everything you need to reconstruct what you did is in the textual output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(can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dirty="0">
                <a:latin typeface="Arial" charset="0"/>
              </a:rPr>
              <a:t>t tell which feature subsets you learned on!)</a:t>
            </a:r>
          </a:p>
          <a:p>
            <a:pPr lvl="1" eaLnBrk="1" hangingPunct="1"/>
            <a:r>
              <a:rPr lang="en-US" dirty="0">
                <a:latin typeface="Arial" charset="0"/>
              </a:rPr>
              <a:t>You will run a lot of these trying various things and soon forget the details</a:t>
            </a:r>
          </a:p>
        </p:txBody>
      </p:sp>
    </p:spTree>
    <p:extLst>
      <p:ext uri="{BB962C8B-B14F-4D97-AF65-F5344CB8AC3E}">
        <p14:creationId xmlns:p14="http://schemas.microsoft.com/office/powerpoint/2010/main" val="110999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1" hangingPunct="1">
              <a:buFont typeface="Wingdings" charset="0"/>
              <a:buNone/>
            </a:pPr>
            <a:r>
              <a:rPr lang="en-US" sz="2400">
                <a:latin typeface="Arial" charset="0"/>
              </a:rPr>
              <a:t>Explorer allows you to try a bunch of things interactively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(It can also do wrapper-based feature selection)</a:t>
            </a:r>
          </a:p>
          <a:p>
            <a:pPr marL="0" indent="0" eaLnBrk="1" hangingPunct="1">
              <a:buFont typeface="Wingdings" charset="0"/>
              <a:buNone/>
            </a:pPr>
            <a:endParaRPr lang="en-US" sz="1400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r>
              <a:rPr lang="en-US" sz="2400">
                <a:latin typeface="Arial" charset="0"/>
              </a:rPr>
              <a:t>And anything you can do there can also be easily invoked from within a Java program for deployment</a:t>
            </a:r>
          </a:p>
          <a:p>
            <a:pPr marL="0" indent="0" eaLnBrk="1" hangingPunct="1">
              <a:buFont typeface="Wingdings" charset="0"/>
              <a:buNone/>
            </a:pPr>
            <a:endParaRPr lang="en-US" sz="1400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r>
              <a:rPr lang="en-US" sz="2400">
                <a:latin typeface="Arial" charset="0"/>
              </a:rPr>
              <a:t>Java class of learner listed in output</a:t>
            </a:r>
          </a:p>
          <a:p>
            <a:pPr lvl="1" eaLnBrk="1" hangingPunct="1"/>
            <a:r>
              <a:rPr lang="en-US" sz="2000">
                <a:latin typeface="Arial" charset="0"/>
              </a:rPr>
              <a:t>Parameters for learner based on command line options which are also printed for you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sz="2000">
                <a:latin typeface="Courier New" charset="0"/>
              </a:rPr>
              <a:t>   weka.classifiers.trees.J48 -C 0.25 -M 2</a:t>
            </a:r>
          </a:p>
          <a:p>
            <a:pPr marL="0" indent="0" eaLnBrk="1" hangingPunct="1">
              <a:buFont typeface="Wingdings" charset="0"/>
              <a:buNone/>
            </a:pPr>
            <a:endParaRPr lang="en-US" sz="1200">
              <a:latin typeface="Courier New" charset="0"/>
            </a:endParaRPr>
          </a:p>
          <a:p>
            <a:pPr marL="0" indent="0" eaLnBrk="1" hangingPunct="1">
              <a:buFont typeface="Wingdings" charset="0"/>
              <a:buNone/>
            </a:pPr>
            <a:r>
              <a:rPr lang="en-US" sz="2400">
                <a:latin typeface="Arial" charset="0"/>
              </a:rPr>
              <a:t>Data tables for most classifier types can be saved in a file (from explorer) and pulled back in for classifier at runtime</a:t>
            </a:r>
          </a:p>
        </p:txBody>
      </p:sp>
    </p:spTree>
    <p:extLst>
      <p:ext uri="{BB962C8B-B14F-4D97-AF65-F5344CB8AC3E}">
        <p14:creationId xmlns:p14="http://schemas.microsoft.com/office/powerpoint/2010/main" val="41468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How To Do Cross Validation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2039938" y="1600200"/>
          <a:ext cx="6113462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Bitmap Image" r:id="rId4" imgW="6111770" imgH="4580017" progId="Paint.Picture">
                  <p:embed/>
                </p:oleObj>
              </mc:Choice>
              <mc:Fallback>
                <p:oleObj name="Bitmap Image" r:id="rId4" imgW="6111770" imgH="458001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38" y="1600200"/>
                        <a:ext cx="6113462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2116138" y="3124200"/>
            <a:ext cx="1752600" cy="228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76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-76200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How To Do Cross Validation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63491" name="Object 4"/>
          <p:cNvGraphicFramePr>
            <a:graphicFrameLocks noChangeAspect="1"/>
          </p:cNvGraphicFramePr>
          <p:nvPr/>
        </p:nvGraphicFramePr>
        <p:xfrm>
          <a:off x="2039938" y="1600200"/>
          <a:ext cx="6113462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Bitmap Image" r:id="rId3" imgW="6111770" imgH="4580017" progId="Paint.Picture">
                  <p:embed/>
                </p:oleObj>
              </mc:Choice>
              <mc:Fallback>
                <p:oleObj name="Bitmap Image" r:id="rId3" imgW="6111770" imgH="458001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38" y="1600200"/>
                        <a:ext cx="6113462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Rectangle 5"/>
          <p:cNvSpPr>
            <a:spLocks noChangeArrowheads="1"/>
          </p:cNvSpPr>
          <p:nvPr/>
        </p:nvSpPr>
        <p:spPr bwMode="auto">
          <a:xfrm>
            <a:off x="2116138" y="3124200"/>
            <a:ext cx="1752600" cy="228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3493" name="Group 8"/>
          <p:cNvGrpSpPr>
            <a:grpSpLocks/>
          </p:cNvGrpSpPr>
          <p:nvPr/>
        </p:nvGrpSpPr>
        <p:grpSpPr bwMode="auto">
          <a:xfrm>
            <a:off x="120650" y="2039938"/>
            <a:ext cx="3079750" cy="1465262"/>
            <a:chOff x="76" y="1285"/>
            <a:chExt cx="1940" cy="923"/>
          </a:xfrm>
        </p:grpSpPr>
        <p:sp>
          <p:nvSpPr>
            <p:cNvPr id="63494" name="Oval 6"/>
            <p:cNvSpPr>
              <a:spLocks noChangeArrowheads="1"/>
            </p:cNvSpPr>
            <p:nvPr/>
          </p:nvSpPr>
          <p:spPr bwMode="auto">
            <a:xfrm>
              <a:off x="1200" y="1488"/>
              <a:ext cx="816" cy="288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5" name="Text Box 7"/>
            <p:cNvSpPr txBox="1">
              <a:spLocks noChangeArrowheads="1"/>
            </p:cNvSpPr>
            <p:nvPr/>
          </p:nvSpPr>
          <p:spPr bwMode="auto">
            <a:xfrm>
              <a:off x="76" y="1285"/>
              <a:ext cx="1172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Notice that</a:t>
              </a:r>
            </a:p>
            <a:p>
              <a:r>
                <a:rPr lang="en-US"/>
                <a:t>Cross validation</a:t>
              </a:r>
            </a:p>
            <a:p>
              <a:r>
                <a:rPr lang="en-US"/>
                <a:t>is for testing</a:t>
              </a:r>
            </a:p>
            <a:p>
              <a:r>
                <a:rPr lang="en-US"/>
                <a:t>only!  Not for</a:t>
              </a:r>
            </a:p>
            <a:p>
              <a:r>
                <a:rPr lang="en-US"/>
                <a:t>building the rule!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2246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Data for Weka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Assumes data </a:t>
            </a:r>
            <a:r>
              <a:rPr lang="en-US" dirty="0">
                <a:latin typeface="Arial" charset="0"/>
              </a:rPr>
              <a:t>is </a:t>
            </a:r>
            <a:r>
              <a:rPr lang="en-US" dirty="0" smtClean="0">
                <a:latin typeface="Arial" charset="0"/>
              </a:rPr>
              <a:t>a </a:t>
            </a:r>
            <a:r>
              <a:rPr lang="en-US" dirty="0">
                <a:latin typeface="Arial" charset="0"/>
              </a:rPr>
              <a:t>collection of (training) instance </a:t>
            </a:r>
            <a:r>
              <a:rPr lang="en-US" dirty="0" smtClean="0">
                <a:latin typeface="Arial" charset="0"/>
              </a:rPr>
              <a:t>vectors</a:t>
            </a: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Features plus a label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Uses </a:t>
            </a:r>
            <a:r>
              <a:rPr lang="en-US" dirty="0">
                <a:latin typeface="Arial" charset="0"/>
              </a:rPr>
              <a:t>the term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attribute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to refer to an individual data value (either feature or label</a:t>
            </a:r>
            <a:r>
              <a:rPr lang="en-US" dirty="0" smtClean="0"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6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Arial" charset="0"/>
              </a:rPr>
              <a:t>Tuning Decision Trees (J48)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343400" y="1371600"/>
            <a:ext cx="44958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i="1">
                <a:latin typeface="Arial" charset="0"/>
              </a:rPr>
              <a:t>Click on More button for documentation and references to papers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>
                <a:latin typeface="Arial" charset="0"/>
              </a:rPr>
              <a:t>binarySplits:</a:t>
            </a:r>
            <a:r>
              <a:rPr lang="en-US" sz="1800">
                <a:latin typeface="Arial" charset="0"/>
              </a:rPr>
              <a:t> do you allow multi-way distinctions?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>
                <a:latin typeface="Arial" charset="0"/>
              </a:rPr>
              <a:t>confidenceFactor:</a:t>
            </a:r>
            <a:r>
              <a:rPr lang="en-US" sz="1800">
                <a:latin typeface="Arial" charset="0"/>
              </a:rPr>
              <a:t> smaller values lead to more pruning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>
                <a:latin typeface="Arial" charset="0"/>
              </a:rPr>
              <a:t>minNumObj:</a:t>
            </a:r>
            <a:r>
              <a:rPr lang="en-US" sz="1800">
                <a:latin typeface="Arial" charset="0"/>
              </a:rPr>
              <a:t> minimum number of instances per leaf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>
                <a:latin typeface="Arial" charset="0"/>
              </a:rPr>
              <a:t>numFolds:</a:t>
            </a:r>
            <a:r>
              <a:rPr lang="en-US" sz="1800">
                <a:latin typeface="Arial" charset="0"/>
              </a:rPr>
              <a:t> Determines the amount of data for reduced error pruning – one fold used for pruning, the rest for growing the tree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>
                <a:latin typeface="Arial" charset="0"/>
              </a:rPr>
              <a:t>reducedErrorPruning:</a:t>
            </a:r>
            <a:r>
              <a:rPr lang="en-US" sz="1800">
                <a:latin typeface="Arial" charset="0"/>
              </a:rPr>
              <a:t> whether to use reduced error pruning or not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>
                <a:latin typeface="Arial" charset="0"/>
              </a:rPr>
              <a:t>subtreeRaising:</a:t>
            </a:r>
            <a:r>
              <a:rPr lang="en-US" sz="1800">
                <a:latin typeface="Arial" charset="0"/>
              </a:rPr>
              <a:t> whether to use subtree raising during pruning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>
                <a:latin typeface="Arial" charset="0"/>
              </a:rPr>
              <a:t>Unpruned:</a:t>
            </a:r>
            <a:r>
              <a:rPr lang="en-US" sz="1800">
                <a:latin typeface="Arial" charset="0"/>
              </a:rPr>
              <a:t> whether pruning takes place at all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>
                <a:latin typeface="Arial" charset="0"/>
              </a:rPr>
              <a:t>useLaplace:</a:t>
            </a:r>
            <a:r>
              <a:rPr lang="en-US" sz="1800">
                <a:latin typeface="Arial" charset="0"/>
              </a:rPr>
              <a:t> whether to use Laplace smoothing at leaf nodes</a:t>
            </a:r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304800" y="1447800"/>
          <a:ext cx="3954463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Bitmap Image" r:id="rId4" imgW="3360711" imgH="4145639" progId="Paint.Picture">
                  <p:embed/>
                </p:oleObj>
              </mc:Choice>
              <mc:Fallback>
                <p:oleObj name="Bitmap Image" r:id="rId4" imgW="3360711" imgH="414563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47800"/>
                        <a:ext cx="3954463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3903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Arial" charset="0"/>
              </a:rPr>
              <a:t>First Choice: Binary splits or not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343400" y="1371600"/>
            <a:ext cx="44958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i="1">
                <a:latin typeface="Arial" charset="0"/>
              </a:rPr>
              <a:t>Click on More button for documentation and references to papers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>
                <a:latin typeface="Arial" charset="0"/>
              </a:rPr>
              <a:t>binarySplits:</a:t>
            </a:r>
            <a:r>
              <a:rPr lang="en-US" sz="1800">
                <a:latin typeface="Arial" charset="0"/>
              </a:rPr>
              <a:t> do you allow multi-way distinctions?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>
                <a:latin typeface="Arial" charset="0"/>
              </a:rPr>
              <a:t>confidenceFactor:</a:t>
            </a:r>
            <a:r>
              <a:rPr lang="en-US" sz="1800">
                <a:latin typeface="Arial" charset="0"/>
              </a:rPr>
              <a:t> smaller values lead to more pruning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>
                <a:latin typeface="Arial" charset="0"/>
              </a:rPr>
              <a:t>minNumObj:</a:t>
            </a:r>
            <a:r>
              <a:rPr lang="en-US" sz="1800">
                <a:latin typeface="Arial" charset="0"/>
              </a:rPr>
              <a:t> minimum number of instances per leaf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>
                <a:latin typeface="Arial" charset="0"/>
              </a:rPr>
              <a:t>numFolds:</a:t>
            </a:r>
            <a:r>
              <a:rPr lang="en-US" sz="1800">
                <a:latin typeface="Arial" charset="0"/>
              </a:rPr>
              <a:t> Determines the amount of data for reduced error pruning – one fold used for pruning, the rest for growing the tree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>
                <a:latin typeface="Arial" charset="0"/>
              </a:rPr>
              <a:t>reducedErrorPruning:</a:t>
            </a:r>
            <a:r>
              <a:rPr lang="en-US" sz="1800">
                <a:latin typeface="Arial" charset="0"/>
              </a:rPr>
              <a:t> whether to use reduced error pruning or not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>
                <a:latin typeface="Arial" charset="0"/>
              </a:rPr>
              <a:t>subtreeRaising:</a:t>
            </a:r>
            <a:r>
              <a:rPr lang="en-US" sz="1800">
                <a:latin typeface="Arial" charset="0"/>
              </a:rPr>
              <a:t> whether to use subtree raising during pruning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>
                <a:latin typeface="Arial" charset="0"/>
              </a:rPr>
              <a:t>Unpruned:</a:t>
            </a:r>
            <a:r>
              <a:rPr lang="en-US" sz="1800">
                <a:latin typeface="Arial" charset="0"/>
              </a:rPr>
              <a:t> whether pruning takes place at all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>
                <a:latin typeface="Arial" charset="0"/>
              </a:rPr>
              <a:t>useLaplace:</a:t>
            </a:r>
            <a:r>
              <a:rPr lang="en-US" sz="1800">
                <a:latin typeface="Arial" charset="0"/>
              </a:rPr>
              <a:t> whether to use Laplace smoothing at leaf nodes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304800" y="1447800"/>
          <a:ext cx="3954463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Bitmap Image" r:id="rId4" imgW="3360711" imgH="4145639" progId="Paint.Picture">
                  <p:embed/>
                </p:oleObj>
              </mc:Choice>
              <mc:Fallback>
                <p:oleObj name="Bitmap Image" r:id="rId4" imgW="3360711" imgH="414563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47800"/>
                        <a:ext cx="3954463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Oval 5"/>
          <p:cNvSpPr>
            <a:spLocks noChangeArrowheads="1"/>
          </p:cNvSpPr>
          <p:nvPr/>
        </p:nvSpPr>
        <p:spPr bwMode="auto">
          <a:xfrm>
            <a:off x="762000" y="2695575"/>
            <a:ext cx="838200" cy="228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46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Second Choice: Pruning or not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343400" y="1371600"/>
            <a:ext cx="44958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i="1">
                <a:latin typeface="Arial" charset="0"/>
              </a:rPr>
              <a:t>Click on More button for documentation and references to papers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>
                <a:latin typeface="Arial" charset="0"/>
              </a:rPr>
              <a:t>binarySplits:</a:t>
            </a:r>
            <a:r>
              <a:rPr lang="en-US" sz="1800">
                <a:latin typeface="Arial" charset="0"/>
              </a:rPr>
              <a:t> do you allow multi-way distinctions?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>
                <a:latin typeface="Arial" charset="0"/>
              </a:rPr>
              <a:t>confidenceFactor:</a:t>
            </a:r>
            <a:r>
              <a:rPr lang="en-US" sz="1800">
                <a:latin typeface="Arial" charset="0"/>
              </a:rPr>
              <a:t> smaller values lead to more pruning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>
                <a:latin typeface="Arial" charset="0"/>
              </a:rPr>
              <a:t>minNumObj:</a:t>
            </a:r>
            <a:r>
              <a:rPr lang="en-US" sz="1800">
                <a:latin typeface="Arial" charset="0"/>
              </a:rPr>
              <a:t> minimum number of instances per leaf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>
                <a:latin typeface="Arial" charset="0"/>
              </a:rPr>
              <a:t>numFolds:</a:t>
            </a:r>
            <a:r>
              <a:rPr lang="en-US" sz="1800">
                <a:latin typeface="Arial" charset="0"/>
              </a:rPr>
              <a:t> Determines the amount of data for reduced error pruning – one fold used for pruning, the rest for growing the tree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>
                <a:latin typeface="Arial" charset="0"/>
              </a:rPr>
              <a:t>reducedErrorPruning:</a:t>
            </a:r>
            <a:r>
              <a:rPr lang="en-US" sz="1800">
                <a:latin typeface="Arial" charset="0"/>
              </a:rPr>
              <a:t> whether to use reduced error pruning or not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>
                <a:latin typeface="Arial" charset="0"/>
              </a:rPr>
              <a:t>subtreeRaising:</a:t>
            </a:r>
            <a:r>
              <a:rPr lang="en-US" sz="1800">
                <a:latin typeface="Arial" charset="0"/>
              </a:rPr>
              <a:t> whether to use subtree raising during pruning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>
                <a:latin typeface="Arial" charset="0"/>
              </a:rPr>
              <a:t>Unpruned:</a:t>
            </a:r>
            <a:r>
              <a:rPr lang="en-US" sz="1800">
                <a:latin typeface="Arial" charset="0"/>
              </a:rPr>
              <a:t> whether pruning takes place at all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>
                <a:latin typeface="Arial" charset="0"/>
              </a:rPr>
              <a:t>useLaplace:</a:t>
            </a:r>
            <a:r>
              <a:rPr lang="en-US" sz="1800">
                <a:latin typeface="Arial" charset="0"/>
              </a:rPr>
              <a:t> whether to use Laplace smoothing at leaf nodes</a:t>
            </a: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304800" y="1447800"/>
          <a:ext cx="3954463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Bitmap Image" r:id="rId4" imgW="3360711" imgH="4145639" progId="Paint.Picture">
                  <p:embed/>
                </p:oleObj>
              </mc:Choice>
              <mc:Fallback>
                <p:oleObj name="Bitmap Image" r:id="rId4" imgW="3360711" imgH="414563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47800"/>
                        <a:ext cx="3954463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914400" y="5334000"/>
            <a:ext cx="685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65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3058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>
                <a:latin typeface="Arial" charset="0"/>
              </a:rPr>
              <a:t>Third Choice: If you want to prune, what kind of pruning will you do?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343400" y="1371600"/>
            <a:ext cx="44958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i="1">
                <a:latin typeface="Arial" charset="0"/>
              </a:rPr>
              <a:t>Click on More button for documentation and references to papers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>
                <a:latin typeface="Arial" charset="0"/>
              </a:rPr>
              <a:t>binarySplits:</a:t>
            </a:r>
            <a:r>
              <a:rPr lang="en-US" sz="1800">
                <a:latin typeface="Arial" charset="0"/>
              </a:rPr>
              <a:t> do you allow multi-way distinctions?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>
                <a:latin typeface="Arial" charset="0"/>
              </a:rPr>
              <a:t>confidenceFactor:</a:t>
            </a:r>
            <a:r>
              <a:rPr lang="en-US" sz="1800">
                <a:latin typeface="Arial" charset="0"/>
              </a:rPr>
              <a:t> smaller values lead to more pruning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>
                <a:latin typeface="Arial" charset="0"/>
              </a:rPr>
              <a:t>minNumObj:</a:t>
            </a:r>
            <a:r>
              <a:rPr lang="en-US" sz="1800">
                <a:latin typeface="Arial" charset="0"/>
              </a:rPr>
              <a:t> minimum number of instances per leaf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>
                <a:latin typeface="Arial" charset="0"/>
              </a:rPr>
              <a:t>numFolds:</a:t>
            </a:r>
            <a:r>
              <a:rPr lang="en-US" sz="1800">
                <a:latin typeface="Arial" charset="0"/>
              </a:rPr>
              <a:t> Determines the amount of data for reduced error pruning – one fold used for pruning, the rest for growing the tree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>
                <a:latin typeface="Arial" charset="0"/>
              </a:rPr>
              <a:t>reducedErrorPruning:</a:t>
            </a:r>
            <a:r>
              <a:rPr lang="en-US" sz="1800">
                <a:latin typeface="Arial" charset="0"/>
              </a:rPr>
              <a:t> whether to use reduced error pruning or not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>
                <a:latin typeface="Arial" charset="0"/>
              </a:rPr>
              <a:t>subtreeRaising:</a:t>
            </a:r>
            <a:r>
              <a:rPr lang="en-US" sz="1800">
                <a:latin typeface="Arial" charset="0"/>
              </a:rPr>
              <a:t> whether to use subtree raising during pruning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>
                <a:latin typeface="Arial" charset="0"/>
              </a:rPr>
              <a:t>Unpruned:</a:t>
            </a:r>
            <a:r>
              <a:rPr lang="en-US" sz="1800">
                <a:latin typeface="Arial" charset="0"/>
              </a:rPr>
              <a:t> whether pruning takes place at all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>
                <a:latin typeface="Arial" charset="0"/>
              </a:rPr>
              <a:t>useLaplace:</a:t>
            </a:r>
            <a:r>
              <a:rPr lang="en-US" sz="1800">
                <a:latin typeface="Arial" charset="0"/>
              </a:rPr>
              <a:t> whether to use Laplace smoothing at leaf nodes</a:t>
            </a:r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304800" y="1447800"/>
          <a:ext cx="3954463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Bitmap Image" r:id="rId4" imgW="3360711" imgH="4145639" progId="Paint.Picture">
                  <p:embed/>
                </p:oleObj>
              </mc:Choice>
              <mc:Fallback>
                <p:oleObj name="Bitmap Image" r:id="rId4" imgW="3360711" imgH="414563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47800"/>
                        <a:ext cx="3954463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609600" y="5029200"/>
            <a:ext cx="9906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81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Arial" charset="0"/>
              </a:rPr>
              <a:t>Fifth Choice: How to decide where to prune?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343400" y="1371600"/>
            <a:ext cx="44958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i="1">
                <a:latin typeface="Arial" charset="0"/>
              </a:rPr>
              <a:t>Click on More button for documentation and references to papers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>
                <a:latin typeface="Arial" charset="0"/>
              </a:rPr>
              <a:t>binarySplits:</a:t>
            </a:r>
            <a:r>
              <a:rPr lang="en-US" sz="1800">
                <a:latin typeface="Arial" charset="0"/>
              </a:rPr>
              <a:t> do you allow multi-way distinctions?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>
                <a:latin typeface="Arial" charset="0"/>
              </a:rPr>
              <a:t>confidenceFactor:</a:t>
            </a:r>
            <a:r>
              <a:rPr lang="en-US" sz="1800">
                <a:latin typeface="Arial" charset="0"/>
              </a:rPr>
              <a:t> smaller values lead to more pruning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>
                <a:latin typeface="Arial" charset="0"/>
              </a:rPr>
              <a:t>minNumObj:</a:t>
            </a:r>
            <a:r>
              <a:rPr lang="en-US" sz="1800">
                <a:latin typeface="Arial" charset="0"/>
              </a:rPr>
              <a:t> minimum number of instances per leaf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>
                <a:latin typeface="Arial" charset="0"/>
              </a:rPr>
              <a:t>numFolds:</a:t>
            </a:r>
            <a:r>
              <a:rPr lang="en-US" sz="1800">
                <a:latin typeface="Arial" charset="0"/>
              </a:rPr>
              <a:t> Determines the amount of data for reduced error pruning – one fold used for pruning, the rest for growing the tree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>
                <a:latin typeface="Arial" charset="0"/>
              </a:rPr>
              <a:t>reducedErrorPruning:</a:t>
            </a:r>
            <a:r>
              <a:rPr lang="en-US" sz="1800">
                <a:latin typeface="Arial" charset="0"/>
              </a:rPr>
              <a:t> whether to use reduced error pruning or not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>
                <a:latin typeface="Arial" charset="0"/>
              </a:rPr>
              <a:t>subtreeRaising:</a:t>
            </a:r>
            <a:r>
              <a:rPr lang="en-US" sz="1800">
                <a:latin typeface="Arial" charset="0"/>
              </a:rPr>
              <a:t> whether to use subtree raising during pruning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>
                <a:latin typeface="Arial" charset="0"/>
              </a:rPr>
              <a:t>Unpruned:</a:t>
            </a:r>
            <a:r>
              <a:rPr lang="en-US" sz="1800">
                <a:latin typeface="Arial" charset="0"/>
              </a:rPr>
              <a:t> whether pruning takes place at all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>
                <a:latin typeface="Arial" charset="0"/>
              </a:rPr>
              <a:t>useLaplace:</a:t>
            </a:r>
            <a:r>
              <a:rPr lang="en-US" sz="1800">
                <a:latin typeface="Arial" charset="0"/>
              </a:rPr>
              <a:t> whether to use Laplace smoothing at leaf nodes</a:t>
            </a: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304800" y="1447800"/>
          <a:ext cx="3954463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Bitmap Image" r:id="rId4" imgW="3360711" imgH="4145639" progId="Paint.Picture">
                  <p:embed/>
                </p:oleObj>
              </mc:Choice>
              <mc:Fallback>
                <p:oleObj name="Bitmap Image" r:id="rId4" imgW="3360711" imgH="414563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47800"/>
                        <a:ext cx="3954463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304800" y="4114800"/>
            <a:ext cx="13716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457200" y="2971800"/>
            <a:ext cx="12192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Oval 7"/>
          <p:cNvSpPr>
            <a:spLocks noChangeArrowheads="1"/>
          </p:cNvSpPr>
          <p:nvPr/>
        </p:nvSpPr>
        <p:spPr bwMode="auto">
          <a:xfrm>
            <a:off x="838200" y="3810000"/>
            <a:ext cx="8382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0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Arial" charset="0"/>
              </a:rPr>
              <a:t>Sixth Choice: Smoothing or not?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343400" y="1371600"/>
            <a:ext cx="44958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i="1">
                <a:latin typeface="Arial" charset="0"/>
              </a:rPr>
              <a:t>Click on More button for documentation and references to papers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>
                <a:latin typeface="Arial" charset="0"/>
              </a:rPr>
              <a:t>binarySplits:</a:t>
            </a:r>
            <a:r>
              <a:rPr lang="en-US" sz="1800">
                <a:latin typeface="Arial" charset="0"/>
              </a:rPr>
              <a:t> do you allow multi-way distinctions?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>
                <a:latin typeface="Arial" charset="0"/>
              </a:rPr>
              <a:t>confidenceFactor:</a:t>
            </a:r>
            <a:r>
              <a:rPr lang="en-US" sz="1800">
                <a:latin typeface="Arial" charset="0"/>
              </a:rPr>
              <a:t> smaller values lead to more pruning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>
                <a:latin typeface="Arial" charset="0"/>
              </a:rPr>
              <a:t>minNumObj:</a:t>
            </a:r>
            <a:r>
              <a:rPr lang="en-US" sz="1800">
                <a:latin typeface="Arial" charset="0"/>
              </a:rPr>
              <a:t> minimum number of instances per leaf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>
                <a:latin typeface="Arial" charset="0"/>
              </a:rPr>
              <a:t>numFolds:</a:t>
            </a:r>
            <a:r>
              <a:rPr lang="en-US" sz="1800">
                <a:latin typeface="Arial" charset="0"/>
              </a:rPr>
              <a:t> Determines the amount of data for reduced error pruning – one fold used for pruning, the rest for growing the tree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>
                <a:latin typeface="Arial" charset="0"/>
              </a:rPr>
              <a:t>reducedErrorPruning:</a:t>
            </a:r>
            <a:r>
              <a:rPr lang="en-US" sz="1800">
                <a:latin typeface="Arial" charset="0"/>
              </a:rPr>
              <a:t> whether to use reduced error pruning or not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>
                <a:latin typeface="Arial" charset="0"/>
              </a:rPr>
              <a:t>subtreeRaising:</a:t>
            </a:r>
            <a:r>
              <a:rPr lang="en-US" sz="1800">
                <a:latin typeface="Arial" charset="0"/>
              </a:rPr>
              <a:t> whether to use subtree raising during pruning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>
                <a:latin typeface="Arial" charset="0"/>
              </a:rPr>
              <a:t>Unpruned:</a:t>
            </a:r>
            <a:r>
              <a:rPr lang="en-US" sz="1800">
                <a:latin typeface="Arial" charset="0"/>
              </a:rPr>
              <a:t> whether pruning takes place at all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>
                <a:latin typeface="Arial" charset="0"/>
              </a:rPr>
              <a:t>useLaplace:</a:t>
            </a:r>
            <a:r>
              <a:rPr lang="en-US" sz="1800">
                <a:latin typeface="Arial" charset="0"/>
              </a:rPr>
              <a:t> whether to use Laplace smoothing at leaf nodes</a:t>
            </a: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304800" y="1447800"/>
          <a:ext cx="3954463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Bitmap Image" r:id="rId4" imgW="3360711" imgH="4145639" progId="Paint.Picture">
                  <p:embed/>
                </p:oleObj>
              </mc:Choice>
              <mc:Fallback>
                <p:oleObj name="Bitmap Image" r:id="rId4" imgW="3360711" imgH="414563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47800"/>
                        <a:ext cx="3954463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Oval 5"/>
          <p:cNvSpPr>
            <a:spLocks noChangeArrowheads="1"/>
          </p:cNvSpPr>
          <p:nvPr/>
        </p:nvSpPr>
        <p:spPr bwMode="auto">
          <a:xfrm>
            <a:off x="838200" y="5638800"/>
            <a:ext cx="7620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70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Arial" charset="0"/>
              </a:rPr>
              <a:t>Seventh Choice: Stopping Criterion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343400" y="1371600"/>
            <a:ext cx="44958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i="1">
                <a:latin typeface="Arial" charset="0"/>
              </a:rPr>
              <a:t>Click on More button for documentation and references to papers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>
                <a:latin typeface="Arial" charset="0"/>
              </a:rPr>
              <a:t>binarySplits:</a:t>
            </a:r>
            <a:r>
              <a:rPr lang="en-US" sz="1800">
                <a:latin typeface="Arial" charset="0"/>
              </a:rPr>
              <a:t> do you allow multi-way distinctions?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>
                <a:latin typeface="Arial" charset="0"/>
              </a:rPr>
              <a:t>confidenceFactor:</a:t>
            </a:r>
            <a:r>
              <a:rPr lang="en-US" sz="1800">
                <a:latin typeface="Arial" charset="0"/>
              </a:rPr>
              <a:t> smaller values lead to more pruning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>
                <a:latin typeface="Arial" charset="0"/>
              </a:rPr>
              <a:t>minNumObj:</a:t>
            </a:r>
            <a:r>
              <a:rPr lang="en-US" sz="1800">
                <a:latin typeface="Arial" charset="0"/>
              </a:rPr>
              <a:t> minimum number of instances per leaf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>
                <a:latin typeface="Arial" charset="0"/>
              </a:rPr>
              <a:t>numFolds:</a:t>
            </a:r>
            <a:r>
              <a:rPr lang="en-US" sz="1800">
                <a:latin typeface="Arial" charset="0"/>
              </a:rPr>
              <a:t> Determines the amount of data for reduced error pruning – one fold used for pruning, the rest for growing the tree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>
                <a:latin typeface="Arial" charset="0"/>
              </a:rPr>
              <a:t>reducedErrorPruning:</a:t>
            </a:r>
            <a:r>
              <a:rPr lang="en-US" sz="1800">
                <a:latin typeface="Arial" charset="0"/>
              </a:rPr>
              <a:t> whether to use reduced error pruning or not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>
                <a:latin typeface="Arial" charset="0"/>
              </a:rPr>
              <a:t>subtreeRaising:</a:t>
            </a:r>
            <a:r>
              <a:rPr lang="en-US" sz="1800">
                <a:latin typeface="Arial" charset="0"/>
              </a:rPr>
              <a:t> whether to use subtree raising during pruning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>
                <a:latin typeface="Arial" charset="0"/>
              </a:rPr>
              <a:t>Unpruned:</a:t>
            </a:r>
            <a:r>
              <a:rPr lang="en-US" sz="1800">
                <a:latin typeface="Arial" charset="0"/>
              </a:rPr>
              <a:t> whether pruning takes place at all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>
                <a:latin typeface="Arial" charset="0"/>
              </a:rPr>
              <a:t>useLaplace:</a:t>
            </a:r>
            <a:r>
              <a:rPr lang="en-US" sz="1800">
                <a:latin typeface="Arial" charset="0"/>
              </a:rPr>
              <a:t> whether to use Laplace smoothing at leaf nodes</a:t>
            </a: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304800" y="1447800"/>
          <a:ext cx="3954463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Bitmap Image" r:id="rId3" imgW="3360711" imgH="4145639" progId="Paint.Picture">
                  <p:embed/>
                </p:oleObj>
              </mc:Choice>
              <mc:Fallback>
                <p:oleObj name="Bitmap Image" r:id="rId3" imgW="3360711" imgH="414563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47800"/>
                        <a:ext cx="3954463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61" name="Group 5"/>
          <p:cNvGrpSpPr>
            <a:grpSpLocks/>
          </p:cNvGrpSpPr>
          <p:nvPr/>
        </p:nvGrpSpPr>
        <p:grpSpPr bwMode="auto">
          <a:xfrm>
            <a:off x="3219450" y="2438400"/>
            <a:ext cx="2724150" cy="762000"/>
            <a:chOff x="384" y="169"/>
            <a:chExt cx="1716" cy="480"/>
          </a:xfrm>
        </p:grpSpPr>
        <p:sp>
          <p:nvSpPr>
            <p:cNvPr id="45064" name="Rectangle 6"/>
            <p:cNvSpPr>
              <a:spLocks noChangeArrowheads="1"/>
            </p:cNvSpPr>
            <p:nvPr/>
          </p:nvSpPr>
          <p:spPr bwMode="auto">
            <a:xfrm>
              <a:off x="384" y="169"/>
              <a:ext cx="168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5" name="Text Box 7"/>
            <p:cNvSpPr txBox="1">
              <a:spLocks noChangeArrowheads="1"/>
            </p:cNvSpPr>
            <p:nvPr/>
          </p:nvSpPr>
          <p:spPr bwMode="auto">
            <a:xfrm>
              <a:off x="384" y="192"/>
              <a:ext cx="17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This should be increased</a:t>
              </a:r>
            </a:p>
            <a:p>
              <a:r>
                <a:rPr lang="en-US"/>
                <a:t>for noisy data sets!</a:t>
              </a:r>
            </a:p>
          </p:txBody>
        </p:sp>
      </p:grpSp>
      <p:sp>
        <p:nvSpPr>
          <p:cNvPr id="45062" name="Line 8"/>
          <p:cNvSpPr>
            <a:spLocks noChangeShapeType="1"/>
          </p:cNvSpPr>
          <p:nvPr/>
        </p:nvSpPr>
        <p:spPr bwMode="auto">
          <a:xfrm flipH="1">
            <a:off x="1828800" y="2819400"/>
            <a:ext cx="1371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3" name="Oval 9"/>
          <p:cNvSpPr>
            <a:spLocks noChangeArrowheads="1"/>
          </p:cNvSpPr>
          <p:nvPr/>
        </p:nvSpPr>
        <p:spPr bwMode="auto">
          <a:xfrm>
            <a:off x="685800" y="3505200"/>
            <a:ext cx="12954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25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Data for Weka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Assumes data </a:t>
            </a:r>
            <a:r>
              <a:rPr lang="en-US" dirty="0">
                <a:latin typeface="Arial" charset="0"/>
              </a:rPr>
              <a:t>is </a:t>
            </a:r>
            <a:r>
              <a:rPr lang="en-US" dirty="0" smtClean="0">
                <a:latin typeface="Arial" charset="0"/>
              </a:rPr>
              <a:t>a </a:t>
            </a:r>
            <a:r>
              <a:rPr lang="en-US" dirty="0">
                <a:latin typeface="Arial" charset="0"/>
              </a:rPr>
              <a:t>collection of (training) instance </a:t>
            </a:r>
            <a:r>
              <a:rPr lang="en-US" dirty="0" smtClean="0">
                <a:latin typeface="Arial" charset="0"/>
              </a:rPr>
              <a:t>vectors</a:t>
            </a: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Features plus a label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Uses </a:t>
            </a:r>
            <a:r>
              <a:rPr lang="en-US" dirty="0">
                <a:latin typeface="Arial" charset="0"/>
              </a:rPr>
              <a:t>the term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attribute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to refer to an individual data value (either feature or label)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Primary </a:t>
            </a:r>
            <a:r>
              <a:rPr lang="en-US" dirty="0">
                <a:latin typeface="Arial" charset="0"/>
              </a:rPr>
              <a:t>data file format: ARFF </a:t>
            </a:r>
            <a:r>
              <a:rPr lang="en-US" sz="1800" dirty="0">
                <a:latin typeface="Arial" charset="0"/>
              </a:rPr>
              <a:t>(Attribute-Relation File </a:t>
            </a:r>
            <a:r>
              <a:rPr lang="en-US" sz="1800" dirty="0" smtClean="0">
                <a:latin typeface="Arial" charset="0"/>
              </a:rPr>
              <a:t>Format</a:t>
            </a:r>
            <a:r>
              <a:rPr lang="en-US" sz="1800" dirty="0">
                <a:latin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532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219200" y="-304800"/>
            <a:ext cx="11201400" cy="7924800"/>
          </a:xfrm>
          <a:prstGeom prst="rect">
            <a:avLst/>
          </a:prstGeom>
          <a:solidFill>
            <a:srgbClr val="FFFC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Sample ARFF File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% Iris Plants Database (from R.A. Fischer and Michael Marshall)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%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@RELATION iris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@ATTRIBUTE sepallength NUMERIC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@ATTRIBUTE sepalwidth NUMERIC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@ATTRIBUTE petallength NUMERIC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@ATTRIBUTE petalwidth NUMERIC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@ATTRIBUTE class {Iris-setosa,Iris-versicolor,Iris-virginica}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@DATA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5.1,3.5,1.4,0.2,Iris-setosa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4.9,3.0,1.4,0.2,Iris-setosa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4.7,3.2,1.3,0.2,Iris-setosa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4.6,?,1.5,0.2,Iris-setosa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      …</a:t>
            </a:r>
          </a:p>
        </p:txBody>
      </p:sp>
    </p:spTree>
    <p:extLst>
      <p:ext uri="{BB962C8B-B14F-4D97-AF65-F5344CB8AC3E}">
        <p14:creationId xmlns:p14="http://schemas.microsoft.com/office/powerpoint/2010/main" val="353828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219200" y="-381000"/>
            <a:ext cx="11201400" cy="7924800"/>
          </a:xfrm>
          <a:prstGeom prst="rect">
            <a:avLst/>
          </a:prstGeom>
          <a:solidFill>
            <a:srgbClr val="FFFC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778" name="Rectangle 4"/>
          <p:cNvSpPr>
            <a:spLocks noChangeArrowheads="1"/>
          </p:cNvSpPr>
          <p:nvPr/>
        </p:nvSpPr>
        <p:spPr bwMode="auto">
          <a:xfrm>
            <a:off x="457200" y="1447800"/>
            <a:ext cx="7696200" cy="762000"/>
          </a:xfrm>
          <a:prstGeom prst="rect">
            <a:avLst/>
          </a:prstGeom>
          <a:solidFill>
            <a:srgbClr val="E2ED7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Sample ARFF File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% Iris Plants Database (from R.A. Fischer and Michael Marshall)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%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@RELATION iris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@ATTRIBUTE sepallength NUMERIC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@ATTRIBUTE sepalwidth NUMERIC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@ATTRIBUTE petallength NUMERIC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@ATTRIBUTE petalwidth NUMERIC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@ATTRIBUTE class {Iris-setosa,Iris-versicolor,Iris-virginica}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@DATA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5.1,3.5,1.4,0.2,Iris-setosa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4.9,3.0,1.4,0.2,Iris-setosa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4.7,3.2,1.3,0.2,Iris-setosa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4.6,?,1.5,0.2,Iris-setosa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      …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5410200" y="2406650"/>
            <a:ext cx="20574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000000"/>
                </a:solidFill>
              </a:rPr>
              <a:t>A comment</a:t>
            </a:r>
          </a:p>
        </p:txBody>
      </p:sp>
      <p:sp>
        <p:nvSpPr>
          <p:cNvPr id="75782" name="Line 6"/>
          <p:cNvSpPr>
            <a:spLocks noChangeShapeType="1"/>
          </p:cNvSpPr>
          <p:nvPr/>
        </p:nvSpPr>
        <p:spPr bwMode="auto">
          <a:xfrm>
            <a:off x="4724400" y="2211388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8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219200" y="-304800"/>
            <a:ext cx="11201400" cy="7924800"/>
          </a:xfrm>
          <a:prstGeom prst="rect">
            <a:avLst/>
          </a:prstGeom>
          <a:solidFill>
            <a:srgbClr val="FFFC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457200" y="2133600"/>
            <a:ext cx="7696200" cy="381000"/>
          </a:xfrm>
          <a:prstGeom prst="rect">
            <a:avLst/>
          </a:prstGeom>
          <a:solidFill>
            <a:srgbClr val="E2ED7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Sample ARFF File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% Iris Plants Database (from R.A. Fischer and Michael Marshall)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%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@RELATION iris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@ATTRIBUTE sepallength NUMERIC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@ATTRIBUTE sepalwidth NUMERIC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@ATTRIBUTE petallength NUMERIC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@ATTRIBUTE petalwidth NUMERIC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@ATTRIBUTE class {Iris-setosa,Iris-versicolor,Iris-virginica}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@DATA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5.1,3.5,1.4,0.2,Iris-setosa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4.9,3.0,1.4,0.2,Iris-setosa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4.7,3.2,1.3,0.2,Iris-setosa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4.6,?,1.5,0.2,Iris-setosa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      …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5638800" y="2774950"/>
            <a:ext cx="3048000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>
                <a:solidFill>
                  <a:srgbClr val="000000"/>
                </a:solidFill>
              </a:rPr>
              <a:t>Name for this collection of data</a:t>
            </a:r>
          </a:p>
        </p:txBody>
      </p:sp>
      <p:sp>
        <p:nvSpPr>
          <p:cNvPr id="76806" name="Line 6"/>
          <p:cNvSpPr>
            <a:spLocks noChangeShapeType="1"/>
          </p:cNvSpPr>
          <p:nvPr/>
        </p:nvSpPr>
        <p:spPr bwMode="auto">
          <a:xfrm>
            <a:off x="5029200" y="254635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5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219200" y="-304800"/>
            <a:ext cx="11201400" cy="7924800"/>
          </a:xfrm>
          <a:prstGeom prst="rect">
            <a:avLst/>
          </a:prstGeom>
          <a:solidFill>
            <a:srgbClr val="FFFC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533400" y="2514600"/>
            <a:ext cx="7696200" cy="381000"/>
          </a:xfrm>
          <a:prstGeom prst="rect">
            <a:avLst/>
          </a:prstGeom>
          <a:solidFill>
            <a:srgbClr val="E2ED7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Sample ARFF File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% Iris Plants Database (from R.A. Fischer and Michael Marshall)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%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@RELATION iris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@ATTRIBUTE sepallength NUMERIC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@ATTRIBUTE sepalwidth NUMERIC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@ATTRIBUTE petallength NUMERIC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@ATTRIBUTE petalwidth NUMERIC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@ATTRIBUTE class {Iris-setosa,Iris-versicolor,Iris-virginica}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@DATA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5.1,3.5,1.4,0.2,Iris-setosa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4.9,3.0,1.4,0.2,Iris-setosa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4.7,3.2,1.3,0.2,Iris-setosa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4.6,?,1.5,0.2,Iris-setosa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      …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5715000" y="2978150"/>
            <a:ext cx="3048000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>
                <a:solidFill>
                  <a:srgbClr val="000000"/>
                </a:solidFill>
              </a:rPr>
              <a:t>Name and type of each attribute</a:t>
            </a:r>
          </a:p>
        </p:txBody>
      </p:sp>
      <p:sp>
        <p:nvSpPr>
          <p:cNvPr id="77830" name="Line 6"/>
          <p:cNvSpPr>
            <a:spLocks noChangeShapeType="1"/>
          </p:cNvSpPr>
          <p:nvPr/>
        </p:nvSpPr>
        <p:spPr bwMode="auto">
          <a:xfrm>
            <a:off x="5029200" y="2887662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8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8592</TotalTime>
  <Words>2440</Words>
  <Application>Microsoft Macintosh PowerPoint</Application>
  <PresentationFormat>On-screen Show (4:3)</PresentationFormat>
  <Paragraphs>406</Paragraphs>
  <Slides>46</Slides>
  <Notes>43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Office Theme</vt:lpstr>
      <vt:lpstr>Bitmap Image</vt:lpstr>
      <vt:lpstr>PowerPoint Presentation</vt:lpstr>
      <vt:lpstr>Using Weka</vt:lpstr>
      <vt:lpstr>Download, Documentation, etc.</vt:lpstr>
      <vt:lpstr>Data for Weka</vt:lpstr>
      <vt:lpstr>Data for Weka</vt:lpstr>
      <vt:lpstr>Sample ARFF File</vt:lpstr>
      <vt:lpstr>Sample ARFF File</vt:lpstr>
      <vt:lpstr>Sample ARFF File</vt:lpstr>
      <vt:lpstr>Sample ARFF File</vt:lpstr>
      <vt:lpstr>Sample ARFF File</vt:lpstr>
      <vt:lpstr>Data types</vt:lpstr>
      <vt:lpstr>Sample ARFF File</vt:lpstr>
      <vt:lpstr>Sample ARFF File</vt:lpstr>
      <vt:lpstr>Data for Weka</vt:lpstr>
      <vt:lpstr>Running Weka</vt:lpstr>
      <vt:lpstr>Explorer startup        …press “Open file…”</vt:lpstr>
      <vt:lpstr>PowerPoint Presentation</vt:lpstr>
      <vt:lpstr>Can manually select features (attrs) here</vt:lpstr>
      <vt:lpstr>Can apply programmatic selection here</vt:lpstr>
      <vt:lpstr>Let’s build a classifier (“Classify” tab)</vt:lpstr>
      <vt:lpstr>Let’s build a classifier (“Classify” tab)</vt:lpstr>
      <vt:lpstr>Let’s build a classifier (“Classify” tab)</vt:lpstr>
      <vt:lpstr>Let’s build a classifier (“Classify” tab)</vt:lpstr>
      <vt:lpstr>PowerPoint Presentation</vt:lpstr>
      <vt:lpstr>Parameter setting…</vt:lpstr>
      <vt:lpstr>Parameter setting…</vt:lpstr>
      <vt:lpstr>PowerPoint Presentation</vt:lpstr>
      <vt:lpstr>PowerPoint Presentation</vt:lpstr>
      <vt:lpstr>PowerPoint Presentation</vt:lpstr>
      <vt:lpstr>Output from this run…</vt:lpstr>
      <vt:lpstr>Output from this run…</vt:lpstr>
      <vt:lpstr>Output from this run…</vt:lpstr>
      <vt:lpstr>Output from this run…</vt:lpstr>
      <vt:lpstr>From a naïve Bayes model… (Same accuracy, slightly diff confusion matrix)</vt:lpstr>
      <vt:lpstr>Hint</vt:lpstr>
      <vt:lpstr>Hint</vt:lpstr>
      <vt:lpstr>PowerPoint Presentation</vt:lpstr>
      <vt:lpstr>How To Do Cross Validation</vt:lpstr>
      <vt:lpstr>How To Do Cross Validation</vt:lpstr>
      <vt:lpstr>Tuning Decision Trees (J48)</vt:lpstr>
      <vt:lpstr>First Choice: Binary splits or not</vt:lpstr>
      <vt:lpstr>Second Choice: Pruning or not</vt:lpstr>
      <vt:lpstr>Third Choice: If you want to prune, what kind of pruning will you do?</vt:lpstr>
      <vt:lpstr>Fifth Choice: How to decide where to prune?</vt:lpstr>
      <vt:lpstr>Sixth Choice: Smoothing or not?</vt:lpstr>
      <vt:lpstr>Seventh Choice: Stopping Criterion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393</cp:revision>
  <dcterms:created xsi:type="dcterms:W3CDTF">2013-10-07T16:54:34Z</dcterms:created>
  <dcterms:modified xsi:type="dcterms:W3CDTF">2014-03-02T19:46:16Z</dcterms:modified>
</cp:coreProperties>
</file>