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1T09:55:10.38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1,'4'0,"6"0,5 0,3 0,4 0,2 0,1 0,0 0,0 0,-5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1T09:55:11.72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1,'4'0,"5"0,6 0,4 0,2 0,3 0,1 0,-4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0B8E2-4F9B-0E7A-0B63-82D5223A9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B33256-963E-65BE-FAF4-8CB63A214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E9A125-03F7-F532-0248-F3D126BF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64AD-0A2F-4A0A-AFBE-2FA48A20C407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131A74-62A0-7B2B-D91A-BA3FE4663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5D15F5-2729-9FA9-AA15-B3DCEE6A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54EE-9651-4498-A109-A59A5FF0C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76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ED1C9-ED13-0BFA-5B0A-0E9BCBD9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B1A45D-FDA2-8934-6D5A-08390115C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5356E4-590E-1C56-D2B6-E3E51D65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64AD-0A2F-4A0A-AFBE-2FA48A20C407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D9CBF5-0A43-3BAC-7435-0F7256FA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62937D-0B66-8439-76DA-38457D07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54EE-9651-4498-A109-A59A5FF0C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88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559F98D-694C-7A04-4014-8BD3EF94D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F6BEBA-DD0E-6081-234D-A9CB58B45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9CFD94-7566-AB91-D287-5CE37DCF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64AD-0A2F-4A0A-AFBE-2FA48A20C407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1F26A4-B87C-45F2-7D5F-A859066A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3694F7-DA72-C82A-05D4-09F7E902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54EE-9651-4498-A109-A59A5FF0C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07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17348-B11B-8BAE-5E97-81D5BC06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DFCA18-F93A-040C-4CB6-5ED10FE0F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10C57B-FFD8-27E1-C48C-76D882E4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64AD-0A2F-4A0A-AFBE-2FA48A20C407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40C4DD-C7BE-1E56-E1C1-F6906CDD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5DDF6-2757-9AAA-A1CC-401E60A0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54EE-9651-4498-A109-A59A5FF0C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3E84A-1B73-98AD-A8C1-6252903F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A5A4D0-7737-88B4-9084-333C1BD95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0935D-43F6-77D3-BE17-FBACC57A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64AD-0A2F-4A0A-AFBE-2FA48A20C407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C4E6FE-764F-D647-5C8A-FA8620A7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A06C71-2B3E-27C3-E8DE-0B0C0834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54EE-9651-4498-A109-A59A5FF0C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55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84F70-D20F-3750-7174-53C03DA2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D100C8-015C-0C9C-96E7-8087DB41F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60EA23-9721-35C6-FB2F-20EADD2A6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74644F-2945-C463-E9A1-9F1F4E4D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64AD-0A2F-4A0A-AFBE-2FA48A20C407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AE8283-D59B-3755-DD07-518937B9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9A2D7A-70C3-9A9B-0F4D-601FCB35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54EE-9651-4498-A109-A59A5FF0C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59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36FCF-4200-5B72-2C26-3EB15924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425710-988D-3C45-14C6-81A06B862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308763-7FFC-869C-C202-B65231D7D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B0C321-6B7A-EC3E-86AA-90C9EABF1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D93013-6198-9D11-B3D9-D3364CF5B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9AE4AB-F723-0DF8-3597-D9AE9CEB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64AD-0A2F-4A0A-AFBE-2FA48A20C407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FE8BB4-C8F1-782D-F78D-4CCE3470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4CFB70-1430-BAA4-7F3F-72C1921A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54EE-9651-4498-A109-A59A5FF0C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46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7B558-71C3-84ED-7D14-1250C159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610DFA-3ACF-7B12-22BD-993D0B8A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64AD-0A2F-4A0A-AFBE-2FA48A20C407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81AB87-85A0-BD15-C239-88467EC6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7F92F1-97BD-F1F9-F07B-A4301370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54EE-9651-4498-A109-A59A5FF0C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8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5B9857-3ED1-E4F0-329B-AC3C897B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64AD-0A2F-4A0A-AFBE-2FA48A20C407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69B2CE-4BF1-BB0A-27D4-756C19F0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5B367D-8585-CD7A-7E08-F7BA2BBA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54EE-9651-4498-A109-A59A5FF0C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6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54C32-4B04-533D-AB59-07742689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216EA8-E385-FFE2-612F-762E90AB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CF6F8C-6C5F-F503-B993-95D66139D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2698F6-8FD1-9908-0953-87A60D351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64AD-0A2F-4A0A-AFBE-2FA48A20C407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103F2C-0B94-056E-3ABA-F88A3C9C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F53135-EA2F-ABDE-11E6-00E7A188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54EE-9651-4498-A109-A59A5FF0C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95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21290-8021-E011-A9FB-A061D796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E8B3C1-AC52-13B6-E307-F14170370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30CB8D-4F88-3F63-BFA6-E08AB906B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2A42F7-F594-370C-6711-2E60B59C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64AD-0A2F-4A0A-AFBE-2FA48A20C407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5EE15C-4F52-6F6E-1FDF-AFEFD5E9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6EC0FB-E994-532D-438A-EE691828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54EE-9651-4498-A109-A59A5FF0C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81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74E28E-B882-D936-81FF-72758B5B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D33762-52EB-6E7B-88E5-FA3E81864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95CB54-AEB5-66B7-FB67-CFCE6388C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64AD-0A2F-4A0A-AFBE-2FA48A20C407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D849F5-66BE-4C0E-E7A3-203668F22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AE8C24-DF48-BBEE-5383-1B1C7C80A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154EE-9651-4498-A109-A59A5FF0C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05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customXml" Target="../ink/ink2.xml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54A3EA8-874E-0D3E-3D79-F5FA3DE319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99"/>
          <a:stretch/>
        </p:blipFill>
        <p:spPr>
          <a:xfrm>
            <a:off x="2083243" y="2001459"/>
            <a:ext cx="8249801" cy="448560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29DC6CA-E727-5CF4-43B9-267060D355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13"/>
          <a:stretch/>
        </p:blipFill>
        <p:spPr>
          <a:xfrm>
            <a:off x="3719181" y="370936"/>
            <a:ext cx="4648442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09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1AAFB27-821A-9E88-D8FB-AE80B35545BF}"/>
              </a:ext>
            </a:extLst>
          </p:cNvPr>
          <p:cNvSpPr txBox="1"/>
          <p:nvPr/>
        </p:nvSpPr>
        <p:spPr>
          <a:xfrm>
            <a:off x="241539" y="232913"/>
            <a:ext cx="7763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2 Mögliche Lösungsverfahren</a:t>
            </a:r>
          </a:p>
          <a:p>
            <a:r>
              <a:rPr lang="de-DE" sz="2100" dirty="0"/>
              <a:t>2.2 Genetischer Algorithmus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43EF29-DAB4-0CCA-75AD-B9A60A721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147" y="1397447"/>
            <a:ext cx="2293721" cy="42345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57F3ED-D442-44A3-5F6F-6F9924C17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147" y="2629539"/>
            <a:ext cx="2293721" cy="532793"/>
          </a:xfrm>
          <a:prstGeom prst="rect">
            <a:avLst/>
          </a:prstGeom>
        </p:spPr>
      </p:pic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CEFB44DD-CB0A-BDAA-2EC1-04BBEF8AC2C5}"/>
              </a:ext>
            </a:extLst>
          </p:cNvPr>
          <p:cNvSpPr/>
          <p:nvPr/>
        </p:nvSpPr>
        <p:spPr>
          <a:xfrm>
            <a:off x="5516592" y="1923691"/>
            <a:ext cx="215661" cy="70584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BF2229B-38E1-C669-CABA-E9AA53F9C363}"/>
              </a:ext>
            </a:extLst>
          </p:cNvPr>
          <p:cNvSpPr txBox="1"/>
          <p:nvPr/>
        </p:nvSpPr>
        <p:spPr>
          <a:xfrm>
            <a:off x="5792638" y="2091949"/>
            <a:ext cx="377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Zufällige Route in einer Population</a:t>
            </a:r>
          </a:p>
        </p:txBody>
      </p:sp>
    </p:spTree>
    <p:extLst>
      <p:ext uri="{BB962C8B-B14F-4D97-AF65-F5344CB8AC3E}">
        <p14:creationId xmlns:p14="http://schemas.microsoft.com/office/powerpoint/2010/main" val="211884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1AAFB27-821A-9E88-D8FB-AE80B35545BF}"/>
              </a:ext>
            </a:extLst>
          </p:cNvPr>
          <p:cNvSpPr txBox="1"/>
          <p:nvPr/>
        </p:nvSpPr>
        <p:spPr>
          <a:xfrm>
            <a:off x="241539" y="232913"/>
            <a:ext cx="7763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2 Mögliche Lösungsverfahren</a:t>
            </a:r>
          </a:p>
          <a:p>
            <a:r>
              <a:rPr lang="de-DE" sz="2100" dirty="0"/>
              <a:t>2.2 Genetischer Algorithmus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43EF29-DAB4-0CCA-75AD-B9A60A721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147" y="1397447"/>
            <a:ext cx="2293721" cy="42345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57F3ED-D442-44A3-5F6F-6F9924C17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147" y="2629539"/>
            <a:ext cx="2293721" cy="532793"/>
          </a:xfrm>
          <a:prstGeom prst="rect">
            <a:avLst/>
          </a:prstGeom>
        </p:spPr>
      </p:pic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CEFB44DD-CB0A-BDAA-2EC1-04BBEF8AC2C5}"/>
              </a:ext>
            </a:extLst>
          </p:cNvPr>
          <p:cNvSpPr/>
          <p:nvPr/>
        </p:nvSpPr>
        <p:spPr>
          <a:xfrm>
            <a:off x="5516592" y="1923691"/>
            <a:ext cx="215661" cy="70584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BF2229B-38E1-C669-CABA-E9AA53F9C363}"/>
              </a:ext>
            </a:extLst>
          </p:cNvPr>
          <p:cNvSpPr txBox="1"/>
          <p:nvPr/>
        </p:nvSpPr>
        <p:spPr>
          <a:xfrm>
            <a:off x="5792638" y="2091949"/>
            <a:ext cx="377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Zufällige Route in einer Population</a:t>
            </a: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814E15D8-8306-A275-A6E7-F90B5795D7F3}"/>
              </a:ext>
            </a:extLst>
          </p:cNvPr>
          <p:cNvSpPr/>
          <p:nvPr/>
        </p:nvSpPr>
        <p:spPr>
          <a:xfrm rot="2811658">
            <a:off x="4616569" y="3129411"/>
            <a:ext cx="215661" cy="70584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F4B6E766-0EFF-A042-3D78-8DF1832B3A4A}"/>
              </a:ext>
            </a:extLst>
          </p:cNvPr>
          <p:cNvSpPr/>
          <p:nvPr/>
        </p:nvSpPr>
        <p:spPr>
          <a:xfrm rot="18602357">
            <a:off x="6306836" y="3144852"/>
            <a:ext cx="215661" cy="70584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CFCEBDA-25F0-3B4F-1128-CC20A2A7B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863" y="3911075"/>
            <a:ext cx="2112567" cy="40399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4E803BF-E558-AE1B-2E8F-2B8938CB5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2638" y="3868180"/>
            <a:ext cx="2293721" cy="343156"/>
          </a:xfrm>
          <a:prstGeom prst="rect">
            <a:avLst/>
          </a:prstGeom>
        </p:spPr>
      </p:pic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A996F5F8-EAD5-F0D8-53AF-A44F52E77225}"/>
              </a:ext>
            </a:extLst>
          </p:cNvPr>
          <p:cNvSpPr/>
          <p:nvPr/>
        </p:nvSpPr>
        <p:spPr>
          <a:xfrm rot="2811658">
            <a:off x="6166448" y="4282150"/>
            <a:ext cx="215661" cy="70584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BD0C0DB9-E37B-395B-0B0F-8006DDCC4B7A}"/>
              </a:ext>
            </a:extLst>
          </p:cNvPr>
          <p:cNvSpPr/>
          <p:nvPr/>
        </p:nvSpPr>
        <p:spPr>
          <a:xfrm rot="18602357">
            <a:off x="4752884" y="4271743"/>
            <a:ext cx="215661" cy="70584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7E0E3000-AFBE-BBBD-1DF2-3E13EFCA0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0265" y="5043983"/>
            <a:ext cx="1704401" cy="359223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E2D7A243-223B-9400-E6E3-1707802CBD58}"/>
              </a:ext>
            </a:extLst>
          </p:cNvPr>
          <p:cNvSpPr txBox="1"/>
          <p:nvPr/>
        </p:nvSpPr>
        <p:spPr>
          <a:xfrm>
            <a:off x="6939498" y="3278038"/>
            <a:ext cx="343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Besten zwei Routen aus Population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201FC8E-4B09-BED6-8F16-9C26DA2EDCD2}"/>
              </a:ext>
            </a:extLst>
          </p:cNvPr>
          <p:cNvSpPr txBox="1"/>
          <p:nvPr/>
        </p:nvSpPr>
        <p:spPr>
          <a:xfrm>
            <a:off x="6522555" y="4519803"/>
            <a:ext cx="343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Crossover</a:t>
            </a:r>
          </a:p>
        </p:txBody>
      </p:sp>
    </p:spTree>
    <p:extLst>
      <p:ext uri="{BB962C8B-B14F-4D97-AF65-F5344CB8AC3E}">
        <p14:creationId xmlns:p14="http://schemas.microsoft.com/office/powerpoint/2010/main" val="164863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1AAFB27-821A-9E88-D8FB-AE80B35545BF}"/>
              </a:ext>
            </a:extLst>
          </p:cNvPr>
          <p:cNvSpPr txBox="1"/>
          <p:nvPr/>
        </p:nvSpPr>
        <p:spPr>
          <a:xfrm>
            <a:off x="241539" y="232913"/>
            <a:ext cx="7763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2 Mögliche Lösungsverfahren</a:t>
            </a:r>
          </a:p>
          <a:p>
            <a:r>
              <a:rPr lang="de-DE" sz="2100" dirty="0"/>
              <a:t>2.2 Genetischer Algorithmus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43EF29-DAB4-0CCA-75AD-B9A60A721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147" y="1397447"/>
            <a:ext cx="2293721" cy="42345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57F3ED-D442-44A3-5F6F-6F9924C17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147" y="2629539"/>
            <a:ext cx="2293721" cy="532793"/>
          </a:xfrm>
          <a:prstGeom prst="rect">
            <a:avLst/>
          </a:prstGeom>
        </p:spPr>
      </p:pic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CEFB44DD-CB0A-BDAA-2EC1-04BBEF8AC2C5}"/>
              </a:ext>
            </a:extLst>
          </p:cNvPr>
          <p:cNvSpPr/>
          <p:nvPr/>
        </p:nvSpPr>
        <p:spPr>
          <a:xfrm>
            <a:off x="5516592" y="1923691"/>
            <a:ext cx="215661" cy="70584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BF2229B-38E1-C669-CABA-E9AA53F9C363}"/>
              </a:ext>
            </a:extLst>
          </p:cNvPr>
          <p:cNvSpPr txBox="1"/>
          <p:nvPr/>
        </p:nvSpPr>
        <p:spPr>
          <a:xfrm>
            <a:off x="5792638" y="2091949"/>
            <a:ext cx="377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Zufällige Route in einer Population</a:t>
            </a: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814E15D8-8306-A275-A6E7-F90B5795D7F3}"/>
              </a:ext>
            </a:extLst>
          </p:cNvPr>
          <p:cNvSpPr/>
          <p:nvPr/>
        </p:nvSpPr>
        <p:spPr>
          <a:xfrm rot="2811658">
            <a:off x="4616569" y="3129411"/>
            <a:ext cx="215661" cy="70584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F4B6E766-0EFF-A042-3D78-8DF1832B3A4A}"/>
              </a:ext>
            </a:extLst>
          </p:cNvPr>
          <p:cNvSpPr/>
          <p:nvPr/>
        </p:nvSpPr>
        <p:spPr>
          <a:xfrm rot="18602357">
            <a:off x="6306836" y="3144852"/>
            <a:ext cx="215661" cy="70584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CFCEBDA-25F0-3B4F-1128-CC20A2A7B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863" y="3911075"/>
            <a:ext cx="2112567" cy="40399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4E803BF-E558-AE1B-2E8F-2B8938CB5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2638" y="3868180"/>
            <a:ext cx="2293721" cy="343156"/>
          </a:xfrm>
          <a:prstGeom prst="rect">
            <a:avLst/>
          </a:prstGeom>
        </p:spPr>
      </p:pic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A996F5F8-EAD5-F0D8-53AF-A44F52E77225}"/>
              </a:ext>
            </a:extLst>
          </p:cNvPr>
          <p:cNvSpPr/>
          <p:nvPr/>
        </p:nvSpPr>
        <p:spPr>
          <a:xfrm rot="2811658">
            <a:off x="6166448" y="4282150"/>
            <a:ext cx="215661" cy="70584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BD0C0DB9-E37B-395B-0B0F-8006DDCC4B7A}"/>
              </a:ext>
            </a:extLst>
          </p:cNvPr>
          <p:cNvSpPr/>
          <p:nvPr/>
        </p:nvSpPr>
        <p:spPr>
          <a:xfrm rot="18602357">
            <a:off x="4752884" y="4271743"/>
            <a:ext cx="215661" cy="70584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7E0E3000-AFBE-BBBD-1DF2-3E13EFCA0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0265" y="5043983"/>
            <a:ext cx="1704401" cy="35922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30B93B80-759A-9195-ED81-A02431860F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8439" y="5753473"/>
            <a:ext cx="3088052" cy="378644"/>
          </a:xfrm>
          <a:prstGeom prst="rect">
            <a:avLst/>
          </a:prstGeom>
        </p:spPr>
      </p:pic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55B02AE3-C661-4281-8C07-55C4B6B6278F}"/>
              </a:ext>
            </a:extLst>
          </p:cNvPr>
          <p:cNvSpPr/>
          <p:nvPr/>
        </p:nvSpPr>
        <p:spPr>
          <a:xfrm>
            <a:off x="5452346" y="5412479"/>
            <a:ext cx="215661" cy="37864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2D7A243-223B-9400-E6E3-1707802CBD58}"/>
              </a:ext>
            </a:extLst>
          </p:cNvPr>
          <p:cNvSpPr txBox="1"/>
          <p:nvPr/>
        </p:nvSpPr>
        <p:spPr>
          <a:xfrm>
            <a:off x="6939498" y="3278038"/>
            <a:ext cx="343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Besten zwei Routen aus Population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201FC8E-4B09-BED6-8F16-9C26DA2EDCD2}"/>
              </a:ext>
            </a:extLst>
          </p:cNvPr>
          <p:cNvSpPr txBox="1"/>
          <p:nvPr/>
        </p:nvSpPr>
        <p:spPr>
          <a:xfrm>
            <a:off x="6522555" y="4519803"/>
            <a:ext cx="343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Crossover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8249B90-E173-355D-A692-A1F3421686BF}"/>
              </a:ext>
            </a:extLst>
          </p:cNvPr>
          <p:cNvSpPr txBox="1"/>
          <p:nvPr/>
        </p:nvSpPr>
        <p:spPr>
          <a:xfrm>
            <a:off x="5792638" y="5424549"/>
            <a:ext cx="343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Mutation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B0343B4F-7250-2B2F-46E2-77F0AB022541}"/>
                  </a:ext>
                </a:extLst>
              </p14:cNvPr>
              <p14:cNvContentPartPr/>
              <p14:nvPr/>
            </p14:nvContentPartPr>
            <p14:xfrm>
              <a:off x="5555112" y="5209791"/>
              <a:ext cx="68040" cy="36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B0343B4F-7250-2B2F-46E2-77F0AB0225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01112" y="5102151"/>
                <a:ext cx="175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276BE4A1-0C12-EDF5-DC5B-ED0198A39FDE}"/>
                  </a:ext>
                </a:extLst>
              </p14:cNvPr>
              <p14:cNvContentPartPr/>
              <p14:nvPr/>
            </p14:nvContentPartPr>
            <p14:xfrm>
              <a:off x="5742598" y="5209431"/>
              <a:ext cx="50040" cy="36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276BE4A1-0C12-EDF5-DC5B-ED0198A39FD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88598" y="5101791"/>
                <a:ext cx="1576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377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1AAFB27-821A-9E88-D8FB-AE80B35545BF}"/>
              </a:ext>
            </a:extLst>
          </p:cNvPr>
          <p:cNvSpPr txBox="1"/>
          <p:nvPr/>
        </p:nvSpPr>
        <p:spPr>
          <a:xfrm>
            <a:off x="241539" y="232913"/>
            <a:ext cx="9583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2 Mögliche Lösungsverfahren</a:t>
            </a:r>
          </a:p>
          <a:p>
            <a:r>
              <a:rPr lang="de-DE" sz="2100" dirty="0"/>
              <a:t>2.3 </a:t>
            </a:r>
            <a:r>
              <a:rPr lang="de-DE" sz="2400" dirty="0"/>
              <a:t>Minimaler Spannbaum in Kombination mit der Tiefensuche</a:t>
            </a:r>
            <a:endParaRPr lang="de-DE" sz="21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DEE98EB-CD58-7FDF-42FA-3717FBA73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05" y="1994542"/>
            <a:ext cx="3368471" cy="271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8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1AAFB27-821A-9E88-D8FB-AE80B35545BF}"/>
              </a:ext>
            </a:extLst>
          </p:cNvPr>
          <p:cNvSpPr txBox="1"/>
          <p:nvPr/>
        </p:nvSpPr>
        <p:spPr>
          <a:xfrm>
            <a:off x="241539" y="232913"/>
            <a:ext cx="9583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2 Mögliche Lösungsverfahren</a:t>
            </a:r>
          </a:p>
          <a:p>
            <a:r>
              <a:rPr lang="de-DE" sz="2100" dirty="0"/>
              <a:t>2.3 </a:t>
            </a:r>
            <a:r>
              <a:rPr lang="de-DE" sz="2400" dirty="0"/>
              <a:t>Minimaler Spannbaum in Kombination mit der Tiefensuche</a:t>
            </a:r>
            <a:endParaRPr lang="de-DE" sz="21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DEE98EB-CD58-7FDF-42FA-3717FBA73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05" y="1994542"/>
            <a:ext cx="3368471" cy="2715481"/>
          </a:xfrm>
          <a:prstGeom prst="rect">
            <a:avLst/>
          </a:prstGeom>
        </p:spPr>
      </p:pic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96D5C56-57C1-4D7C-C9A4-10BFA667E21D}"/>
              </a:ext>
            </a:extLst>
          </p:cNvPr>
          <p:cNvSpPr/>
          <p:nvPr/>
        </p:nvSpPr>
        <p:spPr>
          <a:xfrm>
            <a:off x="4252824" y="3364302"/>
            <a:ext cx="802256" cy="18115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6DFF5C-5C9D-F5E1-DAD5-7922B6A67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080" y="2062730"/>
            <a:ext cx="3235074" cy="278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89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1AAFB27-821A-9E88-D8FB-AE80B35545BF}"/>
              </a:ext>
            </a:extLst>
          </p:cNvPr>
          <p:cNvSpPr txBox="1"/>
          <p:nvPr/>
        </p:nvSpPr>
        <p:spPr>
          <a:xfrm>
            <a:off x="241539" y="232913"/>
            <a:ext cx="9583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2 Mögliche Lösungsverfahren</a:t>
            </a:r>
          </a:p>
          <a:p>
            <a:r>
              <a:rPr lang="de-DE" sz="2100" dirty="0"/>
              <a:t>2.3 </a:t>
            </a:r>
            <a:r>
              <a:rPr lang="de-DE" sz="2400" dirty="0"/>
              <a:t>Minimaler Spannbaum in Kombination mit der Tiefensuche</a:t>
            </a:r>
            <a:endParaRPr lang="de-DE" sz="21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DEE98EB-CD58-7FDF-42FA-3717FBA73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39" y="2063553"/>
            <a:ext cx="3368471" cy="2715481"/>
          </a:xfrm>
          <a:prstGeom prst="rect">
            <a:avLst/>
          </a:prstGeom>
        </p:spPr>
      </p:pic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96D5C56-57C1-4D7C-C9A4-10BFA667E21D}"/>
              </a:ext>
            </a:extLst>
          </p:cNvPr>
          <p:cNvSpPr/>
          <p:nvPr/>
        </p:nvSpPr>
        <p:spPr>
          <a:xfrm>
            <a:off x="3768858" y="3433313"/>
            <a:ext cx="802256" cy="18115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6DFF5C-5C9D-F5E1-DAD5-7922B6A67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114" y="2131741"/>
            <a:ext cx="3235074" cy="278366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5FBB4D0-D3B9-8986-1C62-703824CD29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02" t="16752"/>
          <a:stretch/>
        </p:blipFill>
        <p:spPr>
          <a:xfrm>
            <a:off x="8463233" y="2267501"/>
            <a:ext cx="3235074" cy="2693933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EBD13E9F-6DE8-A8A6-E269-559A8A95A9CC}"/>
              </a:ext>
            </a:extLst>
          </p:cNvPr>
          <p:cNvSpPr/>
          <p:nvPr/>
        </p:nvSpPr>
        <p:spPr>
          <a:xfrm>
            <a:off x="7673750" y="3433312"/>
            <a:ext cx="802256" cy="18115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9686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1AAFB27-821A-9E88-D8FB-AE80B35545BF}"/>
              </a:ext>
            </a:extLst>
          </p:cNvPr>
          <p:cNvSpPr txBox="1"/>
          <p:nvPr/>
        </p:nvSpPr>
        <p:spPr>
          <a:xfrm>
            <a:off x="241539" y="232913"/>
            <a:ext cx="958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3 2-Opt-Verfahren zur Optimierung der gefundenen Route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38BCA62-15CF-608B-830D-019479793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63" y="1666629"/>
            <a:ext cx="7878274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16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1AAFB27-821A-9E88-D8FB-AE80B35545BF}"/>
              </a:ext>
            </a:extLst>
          </p:cNvPr>
          <p:cNvSpPr txBox="1"/>
          <p:nvPr/>
        </p:nvSpPr>
        <p:spPr>
          <a:xfrm>
            <a:off x="241539" y="232913"/>
            <a:ext cx="958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4 Vorführung des Programmes</a:t>
            </a:r>
          </a:p>
        </p:txBody>
      </p:sp>
      <p:pic>
        <p:nvPicPr>
          <p:cNvPr id="2050" name="Picture 2" descr="Computer-Symbolbild 653403 Vektor Kunst bei Vecteezy">
            <a:extLst>
              <a:ext uri="{FF2B5EF4-FFF2-40B4-BE49-F238E27FC236}">
                <a16:creationId xmlns:a16="http://schemas.microsoft.com/office/drawing/2014/main" id="{7CEDEE5B-5CB3-7FF0-9077-E0E74FAF1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095375"/>
            <a:ext cx="46672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453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1AAFB27-821A-9E88-D8FB-AE80B35545BF}"/>
              </a:ext>
            </a:extLst>
          </p:cNvPr>
          <p:cNvSpPr txBox="1"/>
          <p:nvPr/>
        </p:nvSpPr>
        <p:spPr>
          <a:xfrm>
            <a:off x="241539" y="232913"/>
            <a:ext cx="958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5 Quellen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9D57440-5A2A-119D-092B-7E2D4F6EC918}"/>
              </a:ext>
            </a:extLst>
          </p:cNvPr>
          <p:cNvSpPr txBox="1"/>
          <p:nvPr/>
        </p:nvSpPr>
        <p:spPr>
          <a:xfrm>
            <a:off x="319177" y="1078302"/>
            <a:ext cx="10101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Abb. 1: https://www.instagram.com/p/CxKVd_eINuT/</a:t>
            </a:r>
          </a:p>
          <a:p>
            <a:r>
              <a:rPr lang="de-DE" dirty="0"/>
              <a:t>Abb. 2: https://www.astrosoft.de/thueringen/karte_thueringen.jpg</a:t>
            </a:r>
          </a:p>
          <a:p>
            <a:r>
              <a:rPr lang="de-DE" dirty="0"/>
              <a:t>Abb. 2-14: Selbsterstellt</a:t>
            </a:r>
          </a:p>
          <a:p>
            <a:endParaRPr lang="de-DE" dirty="0"/>
          </a:p>
          <a:p>
            <a:r>
              <a:rPr lang="de-DE" dirty="0"/>
              <a:t>Abrufdatum: 11.11.2023</a:t>
            </a:r>
          </a:p>
        </p:txBody>
      </p:sp>
    </p:spTree>
    <p:extLst>
      <p:ext uri="{BB962C8B-B14F-4D97-AF65-F5344CB8AC3E}">
        <p14:creationId xmlns:p14="http://schemas.microsoft.com/office/powerpoint/2010/main" val="317278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8C971C0-A91A-06D1-8986-89BF4DB1A423}"/>
              </a:ext>
            </a:extLst>
          </p:cNvPr>
          <p:cNvSpPr txBox="1"/>
          <p:nvPr/>
        </p:nvSpPr>
        <p:spPr>
          <a:xfrm>
            <a:off x="691551" y="517585"/>
            <a:ext cx="10808898" cy="4970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u="sng" dirty="0"/>
              <a:t>Gliederung</a:t>
            </a:r>
          </a:p>
          <a:p>
            <a:endParaRPr lang="de-DE" dirty="0"/>
          </a:p>
          <a:p>
            <a:pPr>
              <a:lnSpc>
                <a:spcPct val="150000"/>
              </a:lnSpc>
            </a:pPr>
            <a:r>
              <a:rPr lang="de-DE" sz="2600" dirty="0"/>
              <a:t>1 Erläuterung des Problems des Handlungsreisenden</a:t>
            </a:r>
          </a:p>
          <a:p>
            <a:pPr>
              <a:lnSpc>
                <a:spcPct val="150000"/>
              </a:lnSpc>
            </a:pPr>
            <a:r>
              <a:rPr lang="de-DE" sz="2600" dirty="0"/>
              <a:t>2 Mögliche Lösungsverfahren</a:t>
            </a:r>
          </a:p>
          <a:p>
            <a:pPr>
              <a:lnSpc>
                <a:spcPct val="150000"/>
              </a:lnSpc>
            </a:pPr>
            <a:r>
              <a:rPr lang="de-DE" sz="2600" dirty="0"/>
              <a:t>	2.1 Greedy-Algorithmus</a:t>
            </a:r>
          </a:p>
          <a:p>
            <a:pPr>
              <a:lnSpc>
                <a:spcPct val="150000"/>
              </a:lnSpc>
            </a:pPr>
            <a:r>
              <a:rPr lang="de-DE" sz="2600" dirty="0"/>
              <a:t>	2.2 Genetischer Algorithmus</a:t>
            </a:r>
          </a:p>
          <a:p>
            <a:pPr>
              <a:lnSpc>
                <a:spcPct val="150000"/>
              </a:lnSpc>
            </a:pPr>
            <a:r>
              <a:rPr lang="de-DE" sz="2600" dirty="0"/>
              <a:t>	2.3 Minimaler Spannbaum in Kombination mit der Tiefensuche</a:t>
            </a:r>
          </a:p>
          <a:p>
            <a:pPr>
              <a:lnSpc>
                <a:spcPct val="150000"/>
              </a:lnSpc>
            </a:pPr>
            <a:r>
              <a:rPr lang="de-DE" sz="2600" dirty="0"/>
              <a:t>3 2-Opt-Verfahren zur Optimierung der gefundenen Route</a:t>
            </a:r>
          </a:p>
          <a:p>
            <a:pPr>
              <a:lnSpc>
                <a:spcPct val="150000"/>
              </a:lnSpc>
            </a:pPr>
            <a:r>
              <a:rPr lang="de-DE" sz="2600" dirty="0"/>
              <a:t>4 Vorführung des Programmes</a:t>
            </a:r>
          </a:p>
        </p:txBody>
      </p:sp>
    </p:spTree>
    <p:extLst>
      <p:ext uri="{BB962C8B-B14F-4D97-AF65-F5344CB8AC3E}">
        <p14:creationId xmlns:p14="http://schemas.microsoft.com/office/powerpoint/2010/main" val="45445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1AAFB27-821A-9E88-D8FB-AE80B35545BF}"/>
              </a:ext>
            </a:extLst>
          </p:cNvPr>
          <p:cNvSpPr txBox="1"/>
          <p:nvPr/>
        </p:nvSpPr>
        <p:spPr>
          <a:xfrm>
            <a:off x="241539" y="232913"/>
            <a:ext cx="7763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 Erläuterung des Problems des Handlungsreisenden</a:t>
            </a:r>
          </a:p>
        </p:txBody>
      </p:sp>
      <p:pic>
        <p:nvPicPr>
          <p:cNvPr id="1026" name="Picture 2" descr="Infos zum Bundesland/Reisegebiet - Thüringen">
            <a:extLst>
              <a:ext uri="{FF2B5EF4-FFF2-40B4-BE49-F238E27FC236}">
                <a16:creationId xmlns:a16="http://schemas.microsoft.com/office/drawing/2014/main" id="{E9FFD3AE-49A3-A48B-4A96-018F46D0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022949"/>
            <a:ext cx="66675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84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1AAFB27-821A-9E88-D8FB-AE80B35545BF}"/>
              </a:ext>
            </a:extLst>
          </p:cNvPr>
          <p:cNvSpPr txBox="1"/>
          <p:nvPr/>
        </p:nvSpPr>
        <p:spPr>
          <a:xfrm>
            <a:off x="241539" y="232913"/>
            <a:ext cx="7763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 Erläuterung des Problems des Handlungsreisenden</a:t>
            </a:r>
          </a:p>
        </p:txBody>
      </p:sp>
      <p:pic>
        <p:nvPicPr>
          <p:cNvPr id="1026" name="Picture 2" descr="Infos zum Bundesland/Reisegebiet - Thüringen">
            <a:extLst>
              <a:ext uri="{FF2B5EF4-FFF2-40B4-BE49-F238E27FC236}">
                <a16:creationId xmlns:a16="http://schemas.microsoft.com/office/drawing/2014/main" id="{E9FFD3AE-49A3-A48B-4A96-018F46D0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022949"/>
            <a:ext cx="66675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BDCA5B5D-BD4D-764F-0756-A9AD7D3D299B}"/>
              </a:ext>
            </a:extLst>
          </p:cNvPr>
          <p:cNvSpPr/>
          <p:nvPr/>
        </p:nvSpPr>
        <p:spPr>
          <a:xfrm>
            <a:off x="5615796" y="2415396"/>
            <a:ext cx="224287" cy="2242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70D89F-EF26-376E-F623-5D4850314CA9}"/>
              </a:ext>
            </a:extLst>
          </p:cNvPr>
          <p:cNvSpPr txBox="1"/>
          <p:nvPr/>
        </p:nvSpPr>
        <p:spPr>
          <a:xfrm>
            <a:off x="5279366" y="1986024"/>
            <a:ext cx="2553419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Sömmerda</a:t>
            </a:r>
          </a:p>
        </p:txBody>
      </p:sp>
      <p:sp>
        <p:nvSpPr>
          <p:cNvPr id="2" name="Pfeil: nach unten 1">
            <a:extLst>
              <a:ext uri="{FF2B5EF4-FFF2-40B4-BE49-F238E27FC236}">
                <a16:creationId xmlns:a16="http://schemas.microsoft.com/office/drawing/2014/main" id="{AAE8C009-6AD4-ABF7-C9D2-C9010DA1BEB2}"/>
              </a:ext>
            </a:extLst>
          </p:cNvPr>
          <p:cNvSpPr/>
          <p:nvPr/>
        </p:nvSpPr>
        <p:spPr>
          <a:xfrm rot="1937437">
            <a:off x="5389756" y="2573396"/>
            <a:ext cx="138023" cy="7893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F957EBDF-D69D-0D5B-D198-8F819BE6CDC9}"/>
              </a:ext>
            </a:extLst>
          </p:cNvPr>
          <p:cNvSpPr/>
          <p:nvPr/>
        </p:nvSpPr>
        <p:spPr>
          <a:xfrm rot="15258923">
            <a:off x="5424627" y="3149794"/>
            <a:ext cx="147231" cy="3775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3AE243C8-029B-A864-A8AC-20582BE64D6D}"/>
              </a:ext>
            </a:extLst>
          </p:cNvPr>
          <p:cNvSpPr/>
          <p:nvPr/>
        </p:nvSpPr>
        <p:spPr>
          <a:xfrm rot="17101379">
            <a:off x="5962727" y="3235310"/>
            <a:ext cx="147231" cy="3775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C0B319A0-AD36-AD24-E26C-B56C55D02650}"/>
              </a:ext>
            </a:extLst>
          </p:cNvPr>
          <p:cNvSpPr/>
          <p:nvPr/>
        </p:nvSpPr>
        <p:spPr>
          <a:xfrm rot="8525294">
            <a:off x="5966797" y="2600351"/>
            <a:ext cx="154421" cy="8347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558452E-352D-015D-C119-874D01947D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99"/>
          <a:stretch/>
        </p:blipFill>
        <p:spPr>
          <a:xfrm>
            <a:off x="6237724" y="2231492"/>
            <a:ext cx="1503872" cy="81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5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1AAFB27-821A-9E88-D8FB-AE80B35545BF}"/>
              </a:ext>
            </a:extLst>
          </p:cNvPr>
          <p:cNvSpPr txBox="1"/>
          <p:nvPr/>
        </p:nvSpPr>
        <p:spPr>
          <a:xfrm>
            <a:off x="241539" y="232913"/>
            <a:ext cx="7763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2 Mögliche Lösungsverfahren</a:t>
            </a:r>
          </a:p>
          <a:p>
            <a:r>
              <a:rPr lang="de-DE" sz="2100" dirty="0"/>
              <a:t>2.1 Greedy-Algorithmus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A83E6C-21F6-218D-E806-F02C38260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1414181"/>
            <a:ext cx="9964541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5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1AAFB27-821A-9E88-D8FB-AE80B35545BF}"/>
              </a:ext>
            </a:extLst>
          </p:cNvPr>
          <p:cNvSpPr txBox="1"/>
          <p:nvPr/>
        </p:nvSpPr>
        <p:spPr>
          <a:xfrm>
            <a:off x="241539" y="232913"/>
            <a:ext cx="7763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2 Mögliche Lösungsverfahren</a:t>
            </a:r>
          </a:p>
          <a:p>
            <a:r>
              <a:rPr lang="de-DE" sz="2100" dirty="0"/>
              <a:t>2.1 Greedy-Algorithmus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FB28505-DC6A-9157-781F-804920842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12" y="1794334"/>
            <a:ext cx="11333608" cy="36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5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1AAFB27-821A-9E88-D8FB-AE80B35545BF}"/>
              </a:ext>
            </a:extLst>
          </p:cNvPr>
          <p:cNvSpPr txBox="1"/>
          <p:nvPr/>
        </p:nvSpPr>
        <p:spPr>
          <a:xfrm>
            <a:off x="241539" y="232913"/>
            <a:ext cx="7763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2 Mögliche Lösungsverfahren</a:t>
            </a:r>
          </a:p>
          <a:p>
            <a:r>
              <a:rPr lang="de-DE" sz="2100" dirty="0"/>
              <a:t>2.1 Greedy-Algorithmus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09AEA2-5109-E669-5039-EC54CE085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712" y="1300979"/>
            <a:ext cx="5589141" cy="223812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0C6BE31-C790-12C3-CE4E-8EF1B8B3C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431" y="4047075"/>
            <a:ext cx="4718882" cy="90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2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1AAFB27-821A-9E88-D8FB-AE80B35545BF}"/>
              </a:ext>
            </a:extLst>
          </p:cNvPr>
          <p:cNvSpPr txBox="1"/>
          <p:nvPr/>
        </p:nvSpPr>
        <p:spPr>
          <a:xfrm>
            <a:off x="241539" y="232913"/>
            <a:ext cx="7763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2 Mögliche Lösungsverfahren</a:t>
            </a:r>
          </a:p>
          <a:p>
            <a:r>
              <a:rPr lang="de-DE" sz="2100" dirty="0"/>
              <a:t>2.2 Genetischer Algorithmus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8E4E87-C6C2-DB17-B268-E26D66FB5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87" y="1752366"/>
            <a:ext cx="10393225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5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1AAFB27-821A-9E88-D8FB-AE80B35545BF}"/>
              </a:ext>
            </a:extLst>
          </p:cNvPr>
          <p:cNvSpPr txBox="1"/>
          <p:nvPr/>
        </p:nvSpPr>
        <p:spPr>
          <a:xfrm>
            <a:off x="241539" y="232913"/>
            <a:ext cx="7763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2 Mögliche Lösungsverfahren</a:t>
            </a:r>
          </a:p>
          <a:p>
            <a:r>
              <a:rPr lang="de-DE" sz="2100" dirty="0"/>
              <a:t>2.2 Genetischer Algorithmus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43EF29-DAB4-0CCA-75AD-B9A60A721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147" y="1397447"/>
            <a:ext cx="2293721" cy="42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3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Breitbild</PresentationFormat>
  <Paragraphs>50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Ralf Vetter</dc:creator>
  <cp:lastModifiedBy>Ralf Vetter</cp:lastModifiedBy>
  <cp:revision>6</cp:revision>
  <dcterms:created xsi:type="dcterms:W3CDTF">2023-10-31T09:49:42Z</dcterms:created>
  <dcterms:modified xsi:type="dcterms:W3CDTF">2023-11-14T19:57:17Z</dcterms:modified>
</cp:coreProperties>
</file>