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2" r:id="rId8"/>
    <p:sldId id="306" r:id="rId9"/>
    <p:sldId id="303" r:id="rId10"/>
    <p:sldId id="298" r:id="rId11"/>
    <p:sldId id="304" r:id="rId12"/>
    <p:sldId id="299" r:id="rId13"/>
    <p:sldId id="300" r:id="rId14"/>
    <p:sldId id="305" r:id="rId15"/>
    <p:sldId id="301" r:id="rId16"/>
    <p:sldId id="295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49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4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D87BD2-B082-4C0A-A58F-2FE4D3B74BF9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0D6C19-77B8-4307-87FC-128345528AE1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Las personas pueden no seguir las instrucciones exactamente tal y como fueron dictadas.</a:t>
            </a:r>
          </a:p>
          <a:p>
            <a:r>
              <a:rPr lang="es-HN" dirty="0"/>
              <a:t>Es fundamental contemplar el papel de las personas y su relación con los sistemas y redes informáticas de la organización.</a:t>
            </a:r>
          </a:p>
          <a:p>
            <a:r>
              <a:rPr lang="es-HN" dirty="0"/>
              <a:t>Los principales expertos en materia de seguridad informática ya nos han alertado estos últimos años sobre la necesidad de contemplar el factor humano como uno de los mas importantes y decisivos a la hora de implantar un buen sistema de gestión de seguridad de la información.</a:t>
            </a:r>
          </a:p>
          <a:p>
            <a:r>
              <a:rPr lang="es-HN" dirty="0"/>
              <a:t>Los responsables de la seguridad informática deberían disponer de una completa evaluación de los posibles errores, perdida, robos y usos indebidos de la información por parte de los empleados y usuarios del sistema, con el objetivo de facilitar la adecuada gestión y reducción del riesgo asociado al factor humano.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86DE250-6401-4C25-B616-0E4CB3FCE4C2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676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Las empresas pueden implantar distintas herramientas que faciliten el control de accesos y la monitorización del uso de los servicios de internet.</a:t>
            </a:r>
          </a:p>
          <a:p>
            <a:r>
              <a:rPr lang="es-HN" dirty="0"/>
              <a:t>La propia organización internacional del trabajo ha recomendado que cuando los trabajadores sean objeto de medidas de vigilancia , estos deberían ser informados de antemano de las razones que lo motivan , de las horas en que se aplican , de los métodos y técnicas utilizados y de los datos que serán recopilados tratando el empleador de reducir al mínimo su injerencia en la vida privada.</a:t>
            </a:r>
          </a:p>
          <a:p>
            <a:r>
              <a:rPr lang="es-HN" dirty="0"/>
              <a:t>La empresa puede bloquear el acceso a algunos </a:t>
            </a:r>
            <a:r>
              <a:rPr lang="es-HN" dirty="0" err="1"/>
              <a:t>websites</a:t>
            </a:r>
            <a:r>
              <a:rPr lang="es-HN" dirty="0"/>
              <a:t> y a determinados servicios de internet , así como comprobar el tiempo utilizado en la navegación y cuales han sido los lugares visitados.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70D6C19-77B8-4307-87FC-128345528AE1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25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s-ES" smtClean="0"/>
              <a:t>13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BC8DAC-D08C-4034-8994-CBF33630FB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DE64F67-1EE8-44FE-9B73-45BDD1E17E61}" type="datetime1">
              <a:rPr lang="es-ES" smtClean="0"/>
              <a:t>06/10/2021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HN" sz="1200" dirty="0"/>
              <a:t>No introducir pendrives, </a:t>
            </a:r>
            <a:r>
              <a:rPr lang="es-HN" sz="1200" dirty="0" err="1"/>
              <a:t>CDs</a:t>
            </a:r>
            <a:r>
              <a:rPr lang="es-HN" sz="1200" dirty="0"/>
              <a:t> u otros soportes en los equipos sin la comprobación previa de que no contienen riesgos de ninguna clase.</a:t>
            </a:r>
          </a:p>
          <a:p>
            <a:endParaRPr lang="es-H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70D6C19-77B8-4307-87FC-128345528AE1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863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H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AAA1BDA-1469-4C52-8FEB-39E3782E9A8D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998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H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AAA1BDA-1469-4C52-8FEB-39E3782E9A8D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056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HN" dirty="0"/>
              <a:t>Para referirse al conjunto de técnicas y trucos empleadas por intrusos y hackers para extraer información sensible de los usuarios de un sistema informático</a:t>
            </a:r>
          </a:p>
          <a:p>
            <a:endParaRPr lang="es-H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10B0D02-2B3F-45E6-B04B-2D99E49633B7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67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Los casos de la ingeniería social también pueden afectar a los clientes de una empresa.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66B2F3B-3581-4225-B3BA-2B4286C0B35E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97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HN" dirty="0"/>
              <a:t>En un estudio en el 2004 se detallaba que el 70% de los oficinistas británicos accedía a facilitar su contraseña a cambio de una tableta de chocolate.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HN" dirty="0"/>
              <a:t>En junio del 2005 la prensa británica denunciaba que los trabajadores de los centros de atención telefónica al cliente (</a:t>
            </a:r>
            <a:r>
              <a:rPr lang="es-HN" dirty="0" err="1"/>
              <a:t>call</a:t>
            </a:r>
            <a:r>
              <a:rPr lang="es-HN" dirty="0"/>
              <a:t> centers) podían sustraer fácilmente información confidencial de los clientes.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HN" dirty="0"/>
              <a:t>Un periodista de un diario británico </a:t>
            </a:r>
            <a:r>
              <a:rPr lang="es-HN" dirty="0" err="1"/>
              <a:t>The</a:t>
            </a:r>
            <a:r>
              <a:rPr lang="es-HN" dirty="0"/>
              <a:t> </a:t>
            </a:r>
            <a:r>
              <a:rPr lang="es-HN" dirty="0" err="1"/>
              <a:t>Sun</a:t>
            </a:r>
            <a:r>
              <a:rPr lang="es-HN" dirty="0"/>
              <a:t>, afirmo que había conseguido los datos de los titulares de un millar de tarjetas bancarias tras pagar unos 4,000 euros al empleado de uno de estos </a:t>
            </a:r>
            <a:r>
              <a:rPr lang="es-HN" dirty="0" err="1"/>
              <a:t>calls</a:t>
            </a:r>
            <a:r>
              <a:rPr lang="es-HN" dirty="0"/>
              <a:t> centers.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HN" dirty="0"/>
          </a:p>
          <a:p>
            <a:endParaRPr lang="es-H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1E2E97F-7DFA-48B7-B760-21DC0416DD6B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18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HN" sz="1200" dirty="0"/>
              <a:t>Reconocer las técnicas mas frecuentes de ingeniería social, para evitar ser victimas de este tipo de engaños.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HN" sz="1200" dirty="0"/>
              <a:t>Conocimiento de sus obligaciones y responsabilidades derivadas del actual marco normativo: ley orgánica de protección de datos, ley general de telecomunicaciones, código penal, protección de la propiedad intelectual.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HN" sz="1200" dirty="0"/>
              <a:t>Como gestionar los soportes informáticos y los equipos y dispositivos portátiles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HN" sz="1200" dirty="0"/>
              <a:t>Como reaccionar ante determinados incidentes que puedan comprometer la seguridad de la información o el acceso a los recursos del sistema.</a:t>
            </a:r>
          </a:p>
          <a:p>
            <a:endParaRPr lang="es-H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D5E6B7-A3D6-45E9-924A-27359445599B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7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Abusar del acceso de internet y del correo electrónico desde el lugar del trabajo para fines distintos de los estrictamente profesionales puede tener consecuencias graves para los trabajadores.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70D6C19-77B8-4307-87FC-128345528AE1}" type="datetime1">
              <a:rPr lang="es-ES" smtClean="0"/>
              <a:t>06/10/2021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014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á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sz="4400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</a:rPr>
              <a:t>Haga clic para agregar un subtítulo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8" name="Marcador de pie de página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r>
              <a:rPr lang="es-ES" dirty="0"/>
              <a:t>Seguridad Informática y Gestión de Riesgos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1" name="Marcador de fecha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fld id="{094AC989-2526-462E-BB3C-FD4A9D8B587D}" type="datetime1">
              <a:rPr lang="es-HN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06/10/2021</a:t>
            </a:fld>
            <a:endParaRPr lang="es-E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Marcador de número de diapositiva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‹Nº›</a:t>
            </a:fld>
            <a:endParaRPr lang="es-E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Marcador de posición de imagen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pie de página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10" name="Marcador de fecha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CFB0757-7706-416C-B7A1-F0E0F37BAC32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12" name="Marcador de número de diapositiva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3" name="Marcador de pie de página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22" name="Marcador de fecha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00024C4-2225-4BF7-B993-97D7977CC3DC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11" name="Marcador de número de diapositiva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ángulo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3" name="Marcador de posición de imagen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una imagen</a:t>
            </a:r>
          </a:p>
        </p:txBody>
      </p:sp>
      <p:sp>
        <p:nvSpPr>
          <p:cNvPr id="24" name="Marcador de posición de imagen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una imagen</a:t>
            </a:r>
          </a:p>
        </p:txBody>
      </p:sp>
      <p:sp>
        <p:nvSpPr>
          <p:cNvPr id="25" name="Marcador de posición de imagen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una imagen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es-ES"/>
              <a:t> Haga clic para agregar texto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fld id="{89BD4728-7CAD-4453-8749-A4C9D874384B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ángulo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25" name="Marcador de posición de imagen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4" name="Marcador de posición de imagen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es-ES"/>
              <a:t>Haga clic para agregar texto</a:t>
            </a:r>
          </a:p>
        </p:txBody>
      </p:sp>
      <p:sp>
        <p:nvSpPr>
          <p:cNvPr id="17" name="Marcador de pie de página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Marcador de fecha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fld id="{2F7B1ABE-8E9E-4FDA-956F-4850FD82F562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20" name="Marcador de número de diapositiva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341" y="106688"/>
            <a:ext cx="7746274" cy="791861"/>
          </a:xfrm>
        </p:spPr>
        <p:txBody>
          <a:bodyPr rtlCol="0">
            <a:noAutofit/>
          </a:bodyPr>
          <a:lstStyle>
            <a:lvl1pPr algn="ctr">
              <a:defRPr sz="3200" b="1" cap="none" spc="50">
                <a:ln w="952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pPr rtl="0"/>
            <a:r>
              <a:rPr lang="es-ES" dirty="0"/>
              <a:t>Haga clic para agregar un título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1" y="1228459"/>
            <a:ext cx="7746274" cy="4598041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es-ES" dirty="0"/>
              <a:t>Haga clic para agregar texto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7" name="Marcador de pie de página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Marcador de fecha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fld id="{2D88CC32-06C5-43E9-9199-66A5D5950A93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20" name="Marcador de número de diapositiva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682591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dirty="0"/>
              <a:t>Haga clic para agregar un título</a:t>
            </a:r>
          </a:p>
        </p:txBody>
      </p:sp>
      <p:sp>
        <p:nvSpPr>
          <p:cNvPr id="35" name="Marcador de posición de imagen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4" name="Marcador de posición de imagen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682588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es-ES"/>
              <a:t>Haga clic para agregar texto</a:t>
            </a: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fld id="{52CB1967-AAD4-4FB2-85B9-422AAEECB8B3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 sz="3600" b="1" cap="none">
                <a:solidFill>
                  <a:schemeClr val="tx2"/>
                </a:solidFill>
              </a:rPr>
              <a:t>Haga clic para agregar un título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es-ES" sz="2000">
                <a:solidFill>
                  <a:schemeClr val="tx2"/>
                </a:solidFill>
              </a:rPr>
              <a:t>Haga clic para agregar un subtítulo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0" name="Marcador de posición de imagen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ángulo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20" name="Marcador de fecha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fld id="{4AD24DCC-F634-44BB-B394-1CD2D713CED3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ángulo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13" name="Marcador de fecha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fld id="{3C96AB39-8ACC-49B6-9D37-A968AC8C9843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Marcador de pie de página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26" name="Marcador de fecha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5E32AA18-FE20-421B-9C30-863942154942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27" name="Marcador de número de diapositiva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ángulo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3" name="Marcador de pie de página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34" name="Marcador de fecha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fld id="{A6CBA747-8EF2-4673-B244-77885E163439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35" name="Marcador de número de diapositiva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Haga clic para agregar un título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fld id="{4AE07B1D-8A8D-4E8B-863B-3B606EFEDA66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es-ES" dirty="0"/>
              <a:t>Haga clic para modificar los estilos de texto del patrón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C33CC183-46EB-47A4-995D-B2DE1D6192EB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ctr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s-ES" dirty="0"/>
              <a:t>Seguridad Informática y Gestión de Riesgos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40000"/>
        </a:lnSpc>
        <a:spcBef>
          <a:spcPts val="930"/>
        </a:spcBef>
        <a:buFont typeface="Arial" panose="020B0604020202020204" pitchFamily="34" charset="0"/>
        <a:buChar char="•"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eeklogo.com/vector-logo/180269/unicah" TargetMode="External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datacenter.techtarget.com/es/cronica/Como-una-campana-de-ingenieria-social-engano-a-investigadores-de-seguridad-informatica" TargetMode="External"/><Relationship Id="rId5" Type="http://schemas.openxmlformats.org/officeDocument/2006/relationships/hyperlink" Target="https://www.nobbot.com/personas/ejemplos-ingenieria-social/" TargetMode="External"/><Relationship Id="rId4" Type="http://schemas.openxmlformats.org/officeDocument/2006/relationships/hyperlink" Target="https://www.welivesecurity.com/la-es/2015/12/01/historias-de-ingenieria-social-ridicula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945" y="903355"/>
            <a:ext cx="5571877" cy="2371725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 rtl="0"/>
            <a:r>
              <a:rPr lang="es-ES" dirty="0"/>
              <a:t>Capitulo 3. </a:t>
            </a:r>
            <a:br>
              <a:rPr lang="es-ES" dirty="0"/>
            </a:br>
            <a:r>
              <a:rPr lang="es-ES" sz="3600" dirty="0"/>
              <a:t>La importancia del factor humano en la seguridad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r" rtl="0"/>
            <a:r>
              <a:rPr lang="es-ES" dirty="0"/>
              <a:t>Patricia Medina </a:t>
            </a:r>
            <a:r>
              <a:rPr lang="es-ES" dirty="0" err="1"/>
              <a:t>Mgp</a:t>
            </a:r>
            <a:endParaRPr lang="es-ES" dirty="0"/>
          </a:p>
        </p:txBody>
      </p:sp>
      <p:pic>
        <p:nvPicPr>
          <p:cNvPr id="41" name="Marcador de posición de imagen 40" descr="Una sala amplia con paredes de cristal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fld id="{0A38736D-1AD6-4A83-A4C4-3E14653EE5F2}" type="datetime1">
              <a:rPr lang="es-HN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06/10/2021</a:t>
            </a:fld>
            <a:endParaRPr lang="es-E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s-E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es-E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C3EDFC-17E7-4647-87E8-AB0332A2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s-MX"/>
              <a:t>Seguridad Informática y Gestión de Riesgos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6F56-06FF-45A7-8B7B-955F2CE0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91440"/>
            <a:ext cx="7746274" cy="855617"/>
          </a:xfrm>
        </p:spPr>
        <p:txBody>
          <a:bodyPr/>
          <a:lstStyle/>
          <a:p>
            <a:r>
              <a:rPr lang="es-HN" sz="2800" dirty="0"/>
              <a:t>El control y supervisión de los empleados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6CC94-B45D-4D69-8167-8D1E1773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371600"/>
            <a:ext cx="7746274" cy="453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HN" b="1" dirty="0"/>
              <a:t>El uso de los servicios de internet en el trabajo.</a:t>
            </a:r>
          </a:p>
          <a:p>
            <a:pPr algn="just"/>
            <a:r>
              <a:rPr lang="es-HN" dirty="0"/>
              <a:t>La empresa ISS considera que la utilización de herramientas de seguridad puede ayudar a las empresas a elevar la productividad de sus empleados , descongestionar su capacidad de almacenamiento y su ancho de banda, limitar la entrada de virus y la sustracción de información confidencial y minimizar los riesgos de responsabilidad legal.</a:t>
            </a: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394E3A6B-9895-44B7-B954-D0E4D0B0B2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81" r="1382"/>
          <a:stretch/>
        </p:blipFill>
        <p:spPr>
          <a:xfrm>
            <a:off x="8379537" y="2150758"/>
            <a:ext cx="3629582" cy="23435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03AFA-BE9B-4835-846D-2342CED9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A747DAB-9B04-4929-A986-4F867253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7B065F-D7EB-4843-8B41-ABECCA6289D2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A242A7-00A0-49E2-8F19-32027711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20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6F56-06FF-45A7-8B7B-955F2CE0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103156"/>
            <a:ext cx="7746274" cy="958202"/>
          </a:xfrm>
        </p:spPr>
        <p:txBody>
          <a:bodyPr/>
          <a:lstStyle/>
          <a:p>
            <a:r>
              <a:rPr lang="es-HN" sz="2400" dirty="0"/>
              <a:t>Actividades cotidianas de los empleados en su puesto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6CC94-B45D-4D69-8167-8D1E1773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289957"/>
            <a:ext cx="7746274" cy="4702629"/>
          </a:xfrm>
        </p:spPr>
        <p:txBody>
          <a:bodyPr>
            <a:noAutofit/>
          </a:bodyPr>
          <a:lstStyle/>
          <a:p>
            <a:pPr algn="just"/>
            <a:r>
              <a:rPr lang="es-HN" sz="1500" dirty="0"/>
              <a:t>La limitación de los servicios de internet y del correo electrónico en la empresa para usos exclusivamente profesionales</a:t>
            </a:r>
          </a:p>
          <a:p>
            <a:pPr algn="just"/>
            <a:r>
              <a:rPr lang="es-HN" sz="1500" dirty="0"/>
              <a:t>La posibilidad que el empresario o directivo pueda abrir el correo electrónico de un empleado.</a:t>
            </a:r>
          </a:p>
          <a:p>
            <a:pPr algn="just"/>
            <a:r>
              <a:rPr lang="es-HN" sz="1500" dirty="0"/>
              <a:t>El acceso al ordenador de un trabajador y a sus archivos y carpetas informáticas.</a:t>
            </a:r>
          </a:p>
          <a:p>
            <a:pPr algn="just"/>
            <a:r>
              <a:rPr lang="es-HN" sz="1500" dirty="0"/>
              <a:t>La potestad para controlar el uso que los empleados hacen de los servicios y la conexión de internet.</a:t>
            </a:r>
          </a:p>
          <a:p>
            <a:pPr algn="just"/>
            <a:r>
              <a:rPr lang="es-HN" sz="1500" dirty="0"/>
              <a:t>La capacidad de los representantes sindicales para utilizar el correo electrónico para sus comunicaciones con los empleados.</a:t>
            </a: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394E3A6B-9895-44B7-B954-D0E4D0B0B2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81" r="1382"/>
          <a:stretch/>
        </p:blipFill>
        <p:spPr>
          <a:xfrm>
            <a:off x="8379537" y="2150758"/>
            <a:ext cx="3629582" cy="23435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03AFA-BE9B-4835-846D-2342CED9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FA747DAB-9B04-4929-A986-4F867253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56E106-69F2-42F3-9240-FE4DA568A0F8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A242A7-00A0-49E2-8F19-32027711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3F534-E96E-45EA-9D62-4CE71F03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28" y="0"/>
            <a:ext cx="7562850" cy="1085431"/>
          </a:xfrm>
        </p:spPr>
        <p:txBody>
          <a:bodyPr/>
          <a:lstStyle/>
          <a:p>
            <a:r>
              <a:rPr lang="es-HN" sz="2200" dirty="0"/>
              <a:t>Herramientas para el control y vigilancia del acceso a los servicios de internet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F75EC-0C6D-4B48-9F16-E7F2212C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85431"/>
            <a:ext cx="7562849" cy="503785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HN" dirty="0"/>
              <a:t>Bloqueo de direcciones web a las que se desee impedir el acceso, se puede recurrir a una lista de paginas prohibidas y a una lista de paginas o direcciones permitidas.</a:t>
            </a:r>
          </a:p>
          <a:p>
            <a:pPr algn="just"/>
            <a:r>
              <a:rPr lang="es-HN" dirty="0"/>
              <a:t>Asignación de permisos de acceso a los servicios de internet en función de los diferentes perfiles de usuarios y del momento en que se produce la conexión.</a:t>
            </a:r>
          </a:p>
          <a:p>
            <a:pPr algn="just"/>
            <a:r>
              <a:rPr lang="es-HN" dirty="0"/>
              <a:t> Restricción de los servicios que se pueden utilizar en cada momento y por cada usuario: navegación por el web, correo electrónico, chat, descarga e intercambio de ficheros.</a:t>
            </a:r>
          </a:p>
          <a:p>
            <a:pPr algn="just"/>
            <a:r>
              <a:rPr lang="es-HN" dirty="0"/>
              <a:t>Utilización de distintas tecnologías de filtrados de contenidos: Localización y filtrado de paginas, análisis semántico mediante inteligencia artificial.</a:t>
            </a:r>
          </a:p>
          <a:p>
            <a:pPr algn="just"/>
            <a:r>
              <a:rPr lang="es-HN" dirty="0"/>
              <a:t>Herramientas que detectan el envió de determinados datos sensibles (direcciones, tarjetas de crédito, ficheros con datos sensibles de la organización). Permiten limitar el tiempo máximo de conexión de cada usuario o en ancho de banda. </a:t>
            </a: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22974644-EAB9-4991-89DF-227FAC81CC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565" r="23565"/>
          <a:stretch>
            <a:fillRect/>
          </a:stretch>
        </p:blipFill>
        <p:spPr/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8465C-109F-41EA-B3AD-8B6276EE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4879E296-7EB9-44AB-9F02-D1E9A038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13DA41-110A-496A-BDCD-E55005140371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1308C1-D598-439D-8F99-D454093B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62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pic>
        <p:nvPicPr>
          <p:cNvPr id="32" name="Marcador de posición de imagen 31" descr="Dos personas trabajan en un portátil y una tableta con gráficos y tabla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Marcador de posición de imagen 29" descr="Escalera de oficina, luces colgante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4" name="Marcador de pie de página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/>
          <a:p>
            <a:pPr rtl="0"/>
            <a:r>
              <a:rPr lang="es-MX"/>
              <a:t>Seguridad Informática y Gestión de Riesgos</a:t>
            </a:r>
            <a:endParaRPr lang="es-ES"/>
          </a:p>
        </p:txBody>
      </p:sp>
      <p:sp>
        <p:nvSpPr>
          <p:cNvPr id="33" name="Marcador de fecha 32">
            <a:extLst>
              <a:ext uri="{FF2B5EF4-FFF2-40B4-BE49-F238E27FC236}">
                <a16:creationId xmlns:a16="http://schemas.microsoft.com/office/drawing/2014/main" id="{0D675628-85B5-4093-90F8-769A1F34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fld id="{401B0DA4-344C-4C5F-968D-3E5FA3AB4326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35" name="Marcador de número de diapositiva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5C6248C-DEA6-4F8C-ABFD-F6713407B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322812" y="3573031"/>
            <a:ext cx="2736329" cy="2736329"/>
          </a:xfrm>
        </p:spPr>
      </p:pic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A0966-E6A5-45C6-AC6C-B3A37166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5" y="214313"/>
            <a:ext cx="8008694" cy="657226"/>
          </a:xfrm>
        </p:spPr>
        <p:txBody>
          <a:bodyPr>
            <a:noAutofit/>
          </a:bodyPr>
          <a:lstStyle/>
          <a:p>
            <a:pPr algn="ctr"/>
            <a:r>
              <a:rPr lang="es-HN" sz="2800" dirty="0"/>
              <a:t>El factor humano en la seguridad informática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B37C9-1723-40DD-83FD-23CD75BF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289957"/>
            <a:ext cx="7646505" cy="4242689"/>
          </a:xfrm>
        </p:spPr>
        <p:txBody>
          <a:bodyPr>
            <a:normAutofit/>
          </a:bodyPr>
          <a:lstStyle/>
          <a:p>
            <a:pPr algn="just"/>
            <a:r>
              <a:rPr lang="es-HN" dirty="0"/>
              <a:t>La implantación de medidas adecuadas de seguridad informática exige aspectos técnicos (antivirus, cortafuegos), organizativos (planes y procedimientos) y legales (cumplimiento de la legislación sobre protección de datos, uso de la firma electrónica, propiedad intelectual o control de contenidos.</a:t>
            </a: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00891C0A-6D9E-48B6-B197-37A5767FA1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431" r="21431"/>
          <a:stretch>
            <a:fillRect/>
          </a:stretch>
        </p:blipFill>
        <p:spPr/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F36D7-EE0A-4D33-A2CF-BE7DC39A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pPr rtl="0"/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433D4D3E-DA16-4380-81C3-B2860340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9F5D24-EDCF-4801-856E-93B7EB2B34EC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1B622D-3376-4983-91E9-4A97A657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8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95575-7317-44DB-9752-95C40121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91440"/>
            <a:ext cx="7600950" cy="790303"/>
          </a:xfrm>
        </p:spPr>
        <p:txBody>
          <a:bodyPr/>
          <a:lstStyle/>
          <a:p>
            <a:r>
              <a:rPr lang="es-HN" sz="2800" dirty="0"/>
              <a:t>Funciones y responsabilidades de los empleados y directivos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23127-7E48-427A-8616-5E557034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126672"/>
            <a:ext cx="7600949" cy="4849586"/>
          </a:xfrm>
        </p:spPr>
        <p:txBody>
          <a:bodyPr>
            <a:noAutofit/>
          </a:bodyPr>
          <a:lstStyle/>
          <a:p>
            <a:pPr algn="just"/>
            <a:r>
              <a:rPr lang="es-HN" sz="1500" dirty="0"/>
              <a:t>Cada equipo de trabajo informático asignado a un puesto de trabajo estará bajo la responsabilidad de uno de los usuarios autorizados en el sistema informático de la organización.</a:t>
            </a:r>
          </a:p>
          <a:p>
            <a:pPr algn="just"/>
            <a:r>
              <a:rPr lang="es-HN" sz="1500" dirty="0"/>
              <a:t>Antes de abandonar el equipo del puesto de trabajo ya sea temporalmente o bien al finalizar su turno de trabajo, deberá cancelar todas las sesiones activas y conexiones con los servidores de la red corporativa.</a:t>
            </a:r>
          </a:p>
          <a:p>
            <a:pPr algn="just"/>
            <a:r>
              <a:rPr lang="es-HN" sz="1500" dirty="0"/>
              <a:t>Utilizar un salvapantallas protegido con contraseña para bloquear su equipo ante una ausencia del puesto de trabajo.</a:t>
            </a:r>
          </a:p>
          <a:p>
            <a:pPr algn="just"/>
            <a:r>
              <a:rPr lang="es-HN" sz="1500" dirty="0"/>
              <a:t>Impedir que otros usuarios puedan utilizar su identidad (nombre de usuario y contraseña) para acceder al sistema informático.</a:t>
            </a:r>
          </a:p>
          <a:p>
            <a:pPr algn="just"/>
            <a:endParaRPr lang="es-HN" sz="1500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FE405289-24EC-450C-BA7A-4856404365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352" t="24215" r="28639" b="7725"/>
          <a:stretch/>
        </p:blipFill>
        <p:spPr>
          <a:xfrm>
            <a:off x="8245815" y="1875048"/>
            <a:ext cx="3946185" cy="3627682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250DB-226D-47B5-8369-38B62579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A3F6FA19-0786-4D96-9EDC-A7926E7C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CE71DA-B8E4-4B8D-B4A3-A11CD9ECA3B9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B31E0A-9CD5-4BDB-857E-08322061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658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95575-7317-44DB-9752-95C40121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8" y="91441"/>
            <a:ext cx="7600949" cy="914402"/>
          </a:xfrm>
        </p:spPr>
        <p:txBody>
          <a:bodyPr/>
          <a:lstStyle/>
          <a:p>
            <a:r>
              <a:rPr lang="es-HN" sz="2800" dirty="0"/>
              <a:t>Funciones y responsabilidades de los empleados y directivos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23127-7E48-427A-8616-5E557034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38944"/>
            <a:ext cx="7600949" cy="463731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HN" dirty="0"/>
              <a:t>No se cambiara la configuración del equipo ni se intentara solucionar posibles problemas de funcionamiento.</a:t>
            </a:r>
          </a:p>
          <a:p>
            <a:pPr algn="just"/>
            <a:r>
              <a:rPr lang="es-HN" dirty="0"/>
              <a:t>Solo se utilizaran las herramientas corporativas , quedando prohibida la instalación de cualquier software en los ordenadores de la empresa que no haya sido expresamente autorizado por los responsables de la seguridad del sistema informático.</a:t>
            </a:r>
          </a:p>
          <a:p>
            <a:pPr algn="just"/>
            <a:r>
              <a:rPr lang="es-HN" dirty="0"/>
              <a:t>No se podrán realizar copias de bases de datos o documentos clasificados como confidenciales o que contengan datos personales en soportes externos sin la previa autorización expresa de los responsables de la seguridad.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250DB-226D-47B5-8369-38B62579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A3F6FA19-0786-4D96-9EDC-A7926E7C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7ADE-DB6B-4024-A791-C99471F96932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B31E0A-9CD5-4BDB-857E-08322061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4</a:t>
            </a:fld>
            <a:endParaRPr lang="es-ES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33D5BE45-9A3F-463C-BE45-32CE1F1414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321" r="10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110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95575-7317-44DB-9752-95C40121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8" y="357188"/>
            <a:ext cx="7852808" cy="395141"/>
          </a:xfrm>
        </p:spPr>
        <p:txBody>
          <a:bodyPr/>
          <a:lstStyle/>
          <a:p>
            <a:r>
              <a:rPr lang="es-HN" sz="2800" dirty="0"/>
              <a:t>Funciones y responsabilidades de los empleados y directivos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23127-7E48-427A-8616-5E557034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78" y="1085431"/>
            <a:ext cx="7852808" cy="4890827"/>
          </a:xfrm>
        </p:spPr>
        <p:txBody>
          <a:bodyPr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HN" sz="1600" dirty="0"/>
              <a:t>En el caso de las impresoras los usuarios deberán asegurarse de que no quedan documentos impresos en la bandeja salida que contengan datos protegidos u otra información sensible.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HN" sz="1600" dirty="0"/>
              <a:t>Deberá informarse de cualquier incidencia que pudiera afectar a la seguridad de la red informática o al normal funcionamiento del sistema de información.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HN" sz="1600" dirty="0"/>
              <a:t>Los equipos y medios informáticos de la organización no pueden ser sacados fuera de esta sin la correspondiente autorización de los responsables.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HN" sz="1600" dirty="0"/>
              <a:t>Se limitara el acceso a internet solamente a fines profesionales, compatible con las funciones propias del puesto de trabajo, prohibiéndose actividades de internet ajenas a dicho fin.</a:t>
            </a:r>
          </a:p>
          <a:p>
            <a:pPr marL="0" indent="0" algn="just">
              <a:buNone/>
            </a:pPr>
            <a:endParaRPr lang="es-HN" sz="16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250DB-226D-47B5-8369-38B62579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A3F6FA19-0786-4D96-9EDC-A7926E7C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AF7ADE-DB6B-4024-A791-C99471F96932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B31E0A-9CD5-4BDB-857E-08322061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5</a:t>
            </a:fld>
            <a:endParaRPr lang="es-ES" dirty="0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5CD411EC-B84A-4712-860F-FD48E5208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7116" r="14742"/>
          <a:stretch/>
        </p:blipFill>
        <p:spPr>
          <a:xfrm>
            <a:off x="8232734" y="1608364"/>
            <a:ext cx="3959266" cy="3641272"/>
          </a:xfrm>
        </p:spPr>
      </p:pic>
    </p:spTree>
    <p:extLst>
      <p:ext uri="{BB962C8B-B14F-4D97-AF65-F5344CB8AC3E}">
        <p14:creationId xmlns:p14="http://schemas.microsoft.com/office/powerpoint/2010/main" val="17076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628BB-A434-4E22-BDBB-6F83C43F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0" y="236346"/>
            <a:ext cx="7746274" cy="687853"/>
          </a:xfrm>
        </p:spPr>
        <p:txBody>
          <a:bodyPr/>
          <a:lstStyle/>
          <a:p>
            <a:r>
              <a:rPr lang="es-HN" dirty="0"/>
              <a:t>Ingeniería social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84B64-5FAD-42DE-B1E9-A294434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6286"/>
            <a:ext cx="7971835" cy="4786325"/>
          </a:xfrm>
        </p:spPr>
        <p:txBody>
          <a:bodyPr numCol="1">
            <a:noAutofit/>
          </a:bodyPr>
          <a:lstStyle/>
          <a:p>
            <a:pPr algn="just"/>
            <a:r>
              <a:rPr lang="es-HN" sz="1600" dirty="0"/>
              <a:t>Intrusos que se hacen pasar por empleados de otros departamentos de la empresa, por personal de un proveedor de servicios de informática, de un operador de telefonía o de acceso a internet.</a:t>
            </a:r>
          </a:p>
          <a:p>
            <a:pPr algn="just"/>
            <a:r>
              <a:rPr lang="es-HN" sz="1600" dirty="0"/>
              <a:t>Correos electrónicos que suplantan la identidad de otra persona u organización o que incluyen textos o ficheros adjuntos a modo de reclamo.</a:t>
            </a:r>
          </a:p>
          <a:p>
            <a:pPr algn="just"/>
            <a:r>
              <a:rPr lang="es-HN" sz="1600" dirty="0"/>
              <a:t>Usuarios que utilizan foros y chats en internet para conseguir tener acceso a determinados ficheros sensibles del sistema o a información referente a la configuración y medidas de protección de los equipos.</a:t>
            </a:r>
          </a:p>
          <a:p>
            <a:pPr marL="0" indent="0" algn="just">
              <a:buNone/>
            </a:pPr>
            <a:endParaRPr lang="es-HN" sz="1300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0F6CAC62-CFBC-4051-AC80-561BFB3EE2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5071" r="15170" b="14263"/>
          <a:stretch/>
        </p:blipFill>
        <p:spPr>
          <a:xfrm>
            <a:off x="8299111" y="2016162"/>
            <a:ext cx="3788125" cy="2768111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58FBB-E8AE-468C-9998-6CE39073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79FC1D1-E0B6-4178-B37F-E9F92297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A54A3C-AF01-460B-A660-F11BF930306C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EFC2E-F900-435C-9F2F-8C9E3445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6</a:t>
            </a:fld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680235-DCA3-49BF-BD35-F091C1133675}"/>
              </a:ext>
            </a:extLst>
          </p:cNvPr>
          <p:cNvSpPr txBox="1"/>
          <p:nvPr/>
        </p:nvSpPr>
        <p:spPr>
          <a:xfrm>
            <a:off x="8194347" y="5023596"/>
            <a:ext cx="399765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sz="1400" dirty="0">
                <a:solidFill>
                  <a:schemeClr val="bg2">
                    <a:lumMod val="25000"/>
                  </a:schemeClr>
                </a:solidFill>
              </a:rPr>
              <a:t>Puesta en marcha de </a:t>
            </a:r>
            <a:r>
              <a:rPr lang="es-HN" sz="1400" dirty="0" err="1">
                <a:solidFill>
                  <a:schemeClr val="bg2">
                    <a:lumMod val="25000"/>
                  </a:schemeClr>
                </a:solidFill>
              </a:rPr>
              <a:t>websites</a:t>
            </a:r>
            <a:r>
              <a:rPr lang="es-HN" sz="1400" dirty="0">
                <a:solidFill>
                  <a:schemeClr val="bg2">
                    <a:lumMod val="25000"/>
                  </a:schemeClr>
                </a:solidFill>
              </a:rPr>
              <a:t> maliciosos que tratan de engañar a sus usuarios</a:t>
            </a:r>
          </a:p>
        </p:txBody>
      </p:sp>
    </p:spTree>
    <p:extLst>
      <p:ext uri="{BB962C8B-B14F-4D97-AF65-F5344CB8AC3E}">
        <p14:creationId xmlns:p14="http://schemas.microsoft.com/office/powerpoint/2010/main" val="135484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628BB-A434-4E22-BDBB-6F83C43F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61" y="252674"/>
            <a:ext cx="7746274" cy="687853"/>
          </a:xfrm>
        </p:spPr>
        <p:txBody>
          <a:bodyPr/>
          <a:lstStyle/>
          <a:p>
            <a:r>
              <a:rPr lang="es-HN" dirty="0"/>
              <a:t>Ingeniería social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84B64-5FAD-42DE-B1E9-A294434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1" y="1273630"/>
            <a:ext cx="7746274" cy="4818982"/>
          </a:xfrm>
        </p:spPr>
        <p:txBody>
          <a:bodyPr numCol="1">
            <a:noAutofit/>
          </a:bodyPr>
          <a:lstStyle/>
          <a:p>
            <a:pPr algn="just"/>
            <a:r>
              <a:rPr lang="es-HN" sz="1600" b="1" dirty="0"/>
              <a:t>(</a:t>
            </a:r>
            <a:r>
              <a:rPr lang="es-HN" sz="1600" b="1" dirty="0" err="1"/>
              <a:t>Shoulder</a:t>
            </a:r>
            <a:r>
              <a:rPr lang="es-HN" sz="1600" b="1" dirty="0"/>
              <a:t> </a:t>
            </a:r>
            <a:r>
              <a:rPr lang="es-HN" sz="1600" b="1" dirty="0" err="1"/>
              <a:t>surfing</a:t>
            </a:r>
            <a:r>
              <a:rPr lang="es-HN" sz="1600" b="1" dirty="0"/>
              <a:t>) </a:t>
            </a:r>
            <a:r>
              <a:rPr lang="es-HN" sz="1600" dirty="0"/>
              <a:t>espionaje de los usuarios para obtener su nombre de usuario y contraseña, mediante la observación directa de lo que teclean en el ordenador.</a:t>
            </a:r>
          </a:p>
          <a:p>
            <a:pPr algn="just"/>
            <a:r>
              <a:rPr lang="es-HN" sz="1600" b="1" dirty="0"/>
              <a:t>(</a:t>
            </a:r>
            <a:r>
              <a:rPr lang="es-HN" sz="1600" b="1" dirty="0" err="1"/>
              <a:t>Dumpters</a:t>
            </a:r>
            <a:r>
              <a:rPr lang="es-HN" sz="1600" b="1" dirty="0"/>
              <a:t> </a:t>
            </a:r>
            <a:r>
              <a:rPr lang="es-HN" sz="1600" b="1" dirty="0" err="1"/>
              <a:t>diving</a:t>
            </a:r>
            <a:r>
              <a:rPr lang="es-HN" sz="1600" b="1" dirty="0"/>
              <a:t>) </a:t>
            </a:r>
            <a:r>
              <a:rPr lang="es-HN" sz="1600" dirty="0"/>
              <a:t>revisión de los papeles y documentos que se tiran a la basura y no son destruidos de forma segura.</a:t>
            </a:r>
          </a:p>
          <a:p>
            <a:pPr algn="just"/>
            <a:endParaRPr lang="es-HN" sz="1600" dirty="0"/>
          </a:p>
          <a:p>
            <a:pPr algn="just"/>
            <a:endParaRPr lang="es-HN" sz="13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58FBB-E8AE-468C-9998-6CE39073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79FC1D1-E0B6-4178-B37F-E9F92297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F6C8C6-4FF3-409D-8DA0-A3DA66166D11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EFC2E-F900-435C-9F2F-8C9E3445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7</a:t>
            </a:fld>
            <a:endParaRPr lang="es-ES" dirty="0"/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C09B44DC-F38D-4B20-8F45-26972D09BB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327" r="1784"/>
          <a:stretch/>
        </p:blipFill>
        <p:spPr>
          <a:xfrm>
            <a:off x="8379537" y="2171700"/>
            <a:ext cx="3618693" cy="2306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723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628BB-A434-4E22-BDBB-6F83C43F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61" y="259612"/>
            <a:ext cx="7746274" cy="687853"/>
          </a:xfrm>
        </p:spPr>
        <p:txBody>
          <a:bodyPr/>
          <a:lstStyle/>
          <a:p>
            <a:r>
              <a:rPr lang="es-HN" dirty="0"/>
              <a:t>Casos de Ingeniería social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84B64-5FAD-42DE-B1E9-A294434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1" y="1943100"/>
            <a:ext cx="7746274" cy="4149511"/>
          </a:xfrm>
        </p:spPr>
        <p:txBody>
          <a:bodyPr numCol="1">
            <a:noAutofit/>
          </a:bodyPr>
          <a:lstStyle/>
          <a:p>
            <a:pPr algn="just"/>
            <a:endParaRPr lang="es-HN" sz="1600" dirty="0"/>
          </a:p>
          <a:p>
            <a:pPr algn="just"/>
            <a:endParaRPr lang="es-HN" sz="13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58FBB-E8AE-468C-9998-6CE39073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79FC1D1-E0B6-4178-B37F-E9F92297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EB055D-53CF-4C57-A540-67D7D09C2D47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EFC2E-F900-435C-9F2F-8C9E3445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8</a:t>
            </a:fld>
            <a:endParaRPr lang="es-ES" dirty="0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B82D247B-76A1-4304-809C-76A257F2C1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354" r="-874"/>
          <a:stretch/>
        </p:blipFill>
        <p:spPr>
          <a:xfrm>
            <a:off x="8236997" y="1773284"/>
            <a:ext cx="3955003" cy="3241639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021003D-697E-4A40-97E8-66D9A30D32F4}"/>
              </a:ext>
            </a:extLst>
          </p:cNvPr>
          <p:cNvSpPr txBox="1"/>
          <p:nvPr/>
        </p:nvSpPr>
        <p:spPr>
          <a:xfrm>
            <a:off x="679565" y="1368130"/>
            <a:ext cx="68382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HN" sz="2400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https://www.welivesecurity.com/la-es/2015/12/01/historias-de-ingenieria-social-ridiculas/</a:t>
            </a:r>
            <a:endParaRPr lang="es-HN" sz="2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s-H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HN" sz="2400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https://www.nobbot.com/personas/ejemplos-ingenieria-social/</a:t>
            </a:r>
            <a:endParaRPr lang="es-HN" sz="2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s-H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HN" sz="2400" dirty="0">
                <a:solidFill>
                  <a:schemeClr val="bg2">
                    <a:lumMod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https://searchdatacenter.techtarget.com/es/cronica/Como-una-campana-de-ingenieria-social-engano-a-investigadores-de-seguridad-informatica</a:t>
            </a:r>
            <a:endParaRPr lang="es-HN" sz="2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6684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A933-6B4B-4BFD-89D1-96D42ADA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61" y="-16822"/>
            <a:ext cx="7746274" cy="791861"/>
          </a:xfrm>
        </p:spPr>
        <p:txBody>
          <a:bodyPr/>
          <a:lstStyle/>
          <a:p>
            <a:r>
              <a:rPr lang="es-HN" dirty="0"/>
              <a:t>Formación de los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6ABA9-2D20-4EBE-9CB6-9DBA7FB2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301"/>
            <a:ext cx="8098971" cy="4751614"/>
          </a:xfrm>
        </p:spPr>
        <p:txBody>
          <a:bodyPr>
            <a:noAutofit/>
          </a:bodyPr>
          <a:lstStyle/>
          <a:p>
            <a:pPr algn="just"/>
            <a:r>
              <a:rPr lang="es-HN" sz="1600" dirty="0"/>
              <a:t>Utilización segura de las aplicaciones corporativas.</a:t>
            </a:r>
          </a:p>
          <a:p>
            <a:pPr algn="just"/>
            <a:r>
              <a:rPr lang="es-HN" sz="1600" dirty="0"/>
              <a:t>Utilización segura de los servicios que hayan sido autorizados de internet: navegación por páginas web evitando engaños y posibles contenidos dañinos, utilización de la firma electrónica, y la criptografía en el correo electrónico para garantizar la autenticidad, integridad y confidencialidad de los mensajes sensibles.</a:t>
            </a:r>
          </a:p>
          <a:p>
            <a:pPr algn="just"/>
            <a:r>
              <a:rPr lang="es-HN" sz="1600" dirty="0"/>
              <a:t>Como evitar la entrada de virus y otros códigos dañinos, reconocimiento de mensajes falsos o con ficheros adjuntos sospechosos.</a:t>
            </a:r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2DBF5BFE-8C0C-4E92-873F-2C143EADA4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250" t="6329" r="4466" b="6962"/>
          <a:stretch/>
        </p:blipFill>
        <p:spPr>
          <a:xfrm>
            <a:off x="8318839" y="1877292"/>
            <a:ext cx="3727407" cy="2727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78BED-82C2-4052-8BC0-745F8A6E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Seguridad Informática y Gestión de Riesgos</a:t>
            </a:r>
            <a:endParaRPr lang="es-E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5AC59259-1D80-4478-81E2-FFCFFFC4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B7D60D-08E0-4F71-932B-C20EB35F4227}" type="datetime1">
              <a:rPr lang="es-HN" smtClean="0"/>
              <a:t>06/10/2021</a:t>
            </a:fld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DCE5BB-C8E6-40A9-AAE8-D18A0D9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52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312.tgt.Office_50301647_TF56000440_Win32_OJ112196103" id="{170D63A7-1F58-457D-A1AB-61DE19A19E8B}" vid="{0861F018-6DAC-43DA-BE2D-2EC8E7304F1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Shoji</Template>
  <TotalTime>467</TotalTime>
  <Words>1635</Words>
  <Application>Microsoft Office PowerPoint</Application>
  <PresentationFormat>Panorámica</PresentationFormat>
  <Paragraphs>131</Paragraphs>
  <Slides>13</Slides>
  <Notes>11</Notes>
  <HiddenSlides>5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Meiryo</vt:lpstr>
      <vt:lpstr>Arial</vt:lpstr>
      <vt:lpstr>Calibri</vt:lpstr>
      <vt:lpstr>Corbel</vt:lpstr>
      <vt:lpstr>Wingdings</vt:lpstr>
      <vt:lpstr>ShojiVTI</vt:lpstr>
      <vt:lpstr>Capitulo 3.  La importancia del factor humano en la seguridad</vt:lpstr>
      <vt:lpstr>El factor humano en la seguridad informática</vt:lpstr>
      <vt:lpstr>Funciones y responsabilidades de los empleados y directivos</vt:lpstr>
      <vt:lpstr>Funciones y responsabilidades de los empleados y directivos</vt:lpstr>
      <vt:lpstr>Funciones y responsabilidades de los empleados y directivos</vt:lpstr>
      <vt:lpstr>Ingeniería social</vt:lpstr>
      <vt:lpstr>Ingeniería social</vt:lpstr>
      <vt:lpstr>Casos de Ingeniería social</vt:lpstr>
      <vt:lpstr>Formación de los usuarios</vt:lpstr>
      <vt:lpstr>El control y supervisión de los empleados</vt:lpstr>
      <vt:lpstr>Actividades cotidianas de los empleados en su puesto de trabajo</vt:lpstr>
      <vt:lpstr>Herramientas para el control y vigilancia del acceso a los servicios de internet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3.  La importancia del factor humano en la seguridad</dc:title>
  <dc:creator>Blanca</dc:creator>
  <cp:lastModifiedBy>DELL</cp:lastModifiedBy>
  <cp:revision>10</cp:revision>
  <dcterms:created xsi:type="dcterms:W3CDTF">2021-09-19T02:47:34Z</dcterms:created>
  <dcterms:modified xsi:type="dcterms:W3CDTF">2021-10-07T05:36:19Z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