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23C30-AFE1-4DC8-ACF3-6BCF342B20A3}"/>
              </a:ext>
            </a:extLst>
          </p:cNvPr>
          <p:cNvSpPr>
            <a:spLocks noGrp="1"/>
          </p:cNvSpPr>
          <p:nvPr>
            <p:ph type="ctrTitle"/>
          </p:nvPr>
        </p:nvSpPr>
        <p:spPr/>
        <p:txBody>
          <a:bodyPr>
            <a:normAutofit fontScale="90000"/>
          </a:bodyPr>
          <a:lstStyle/>
          <a:p>
            <a:r>
              <a:rPr lang="es-ES" b="0" i="0" dirty="0">
                <a:solidFill>
                  <a:srgbClr val="212529"/>
                </a:solidFill>
                <a:effectLst/>
                <a:latin typeface="-apple-system"/>
              </a:rPr>
              <a:t>Medición de la Calidad en una empresa de Servicio</a:t>
            </a:r>
            <a:br>
              <a:rPr lang="es-ES" b="0" i="0" dirty="0">
                <a:solidFill>
                  <a:srgbClr val="212529"/>
                </a:solidFill>
                <a:effectLst/>
                <a:latin typeface="-apple-system"/>
              </a:rPr>
            </a:br>
            <a:endParaRPr lang="es-HN" dirty="0"/>
          </a:p>
        </p:txBody>
      </p:sp>
      <p:sp>
        <p:nvSpPr>
          <p:cNvPr id="3" name="Subtítulo 2">
            <a:extLst>
              <a:ext uri="{FF2B5EF4-FFF2-40B4-BE49-F238E27FC236}">
                <a16:creationId xmlns:a16="http://schemas.microsoft.com/office/drawing/2014/main" id="{B3FA3F4E-BB61-4859-B992-FA2895E6BF36}"/>
              </a:ext>
            </a:extLst>
          </p:cNvPr>
          <p:cNvSpPr>
            <a:spLocks noGrp="1"/>
          </p:cNvSpPr>
          <p:nvPr>
            <p:ph type="subTitle" idx="1"/>
          </p:nvPr>
        </p:nvSpPr>
        <p:spPr/>
        <p:txBody>
          <a:bodyPr/>
          <a:lstStyle/>
          <a:p>
            <a:r>
              <a:rPr lang="es-HN" dirty="0"/>
              <a:t>Instituto hondureño de seguridad social</a:t>
            </a:r>
          </a:p>
        </p:txBody>
      </p:sp>
    </p:spTree>
    <p:extLst>
      <p:ext uri="{BB962C8B-B14F-4D97-AF65-F5344CB8AC3E}">
        <p14:creationId xmlns:p14="http://schemas.microsoft.com/office/powerpoint/2010/main" val="82243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F2924-BE2F-4415-86E3-F5C4923C8746}"/>
              </a:ext>
            </a:extLst>
          </p:cNvPr>
          <p:cNvSpPr>
            <a:spLocks noGrp="1"/>
          </p:cNvSpPr>
          <p:nvPr>
            <p:ph type="title"/>
          </p:nvPr>
        </p:nvSpPr>
        <p:spPr/>
        <p:txBody>
          <a:bodyPr/>
          <a:lstStyle/>
          <a:p>
            <a:r>
              <a:rPr lang="es-HN" dirty="0"/>
              <a:t>Análisis de resultados</a:t>
            </a:r>
          </a:p>
        </p:txBody>
      </p:sp>
      <p:sp>
        <p:nvSpPr>
          <p:cNvPr id="3" name="Marcador de contenido 2">
            <a:extLst>
              <a:ext uri="{FF2B5EF4-FFF2-40B4-BE49-F238E27FC236}">
                <a16:creationId xmlns:a16="http://schemas.microsoft.com/office/drawing/2014/main" id="{7CF4F195-8EF7-426A-AE94-89007569F83C}"/>
              </a:ext>
            </a:extLst>
          </p:cNvPr>
          <p:cNvSpPr>
            <a:spLocks noGrp="1"/>
          </p:cNvSpPr>
          <p:nvPr>
            <p:ph idx="1"/>
          </p:nvPr>
        </p:nvSpPr>
        <p:spPr>
          <a:xfrm>
            <a:off x="1451579" y="2015732"/>
            <a:ext cx="9603275" cy="4037749"/>
          </a:xfrm>
        </p:spPr>
        <p:txBody>
          <a:bodyPr>
            <a:normAutofit/>
          </a:bodyPr>
          <a:lstStyle/>
          <a:p>
            <a:r>
              <a:rPr lang="es-HN" sz="1800" dirty="0">
                <a:solidFill>
                  <a:srgbClr val="000000"/>
                </a:solidFill>
                <a:effectLst/>
                <a:latin typeface="Times New Roman" panose="02020603050405020304" pitchFamily="18" charset="0"/>
                <a:ea typeface="Times New Roman" panose="02020603050405020304" pitchFamily="18" charset="0"/>
              </a:rPr>
              <a:t>En base a los resultados obtenidos podemos determinar que la Percepción general que se tiene del IHSS no son muy buenas, por diversos motivos muchas personas ya no esperan recibir una buena atención al acudir a esta institución y llegan con muy bajas expectativas. </a:t>
            </a:r>
          </a:p>
          <a:p>
            <a:r>
              <a:rPr lang="es-HN" sz="1800" dirty="0">
                <a:solidFill>
                  <a:srgbClr val="000000"/>
                </a:solidFill>
                <a:effectLst/>
                <a:latin typeface="Times New Roman" panose="02020603050405020304" pitchFamily="18" charset="0"/>
                <a:ea typeface="Times New Roman" panose="02020603050405020304" pitchFamily="18" charset="0"/>
              </a:rPr>
              <a:t>Los resultados nos muestran que las personas que trabajan en el IHSS no suelen ser muy empáticos con las personas que llegan ahí puesto que solo un </a:t>
            </a:r>
            <a:r>
              <a:rPr lang="es-HN" sz="1800" b="1" dirty="0">
                <a:solidFill>
                  <a:srgbClr val="000000"/>
                </a:solidFill>
                <a:effectLst/>
                <a:latin typeface="Times New Roman" panose="02020603050405020304" pitchFamily="18" charset="0"/>
                <a:ea typeface="Times New Roman" panose="02020603050405020304" pitchFamily="18" charset="0"/>
              </a:rPr>
              <a:t>3%</a:t>
            </a:r>
            <a:r>
              <a:rPr lang="es-HN" sz="1800" dirty="0">
                <a:solidFill>
                  <a:srgbClr val="000000"/>
                </a:solidFill>
                <a:effectLst/>
                <a:latin typeface="Times New Roman" panose="02020603050405020304" pitchFamily="18" charset="0"/>
                <a:ea typeface="Times New Roman" panose="02020603050405020304" pitchFamily="18" charset="0"/>
              </a:rPr>
              <a:t> de los participantes cree que si son empáticos. </a:t>
            </a:r>
          </a:p>
          <a:p>
            <a:r>
              <a:rPr lang="es-HN" sz="1800" dirty="0">
                <a:solidFill>
                  <a:srgbClr val="000000"/>
                </a:solidFill>
                <a:effectLst/>
                <a:latin typeface="Times New Roman" panose="02020603050405020304" pitchFamily="18" charset="0"/>
                <a:ea typeface="Times New Roman" panose="02020603050405020304" pitchFamily="18" charset="0"/>
              </a:rPr>
              <a:t>Un 33% de los encuestados afirman que no reciben un trato amable y respetuoso y me parece una cifra alarmante puesto que estamos hablando de un hospital </a:t>
            </a:r>
          </a:p>
          <a:p>
            <a:r>
              <a:rPr lang="es-HN" sz="1800" dirty="0">
                <a:solidFill>
                  <a:srgbClr val="000000"/>
                </a:solidFill>
                <a:effectLst/>
                <a:latin typeface="Times New Roman" panose="02020603050405020304" pitchFamily="18" charset="0"/>
                <a:ea typeface="Times New Roman" panose="02020603050405020304" pitchFamily="18" charset="0"/>
              </a:rPr>
              <a:t>La dimensión de la Empatía es la dimensión con las puntuaciones mas bajas de todas, y deja ver principalmente donde es que falla esta institución.</a:t>
            </a:r>
          </a:p>
          <a:p>
            <a:endParaRPr lang="es-HN" sz="1800" dirty="0">
              <a:solidFill>
                <a:srgbClr val="000000"/>
              </a:solidFill>
              <a:effectLst/>
              <a:latin typeface="Times New Roman" panose="02020603050405020304" pitchFamily="18" charset="0"/>
              <a:ea typeface="Times New Roman" panose="02020603050405020304" pitchFamily="18" charset="0"/>
            </a:endParaRPr>
          </a:p>
          <a:p>
            <a:endParaRPr lang="es-HN" dirty="0"/>
          </a:p>
        </p:txBody>
      </p:sp>
    </p:spTree>
    <p:extLst>
      <p:ext uri="{BB962C8B-B14F-4D97-AF65-F5344CB8AC3E}">
        <p14:creationId xmlns:p14="http://schemas.microsoft.com/office/powerpoint/2010/main" val="24487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95FD1-9616-4E3E-AF05-0BDCE7E45021}"/>
              </a:ext>
            </a:extLst>
          </p:cNvPr>
          <p:cNvSpPr>
            <a:spLocks noGrp="1"/>
          </p:cNvSpPr>
          <p:nvPr>
            <p:ph type="title"/>
          </p:nvPr>
        </p:nvSpPr>
        <p:spPr/>
        <p:txBody>
          <a:bodyPr/>
          <a:lstStyle/>
          <a:p>
            <a:endParaRPr lang="es-HN"/>
          </a:p>
        </p:txBody>
      </p:sp>
      <p:sp>
        <p:nvSpPr>
          <p:cNvPr id="3" name="Marcador de contenido 2">
            <a:extLst>
              <a:ext uri="{FF2B5EF4-FFF2-40B4-BE49-F238E27FC236}">
                <a16:creationId xmlns:a16="http://schemas.microsoft.com/office/drawing/2014/main" id="{2E687942-9FAE-4BD7-BE93-CE1A75C10D96}"/>
              </a:ext>
            </a:extLst>
          </p:cNvPr>
          <p:cNvSpPr>
            <a:spLocks noGrp="1"/>
          </p:cNvSpPr>
          <p:nvPr>
            <p:ph idx="1"/>
          </p:nvPr>
        </p:nvSpPr>
        <p:spPr/>
        <p:txBody>
          <a:bodyPr/>
          <a:lstStyle/>
          <a:p>
            <a:pPr>
              <a:lnSpc>
                <a:spcPct val="107000"/>
              </a:lnSpc>
              <a:spcAft>
                <a:spcPts val="795"/>
              </a:spcAft>
            </a:pPr>
            <a:r>
              <a:rPr lang="es-HN" sz="1800" dirty="0">
                <a:solidFill>
                  <a:srgbClr val="000000"/>
                </a:solidFill>
                <a:effectLst/>
                <a:latin typeface="Times New Roman" panose="02020603050405020304" pitchFamily="18" charset="0"/>
                <a:ea typeface="Times New Roman" panose="02020603050405020304" pitchFamily="18" charset="0"/>
              </a:rPr>
              <a:t> La puntuación en la escala promedio es de 3.5 consideramos que para los estándares que debe tener un Hospital “Semi privado” es demasiado bajo. </a:t>
            </a:r>
          </a:p>
          <a:p>
            <a:pPr>
              <a:lnSpc>
                <a:spcPct val="107000"/>
              </a:lnSpc>
              <a:spcAft>
                <a:spcPts val="795"/>
              </a:spcAft>
            </a:pPr>
            <a:r>
              <a:rPr lang="es-HN" sz="1800" dirty="0">
                <a:solidFill>
                  <a:srgbClr val="000000"/>
                </a:solidFill>
                <a:effectLst/>
                <a:latin typeface="Times New Roman" panose="02020603050405020304" pitchFamily="18" charset="0"/>
                <a:ea typeface="Times New Roman" panose="02020603050405020304" pitchFamily="18" charset="0"/>
              </a:rPr>
              <a:t>Es reconfortante ver como tanto la Percepción y las Expectativas en que aproximadamente un 83% creen que los médicos y personal ahí presente son muy preparados.</a:t>
            </a:r>
          </a:p>
          <a:p>
            <a:pPr>
              <a:lnSpc>
                <a:spcPct val="107000"/>
              </a:lnSpc>
              <a:spcAft>
                <a:spcPts val="795"/>
              </a:spcAft>
            </a:pPr>
            <a:endParaRPr lang="es-HN" sz="1800" dirty="0">
              <a:solidFill>
                <a:srgbClr val="000000"/>
              </a:solidFill>
              <a:effectLst/>
              <a:latin typeface="Times New Roman" panose="02020603050405020304" pitchFamily="18" charset="0"/>
              <a:ea typeface="Times New Roman" panose="02020603050405020304" pitchFamily="18" charset="0"/>
            </a:endParaRPr>
          </a:p>
          <a:p>
            <a:endParaRPr lang="es-HN" dirty="0"/>
          </a:p>
        </p:txBody>
      </p:sp>
    </p:spTree>
    <p:extLst>
      <p:ext uri="{BB962C8B-B14F-4D97-AF65-F5344CB8AC3E}">
        <p14:creationId xmlns:p14="http://schemas.microsoft.com/office/powerpoint/2010/main" val="28188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2B290-B07F-4A2F-94DD-AA22B66A52D5}"/>
              </a:ext>
            </a:extLst>
          </p:cNvPr>
          <p:cNvSpPr>
            <a:spLocks noGrp="1"/>
          </p:cNvSpPr>
          <p:nvPr>
            <p:ph type="title"/>
          </p:nvPr>
        </p:nvSpPr>
        <p:spPr/>
        <p:txBody>
          <a:bodyPr/>
          <a:lstStyle/>
          <a:p>
            <a:r>
              <a:rPr lang="es-HN" dirty="0"/>
              <a:t>Puntos de vista</a:t>
            </a:r>
          </a:p>
        </p:txBody>
      </p:sp>
      <p:sp>
        <p:nvSpPr>
          <p:cNvPr id="3" name="Marcador de contenido 2">
            <a:extLst>
              <a:ext uri="{FF2B5EF4-FFF2-40B4-BE49-F238E27FC236}">
                <a16:creationId xmlns:a16="http://schemas.microsoft.com/office/drawing/2014/main" id="{926F6CA1-80BE-41C5-BE73-55A23DE74885}"/>
              </a:ext>
            </a:extLst>
          </p:cNvPr>
          <p:cNvSpPr>
            <a:spLocks noGrp="1"/>
          </p:cNvSpPr>
          <p:nvPr>
            <p:ph idx="1"/>
          </p:nvPr>
        </p:nvSpPr>
        <p:spPr/>
        <p:txBody>
          <a:bodyPr/>
          <a:lstStyle/>
          <a:p>
            <a:r>
              <a:rPr lang="es-HN" sz="1800" dirty="0">
                <a:solidFill>
                  <a:srgbClr val="000000"/>
                </a:solidFill>
                <a:effectLst/>
                <a:latin typeface="Times New Roman" panose="02020603050405020304" pitchFamily="18" charset="0"/>
                <a:ea typeface="Times New Roman" panose="02020603050405020304" pitchFamily="18" charset="0"/>
              </a:rPr>
              <a:t>Nosotros como investigadores creemos que algunas de estas respuestas pueden verse influenciadas por la mala reputación y las polémicas en las que el IHSS ha sido envuelta. muchas personas llegan esperando una atención mediocre y aunque sean recibidos de forma correcta y eficiente su percepción es limitada producto de las tan exageradamente bajas expectativas que tienen. </a:t>
            </a:r>
          </a:p>
          <a:p>
            <a:pPr marL="228600" indent="-234950">
              <a:lnSpc>
                <a:spcPct val="110000"/>
              </a:lnSpc>
              <a:spcAft>
                <a:spcPts val="760"/>
              </a:spcAft>
            </a:pPr>
            <a:r>
              <a:rPr lang="es-HN" sz="1800" dirty="0">
                <a:solidFill>
                  <a:srgbClr val="000000"/>
                </a:solidFill>
                <a:effectLst/>
                <a:latin typeface="Times New Roman" panose="02020603050405020304" pitchFamily="18" charset="0"/>
                <a:ea typeface="Times New Roman" panose="02020603050405020304" pitchFamily="18" charset="0"/>
              </a:rPr>
              <a:t>Como investigadores creemos que la mayoría de estos problemas que llevan a bajos resultados es producto de una mala administración, pocos fondos destinados al IHSS. y a la poca población de médicos en relación a la cantidad de personas que acuden al IHSS. </a:t>
            </a:r>
          </a:p>
          <a:p>
            <a:endParaRPr lang="es-HN" dirty="0"/>
          </a:p>
        </p:txBody>
      </p:sp>
    </p:spTree>
    <p:extLst>
      <p:ext uri="{BB962C8B-B14F-4D97-AF65-F5344CB8AC3E}">
        <p14:creationId xmlns:p14="http://schemas.microsoft.com/office/powerpoint/2010/main" val="97071965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10</TotalTime>
  <Words>320</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-apple-system</vt:lpstr>
      <vt:lpstr>Arial</vt:lpstr>
      <vt:lpstr>Gill Sans MT</vt:lpstr>
      <vt:lpstr>Times New Roman</vt:lpstr>
      <vt:lpstr>Galería</vt:lpstr>
      <vt:lpstr>Medición de la Calidad en una empresa de Servicio </vt:lpstr>
      <vt:lpstr>Análisis de resultados</vt:lpstr>
      <vt:lpstr>Presentación de PowerPoint</vt:lpstr>
      <vt:lpstr>Puntos de vista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Medición de la Calidad en una empresa de Servicio </dc:title>
  <dc:creator>JEYSON DAVID MEJIA</dc:creator>
  <cp:lastModifiedBy>JEYSON DAVID MEJIA</cp:lastModifiedBy>
  <cp:revision>1</cp:revision>
  <dcterms:created xsi:type="dcterms:W3CDTF">2022-03-29T16:16:14Z</dcterms:created>
  <dcterms:modified xsi:type="dcterms:W3CDTF">2022-03-29T16:27:03Z</dcterms:modified>
</cp:coreProperties>
</file>