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16" r:id="rId2"/>
  </p:sldMasterIdLst>
  <p:notesMasterIdLst>
    <p:notesMasterId r:id="rId27"/>
  </p:notesMasterIdLst>
  <p:sldIdLst>
    <p:sldId id="258" r:id="rId3"/>
    <p:sldId id="262" r:id="rId4"/>
    <p:sldId id="293" r:id="rId5"/>
    <p:sldId id="263" r:id="rId6"/>
    <p:sldId id="264" r:id="rId7"/>
    <p:sldId id="265" r:id="rId8"/>
    <p:sldId id="267" r:id="rId9"/>
    <p:sldId id="279" r:id="rId10"/>
    <p:sldId id="280" r:id="rId11"/>
    <p:sldId id="281" r:id="rId12"/>
    <p:sldId id="288" r:id="rId13"/>
    <p:sldId id="269" r:id="rId14"/>
    <p:sldId id="270" r:id="rId15"/>
    <p:sldId id="271" r:id="rId16"/>
    <p:sldId id="273" r:id="rId17"/>
    <p:sldId id="278" r:id="rId18"/>
    <p:sldId id="283" r:id="rId19"/>
    <p:sldId id="284" r:id="rId20"/>
    <p:sldId id="290" r:id="rId21"/>
    <p:sldId id="286" r:id="rId22"/>
    <p:sldId id="291" r:id="rId23"/>
    <p:sldId id="292" r:id="rId24"/>
    <p:sldId id="275" r:id="rId25"/>
    <p:sldId id="277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A700"/>
    <a:srgbClr val="FF9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80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19C96-F005-40F9-B07B-94624E99A0DC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450F8-F550-4C76-AB20-006855DD51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20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B13A4C-A5CA-4969-BE4A-EB59A5ED964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245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840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18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56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5160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460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圓角矩形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4424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11099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450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4349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59283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04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Calibri" panose="020F0502020204030204" pitchFamily="34" charset="0"/>
                <a:cs typeface="Times New Roman" pitchFamily="18" charset="0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defRPr>
                <a:latin typeface="Calibri" panose="020F0502020204030204" pitchFamily="34" charset="0"/>
                <a:cs typeface="Times New Roman" pitchFamily="18" charset="0"/>
              </a:defRPr>
            </a:lvl1pPr>
            <a:lvl2pPr>
              <a:defRPr>
                <a:latin typeface="Calibri" panose="020F0502020204030204" pitchFamily="34" charset="0"/>
                <a:cs typeface="Times New Roman" pitchFamily="18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39349" y="628339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EB15A18E-AA88-43ED-A605-D4009C1A63FA}" type="slidenum">
              <a:rPr lang="zh-TW" altLang="en-US" sz="1800" smtClean="0"/>
              <a:pPr/>
              <a:t>‹#›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0789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221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41992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63893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771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993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239349" y="1310904"/>
            <a:ext cx="11809312" cy="1470025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rgbClr val="003399"/>
                </a:solidFill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altLang="zh-TW" dirty="0"/>
              <a:t>PRESENTATION NAME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3130219" y="2924944"/>
            <a:ext cx="5654080" cy="64807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author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3" hasCustomPrompt="1"/>
          </p:nvPr>
        </p:nvSpPr>
        <p:spPr>
          <a:xfrm>
            <a:off x="985079" y="188640"/>
            <a:ext cx="10391508" cy="432048"/>
          </a:xfrm>
        </p:spPr>
        <p:txBody>
          <a:bodyPr>
            <a:normAutofit/>
          </a:bodyPr>
          <a:lstStyle>
            <a:lvl1pPr marL="0" indent="0">
              <a:buNone/>
              <a:defRPr lang="en-US" altLang="zh-TW" sz="1800" b="0" i="0" u="none" strike="noStrike" kern="1200" baseline="0" smtClean="0">
                <a:solidFill>
                  <a:schemeClr val="tx1"/>
                </a:solidFill>
                <a:effectLst/>
                <a:latin typeface="Times" pitchFamily="18" charset="0"/>
                <a:cs typeface="Times New Roman" pitchFamily="18" charset="0"/>
              </a:defRPr>
            </a:lvl1pPr>
          </a:lstStyle>
          <a:p>
            <a:r>
              <a:rPr lang="en-US" altLang="zh-TW" sz="1800" dirty="0">
                <a:latin typeface="Times New Roman" pitchFamily="18" charset="0"/>
                <a:cs typeface="Times New Roman" pitchFamily="18" charset="0"/>
              </a:rPr>
              <a:t>Title</a:t>
            </a:r>
            <a:endParaRPr lang="zh-TW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版面配置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887756" y="4149081"/>
            <a:ext cx="4032449" cy="7207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Times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altLang="zh-TW" dirty="0"/>
              <a:t>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08384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3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87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圓角矩形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36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0481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5494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40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22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圓角矩形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9203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1E0F-5CCC-4345-A0C1-73FDF8BD69C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矩形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68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51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圓角矩形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3AE1E0F-5CCC-4345-A0C1-73FDF8BD69C0}" type="datetimeFigureOut">
              <a:rPr lang="zh-TW" altLang="en-US" smtClean="0"/>
              <a:t>2019/10/3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F387DB5-CD8A-4A48-84CD-0D712F4109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7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rgbClr val="0070C0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31504" y="1340769"/>
            <a:ext cx="8856984" cy="1470025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rgbClr val="0070C0"/>
                </a:solidFill>
                <a:latin typeface="Calibri" panose="020F0502020204030204" pitchFamily="34" charset="0"/>
              </a:rPr>
              <a:t>The insight of QR factorization</a:t>
            </a:r>
            <a:endParaRPr lang="zh-TW" altLang="en-US" sz="4000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79576" y="3416060"/>
            <a:ext cx="6904856" cy="1155940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ea typeface="標楷體" pitchFamily="65" charset="-120"/>
              </a:rPr>
              <a:t>0756051   </a:t>
            </a:r>
            <a:r>
              <a:rPr lang="zh-TW" altLang="en-US" sz="2400" dirty="0">
                <a:latin typeface="Calibri" panose="020F0502020204030204" pitchFamily="34" charset="0"/>
                <a:ea typeface="標楷體" pitchFamily="65" charset="-120"/>
              </a:rPr>
              <a:t>李仕柏</a:t>
            </a:r>
            <a:endParaRPr lang="en-US" altLang="zh-TW" sz="2400" dirty="0">
              <a:latin typeface="Calibri" panose="020F0502020204030204" pitchFamily="34" charset="0"/>
              <a:ea typeface="標楷體" pitchFamily="65" charset="-120"/>
            </a:endParaRPr>
          </a:p>
          <a:p>
            <a:r>
              <a:rPr lang="en-US" altLang="zh-TW" sz="2400" dirty="0">
                <a:latin typeface="Calibri" panose="020F0502020204030204" pitchFamily="34" charset="0"/>
                <a:ea typeface="標楷體" pitchFamily="65" charset="-120"/>
              </a:rPr>
              <a:t>0856057   </a:t>
            </a:r>
            <a:r>
              <a:rPr lang="zh-TW" altLang="en-US" sz="2400" dirty="0">
                <a:latin typeface="Calibri" panose="020F0502020204030204" pitchFamily="34" charset="0"/>
                <a:ea typeface="標楷體" pitchFamily="65" charset="-120"/>
              </a:rPr>
              <a:t>張之芃</a:t>
            </a:r>
            <a:endParaRPr lang="en-US" altLang="zh-TW" sz="2400" dirty="0">
              <a:latin typeface="Calibri" panose="020F0502020204030204" pitchFamily="34" charset="0"/>
              <a:ea typeface="標楷體" pitchFamily="65" charset="-12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19836" y="5445225"/>
            <a:ext cx="3024337" cy="720725"/>
          </a:xfrm>
        </p:spPr>
        <p:txBody>
          <a:bodyPr>
            <a:normAutofit/>
          </a:bodyPr>
          <a:lstStyle/>
          <a:p>
            <a:r>
              <a:rPr lang="en-US" altLang="zh-TW" dirty="0"/>
              <a:t>Oct. 3, 2019</a:t>
            </a:r>
          </a:p>
        </p:txBody>
      </p:sp>
    </p:spTree>
    <p:extLst>
      <p:ext uri="{BB962C8B-B14F-4D97-AF65-F5344CB8AC3E}">
        <p14:creationId xmlns:p14="http://schemas.microsoft.com/office/powerpoint/2010/main" val="2800067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make a connection?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Suppose we have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We do least square approximation on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b="0" dirty="0">
                    <a:ea typeface="Cambria Math" panose="02040503050406030204" pitchFamily="18" charset="0"/>
                  </a:rPr>
                  <a:t>		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𝑄𝑅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𝑄𝑅𝑥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𝑄𝑅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b="0" dirty="0">
                    <a:ea typeface="Cambria Math" panose="02040503050406030204" pitchFamily="18" charset="0"/>
                  </a:rPr>
                  <a:t>		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𝑄𝑅𝑥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ea typeface="Cambria Math" panose="02040503050406030204" pitchFamily="18" charset="0"/>
                  </a:rPr>
                  <a:t>			      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𝑅𝑥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Since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TW" dirty="0"/>
                  <a:t> is square and has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nonzero diagonal</a:t>
                </a:r>
                <a:r>
                  <a:rPr lang="en-US" altLang="zh-TW" dirty="0"/>
                  <a:t> terms, it is invertible.</a:t>
                </a:r>
              </a:p>
              <a:p>
                <a:r>
                  <a:rPr lang="en-US" altLang="zh-TW" dirty="0"/>
                  <a:t>So we will have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𝑅𝑥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dirty="0"/>
                  <a:t>, which is easy to solve since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TW" dirty="0"/>
                  <a:t> is an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upper triangular matrix.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13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95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8BBEB6-FDA1-4C48-907D-FDAC7723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Concrete example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451581E-1242-452F-A6CF-ACD29EFE202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9200" y="1447799"/>
                <a:ext cx="10363200" cy="4890247"/>
              </a:xfr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e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altLang="zh-TW" b="0" dirty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e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451581E-1242-452F-A6CF-ACD29EFE2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9200" y="1447799"/>
                <a:ext cx="10363200" cy="4890247"/>
              </a:xfrm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D0B4E9-A0A6-5940-9916-A226BEE5E494}"/>
                  </a:ext>
                </a:extLst>
              </p:cNvPr>
              <p:cNvSpPr txBox="1"/>
              <p:nvPr/>
            </p:nvSpPr>
            <p:spPr>
              <a:xfrm>
                <a:off x="7811997" y="1633728"/>
                <a:ext cx="15288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D0B4E9-A0A6-5940-9916-A226BEE5E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997" y="1633728"/>
                <a:ext cx="1528880" cy="369332"/>
              </a:xfrm>
              <a:prstGeom prst="rect">
                <a:avLst/>
              </a:prstGeom>
              <a:blipFill>
                <a:blip r:embed="rId3"/>
                <a:stretch>
                  <a:fillRect l="-3279" r="-3279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975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F1EC8-6343-ED49-8EE0-A5F1BB82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for the insight of QR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C55B9-6529-8742-BEB6-BBDF6A86CF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What is QR-factorization?</a:t>
                </a:r>
              </a:p>
              <a:p>
                <a:pPr lvl="1"/>
                <a:r>
                  <a:rPr lang="en-US" altLang="zh-TW" dirty="0"/>
                  <a:t>Factorize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dirty="0"/>
                  <a:t> to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linear combination</a:t>
                </a:r>
                <a:r>
                  <a:rPr lang="en-US" altLang="zh-TW" dirty="0"/>
                  <a:t> of orthonormal vectors.</a:t>
                </a:r>
              </a:p>
              <a:p>
                <a:r>
                  <a:rPr lang="en-US" altLang="zh-TW" dirty="0"/>
                  <a:t>Why should you use QR-factorization?</a:t>
                </a:r>
              </a:p>
              <a:p>
                <a:pPr lvl="1"/>
                <a:r>
                  <a:rPr lang="en-US" altLang="zh-TW" dirty="0"/>
                  <a:t>To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easily</a:t>
                </a:r>
                <a:r>
                  <a:rPr lang="en-US" altLang="zh-TW" dirty="0"/>
                  <a:t> do the least square approximation.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2C55B9-6529-8742-BEB6-BBDF6A86CF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3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1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F834-5F73-C24F-955B-53A381A8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3408F-89AE-AB4E-9A67-E54AA08C7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Intended Outcome</a:t>
            </a:r>
          </a:p>
          <a:p>
            <a:r>
              <a:rPr lang="en-US" dirty="0"/>
              <a:t>Introduction</a:t>
            </a:r>
          </a:p>
          <a:p>
            <a:r>
              <a:rPr lang="en-US" b="1" dirty="0"/>
              <a:t>QR Factorization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1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529B-27C0-CD4B-8BC5-E184A951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QR factorization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EC04-8ACE-674F-96AC-F4CEA86CB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 </a:t>
            </a:r>
            <a:r>
              <a:rPr lang="en-US" dirty="0">
                <a:solidFill>
                  <a:srgbClr val="FF0000"/>
                </a:solidFill>
              </a:rPr>
              <a:t>orthogonal matrix Q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Construct 	orthogonal bases from a set of linearly independent vectors.</a:t>
            </a:r>
          </a:p>
          <a:p>
            <a:pPr lvl="1"/>
            <a:endParaRPr lang="en-US" dirty="0"/>
          </a:p>
          <a:p>
            <a:r>
              <a:rPr lang="en-US" altLang="zh-TW" dirty="0"/>
              <a:t>How to find orthogonal bases?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Gram-Schmidt Process</a:t>
            </a:r>
          </a:p>
          <a:p>
            <a:pPr lvl="1"/>
            <a:r>
              <a:rPr lang="en-US" dirty="0"/>
              <a:t>Givens Rotation</a:t>
            </a:r>
          </a:p>
          <a:p>
            <a:pPr lvl="1"/>
            <a:r>
              <a:rPr lang="en-US" dirty="0"/>
              <a:t>Householder Transformation</a:t>
            </a:r>
          </a:p>
          <a:p>
            <a:pPr lvl="1"/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19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529B-27C0-CD4B-8BC5-E184A951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Gram-Schmidt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2EC04-8ACE-674F-96AC-F4CEA86CB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417638"/>
                <a:ext cx="10363200" cy="4602162"/>
              </a:xfrm>
            </p:spPr>
            <p:txBody>
              <a:bodyPr/>
              <a:lstStyle/>
              <a:p>
                <a:r>
                  <a:rPr lang="en-US" altLang="zh-TW" dirty="0"/>
                  <a:t>Goal: Construct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orthonormal</a:t>
                </a:r>
                <a:r>
                  <a:rPr lang="en-US" altLang="zh-TW" dirty="0"/>
                  <a:t>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For example,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column vectors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(which is </a:t>
                </a:r>
                <a:r>
                  <a:rPr lang="en-US" dirty="0">
                    <a:solidFill>
                      <a:srgbClr val="FF0000"/>
                    </a:solidFill>
                  </a:rPr>
                  <a:t>linearly independent</a:t>
                </a:r>
                <a:r>
                  <a:rPr lang="en-US" dirty="0"/>
                  <a:t>).</a:t>
                </a:r>
                <a:endParaRPr lang="en-US" altLang="zh-TW" dirty="0"/>
              </a:p>
              <a:p>
                <a:pPr marL="320040" lvl="1" indent="0">
                  <a:buNone/>
                </a:pPr>
                <a:r>
                  <a:rPr lang="en-US" altLang="zh-TW" dirty="0"/>
                  <a:t>			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2EC04-8ACE-674F-96AC-F4CEA86CB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417638"/>
                <a:ext cx="10363200" cy="4602162"/>
              </a:xfrm>
              <a:blipFill>
                <a:blip r:embed="rId2"/>
                <a:stretch>
                  <a:fillRect l="-613" t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18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Gram-Schmidt Process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Step 1. </a:t>
                </a:r>
              </a:p>
              <a:p>
                <a:pPr lvl="1"/>
                <a:r>
                  <a:rPr lang="en-US" altLang="zh-TW" dirty="0"/>
                  <a:t>Choose a vector as the first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orthogonal</a:t>
                </a:r>
                <a:r>
                  <a:rPr lang="en-US" altLang="zh-TW" dirty="0"/>
                  <a:t> vector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TW" dirty="0"/>
                  <a:t>)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13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78CC3B-B52E-854A-AD42-F4208ED823AA}"/>
                  </a:ext>
                </a:extLst>
              </p:cNvPr>
              <p:cNvSpPr txBox="1"/>
              <p:nvPr/>
            </p:nvSpPr>
            <p:spPr>
              <a:xfrm>
                <a:off x="1502424" y="2799477"/>
                <a:ext cx="170126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78CC3B-B52E-854A-AD42-F4208ED82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424" y="2799477"/>
                <a:ext cx="1701267" cy="369332"/>
              </a:xfrm>
              <a:prstGeom prst="rect">
                <a:avLst/>
              </a:prstGeom>
              <a:blipFill>
                <a:blip r:embed="rId3"/>
                <a:stretch>
                  <a:fillRect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BF8E47E-49AB-0C4F-9FD9-99589A0308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766947"/>
            <a:ext cx="4674010" cy="22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86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F58E74-925E-0C42-A16F-27F586BD9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100" y="3146326"/>
            <a:ext cx="4639320" cy="292018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Gram-Schmidt Process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Step 1. </a:t>
                </a:r>
              </a:p>
              <a:p>
                <a:pPr lvl="1"/>
                <a:r>
                  <a:rPr lang="en-US" altLang="zh-TW" dirty="0"/>
                  <a:t>Choose a vector as the first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orthogonal</a:t>
                </a:r>
                <a:r>
                  <a:rPr lang="en-US" altLang="zh-TW" dirty="0"/>
                  <a:t> vector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TW" dirty="0"/>
                  <a:t>)</a:t>
                </a:r>
              </a:p>
              <a:p>
                <a:r>
                  <a:rPr lang="en-US" altLang="zh-TW" dirty="0"/>
                  <a:t>Step 2. </a:t>
                </a:r>
              </a:p>
              <a:p>
                <a:pPr lvl="1"/>
                <a:r>
                  <a:rPr lang="en-US" altLang="zh-TW" dirty="0"/>
                  <a:t>Choose one of the remaining vectors 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dirty="0"/>
                  <a:t>).</a:t>
                </a:r>
              </a:p>
              <a:p>
                <a:pPr lvl="1"/>
                <a:r>
                  <a:rPr lang="en-US" altLang="zh-TW" dirty="0"/>
                  <a:t>To find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zh-TW" dirty="0"/>
                  <a:t> that is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perpendicular</a:t>
                </a:r>
                <a:r>
                  <a:rPr lang="en-US" altLang="zh-TW" dirty="0"/>
                  <a:t> to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zh-TW" dirty="0"/>
                  <a:t>, we subtract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by the projection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sz="2400" dirty="0"/>
                  <a:t>.</a:t>
                </a:r>
              </a:p>
              <a:p>
                <a:pPr marL="594360" lvl="2" indent="0">
                  <a:buNone/>
                </a:pPr>
                <a:r>
                  <a:rPr lang="en-US" altLang="zh-TW" dirty="0"/>
                  <a:t>	      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13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7EA3EC-F687-3440-9DB8-B4AD5557F870}"/>
                  </a:ext>
                </a:extLst>
              </p:cNvPr>
              <p:cNvSpPr txBox="1"/>
              <p:nvPr/>
            </p:nvSpPr>
            <p:spPr>
              <a:xfrm>
                <a:off x="1881771" y="4187390"/>
                <a:ext cx="1707647" cy="838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7EA3EC-F687-3440-9DB8-B4AD5557F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771" y="4187390"/>
                <a:ext cx="1707647" cy="838050"/>
              </a:xfrm>
              <a:prstGeom prst="rect">
                <a:avLst/>
              </a:prstGeom>
              <a:blipFill>
                <a:blip r:embed="rId4"/>
                <a:stretch>
                  <a:fillRect l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7AE77F-6525-564D-B868-6450E9428542}"/>
                  </a:ext>
                </a:extLst>
              </p:cNvPr>
              <p:cNvSpPr txBox="1"/>
              <p:nvPr/>
            </p:nvSpPr>
            <p:spPr>
              <a:xfrm>
                <a:off x="1881771" y="5337954"/>
                <a:ext cx="14500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7AE77F-6525-564D-B868-6450E9428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771" y="5337954"/>
                <a:ext cx="1450077" cy="369332"/>
              </a:xfrm>
              <a:prstGeom prst="rect">
                <a:avLst/>
              </a:prstGeom>
              <a:blipFill>
                <a:blip r:embed="rId5"/>
                <a:stretch>
                  <a:fillRect l="-4348" r="-3478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792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D131CF-2367-A049-A8C8-38510324D9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360" y="3770471"/>
            <a:ext cx="4433167" cy="227949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Gram-Schmidt Process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Step 1. </a:t>
                </a:r>
              </a:p>
              <a:p>
                <a:pPr lvl="1"/>
                <a:r>
                  <a:rPr lang="en-US" altLang="zh-TW" dirty="0"/>
                  <a:t>Choose a vector as the first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orthogonal</a:t>
                </a:r>
                <a:r>
                  <a:rPr lang="en-US" altLang="zh-TW" dirty="0"/>
                  <a:t> vector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TW" dirty="0"/>
                  <a:t>)</a:t>
                </a:r>
              </a:p>
              <a:p>
                <a:r>
                  <a:rPr lang="en-US" altLang="zh-TW" dirty="0"/>
                  <a:t>Step 2. </a:t>
                </a:r>
              </a:p>
              <a:p>
                <a:pPr lvl="1"/>
                <a:r>
                  <a:rPr lang="en-US" altLang="zh-TW" dirty="0"/>
                  <a:t>Choose one of the remaining vectors 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dirty="0"/>
                  <a:t>).</a:t>
                </a:r>
              </a:p>
              <a:p>
                <a:pPr lvl="1"/>
                <a:r>
                  <a:rPr lang="en-US" altLang="zh-TW" dirty="0"/>
                  <a:t>To find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zh-TW" dirty="0"/>
                  <a:t> that is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perpendicular</a:t>
                </a:r>
                <a:r>
                  <a:rPr lang="en-US" altLang="zh-TW" dirty="0"/>
                  <a:t> to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zh-TW" dirty="0"/>
                  <a:t>, we subtract</a:t>
                </a:r>
              </a:p>
              <a:p>
                <a:pPr marL="594360" lvl="2" indent="0">
                  <a:buNone/>
                </a:pP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2400" dirty="0"/>
                  <a:t> by the projection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TW" sz="2400" dirty="0"/>
                  <a:t>.</a:t>
                </a:r>
              </a:p>
              <a:p>
                <a:r>
                  <a:rPr lang="en-US" altLang="zh-TW" dirty="0"/>
                  <a:t>Step 3.</a:t>
                </a:r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</a:rPr>
                  <a:t>Normalize</a:t>
                </a:r>
                <a:r>
                  <a:rPr lang="en-US" altLang="zh-TW" dirty="0"/>
                  <a:t> the orthogonal vectors to get </a:t>
                </a:r>
              </a:p>
              <a:p>
                <a:pPr marL="594360" lvl="2" indent="0">
                  <a:buNone/>
                </a:pPr>
                <a:r>
                  <a:rPr lang="en-US" altLang="zh-TW" sz="2400" dirty="0">
                    <a:solidFill>
                      <a:srgbClr val="FF0000"/>
                    </a:solidFill>
                  </a:rPr>
                  <a:t>orthonormal</a:t>
                </a:r>
                <a:r>
                  <a:rPr lang="en-US" altLang="zh-TW" sz="2400" dirty="0"/>
                  <a:t> ones.</a:t>
                </a:r>
                <a:endParaRPr lang="en-US" altLang="zh-TW" dirty="0"/>
              </a:p>
              <a:p>
                <a:pPr marL="594360" lvl="2" indent="0">
                  <a:buNone/>
                </a:pPr>
                <a:r>
                  <a:rPr lang="en-US" altLang="zh-TW" dirty="0"/>
                  <a:t>	      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13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932EDC-EEA3-B840-8753-F022621FF016}"/>
                  </a:ext>
                </a:extLst>
              </p:cNvPr>
              <p:cNvSpPr txBox="1"/>
              <p:nvPr/>
            </p:nvSpPr>
            <p:spPr>
              <a:xfrm>
                <a:off x="1822704" y="5446776"/>
                <a:ext cx="3337965" cy="77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932EDC-EEA3-B840-8753-F022621F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704" y="5446776"/>
                <a:ext cx="3337965" cy="771493"/>
              </a:xfrm>
              <a:prstGeom prst="rect">
                <a:avLst/>
              </a:prstGeom>
              <a:blipFill>
                <a:blip r:embed="rId4"/>
                <a:stretch>
                  <a:fillRect l="-190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052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1E5C-4679-8E48-9A11-6173DEDA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F8F2E-9F9F-E047-A0C1-61EDD602609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From previous steps, we can say that the vectors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linear combinations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Take vector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as 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F8F2E-9F9F-E047-A0C1-61EDD60260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13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3C68079-0FAA-3549-9555-9DBA65D482DD}"/>
              </a:ext>
            </a:extLst>
          </p:cNvPr>
          <p:cNvSpPr txBox="1"/>
          <p:nvPr/>
        </p:nvSpPr>
        <p:spPr>
          <a:xfrm>
            <a:off x="5852160" y="3026664"/>
            <a:ext cx="138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coefficients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AAD3C6-E93B-FF4F-9790-96D994776BA1}"/>
              </a:ext>
            </a:extLst>
          </p:cNvPr>
          <p:cNvCxnSpPr/>
          <p:nvPr/>
        </p:nvCxnSpPr>
        <p:spPr>
          <a:xfrm>
            <a:off x="3922776" y="2999232"/>
            <a:ext cx="1984248" cy="21031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25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594893C-4916-E945-9DC2-700DD5F4E16A}"/>
              </a:ext>
            </a:extLst>
          </p:cNvPr>
          <p:cNvSpPr txBox="1">
            <a:spLocks/>
          </p:cNvSpPr>
          <p:nvPr/>
        </p:nvSpPr>
        <p:spPr>
          <a:xfrm>
            <a:off x="3684642" y="4798305"/>
            <a:ext cx="4974086" cy="916695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Scan the QR code or direct enter the address if you need the slides.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FBD31B-3582-D44E-BE2C-309A5C9FC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404" y="1125728"/>
            <a:ext cx="3052568" cy="30525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9CAE6C-1CE4-D24F-9295-DE60A2426ECE}"/>
              </a:ext>
            </a:extLst>
          </p:cNvPr>
          <p:cNvSpPr txBox="1"/>
          <p:nvPr/>
        </p:nvSpPr>
        <p:spPr>
          <a:xfrm>
            <a:off x="4816150" y="4178296"/>
            <a:ext cx="2711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bit.ly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/2psCamR</a:t>
            </a:r>
          </a:p>
        </p:txBody>
      </p:sp>
    </p:spTree>
    <p:extLst>
      <p:ext uri="{BB962C8B-B14F-4D97-AF65-F5344CB8AC3E}">
        <p14:creationId xmlns:p14="http://schemas.microsoft.com/office/powerpoint/2010/main" val="4034051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529B-27C0-CD4B-8BC5-E184A951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matrix 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2EC04-8ACE-674F-96AC-F4CEA86CB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we know that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Follow the same idea,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can be expressed as:</a:t>
                </a:r>
              </a:p>
              <a:p>
                <a:endParaRPr lang="en-US" dirty="0"/>
              </a:p>
              <a:p>
                <a:pPr marL="320040" lvl="1" indent="0">
                  <a:buNone/>
                </a:pPr>
                <a:r>
                  <a:rPr lang="en-US" sz="2600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2EC04-8ACE-674F-96AC-F4CEA86CB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3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969511-2891-5D4E-9769-3DFADF4606F3}"/>
                  </a:ext>
                </a:extLst>
              </p:cNvPr>
              <p:cNvSpPr txBox="1"/>
              <p:nvPr/>
            </p:nvSpPr>
            <p:spPr>
              <a:xfrm>
                <a:off x="3589885" y="4833810"/>
                <a:ext cx="343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969511-2891-5D4E-9769-3DFADF460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885" y="4833810"/>
                <a:ext cx="3435108" cy="307777"/>
              </a:xfrm>
              <a:prstGeom prst="rect">
                <a:avLst/>
              </a:prstGeom>
              <a:blipFill>
                <a:blip r:embed="rId3"/>
                <a:stretch>
                  <a:fillRect l="-1107" t="-12000" r="-738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27B33D-7160-284E-A418-3EA0AA108EEC}"/>
                  </a:ext>
                </a:extLst>
              </p:cNvPr>
              <p:cNvSpPr txBox="1"/>
              <p:nvPr/>
            </p:nvSpPr>
            <p:spPr>
              <a:xfrm>
                <a:off x="2739132" y="2038476"/>
                <a:ext cx="1427186" cy="3115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27B33D-7160-284E-A418-3EA0AA108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132" y="2038476"/>
                <a:ext cx="1427186" cy="311560"/>
              </a:xfrm>
              <a:prstGeom prst="rect">
                <a:avLst/>
              </a:prstGeom>
              <a:blipFill>
                <a:blip r:embed="rId4"/>
                <a:stretch>
                  <a:fillRect l="-2679" t="-12000" r="-893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EBB830-4D15-324D-9791-411222AA874D}"/>
                  </a:ext>
                </a:extLst>
              </p:cNvPr>
              <p:cNvSpPr txBox="1"/>
              <p:nvPr/>
            </p:nvSpPr>
            <p:spPr>
              <a:xfrm>
                <a:off x="5062613" y="2038476"/>
                <a:ext cx="2676374" cy="312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EBB830-4D15-324D-9791-411222AA8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613" y="2038476"/>
                <a:ext cx="2676374" cy="312073"/>
              </a:xfrm>
              <a:prstGeom prst="rect">
                <a:avLst/>
              </a:prstGeom>
              <a:blipFill>
                <a:blip r:embed="rId5"/>
                <a:stretch>
                  <a:fillRect l="-474" t="-12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964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529B-27C0-CD4B-8BC5-E184A951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matrix 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2EC04-8ACE-674F-96AC-F4CEA86CB0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200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320040" lvl="1" indent="0">
                  <a:buNone/>
                </a:pPr>
                <a:endParaRPr lang="en-US" dirty="0"/>
              </a:p>
              <a:p>
                <a:r>
                  <a:rPr lang="en-US" dirty="0"/>
                  <a:t>This shows that:</a:t>
                </a:r>
              </a:p>
              <a:p>
                <a:pPr lvl="1"/>
                <a:r>
                  <a:rPr lang="en-US" dirty="0"/>
                  <a:t>Matrix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FF0000"/>
                    </a:solidFill>
                  </a:rPr>
                  <a:t>upper triangular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shares same line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shares same plane 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This also applies to larger matrix,</a:t>
                </a:r>
              </a:p>
              <a:p>
                <a:pPr marL="594360" lvl="2" indent="0">
                  <a:buNone/>
                </a:pPr>
                <a:r>
                  <a:rPr lang="en-US" sz="2400" dirty="0"/>
                  <a:t>e.g.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shares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same subspace</a:t>
                </a:r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E2EC04-8ACE-674F-96AC-F4CEA86CB0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0CA845-7F09-874B-B28C-4E7200836122}"/>
                  </a:ext>
                </a:extLst>
              </p:cNvPr>
              <p:cNvSpPr txBox="1"/>
              <p:nvPr/>
            </p:nvSpPr>
            <p:spPr>
              <a:xfrm>
                <a:off x="4357981" y="2483802"/>
                <a:ext cx="343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0CA845-7F09-874B-B28C-4E7200836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981" y="2483802"/>
                <a:ext cx="3435108" cy="307777"/>
              </a:xfrm>
              <a:prstGeom prst="rect">
                <a:avLst/>
              </a:prstGeom>
              <a:blipFill>
                <a:blip r:embed="rId3"/>
                <a:stretch>
                  <a:fillRect l="-1103" t="-12000" r="-735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267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8BBEB6-FDA1-4C48-907D-FDAC7723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Concrete example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451581E-1242-452F-A6CF-ACD29EFE202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9200" y="1447799"/>
                <a:ext cx="10363200" cy="5172457"/>
              </a:xfrm>
            </p:spPr>
            <p:txBody>
              <a:bodyPr>
                <a:normAutofit fontScale="85000" lnSpcReduction="20000"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2400" b="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b="0" dirty="0"/>
                  <a:t>,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2400" b="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b="0" dirty="0"/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2400" b="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endParaRPr lang="en-US" altLang="zh-TW" sz="2000" b="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451581E-1242-452F-A6CF-ACD29EFE2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9200" y="1447799"/>
                <a:ext cx="10363200" cy="5172457"/>
              </a:xfrm>
              <a:blipFill>
                <a:blip r:embed="rId2"/>
                <a:stretch>
                  <a:fillRect l="-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C419FC-A931-1C4C-8090-65B4CFC94463}"/>
                  </a:ext>
                </a:extLst>
              </p:cNvPr>
              <p:cNvSpPr txBox="1"/>
              <p:nvPr/>
            </p:nvSpPr>
            <p:spPr>
              <a:xfrm>
                <a:off x="7932420" y="1417638"/>
                <a:ext cx="1790105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C419FC-A931-1C4C-8090-65B4CFC94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420" y="1417638"/>
                <a:ext cx="1790105" cy="976614"/>
              </a:xfrm>
              <a:prstGeom prst="rect">
                <a:avLst/>
              </a:prstGeom>
              <a:blipFill>
                <a:blip r:embed="rId3"/>
                <a:stretch>
                  <a:fillRect l="-3521" b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4F3014-DDDC-B24A-93CF-D55DE28AD4B2}"/>
                  </a:ext>
                </a:extLst>
              </p:cNvPr>
              <p:cNvSpPr txBox="1"/>
              <p:nvPr/>
            </p:nvSpPr>
            <p:spPr>
              <a:xfrm>
                <a:off x="8800040" y="2424413"/>
                <a:ext cx="724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      b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4F3014-DDDC-B24A-93CF-D55DE28AD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040" y="2424413"/>
                <a:ext cx="724429" cy="307777"/>
              </a:xfrm>
              <a:prstGeom prst="rect">
                <a:avLst/>
              </a:prstGeom>
              <a:blipFill>
                <a:blip r:embed="rId4"/>
                <a:stretch>
                  <a:fillRect l="-8621" t="-20000" r="-18966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858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F834-5F73-C24F-955B-53A381A8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3408F-89AE-AB4E-9A67-E54AA08C7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Intended Outcome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QR Factorization</a:t>
            </a:r>
          </a:p>
          <a:p>
            <a:r>
              <a:rPr lang="en-US" b="1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46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C4EF8-27F6-42AD-8EE6-8E014EEE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708588-7D6E-4D36-B142-7C595062C6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Why and when should we use QR factorization?</a:t>
            </a:r>
          </a:p>
          <a:p>
            <a:pPr lvl="1"/>
            <a:r>
              <a:rPr lang="en-US" altLang="zh-TW" dirty="0"/>
              <a:t>To easily solve </a:t>
            </a:r>
            <a:r>
              <a:rPr lang="en-US" altLang="zh-TW" dirty="0">
                <a:solidFill>
                  <a:srgbClr val="FF0000"/>
                </a:solidFill>
              </a:rPr>
              <a:t>least square approximation</a:t>
            </a:r>
            <a:r>
              <a:rPr lang="en-US" altLang="zh-TW" dirty="0"/>
              <a:t>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What is the meaning of each step in QR factorization?</a:t>
            </a:r>
          </a:p>
          <a:p>
            <a:pPr lvl="1"/>
            <a:r>
              <a:rPr lang="en-US" altLang="zh-TW" dirty="0"/>
              <a:t>Gram-Schmidt process guarantees the outcome vectors are orthogonal to each others.</a:t>
            </a:r>
          </a:p>
          <a:p>
            <a:pPr lvl="1"/>
            <a:r>
              <a:rPr lang="en-US" altLang="zh-TW" dirty="0"/>
              <a:t>You can easily memorize QR factorization by following terms:</a:t>
            </a:r>
            <a:endParaRPr lang="en-US" altLang="zh-TW" sz="2400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9E51A-B2AB-5A4D-814D-B437DC6B8C02}"/>
              </a:ext>
            </a:extLst>
          </p:cNvPr>
          <p:cNvSpPr txBox="1"/>
          <p:nvPr/>
        </p:nvSpPr>
        <p:spPr>
          <a:xfrm>
            <a:off x="2532888" y="4782312"/>
            <a:ext cx="67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Calibri" panose="020F0502020204030204" pitchFamily="34" charset="0"/>
                <a:cs typeface="Calibri" panose="020F0502020204030204" pitchFamily="34" charset="0"/>
              </a:rPr>
              <a:t>Projection               Subtraction             Normalization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05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F834-5F73-C24F-955B-53A381A8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3408F-89AE-AB4E-9A67-E54AA08C7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Intended Outcomes</a:t>
            </a:r>
          </a:p>
          <a:p>
            <a:r>
              <a:rPr lang="en-US" dirty="0"/>
              <a:t>Insight </a:t>
            </a:r>
            <a:r>
              <a:rPr lang="en-US" altLang="zh-TW" dirty="0"/>
              <a:t>and application</a:t>
            </a:r>
            <a:endParaRPr lang="en-US" dirty="0"/>
          </a:p>
          <a:p>
            <a:r>
              <a:rPr lang="en-US" dirty="0"/>
              <a:t>QR Factorization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6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F834-5F73-C24F-955B-53A381A8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3408F-89AE-AB4E-9A67-E54AA08C7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Intended Outcomes</a:t>
            </a:r>
          </a:p>
          <a:p>
            <a:r>
              <a:rPr lang="en-US" dirty="0"/>
              <a:t>Insight and application</a:t>
            </a:r>
          </a:p>
          <a:p>
            <a:r>
              <a:rPr lang="en-US" dirty="0"/>
              <a:t>QR Factorization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3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A4F4-D895-BD4E-B659-0AFE5EBB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5C5E7-B804-6348-9277-916461214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know why and when you should use QR factorization</a:t>
            </a:r>
          </a:p>
          <a:p>
            <a:r>
              <a:rPr lang="en-US" dirty="0"/>
              <a:t>To easily memorize each step in QR factorization</a:t>
            </a:r>
          </a:p>
        </p:txBody>
      </p:sp>
    </p:spTree>
    <p:extLst>
      <p:ext uri="{BB962C8B-B14F-4D97-AF65-F5344CB8AC3E}">
        <p14:creationId xmlns:p14="http://schemas.microsoft.com/office/powerpoint/2010/main" val="20350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F834-5F73-C24F-955B-53A381A8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3408F-89AE-AB4E-9A67-E54AA08C7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Intended Outcomes</a:t>
            </a:r>
          </a:p>
          <a:p>
            <a:r>
              <a:rPr lang="en-US" b="1" dirty="0"/>
              <a:t>Insight and application</a:t>
            </a:r>
          </a:p>
          <a:p>
            <a:r>
              <a:rPr lang="en-US" dirty="0"/>
              <a:t>QR Factorization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9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298A-3DBA-FA40-A2FF-F8A4E376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QR-factorization 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05E4B0-F1AB-294C-AE6B-207CF5F584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0" y="1447800"/>
                <a:ext cx="10659374" cy="4572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TW" dirty="0"/>
                  <a:t> is an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orthogonal matrix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TW" dirty="0"/>
                  <a:t> is an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upper triangular matrix.</a:t>
                </a:r>
              </a:p>
              <a:p>
                <a:r>
                  <a:rPr lang="en-US" altLang="zh-TW" dirty="0"/>
                  <a:t>Suppose A is a 3 by 3 matrix.</a:t>
                </a:r>
                <a:endParaRPr lang="en-US" altLang="zh-TW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can be expressed as </a:t>
                </a:r>
                <a:r>
                  <a:rPr lang="en-US" dirty="0">
                    <a:solidFill>
                      <a:srgbClr val="FF0000"/>
                    </a:solidFill>
                  </a:rPr>
                  <a:t>linear combinations</a:t>
                </a:r>
                <a:r>
                  <a:rPr lang="en-US" dirty="0"/>
                  <a:t> of the orthonormal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</a:t>
                </a:r>
              </a:p>
              <a:p>
                <a:pPr lvl="1"/>
                <a:endParaRPr lang="en-US" dirty="0"/>
              </a:p>
              <a:p>
                <a:pPr marL="32004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</m:m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b="0" dirty="0"/>
              </a:p>
              <a:p>
                <a:pPr marL="32004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05E4B0-F1AB-294C-AE6B-207CF5F58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1447800"/>
                <a:ext cx="10659374" cy="4572000"/>
              </a:xfrm>
              <a:blipFill>
                <a:blip r:embed="rId2"/>
                <a:stretch>
                  <a:fillRect l="-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66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and when should you use QR-factorization?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To easily do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least square approximation.</a:t>
                </a:r>
              </a:p>
              <a:p>
                <a:r>
                  <a:rPr lang="en-US" altLang="zh-TW" dirty="0"/>
                  <a:t>What is least square approximation?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m by n and m is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greater equal than</a:t>
                </a:r>
                <a:r>
                  <a:rPr lang="en-US" altLang="zh-TW" dirty="0"/>
                  <a:t> n.</a:t>
                </a:r>
              </a:p>
              <a:p>
                <a:pPr lvl="1"/>
                <a:r>
                  <a:rPr lang="en-US" altLang="zh-TW" dirty="0"/>
                  <a:t>Too many points that you want to fit –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no solution.</a:t>
                </a:r>
              </a:p>
              <a:p>
                <a:pPr lvl="1"/>
                <a:r>
                  <a:rPr lang="en-US" altLang="zh-TW" dirty="0"/>
                  <a:t>Suppose we have 3 points, we have the following equation and figure.</a:t>
                </a:r>
              </a:p>
              <a:p>
                <a:pPr lvl="1"/>
                <a:endParaRPr lang="en-US" altLang="zh-TW" dirty="0"/>
              </a:p>
              <a:p>
                <a:pPr marL="320040" lvl="1" indent="0">
                  <a:buNone/>
                </a:pPr>
                <a:r>
                  <a:rPr lang="en-US" altLang="zh-TW" b="0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  <a:p>
                <a:pPr lvl="1"/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13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「least square approximation」的圖片搜尋結果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B2F1E5-7649-C44E-95B6-FF1861E2C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653" y="4148518"/>
            <a:ext cx="3716878" cy="2312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F93B0A-2C35-6440-8DCF-E3FF9446EECD}"/>
                  </a:ext>
                </a:extLst>
              </p:cNvPr>
              <p:cNvSpPr txBox="1"/>
              <p:nvPr/>
            </p:nvSpPr>
            <p:spPr>
              <a:xfrm>
                <a:off x="8150325" y="3736848"/>
                <a:ext cx="11515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F93B0A-2C35-6440-8DCF-E3FF9446E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325" y="3736848"/>
                <a:ext cx="1151534" cy="276999"/>
              </a:xfrm>
              <a:prstGeom prst="rect">
                <a:avLst/>
              </a:prstGeom>
              <a:blipFill>
                <a:blip r:embed="rId4"/>
                <a:stretch>
                  <a:fillRect l="-4396" r="-439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914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Least square approximation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9199" y="1447800"/>
                <a:ext cx="9823055" cy="4572000"/>
              </a:xfrm>
            </p:spPr>
            <p:txBody>
              <a:bodyPr/>
              <a:lstStyle/>
              <a:p>
                <a:r>
                  <a:rPr lang="en-US" altLang="zh-TW" dirty="0"/>
                  <a:t>When the error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altLang="zh-TW" dirty="0"/>
                  <a:t> is as small as possible,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is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minimized.</a:t>
                </a:r>
              </a:p>
              <a:p>
                <a:r>
                  <a:rPr lang="en-US" altLang="zh-TW" dirty="0"/>
                  <a:t>How to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minimize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?</a:t>
                </a:r>
              </a:p>
              <a:p>
                <a:pPr lvl="1"/>
                <a:r>
                  <a:rPr lang="en-US" altLang="zh-TW" dirty="0"/>
                  <a:t>By geometry (here we only consider this aspect)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TW" dirty="0"/>
                  <a:t> is perpendicular to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9199" y="1447800"/>
                <a:ext cx="9823055" cy="4572000"/>
              </a:xfrm>
              <a:blipFill>
                <a:blip r:embed="rId2"/>
                <a:stretch>
                  <a:fillRect l="-647" t="-831" r="-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46627FF-9FA8-D045-BFCC-0B868AE0B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281" y="3243154"/>
            <a:ext cx="5063512" cy="314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74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公正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3915</TotalTime>
  <Words>785</Words>
  <Application>Microsoft Macintosh PowerPoint</Application>
  <PresentationFormat>Widescreen</PresentationFormat>
  <Paragraphs>162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標楷體</vt:lpstr>
      <vt:lpstr>微軟正黑體</vt:lpstr>
      <vt:lpstr>新細明體</vt:lpstr>
      <vt:lpstr>Arial</vt:lpstr>
      <vt:lpstr>Calibri</vt:lpstr>
      <vt:lpstr>Cambria Math</vt:lpstr>
      <vt:lpstr>Franklin Gothic Book</vt:lpstr>
      <vt:lpstr>Perpetua</vt:lpstr>
      <vt:lpstr>Times</vt:lpstr>
      <vt:lpstr>Times New Roman</vt:lpstr>
      <vt:lpstr>Wingdings 2</vt:lpstr>
      <vt:lpstr>1_公正</vt:lpstr>
      <vt:lpstr>2_公正</vt:lpstr>
      <vt:lpstr>The insight of QR factorization</vt:lpstr>
      <vt:lpstr>PowerPoint Presentation</vt:lpstr>
      <vt:lpstr>Outline</vt:lpstr>
      <vt:lpstr>Outline</vt:lpstr>
      <vt:lpstr>Intended Outcomes</vt:lpstr>
      <vt:lpstr>Outline</vt:lpstr>
      <vt:lpstr>What is QR-factorization ?</vt:lpstr>
      <vt:lpstr>Why and when should you use QR-factorization? </vt:lpstr>
      <vt:lpstr>Least square approximation</vt:lpstr>
      <vt:lpstr>How to make a connection?</vt:lpstr>
      <vt:lpstr>Concrete example</vt:lpstr>
      <vt:lpstr>Conclusion for the insight of QR factorization</vt:lpstr>
      <vt:lpstr>Outline</vt:lpstr>
      <vt:lpstr>QR factorization</vt:lpstr>
      <vt:lpstr>Gram-Schmidt Process</vt:lpstr>
      <vt:lpstr>Gram-Schmidt Process</vt:lpstr>
      <vt:lpstr>Gram-Schmidt Process</vt:lpstr>
      <vt:lpstr>Gram-Schmidt Process</vt:lpstr>
      <vt:lpstr>Observation</vt:lpstr>
      <vt:lpstr>How about matrix R?</vt:lpstr>
      <vt:lpstr>How about matrix R?</vt:lpstr>
      <vt:lpstr>Concrete example</vt:lpstr>
      <vt:lpstr>Outline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AI Drone Meeting</dc:title>
  <dc:creator>jiajun zhong</dc:creator>
  <cp:lastModifiedBy>Microsoft Office User</cp:lastModifiedBy>
  <cp:revision>496</cp:revision>
  <dcterms:created xsi:type="dcterms:W3CDTF">2019-01-24T07:30:16Z</dcterms:created>
  <dcterms:modified xsi:type="dcterms:W3CDTF">2019-10-03T06:15:29Z</dcterms:modified>
</cp:coreProperties>
</file>