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764352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176480" y="4049640"/>
            <a:ext cx="764352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932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176480" y="404964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093280" y="404964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760920" y="134136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345360" y="134136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176480" y="404964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760920" y="404964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345360" y="404964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176480" y="1341360"/>
            <a:ext cx="7643520" cy="518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764352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372996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093280" y="1341360"/>
            <a:ext cx="372996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2771640" y="765000"/>
            <a:ext cx="655344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093280" y="1341360"/>
            <a:ext cx="372996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1176480" y="404964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176480" y="1341360"/>
            <a:ext cx="7643520" cy="518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372996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0932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93280" y="404964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0932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176480" y="4049640"/>
            <a:ext cx="764352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764352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176480" y="4049640"/>
            <a:ext cx="764352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932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176480" y="404964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5093280" y="404964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760920" y="134136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345360" y="134136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1176480" y="404964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760920" y="404964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345360" y="4049640"/>
            <a:ext cx="2460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764352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372996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093280" y="1341360"/>
            <a:ext cx="372996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771640" y="765000"/>
            <a:ext cx="6553440" cy="235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93280" y="1341360"/>
            <a:ext cx="372996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1176480" y="404964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372996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0932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93280" y="404964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771640" y="698040"/>
            <a:ext cx="655344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1764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093280" y="1341360"/>
            <a:ext cx="372996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176480" y="4049640"/>
            <a:ext cx="7643520" cy="24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771640" y="765000"/>
            <a:ext cx="6553440" cy="50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pc="-1" strike="noStrike">
                <a:solidFill>
                  <a:srgbClr val="cc3300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176480" y="1341360"/>
            <a:ext cx="764352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00"/>
              </a:spcBef>
              <a:buClr>
                <a:srgbClr val="111111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111111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111111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111111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  <a:p>
            <a:pPr lvl="2" marL="1143000" indent="-228600">
              <a:spcBef>
                <a:spcPts val="700"/>
              </a:spcBef>
              <a:buClr>
                <a:srgbClr val="111111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111111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  <a:p>
            <a:pPr lvl="3" marL="1600200" indent="-228600">
              <a:spcBef>
                <a:spcPts val="700"/>
              </a:spcBef>
              <a:buClr>
                <a:srgbClr val="111111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111111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  <a:p>
            <a:pPr lvl="4" marL="2057400" indent="-228600">
              <a:spcBef>
                <a:spcPts val="700"/>
              </a:spcBef>
              <a:buClr>
                <a:srgbClr val="111111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111111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  <a:p>
            <a:pPr lvl="5" marL="2057400" indent="-228600">
              <a:spcBef>
                <a:spcPts val="700"/>
              </a:spcBef>
              <a:buClr>
                <a:srgbClr val="111111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111111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  <a:p>
            <a:pPr lvl="6" marL="2057400" indent="-228600">
              <a:spcBef>
                <a:spcPts val="700"/>
              </a:spcBef>
              <a:buClr>
                <a:srgbClr val="111111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111111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3092400"/>
            <a:ext cx="5508720" cy="1225440"/>
          </a:xfrm>
          <a:prstGeom prst="rect">
            <a:avLst/>
          </a:prstGeom>
          <a:solidFill>
            <a:srgbClr val="cc33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1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720" y="2925360"/>
            <a:ext cx="716292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457200" indent="0" algn="ctr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111111"/>
                </a:solidFill>
                <a:latin typeface="Arial"/>
              </a:rPr>
              <a:t>Second Outline Level</a:t>
            </a:r>
            <a:endParaRPr b="1" lang="en-US" sz="2400" spc="-1" strike="noStrike">
              <a:solidFill>
                <a:srgbClr val="111111"/>
              </a:solidFill>
              <a:latin typeface="Arial"/>
            </a:endParaRPr>
          </a:p>
          <a:p>
            <a:pPr lvl="2" marL="914400" algn="ctr">
              <a:spcBef>
                <a:spcPts val="601"/>
              </a:spcBef>
              <a:buClr>
                <a:srgbClr val="111111"/>
              </a:buClr>
              <a:buFont typeface="Arial"/>
              <a:buChar char="•"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111111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111111"/>
              </a:solidFill>
              <a:latin typeface="Arial"/>
            </a:endParaRPr>
          </a:p>
          <a:p>
            <a:pPr lvl="3" marL="1371600" algn="ctr">
              <a:spcBef>
                <a:spcPts val="499"/>
              </a:spcBef>
              <a:buClr>
                <a:srgbClr val="111111"/>
              </a:buClr>
              <a:buFont typeface="Arial"/>
              <a:buChar char="–"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111111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111111"/>
              </a:solidFill>
              <a:latin typeface="Arial"/>
            </a:endParaRPr>
          </a:p>
          <a:p>
            <a:pPr lvl="4" marL="1828800" algn="ctr">
              <a:spcBef>
                <a:spcPts val="499"/>
              </a:spcBef>
              <a:buClr>
                <a:srgbClr val="111111"/>
              </a:buClr>
              <a:buFont typeface="Arial"/>
              <a:buChar char="»"/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11111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111111"/>
              </a:solidFill>
              <a:latin typeface="Arial"/>
            </a:endParaRPr>
          </a:p>
          <a:p>
            <a:pPr lvl="5" marL="1828800">
              <a:spcBef>
                <a:spcPts val="499"/>
              </a:spcBef>
              <a:buClr>
                <a:srgbClr val="111111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11111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111111"/>
              </a:solidFill>
              <a:latin typeface="Arial"/>
            </a:endParaRPr>
          </a:p>
          <a:p>
            <a:pPr lvl="6" marL="1828800">
              <a:spcBef>
                <a:spcPts val="499"/>
              </a:spcBef>
              <a:buClr>
                <a:srgbClr val="111111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11111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160" y="3200400"/>
            <a:ext cx="570384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H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y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p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e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r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t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r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o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p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h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i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c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 </a:t>
            </a:r>
            <a:br>
              <a:rPr sz="3000"/>
            </a:b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C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a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r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d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i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o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m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y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o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p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a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t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h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y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P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r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o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j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e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c</a:t>
            </a:r>
            <a:r>
              <a:rPr b="1" lang="ru-RU" sz="3000" spc="-1" strike="noStrike">
                <a:solidFill>
                  <a:srgbClr val="ffffff"/>
                </a:solidFill>
                <a:latin typeface="Tahoma"/>
              </a:rPr>
              <a:t>t</a:t>
            </a:r>
            <a:endParaRPr b="1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2514600" y="6400800"/>
            <a:ext cx="4800600" cy="43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400" spc="-1" strike="noStrike" baseline="33000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2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908000" y="188640"/>
            <a:ext cx="655344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600" spc="-1" strike="noStrike">
                <a:solidFill>
                  <a:srgbClr val="808000"/>
                </a:solidFill>
                <a:latin typeface="Arial"/>
              </a:rPr>
              <a:t>GA </a:t>
            </a:r>
            <a:r>
              <a:rPr b="1" lang="ru-RU" sz="3600" spc="-1" strike="noStrike">
                <a:solidFill>
                  <a:srgbClr val="808000"/>
                </a:solidFill>
                <a:latin typeface="Arial"/>
              </a:rPr>
              <a:t>algorithm</a:t>
            </a:r>
            <a:endParaRPr b="1" lang="ru-RU" sz="3600" spc="-1" strike="noStrike">
              <a:solidFill>
                <a:srgbClr val="808000"/>
              </a:solidFill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828800" y="1189800"/>
            <a:ext cx="5551200" cy="201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feature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_target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s  =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{ 'dvdt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_max':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[6.56,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6.84,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7.12],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'peak':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[25.64,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28.26,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30.88],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'apa':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[82.12,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86.24,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90.36],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'apd50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':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[505.1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1,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595.9,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686.69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],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'apd90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':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[668.0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7,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711.75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755.43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],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'mdp':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[-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61.52,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-59.62,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57.72],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828800" y="3200400"/>
            <a:ext cx="685800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282760" y="1371600"/>
            <a:ext cx="6632640" cy="64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Da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ta 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Co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m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pa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ris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on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: 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Cu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rre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nt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s</a:t>
            </a:r>
            <a:endParaRPr b="1" lang="en-US" sz="3200" spc="-1" strike="noStrike">
              <a:solidFill>
                <a:srgbClr val="cc3300"/>
              </a:solidFill>
              <a:latin typeface="Arial"/>
            </a:endParaRPr>
          </a:p>
        </p:txBody>
      </p:sp>
      <p:graphicFrame>
        <p:nvGraphicFramePr>
          <p:cNvPr id="83" name=""/>
          <p:cNvGraphicFramePr/>
          <p:nvPr/>
        </p:nvGraphicFramePr>
        <p:xfrm>
          <a:off x="175320" y="2117520"/>
          <a:ext cx="8782200" cy="4492440"/>
        </p:xfrm>
        <a:graphic>
          <a:graphicData uri="http://schemas.openxmlformats.org/drawingml/2006/table">
            <a:tbl>
              <a:tblPr/>
              <a:tblGrid>
                <a:gridCol w="786600"/>
                <a:gridCol w="1159200"/>
                <a:gridCol w="1147320"/>
                <a:gridCol w="1354320"/>
                <a:gridCol w="1583640"/>
                <a:gridCol w="1411560"/>
                <a:gridCol w="1339920"/>
              </a:tblGrid>
              <a:tr h="111780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Surgical samples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(Santini et al.)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GA fit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MYH7 mut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(Han et al.)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ACTN2 mut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(Prondzynski et al.)</a:t>
                      </a:r>
                      <a:endParaRPr b="0" lang="en-US" sz="16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MYBPC3 or TPM1 mut</a:t>
                      </a:r>
                      <a:endParaRPr b="0" lang="en-US" sz="18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(Prajapati et al.)</a:t>
                      </a:r>
                      <a:endParaRPr b="0" lang="en-US" sz="16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MYL2 mut</a:t>
                      </a:r>
                      <a:endParaRPr b="0" lang="en-US" sz="18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(Zhou et al.)</a:t>
                      </a:r>
                      <a:endParaRPr b="0" lang="en-US" sz="16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18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73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18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Kr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73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18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73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18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(INaL)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change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73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18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18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(IK total)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change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18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96960" y="1371600"/>
            <a:ext cx="7547040" cy="64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Data 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Com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pari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son: 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APD 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and </a:t>
            </a:r>
            <a:r>
              <a:rPr b="1" lang="en-US" sz="3200" spc="-1" strike="noStrike">
                <a:solidFill>
                  <a:srgbClr val="808000"/>
                </a:solidFill>
                <a:latin typeface="Tahoma"/>
              </a:rPr>
              <a:t>Ca</a:t>
            </a:r>
            <a:r>
              <a:rPr b="1" lang="en-US" sz="3200" spc="-1" strike="noStrike" baseline="33000">
                <a:solidFill>
                  <a:srgbClr val="808000"/>
                </a:solidFill>
                <a:latin typeface="Tahoma"/>
              </a:rPr>
              <a:t>2+</a:t>
            </a:r>
            <a:endParaRPr b="1" lang="en-US" sz="3200" spc="-1" strike="noStrike">
              <a:solidFill>
                <a:srgbClr val="cc3300"/>
              </a:solidFill>
              <a:latin typeface="Arial"/>
            </a:endParaRPr>
          </a:p>
        </p:txBody>
      </p:sp>
      <p:graphicFrame>
        <p:nvGraphicFramePr>
          <p:cNvPr id="85" name=""/>
          <p:cNvGraphicFramePr/>
          <p:nvPr/>
        </p:nvGraphicFramePr>
        <p:xfrm>
          <a:off x="224640" y="2327400"/>
          <a:ext cx="8760960" cy="4492440"/>
        </p:xfrm>
        <a:graphic>
          <a:graphicData uri="http://schemas.openxmlformats.org/drawingml/2006/table">
            <a:tbl>
              <a:tblPr/>
              <a:tblGrid>
                <a:gridCol w="1199520"/>
                <a:gridCol w="1331280"/>
                <a:gridCol w="1255320"/>
                <a:gridCol w="1816920"/>
                <a:gridCol w="1619640"/>
                <a:gridCol w="1538280"/>
              </a:tblGrid>
              <a:tr h="97920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Surgical samples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(Santini et al.)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MYH7 mut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(Han et al.)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ACTN2 mut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(Prondzynski et al.)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TnT mut</a:t>
                      </a:r>
                      <a:endParaRPr b="0" lang="en-US" sz="18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(Wang et al.)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MYL2 mut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(Zhou et al.)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</a:t>
                      </a:r>
                      <a:r>
                        <a:rPr b="0" lang="en-US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transient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Slower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Slower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Slower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Slower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Slower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73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[Ca</a:t>
                      </a:r>
                      <a:r>
                        <a:rPr b="0" lang="en-US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2+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]</a:t>
                      </a:r>
                      <a:r>
                        <a:rPr b="0" lang="en-US" sz="18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73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Prolonged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Prolonged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Prolonged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Reduced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173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CaMKII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73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NCX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Reduced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Reduced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98880" y="2286000"/>
            <a:ext cx="8218080" cy="355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914400" y="1828800"/>
            <a:ext cx="7162920" cy="15721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8" name=""/>
          <p:cNvGraphicFramePr/>
          <p:nvPr/>
        </p:nvGraphicFramePr>
        <p:xfrm>
          <a:off x="999720" y="3632400"/>
          <a:ext cx="6852240" cy="1529280"/>
        </p:xfrm>
        <a:graphic>
          <a:graphicData uri="http://schemas.openxmlformats.org/drawingml/2006/table">
            <a:tbl>
              <a:tblPr/>
              <a:tblGrid>
                <a:gridCol w="953640"/>
                <a:gridCol w="920880"/>
                <a:gridCol w="947520"/>
                <a:gridCol w="1005840"/>
                <a:gridCol w="1016640"/>
                <a:gridCol w="1006200"/>
                <a:gridCol w="1001520"/>
              </a:tblGrid>
              <a:tr h="31608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NaL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CaL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to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K1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Kr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20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111111"/>
                          </a:solidFill>
                          <a:latin typeface="Arial"/>
                        </a:rPr>
                        <a:t>Ks</a:t>
                      </a:r>
                      <a:endParaRPr b="0" lang="en-US" sz="20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51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huma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HCM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Decre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"/>
          <p:cNvGraphicFramePr/>
          <p:nvPr/>
        </p:nvGraphicFramePr>
        <p:xfrm>
          <a:off x="1028160" y="5117760"/>
          <a:ext cx="4027320" cy="1522080"/>
        </p:xfrm>
        <a:graphic>
          <a:graphicData uri="http://schemas.openxmlformats.org/drawingml/2006/table">
            <a:tbl>
              <a:tblPr/>
              <a:tblGrid>
                <a:gridCol w="997200"/>
                <a:gridCol w="1261800"/>
                <a:gridCol w="1232640"/>
                <a:gridCol w="1104480"/>
                <a:gridCol w="1102320"/>
                <a:gridCol w="1070280"/>
              </a:tblGrid>
              <a:tr h="64584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APD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Ca</a:t>
                      </a:r>
                      <a:r>
                        <a:rPr b="0" lang="en-US" sz="2000" spc="-1" strike="noStrike" baseline="33000">
                          <a:solidFill>
                            <a:srgbClr val="111111"/>
                          </a:solidFill>
                          <a:latin typeface="Arial"/>
                        </a:rPr>
                        <a:t>2+</a:t>
                      </a:r>
                      <a:r>
                        <a:rPr b="0" lang="en-US" sz="20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0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trans</a:t>
                      </a:r>
                      <a:r>
                        <a:rPr b="0" lang="en-US" sz="20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ient</a:t>
                      </a:r>
                      <a:endParaRPr b="0" lang="en-US" sz="20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US" sz="20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[Ca</a:t>
                      </a:r>
                      <a:r>
                        <a:rPr b="0" lang="en-US" sz="2000" spc="-1" strike="noStrike" baseline="33000">
                          <a:solidFill>
                            <a:srgbClr val="111111"/>
                          </a:solidFill>
                          <a:latin typeface="Arial"/>
                        </a:rPr>
                        <a:t>2+</a:t>
                      </a:r>
                      <a:r>
                        <a:rPr b="0" lang="en-US" sz="20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]</a:t>
                      </a:r>
                      <a:r>
                        <a:rPr b="0" lang="en-US" sz="2000" spc="-1" strike="noStrike" baseline="-8000">
                          <a:solidFill>
                            <a:srgbClr val="111111"/>
                          </a:solidFill>
                          <a:latin typeface="Arial"/>
                        </a:rPr>
                        <a:t>i</a:t>
                      </a:r>
                      <a:endParaRPr b="0" lang="en-US" sz="20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NCX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CaM</a:t>
                      </a:r>
                      <a:r>
                        <a:rPr b="0" lang="en-US" sz="18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KII</a:t>
                      </a:r>
                      <a:endParaRPr b="0" lang="en-US" sz="18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huma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HCM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Prolon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Slowe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Reduced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"/>
          <p:cNvGraphicFramePr/>
          <p:nvPr/>
        </p:nvGraphicFramePr>
        <p:xfrm>
          <a:off x="161640" y="3678840"/>
          <a:ext cx="8753760" cy="1142640"/>
        </p:xfrm>
        <a:graphic>
          <a:graphicData uri="http://schemas.openxmlformats.org/drawingml/2006/table">
            <a:tbl>
              <a:tblPr/>
              <a:tblGrid>
                <a:gridCol w="1014840"/>
                <a:gridCol w="705600"/>
                <a:gridCol w="605160"/>
                <a:gridCol w="539280"/>
                <a:gridCol w="555840"/>
                <a:gridCol w="615240"/>
                <a:gridCol w="672840"/>
                <a:gridCol w="672840"/>
                <a:gridCol w="672840"/>
                <a:gridCol w="627480"/>
                <a:gridCol w="759240"/>
                <a:gridCol w="584640"/>
                <a:gridCol w="727920"/>
              </a:tblGrid>
              <a:tr h="47664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NaL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CaL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to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K1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Kr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Ks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up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rel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NCX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TRPN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NaK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2000" spc="-1" strike="noStrike" baseline="-8000">
                          <a:solidFill>
                            <a:srgbClr val="000000"/>
                          </a:solidFill>
                          <a:latin typeface="Arial"/>
                        </a:rPr>
                        <a:t>Nab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663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HCM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(%)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+165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+165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1" name=""/>
          <p:cNvSpPr txBox="1"/>
          <p:nvPr/>
        </p:nvSpPr>
        <p:spPr>
          <a:xfrm>
            <a:off x="228600" y="1875600"/>
            <a:ext cx="153864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Mod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el: </a:t>
            </a:r>
            <a:r>
              <a:rPr b="1" lang="en-US" sz="1800" spc="-1" strike="noStrike">
                <a:solidFill>
                  <a:srgbClr val="111111"/>
                </a:solidFill>
                <a:latin typeface="Arial"/>
              </a:rPr>
              <a:t>Ord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596960" y="1408320"/>
            <a:ext cx="7547040" cy="64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pc="-1" strike="noStrike">
                <a:solidFill>
                  <a:srgbClr val="808000"/>
                </a:solidFill>
                <a:latin typeface="Arial"/>
              </a:rPr>
              <a:t>Co</a:t>
            </a:r>
            <a:r>
              <a:rPr b="1" lang="en-US" sz="3200" spc="-1" strike="noStrike">
                <a:solidFill>
                  <a:srgbClr val="808000"/>
                </a:solidFill>
                <a:latin typeface="Arial"/>
              </a:rPr>
              <a:t>m</a:t>
            </a:r>
            <a:r>
              <a:rPr b="1" lang="en-US" sz="3200" spc="-1" strike="noStrike">
                <a:solidFill>
                  <a:srgbClr val="808000"/>
                </a:solidFill>
                <a:latin typeface="Arial"/>
              </a:rPr>
              <a:t>pu</a:t>
            </a:r>
            <a:r>
              <a:rPr b="1" lang="en-US" sz="3200" spc="-1" strike="noStrike">
                <a:solidFill>
                  <a:srgbClr val="808000"/>
                </a:solidFill>
                <a:latin typeface="Arial"/>
              </a:rPr>
              <a:t>tat</a:t>
            </a:r>
            <a:r>
              <a:rPr b="1" lang="en-US" sz="3200" spc="-1" strike="noStrike">
                <a:solidFill>
                  <a:srgbClr val="808000"/>
                </a:solidFill>
                <a:latin typeface="Arial"/>
              </a:rPr>
              <a:t>io</a:t>
            </a:r>
            <a:r>
              <a:rPr b="1" lang="en-US" sz="3200" spc="-1" strike="noStrike">
                <a:solidFill>
                  <a:srgbClr val="808000"/>
                </a:solidFill>
                <a:latin typeface="Arial"/>
              </a:rPr>
              <a:t>nal </a:t>
            </a:r>
            <a:r>
              <a:rPr b="1" lang="en-US" sz="3200" spc="-1" strike="noStrike">
                <a:solidFill>
                  <a:srgbClr val="808000"/>
                </a:solidFill>
                <a:latin typeface="Arial"/>
              </a:rPr>
              <a:t>Mo</a:t>
            </a:r>
            <a:r>
              <a:rPr b="1" lang="en-US" sz="3200" spc="-1" strike="noStrike">
                <a:solidFill>
                  <a:srgbClr val="808000"/>
                </a:solidFill>
                <a:latin typeface="Arial"/>
              </a:rPr>
              <a:t>del</a:t>
            </a:r>
            <a:endParaRPr b="1" lang="en-US" sz="32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587520" y="5304600"/>
            <a:ext cx="78706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Modifi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cation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of the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cell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radiu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s to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repro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duce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+90%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incre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ase in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cell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volum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e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report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ed in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exper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iment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s.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875520" y="2561400"/>
            <a:ext cx="721404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Const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ructio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n of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HCM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popul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ation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by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applyi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ng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electri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cal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remo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dellin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g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CTRL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popul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ation: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scalin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g 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cond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uctan</a:t>
            </a:r>
            <a:r>
              <a:rPr b="0" lang="en-US" sz="1800" spc="-1" strike="noStrike">
                <a:solidFill>
                  <a:srgbClr val="111111"/>
                </a:solidFill>
                <a:latin typeface="Arial"/>
              </a:rPr>
              <a:t>ces</a:t>
            </a:r>
            <a:endParaRPr b="0" lang="en-US" sz="1800" spc="-1" strike="noStrike">
              <a:solidFill>
                <a:srgbClr val="11111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Application>LibreOffice/7.4.2.3$Linux_X86_64 LibreOffice_project/22949782292d40bc0751a2b0b2cf40927460a4f8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2022-10-24T23:04:04Z</dcterms:created>
  <dc:creator/>
  <dc:description/>
  <dc:language>en-US</dc:language>
  <cp:lastModifiedBy/>
  <dcterms:modified xsi:type="dcterms:W3CDTF">2022-10-25T18:11:47Z</dcterms:modified>
  <cp:revision>40</cp:revision>
  <dc:subject/>
  <dc:title>Name of presentation</dc:title>
</cp:coreProperties>
</file>