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2" r:id="rId2"/>
    <p:sldId id="258" r:id="rId3"/>
    <p:sldId id="259" r:id="rId4"/>
    <p:sldId id="260" r:id="rId5"/>
    <p:sldId id="371" r:id="rId6"/>
    <p:sldId id="300" r:id="rId7"/>
    <p:sldId id="302" r:id="rId8"/>
    <p:sldId id="372" r:id="rId9"/>
    <p:sldId id="279" r:id="rId10"/>
    <p:sldId id="296" r:id="rId11"/>
    <p:sldId id="285" r:id="rId12"/>
    <p:sldId id="290" r:id="rId13"/>
    <p:sldId id="289" r:id="rId14"/>
    <p:sldId id="292" r:id="rId15"/>
    <p:sldId id="293" r:id="rId16"/>
    <p:sldId id="301" r:id="rId17"/>
    <p:sldId id="287" r:id="rId18"/>
    <p:sldId id="369" r:id="rId19"/>
    <p:sldId id="263" r:id="rId20"/>
    <p:sldId id="268" r:id="rId21"/>
    <p:sldId id="280" r:id="rId22"/>
    <p:sldId id="282" r:id="rId23"/>
    <p:sldId id="288" r:id="rId24"/>
    <p:sldId id="264" r:id="rId25"/>
    <p:sldId id="370" r:id="rId26"/>
    <p:sldId id="271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386"/>
    <a:srgbClr val="06BA00"/>
    <a:srgbClr val="02B902"/>
    <a:srgbClr val="FF9966"/>
    <a:srgbClr val="F7AF0A"/>
    <a:srgbClr val="D0E2F3"/>
    <a:srgbClr val="C31A1B"/>
    <a:srgbClr val="A5312D"/>
    <a:srgbClr val="0F077E"/>
    <a:srgbClr val="185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78164"/>
  </p:normalViewPr>
  <p:slideViewPr>
    <p:cSldViewPr snapToGrid="0" snapToObjects="1">
      <p:cViewPr varScale="1">
        <p:scale>
          <a:sx n="86" d="100"/>
          <a:sy n="86" d="100"/>
        </p:scale>
        <p:origin x="488" y="192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E6FCB-7329-7A41-B727-5C30310145FB}" type="datetimeFigureOut">
              <a:rPr lang="it-IT" smtClean="0"/>
              <a:t>04/06/23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7EA51-FC18-FB40-A11E-F525861A6A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4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753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377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463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it-IT" sz="18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02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774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0255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1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it-IT" sz="1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211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1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7946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EBE44-B1C9-5D49-A7BD-2AD1D516EAB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513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8625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229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741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093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404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082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473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Symbol" pitchFamily="2" charset="2"/>
              <a:buNone/>
            </a:pPr>
            <a:endParaRPr lang="it-IT" sz="1200" dirty="0">
              <a:solidFill>
                <a:srgbClr val="2424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791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44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592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it-IT" sz="2800" b="0" i="0" u="none" strike="noStrike" dirty="0">
              <a:solidFill>
                <a:srgbClr val="252525"/>
              </a:solidFill>
              <a:effectLst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7445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it-IT" sz="2800" b="0" i="0" u="none" strike="noStrike" dirty="0">
              <a:solidFill>
                <a:srgbClr val="252525"/>
              </a:solidFill>
              <a:effectLst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480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it-IT" sz="2800" b="0" i="0" u="none" strike="noStrike" dirty="0">
              <a:solidFill>
                <a:srgbClr val="252525"/>
              </a:solidFill>
              <a:effectLst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108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2066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34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EA51-FC18-FB40-A11E-F525861A6AF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209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1D9E8B-97E2-9D4F-81DD-B5F4991D9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75911-38F6-C741-969C-B1FE98204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EA04E1-8FB5-654A-B6AD-E7A471EA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69E-223B-7542-94AF-1D69495B264B}" type="datetimeFigureOut">
              <a:rPr lang="it-IT" smtClean="0"/>
              <a:t>04/06/23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5E2FF4-E2F3-CF4D-9BA2-2863DAEB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6022DC-4700-4D4D-88A2-D1B90150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808-C831-1040-92D5-88E54BBDE1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16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152BB-0009-E64C-870D-524D0D55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6533D6-C619-2043-9EAC-7EA7A7E71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24A9ED-F347-0F40-A5C2-EA3BCCC4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69E-223B-7542-94AF-1D69495B264B}" type="datetimeFigureOut">
              <a:rPr lang="it-IT" smtClean="0"/>
              <a:t>04/06/23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36DF30-885D-214F-8D49-6F4B25DE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EDABCC-85C3-B14A-8ACF-BB1806D0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808-C831-1040-92D5-88E54BBDE1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38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798441-C487-ED4D-BAEE-0DDACE756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B282DA-E27B-404A-9A7E-BA0695A35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911728-A4CF-6442-916D-440C13C5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69E-223B-7542-94AF-1D69495B264B}" type="datetimeFigureOut">
              <a:rPr lang="it-IT" smtClean="0"/>
              <a:t>04/06/23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CCE7FC-2A95-0548-ABC2-755D7F59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E9C6A6-7211-5F45-B619-DDC9D39D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808-C831-1040-92D5-88E54BBDE1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6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A202F1-1CAB-6843-A0D6-126142F9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F4C349-8FD7-A84C-8A07-9925A2F1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7B43D0-7AE4-BF4D-BA65-8738B22B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69E-223B-7542-94AF-1D69495B264B}" type="datetimeFigureOut">
              <a:rPr lang="it-IT" smtClean="0"/>
              <a:t>04/06/23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DBA92-CF6F-5340-9671-5C872185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0977C2-8ABD-8D4F-AA2B-B6280B8B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808-C831-1040-92D5-88E54BBDE1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7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446C3-59EB-EB4F-B021-0927428B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BD2B31-CF22-CA41-880E-EEA4A26C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D6B3C0-7ECD-3148-9C4C-DBAE6250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69E-223B-7542-94AF-1D69495B264B}" type="datetimeFigureOut">
              <a:rPr lang="it-IT" smtClean="0"/>
              <a:t>04/06/23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2B8956-26E8-7C45-AD49-4126ED93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7E3660-A4FD-044A-A892-275CC1AE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808-C831-1040-92D5-88E54BBDE1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9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3A6745-F7A1-2442-8CE0-B55A01B5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A63A7-9FFB-A141-ADF1-5F84508AC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9EA941-E440-304A-9F50-0FEBEEA7C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C9B988-28D5-3143-98DA-11FB4FA8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69E-223B-7542-94AF-1D69495B264B}" type="datetimeFigureOut">
              <a:rPr lang="it-IT" smtClean="0"/>
              <a:t>04/06/23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F372F5-1409-894C-BE9B-49776B39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35A2C4-D375-7C4C-8B73-90D67FFE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808-C831-1040-92D5-88E54BBDE1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04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14E078-1018-1C4B-9231-50E1E9E6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F58C70-CB92-4E43-899A-ADC75FC66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0A697F-2AC9-F949-8808-E86A20A27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DB3206-B8B0-9644-9307-E05CDF1EF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E12D73-28BB-8E44-8CD2-75641CBFB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4E6DA57-2E4B-7540-BA5D-0256A29A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69E-223B-7542-94AF-1D69495B264B}" type="datetimeFigureOut">
              <a:rPr lang="it-IT" smtClean="0"/>
              <a:t>04/06/23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403CD8-A0A8-A04B-B4AB-FFC2D09A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01216C0-C34B-E848-BDD3-73215A80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808-C831-1040-92D5-88E54BBDE1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77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709FA8-6877-C248-9D48-8C45A531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52E7E53-5A2D-FF4C-ABB6-8C9EFAB9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69E-223B-7542-94AF-1D69495B264B}" type="datetimeFigureOut">
              <a:rPr lang="it-IT" smtClean="0"/>
              <a:t>04/06/23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731BCB-2F82-A149-9EAF-B8619E2E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7A1E1F-A7AE-D643-8B63-9C2A3D78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808-C831-1040-92D5-88E54BBDE1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46EB01E-8495-B540-A70E-3AF851D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69E-223B-7542-94AF-1D69495B264B}" type="datetimeFigureOut">
              <a:rPr lang="it-IT" smtClean="0"/>
              <a:t>04/06/23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467335-8E11-0040-8D94-27EB56EC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B980D3-71B6-0942-84CB-0032C0BE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808-C831-1040-92D5-88E54BBDE1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99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A91C91-9AB0-0542-B859-865ED071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E45FA9-872D-0A4E-AF15-D3CABDAD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CE208D-9D1D-1B4F-8C28-282EA6307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D60C56-8863-404A-A019-97EE641F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69E-223B-7542-94AF-1D69495B264B}" type="datetimeFigureOut">
              <a:rPr lang="it-IT" smtClean="0"/>
              <a:t>04/06/23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1BEEED-CAF6-9944-A289-9304077F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A7F2ED-AD44-F24A-92A7-40D6B47A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808-C831-1040-92D5-88E54BBDE1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578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0C309A-4AE1-B44D-B6AB-0E1FA664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DD54796-A9A2-D64E-B82A-D44B14CF3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E83700-7BC4-D24C-8FCE-F2E581739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E327A8-DFED-854C-BBB4-9E5251E0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69E-223B-7542-94AF-1D69495B264B}" type="datetimeFigureOut">
              <a:rPr lang="it-IT" smtClean="0"/>
              <a:t>04/06/23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E20E1D-08CF-3F49-8E93-B94BB545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795CEC-0CCB-5648-8688-6753CDE8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808-C831-1040-92D5-88E54BBDE1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28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2FC7458-94C6-2E4A-A5B2-9AFE9DDD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BF6506-D66C-1940-ACA3-584F29EBF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326CB0-1F75-FA49-B21F-95F5BC5DE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869E-223B-7542-94AF-1D69495B264B}" type="datetimeFigureOut">
              <a:rPr lang="it-IT" smtClean="0"/>
              <a:t>04/06/23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466833-AC90-8241-AA74-7537D4DD1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E07DF0-8B88-344C-96A2-31DDD1079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0808-C831-1040-92D5-88E54BBDE1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44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2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annalisa.ferrara@unimol.it" TargetMode="External"/><Relationship Id="rId5" Type="http://schemas.openxmlformats.org/officeDocument/2006/relationships/hyperlink" Target="mailto:r.cimorellibelfio@studenti.unimol.it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3A195-78AA-FB4B-879D-EA34FABC4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895" y="1441341"/>
            <a:ext cx="10524747" cy="2387600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1E0A3C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rPr>
              <a:t>Security Analysis of Access Control </a:t>
            </a:r>
            <a:r>
              <a:rPr lang="it-IT" sz="5400" dirty="0" err="1">
                <a:solidFill>
                  <a:srgbClr val="1E0A3C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rPr>
              <a:t>Policies</a:t>
            </a:r>
            <a:r>
              <a:rPr lang="it-IT" sz="5400" dirty="0">
                <a:solidFill>
                  <a:srgbClr val="1E0A3C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rPr>
              <a:t> for Smart </a:t>
            </a:r>
            <a:r>
              <a:rPr lang="it-IT" sz="5400" dirty="0" err="1">
                <a:solidFill>
                  <a:srgbClr val="1E0A3C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rPr>
              <a:t>Homes</a:t>
            </a:r>
            <a:endParaRPr lang="it-IT" sz="5400" dirty="0">
              <a:solidFill>
                <a:srgbClr val="1E0A3C"/>
              </a:solidFill>
              <a:latin typeface="Futura Medium" panose="020B0602020204020303" pitchFamily="34" charset="-79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63E9C6-BA9B-CD41-8BB5-C1F46F796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80744"/>
            <a:ext cx="9144000" cy="1655762"/>
          </a:xfrm>
        </p:spPr>
        <p:txBody>
          <a:bodyPr>
            <a:normAutofit/>
          </a:bodyPr>
          <a:lstStyle/>
          <a:p>
            <a:r>
              <a:rPr lang="it-IT" sz="2200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Roberta </a:t>
            </a:r>
            <a:r>
              <a:rPr lang="it-IT" sz="2200" u="sng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Cimorelli</a:t>
            </a:r>
            <a:r>
              <a:rPr lang="it-IT" sz="2200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 Belfiore</a:t>
            </a:r>
            <a:r>
              <a:rPr lang="it-IT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Anna Lisa Ferrara </a:t>
            </a:r>
          </a:p>
          <a:p>
            <a:r>
              <a:rPr lang="it-IT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University of Molise,</a:t>
            </a:r>
          </a:p>
          <a:p>
            <a:r>
              <a:rPr lang="it-IT" sz="2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Italy</a:t>
            </a:r>
            <a:endParaRPr lang="it-IT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FDC05BB-3C66-724C-85AD-28BBFA616B2F}"/>
              </a:ext>
            </a:extLst>
          </p:cNvPr>
          <p:cNvSpPr txBox="1"/>
          <p:nvPr/>
        </p:nvSpPr>
        <p:spPr>
          <a:xfrm>
            <a:off x="9225868" y="6226187"/>
            <a:ext cx="28842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2200" b="1" dirty="0">
                <a:solidFill>
                  <a:srgbClr val="1E0A3C"/>
                </a:solidFill>
                <a:latin typeface="Neue Plak"/>
              </a:rPr>
              <a:t>SACMAT2023</a:t>
            </a: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A5EA4F99-F8E1-D349-A10F-FB2B4A23D808}"/>
              </a:ext>
            </a:extLst>
          </p:cNvPr>
          <p:cNvCxnSpPr>
            <a:cxnSpLocks/>
          </p:cNvCxnSpPr>
          <p:nvPr/>
        </p:nvCxnSpPr>
        <p:spPr>
          <a:xfrm>
            <a:off x="4877747" y="3895937"/>
            <a:ext cx="19880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8E0BCEB-4417-954B-87F4-6E7023EBDE6C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CEF04021-8787-D44F-A506-6E206641774E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32FD4B00-B2E9-954E-9743-6219146DB11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1026" name="Picture 2" descr="Home - Unimol">
                <a:extLst>
                  <a:ext uri="{FF2B5EF4-FFF2-40B4-BE49-F238E27FC236}">
                    <a16:creationId xmlns:a16="http://schemas.microsoft.com/office/drawing/2014/main" id="{DD1A2C99-5F43-A247-BA5F-896D17566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Sottotitolo 2">
              <a:extLst>
                <a:ext uri="{FF2B5EF4-FFF2-40B4-BE49-F238E27FC236}">
                  <a16:creationId xmlns:a16="http://schemas.microsoft.com/office/drawing/2014/main" id="{55A79E03-1464-C04D-9464-1B9BEF27EBF5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11" name="Sottotitolo 2">
            <a:extLst>
              <a:ext uri="{FF2B5EF4-FFF2-40B4-BE49-F238E27FC236}">
                <a16:creationId xmlns:a16="http://schemas.microsoft.com/office/drawing/2014/main" id="{ADE4E439-3FB0-4C44-8457-EC61ED4841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5373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F7BB5D4-1107-1448-9578-854E3405F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6691" y="4873334"/>
            <a:ext cx="1431738" cy="13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9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880C1BD-4AE5-A040-8A52-19F85EA42D42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4B171A77-05E5-464D-8ADB-D7B57B3C0189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AE9B61D5-5C61-894C-8E57-8F8BA0D9F97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8" name="Picture 2" descr="Home - Unimol">
                <a:extLst>
                  <a:ext uri="{FF2B5EF4-FFF2-40B4-BE49-F238E27FC236}">
                    <a16:creationId xmlns:a16="http://schemas.microsoft.com/office/drawing/2014/main" id="{44221120-90AD-0F4B-92D8-6B212A4B17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Sottotitolo 2">
              <a:extLst>
                <a:ext uri="{FF2B5EF4-FFF2-40B4-BE49-F238E27FC236}">
                  <a16:creationId xmlns:a16="http://schemas.microsoft.com/office/drawing/2014/main" id="{AFCF23BC-D233-4B45-AF7A-216FCF10E7E3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9" name="Sottotitolo 2">
            <a:extLst>
              <a:ext uri="{FF2B5EF4-FFF2-40B4-BE49-F238E27FC236}">
                <a16:creationId xmlns:a16="http://schemas.microsoft.com/office/drawing/2014/main" id="{C095DD0B-2696-AF42-9286-D051C0E3B76A}"/>
              </a:ext>
            </a:extLst>
          </p:cNvPr>
          <p:cNvSpPr txBox="1">
            <a:spLocks/>
          </p:cNvSpPr>
          <p:nvPr/>
        </p:nvSpPr>
        <p:spPr>
          <a:xfrm>
            <a:off x="685455" y="180210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Conditioned</a:t>
            </a:r>
            <a:r>
              <a:rPr lang="it-IT" sz="3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36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Assignment</a:t>
            </a:r>
            <a:r>
              <a:rPr lang="it-IT" sz="3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36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function</a:t>
            </a:r>
            <a:endParaRPr lang="it-IT" sz="36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F0FDF46-1C53-1A42-B9E2-3B41B9C3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948" y="1846890"/>
            <a:ext cx="960647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Sometimes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homeowners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need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to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establish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policies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that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enable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the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assignment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of </a:t>
            </a:r>
            <a:r>
              <a:rPr lang="it-IT" sz="2000" dirty="0" err="1">
                <a:solidFill>
                  <a:srgbClr val="C42229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role</a:t>
            </a:r>
            <a:r>
              <a:rPr lang="it-IT" sz="2000" dirty="0">
                <a:solidFill>
                  <a:srgbClr val="C42229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solidFill>
                  <a:srgbClr val="C42229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pairs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to </a:t>
            </a:r>
            <a:r>
              <a:rPr lang="it-IT" sz="2000" dirty="0" err="1">
                <a:solidFill>
                  <a:srgbClr val="C42229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device</a:t>
            </a:r>
            <a:r>
              <a:rPr lang="it-IT" sz="2000" dirty="0">
                <a:solidFill>
                  <a:srgbClr val="C42229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solidFill>
                  <a:srgbClr val="C42229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roles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based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on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their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association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with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other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device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roles</a:t>
            </a: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644A5B8-359F-6B4A-88EF-FEE145EB8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948" y="4506983"/>
            <a:ext cx="831600" cy="8316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EAE5201-E150-DA40-8748-05EBFA8D8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537" y="5338764"/>
            <a:ext cx="829616" cy="82961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102B6A7-E536-F446-94C1-DF49574A1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4537" y="3643850"/>
            <a:ext cx="829616" cy="829616"/>
          </a:xfrm>
          <a:prstGeom prst="rect">
            <a:avLst/>
          </a:prstGeom>
        </p:spPr>
      </p:pic>
      <p:pic>
        <p:nvPicPr>
          <p:cNvPr id="3" name="Immagine 2" descr="Immagine che contiene cerchi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A4BA29CA-B93A-3F4C-90BB-24BDA2C6C2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2804" y="5210426"/>
            <a:ext cx="500430" cy="500430"/>
          </a:xfrm>
          <a:prstGeom prst="rect">
            <a:avLst/>
          </a:prstGeom>
        </p:spPr>
      </p:pic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E1E80170-52A9-3F48-A71A-0815BD67CE1F}"/>
              </a:ext>
            </a:extLst>
          </p:cNvPr>
          <p:cNvCxnSpPr>
            <a:cxnSpLocks/>
          </p:cNvCxnSpPr>
          <p:nvPr/>
        </p:nvCxnSpPr>
        <p:spPr>
          <a:xfrm flipH="1">
            <a:off x="2305434" y="4354657"/>
            <a:ext cx="1237882" cy="60329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F55CF470-E37E-DE47-8529-645327ACA405}"/>
              </a:ext>
            </a:extLst>
          </p:cNvPr>
          <p:cNvCxnSpPr>
            <a:cxnSpLocks/>
          </p:cNvCxnSpPr>
          <p:nvPr/>
        </p:nvCxnSpPr>
        <p:spPr>
          <a:xfrm flipH="1" flipV="1">
            <a:off x="2320171" y="5033621"/>
            <a:ext cx="1262367" cy="50043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magine 23" descr="Immagine che contiene Elementi grafici, simbolo, logo, Carattere&#10;&#10;Descrizione generata automaticamente">
            <a:extLst>
              <a:ext uri="{FF2B5EF4-FFF2-40B4-BE49-F238E27FC236}">
                <a16:creationId xmlns:a16="http://schemas.microsoft.com/office/drawing/2014/main" id="{7ED30494-2D11-8743-A36E-E0716CD462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8276" y="5057938"/>
            <a:ext cx="598980" cy="59898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4FFB1C7B-1A41-D34D-AC24-6611488A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814" y="4629041"/>
            <a:ext cx="831600" cy="831600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8E0D3768-9690-984E-B3C8-ABF5A20F9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403" y="5460822"/>
            <a:ext cx="829616" cy="82961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64CB96D9-DC9E-8F4A-9C8A-851326C39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6403" y="3765908"/>
            <a:ext cx="829616" cy="829616"/>
          </a:xfrm>
          <a:prstGeom prst="rect">
            <a:avLst/>
          </a:prstGeom>
        </p:spPr>
      </p:pic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DE2478F-5CB5-1E47-9F4D-D15F06BDA2B6}"/>
              </a:ext>
            </a:extLst>
          </p:cNvPr>
          <p:cNvCxnSpPr>
            <a:cxnSpLocks/>
          </p:cNvCxnSpPr>
          <p:nvPr/>
        </p:nvCxnSpPr>
        <p:spPr>
          <a:xfrm flipH="1" flipV="1">
            <a:off x="7942037" y="5155679"/>
            <a:ext cx="1262367" cy="50043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58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880C1BD-4AE5-A040-8A52-19F85EA42D42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4B171A77-05E5-464D-8ADB-D7B57B3C0189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AE9B61D5-5C61-894C-8E57-8F8BA0D9F97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8" name="Picture 2" descr="Home - Unimol">
                <a:extLst>
                  <a:ext uri="{FF2B5EF4-FFF2-40B4-BE49-F238E27FC236}">
                    <a16:creationId xmlns:a16="http://schemas.microsoft.com/office/drawing/2014/main" id="{44221120-90AD-0F4B-92D8-6B212A4B17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Sottotitolo 2">
              <a:extLst>
                <a:ext uri="{FF2B5EF4-FFF2-40B4-BE49-F238E27FC236}">
                  <a16:creationId xmlns:a16="http://schemas.microsoft.com/office/drawing/2014/main" id="{AFCF23BC-D233-4B45-AF7A-216FCF10E7E3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F0FDF46-1C53-1A42-B9E2-3B41B9C3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958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just">
              <a:buNone/>
            </a:pP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We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include </a:t>
            </a:r>
            <a:r>
              <a:rPr lang="it-IT" sz="2000" dirty="0" err="1">
                <a:solidFill>
                  <a:srgbClr val="C00000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preconditions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for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assignment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actions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,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following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ARBAC97's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paradigm</a:t>
            </a: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just">
              <a:buNone/>
            </a:pP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just">
              <a:buNone/>
            </a:pP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just">
              <a:buNone/>
            </a:pPr>
            <a:r>
              <a:rPr lang="it-IT" sz="32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AssignRPDR</a:t>
            </a:r>
            <a:r>
              <a:rPr lang="it-IT" sz="32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(</a:t>
            </a:r>
            <a:r>
              <a:rPr lang="it-IT" sz="32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AUser</a:t>
            </a:r>
            <a:r>
              <a:rPr lang="it-IT" sz="32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, AR, </a:t>
            </a:r>
            <a:r>
              <a:rPr lang="it-IT" sz="3200" dirty="0">
                <a:solidFill>
                  <a:srgbClr val="C00000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RP</a:t>
            </a:r>
            <a:r>
              <a:rPr lang="it-IT" sz="32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, </a:t>
            </a:r>
            <a:r>
              <a:rPr lang="it-IT" sz="3200" i="1" u="sng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precondition</a:t>
            </a:r>
            <a:r>
              <a:rPr lang="it-IT" sz="32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, </a:t>
            </a:r>
            <a:r>
              <a:rPr lang="it-IT" sz="3200" dirty="0">
                <a:solidFill>
                  <a:srgbClr val="C00000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DR</a:t>
            </a:r>
            <a:r>
              <a:rPr lang="it-IT" sz="32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)</a:t>
            </a:r>
          </a:p>
          <a:p>
            <a:pPr marL="0" indent="0" algn="just">
              <a:spcBef>
                <a:spcPts val="400"/>
              </a:spcBef>
              <a:buNone/>
            </a:pPr>
            <a:endParaRPr lang="it-IT" sz="36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it-IT" sz="36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just">
              <a:buNone/>
            </a:pP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AssignRPDR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(Roberta,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Home_Owner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, </a:t>
            </a:r>
            <a:r>
              <a:rPr lang="it-IT" sz="2000" dirty="0" err="1">
                <a:solidFill>
                  <a:srgbClr val="C00000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maid_AtHome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, </a:t>
            </a:r>
            <a:r>
              <a:rPr lang="it-IT" sz="2000" i="1" u="sng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Door_Device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, </a:t>
            </a:r>
            <a:r>
              <a:rPr lang="it-IT" sz="2000" dirty="0" err="1">
                <a:solidFill>
                  <a:srgbClr val="C00000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Cleaning_Devices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)</a:t>
            </a:r>
          </a:p>
          <a:p>
            <a:pPr marL="0" indent="0" algn="just">
              <a:buNone/>
            </a:pP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C47050C5-0A63-1C47-AFD6-8A8351CBF4FF}"/>
              </a:ext>
            </a:extLst>
          </p:cNvPr>
          <p:cNvSpPr txBox="1">
            <a:spLocks/>
          </p:cNvSpPr>
          <p:nvPr/>
        </p:nvSpPr>
        <p:spPr>
          <a:xfrm>
            <a:off x="685455" y="180210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Conditioned</a:t>
            </a:r>
            <a:r>
              <a:rPr lang="it-IT" sz="3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36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Assignment</a:t>
            </a:r>
            <a:r>
              <a:rPr lang="it-IT" sz="3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36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function</a:t>
            </a:r>
            <a:endParaRPr lang="it-IT" sz="36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3778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8740C15C-B441-244D-B101-EDBBA7452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769" y="1908019"/>
            <a:ext cx="1041314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sz="1800" b="1" dirty="0">
                <a:solidFill>
                  <a:srgbClr val="890E0E"/>
                </a:solidFill>
              </a:rPr>
              <a:t>Admins</a:t>
            </a:r>
            <a:r>
              <a:rPr lang="en-US" altLang="it-IT" sz="1800" dirty="0"/>
              <a:t>: </a:t>
            </a:r>
            <a:r>
              <a:rPr lang="en-US" altLang="it-IT" sz="1800" dirty="0" err="1"/>
              <a:t>Home_Owner</a:t>
            </a:r>
            <a:r>
              <a:rPr lang="en-US" altLang="it-IT" sz="1800" dirty="0"/>
              <a:t>, </a:t>
            </a:r>
            <a:r>
              <a:rPr lang="en-US" altLang="it-IT" sz="1800" dirty="0" err="1"/>
              <a:t>Adult_Manager</a:t>
            </a:r>
            <a:r>
              <a:rPr lang="en-US" altLang="it-IT" sz="1800" dirty="0"/>
              <a:t>, </a:t>
            </a:r>
            <a:r>
              <a:rPr lang="en-US" altLang="it-IT" sz="1800" dirty="0" err="1"/>
              <a:t>Entertainment_Manager</a:t>
            </a:r>
            <a:r>
              <a:rPr lang="en-US" altLang="it-IT" sz="1800" dirty="0"/>
              <a:t>,…</a:t>
            </a:r>
          </a:p>
          <a:p>
            <a:r>
              <a:rPr lang="en-US" altLang="it-IT" sz="1800" b="1" dirty="0"/>
              <a:t> </a:t>
            </a:r>
          </a:p>
          <a:p>
            <a:pPr algn="l"/>
            <a:r>
              <a:rPr lang="en-US" altLang="it-IT" sz="1800" b="1" dirty="0">
                <a:solidFill>
                  <a:srgbClr val="890E0E"/>
                </a:solidFill>
              </a:rPr>
              <a:t>Assign Rules</a:t>
            </a:r>
          </a:p>
          <a:p>
            <a:pPr algn="l"/>
            <a:endParaRPr lang="en-US" altLang="it-IT" sz="1800" dirty="0">
              <a:solidFill>
                <a:srgbClr val="890E0E"/>
              </a:solidFill>
            </a:endParaRPr>
          </a:p>
          <a:p>
            <a:pPr algn="l"/>
            <a:r>
              <a:rPr lang="en-US" altLang="it-IT" sz="1800" dirty="0">
                <a:solidFill>
                  <a:srgbClr val="890E0E"/>
                </a:solidFill>
              </a:rPr>
              <a:t>  </a:t>
            </a:r>
            <a:r>
              <a:rPr lang="en-US" altLang="it-IT" sz="1800" dirty="0"/>
              <a:t> - </a:t>
            </a:r>
            <a:r>
              <a:rPr lang="en-US" altLang="it-IT" sz="1800" b="1" dirty="0" err="1"/>
              <a:t>AssignRPDR</a:t>
            </a:r>
            <a:r>
              <a:rPr lang="en-US" altLang="it-IT" sz="1800" dirty="0"/>
              <a:t>( </a:t>
            </a:r>
            <a:r>
              <a:rPr lang="en-US" altLang="it-IT" sz="1800" dirty="0" err="1"/>
              <a:t>Home_Owner</a:t>
            </a:r>
            <a:r>
              <a:rPr lang="en-US" altLang="it-IT" sz="1800" dirty="0"/>
              <a:t>,   </a:t>
            </a:r>
            <a:r>
              <a:rPr lang="en-US" altLang="it-IT" sz="1800" dirty="0" err="1"/>
              <a:t>maid_At_Home</a:t>
            </a:r>
            <a:r>
              <a:rPr lang="en-US" altLang="it-IT" sz="1800" dirty="0"/>
              <a:t>, </a:t>
            </a:r>
            <a:r>
              <a:rPr lang="en-US" altLang="it-IT" sz="1800" b="1" dirty="0" err="1"/>
              <a:t>Door_Device</a:t>
            </a:r>
            <a:r>
              <a:rPr lang="en-US" altLang="it-IT" sz="1800" dirty="0"/>
              <a:t>,  </a:t>
            </a:r>
            <a:r>
              <a:rPr lang="en-US" altLang="it-IT" sz="1800" dirty="0" err="1"/>
              <a:t>Cleaning_Devices</a:t>
            </a:r>
            <a:r>
              <a:rPr lang="en-US" altLang="it-IT" sz="1800" dirty="0"/>
              <a:t> )</a:t>
            </a:r>
          </a:p>
          <a:p>
            <a:pPr algn="l"/>
            <a:r>
              <a:rPr lang="en-US" altLang="it-IT" sz="1800" dirty="0"/>
              <a:t>   - </a:t>
            </a:r>
            <a:r>
              <a:rPr lang="en-US" altLang="it-IT" sz="1800" b="1" dirty="0" err="1"/>
              <a:t>AssignRPDR</a:t>
            </a:r>
            <a:r>
              <a:rPr lang="en-US" altLang="it-IT" sz="1800" dirty="0"/>
              <a:t>( </a:t>
            </a:r>
            <a:r>
              <a:rPr lang="en-US" altLang="it-IT" sz="1800" dirty="0" err="1"/>
              <a:t>Adult_Manager</a:t>
            </a:r>
            <a:r>
              <a:rPr lang="en-US" altLang="it-IT" sz="1800" dirty="0"/>
              <a:t>,   </a:t>
            </a:r>
            <a:r>
              <a:rPr lang="en-US" altLang="it-IT" sz="1800" dirty="0" err="1"/>
              <a:t>guest_At_Home</a:t>
            </a:r>
            <a:r>
              <a:rPr lang="en-US" altLang="it-IT" sz="1800" dirty="0"/>
              <a:t>, </a:t>
            </a:r>
            <a:r>
              <a:rPr lang="en-US" altLang="it-IT" sz="1800" b="1" dirty="0"/>
              <a:t>true</a:t>
            </a:r>
            <a:r>
              <a:rPr lang="en-US" altLang="it-IT" sz="1800" dirty="0"/>
              <a:t>, </a:t>
            </a:r>
            <a:r>
              <a:rPr lang="en-US" altLang="it-IT" sz="1800" dirty="0" err="1"/>
              <a:t>Lighting_Devices</a:t>
            </a:r>
            <a:r>
              <a:rPr lang="en-US" altLang="it-IT" sz="1800" dirty="0"/>
              <a:t>)</a:t>
            </a:r>
          </a:p>
          <a:p>
            <a:pPr algn="l"/>
            <a:r>
              <a:rPr lang="en-US" altLang="it-IT" sz="1800" dirty="0"/>
              <a:t>   - </a:t>
            </a:r>
            <a:r>
              <a:rPr lang="en-US" altLang="it-IT" sz="1800" b="1" dirty="0" err="1"/>
              <a:t>AssignRPDR</a:t>
            </a:r>
            <a:r>
              <a:rPr lang="en-US" altLang="it-IT" sz="1800" dirty="0"/>
              <a:t>( </a:t>
            </a:r>
            <a:r>
              <a:rPr lang="en-US" altLang="it-IT" sz="1800" dirty="0" err="1"/>
              <a:t>Entertainment_Manager</a:t>
            </a:r>
            <a:r>
              <a:rPr lang="en-US" altLang="it-IT" sz="1800" dirty="0"/>
              <a:t>, </a:t>
            </a:r>
            <a:r>
              <a:rPr lang="en-US" altLang="it-IT" sz="1800" dirty="0" err="1"/>
              <a:t>kid_Entertainment_Time</a:t>
            </a:r>
            <a:r>
              <a:rPr lang="en-US" altLang="it-IT" sz="1800" dirty="0"/>
              <a:t>,</a:t>
            </a:r>
          </a:p>
          <a:p>
            <a:pPr algn="l"/>
            <a:r>
              <a:rPr lang="en-US" altLang="it-IT" sz="1800" b="1" dirty="0"/>
              <a:t>					 ¬</a:t>
            </a:r>
            <a:r>
              <a:rPr lang="en-US" altLang="it-IT" sz="1800" b="1" dirty="0" err="1"/>
              <a:t>Entertainment_Devices</a:t>
            </a:r>
            <a:r>
              <a:rPr lang="en-US" altLang="it-IT" sz="1800" dirty="0"/>
              <a:t>, </a:t>
            </a:r>
            <a:r>
              <a:rPr lang="en-US" altLang="it-IT" sz="1800" dirty="0" err="1"/>
              <a:t>Kids_Friendly_Content</a:t>
            </a:r>
            <a:r>
              <a:rPr lang="en-US" altLang="it-IT" sz="1800" dirty="0"/>
              <a:t>)   </a:t>
            </a:r>
          </a:p>
          <a:p>
            <a:pPr algn="l"/>
            <a:r>
              <a:rPr lang="en-US" altLang="it-IT" sz="1800" dirty="0"/>
              <a:t>     …</a:t>
            </a:r>
          </a:p>
          <a:p>
            <a:pPr algn="l"/>
            <a:r>
              <a:rPr lang="en-US" altLang="it-IT" sz="1800" b="1" dirty="0">
                <a:solidFill>
                  <a:srgbClr val="890E0E"/>
                </a:solidFill>
              </a:rPr>
              <a:t>Revoke Rules</a:t>
            </a:r>
          </a:p>
          <a:p>
            <a:pPr algn="l"/>
            <a:endParaRPr lang="en-US" altLang="it-IT" sz="1800" dirty="0"/>
          </a:p>
          <a:p>
            <a:pPr algn="l"/>
            <a:r>
              <a:rPr lang="en-US" altLang="it-IT" sz="1800" b="1" dirty="0"/>
              <a:t> - </a:t>
            </a:r>
            <a:r>
              <a:rPr lang="en-US" altLang="it-IT" sz="1800" b="1" dirty="0" err="1"/>
              <a:t>RevokeRPDR</a:t>
            </a:r>
            <a:r>
              <a:rPr lang="en-US" altLang="it-IT" sz="1800" dirty="0"/>
              <a:t>(</a:t>
            </a:r>
            <a:r>
              <a:rPr lang="en-US" altLang="it-IT" sz="1800" dirty="0" err="1"/>
              <a:t>Home_Owner</a:t>
            </a:r>
            <a:r>
              <a:rPr lang="en-US" altLang="it-IT" sz="1800" dirty="0"/>
              <a:t>,   </a:t>
            </a:r>
            <a:r>
              <a:rPr lang="en-US" altLang="it-IT" sz="1800" dirty="0" err="1"/>
              <a:t>maid_At_Home</a:t>
            </a:r>
            <a:r>
              <a:rPr lang="en-US" altLang="it-IT" sz="1800" dirty="0"/>
              <a:t>, </a:t>
            </a:r>
            <a:r>
              <a:rPr lang="en-US" altLang="it-IT" sz="1800" dirty="0" err="1"/>
              <a:t>Cleaning_Devices</a:t>
            </a:r>
            <a:r>
              <a:rPr lang="en-US" altLang="it-IT" sz="1800" dirty="0"/>
              <a:t> )</a:t>
            </a:r>
          </a:p>
          <a:p>
            <a:pPr algn="l"/>
            <a:r>
              <a:rPr lang="en-US" altLang="it-IT" sz="1800" b="1" dirty="0"/>
              <a:t> - </a:t>
            </a:r>
            <a:r>
              <a:rPr lang="en-US" altLang="it-IT" sz="1800" b="1" dirty="0" err="1"/>
              <a:t>RevokeRPDR</a:t>
            </a:r>
            <a:r>
              <a:rPr lang="en-US" altLang="it-IT" sz="1800" dirty="0"/>
              <a:t>(</a:t>
            </a:r>
            <a:r>
              <a:rPr lang="en-US" altLang="it-IT" sz="1800" dirty="0" err="1"/>
              <a:t>Adult_Manager</a:t>
            </a:r>
            <a:r>
              <a:rPr lang="en-US" altLang="it-IT" sz="1800" dirty="0"/>
              <a:t>,   </a:t>
            </a:r>
            <a:r>
              <a:rPr lang="en-US" altLang="it-IT" sz="1800" dirty="0" err="1"/>
              <a:t>guest_At_Home</a:t>
            </a:r>
            <a:r>
              <a:rPr lang="en-US" altLang="it-IT" sz="1800" dirty="0"/>
              <a:t>, </a:t>
            </a:r>
            <a:r>
              <a:rPr lang="en-US" altLang="it-IT" sz="1800" dirty="0" err="1"/>
              <a:t>Lighting_Device</a:t>
            </a:r>
            <a:r>
              <a:rPr lang="en-US" altLang="it-IT" sz="1800" dirty="0"/>
              <a:t>)</a:t>
            </a:r>
          </a:p>
          <a:p>
            <a:pPr algn="l"/>
            <a:r>
              <a:rPr lang="en-US" altLang="it-IT" sz="1800" dirty="0"/>
              <a:t>   …</a:t>
            </a:r>
          </a:p>
          <a:p>
            <a:pPr algn="l"/>
            <a:endParaRPr lang="en-US" altLang="it-IT" sz="1800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026558E-10A1-B24D-B494-A55334696FD1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E73C5144-5028-694F-8993-601EA30B6D4E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4628518-D95B-3A42-A774-CAF95712BF3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Picture 2" descr="Home - Unimol">
                <a:extLst>
                  <a:ext uri="{FF2B5EF4-FFF2-40B4-BE49-F238E27FC236}">
                    <a16:creationId xmlns:a16="http://schemas.microsoft.com/office/drawing/2014/main" id="{3422BCBF-4882-9F45-959F-086FDE3661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Sottotitolo 2">
              <a:extLst>
                <a:ext uri="{FF2B5EF4-FFF2-40B4-BE49-F238E27FC236}">
                  <a16:creationId xmlns:a16="http://schemas.microsoft.com/office/drawing/2014/main" id="{DAC4B033-0092-FC48-A292-81F8B7AED4D0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12" name="Sottotitolo 2">
            <a:extLst>
              <a:ext uri="{FF2B5EF4-FFF2-40B4-BE49-F238E27FC236}">
                <a16:creationId xmlns:a16="http://schemas.microsoft.com/office/drawing/2014/main" id="{9234045F-1CB8-5446-95EC-326840409B65}"/>
              </a:ext>
            </a:extLst>
          </p:cNvPr>
          <p:cNvSpPr txBox="1">
            <a:spLocks/>
          </p:cNvSpPr>
          <p:nvPr/>
        </p:nvSpPr>
        <p:spPr>
          <a:xfrm>
            <a:off x="-13657" y="147926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Example</a:t>
            </a:r>
            <a:r>
              <a:rPr lang="it-IT" sz="3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of AEGRBAC policy</a:t>
            </a:r>
          </a:p>
        </p:txBody>
      </p:sp>
    </p:spTree>
    <p:extLst>
      <p:ext uri="{BB962C8B-B14F-4D97-AF65-F5344CB8AC3E}">
        <p14:creationId xmlns:p14="http://schemas.microsoft.com/office/powerpoint/2010/main" val="99228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5142F9C-723E-DF47-8861-44BEB5397D2D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A374FB9F-9343-4841-8E65-A4F8C9D75F9C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470CA82D-D210-7843-9C40-52323DC0C00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8" name="Picture 2" descr="Home - Unimol">
                <a:extLst>
                  <a:ext uri="{FF2B5EF4-FFF2-40B4-BE49-F238E27FC236}">
                    <a16:creationId xmlns:a16="http://schemas.microsoft.com/office/drawing/2014/main" id="{F05E8AE1-53C1-AA41-85B0-58F13677CE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Sottotitolo 2">
              <a:extLst>
                <a:ext uri="{FF2B5EF4-FFF2-40B4-BE49-F238E27FC236}">
                  <a16:creationId xmlns:a16="http://schemas.microsoft.com/office/drawing/2014/main" id="{C5225750-4B0F-DB42-9E43-3E45C173E748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9" name="Sottotitolo 2">
            <a:extLst>
              <a:ext uri="{FF2B5EF4-FFF2-40B4-BE49-F238E27FC236}">
                <a16:creationId xmlns:a16="http://schemas.microsoft.com/office/drawing/2014/main" id="{4D791E3B-EF82-6D45-812D-01ACD1F26B40}"/>
              </a:ext>
            </a:extLst>
          </p:cNvPr>
          <p:cNvSpPr txBox="1">
            <a:spLocks/>
          </p:cNvSpPr>
          <p:nvPr/>
        </p:nvSpPr>
        <p:spPr>
          <a:xfrm>
            <a:off x="-13657" y="147926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Security </a:t>
            </a:r>
            <a:r>
              <a:rPr lang="it-IT" sz="40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Requirements</a:t>
            </a:r>
            <a:endParaRPr lang="it-IT" sz="40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284F42D-62EF-1649-9097-233DCEC77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347" y="1678147"/>
            <a:ext cx="608753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Homeowners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design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administrative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policies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to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achieve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specific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security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goals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>
              <a:lnSpc>
                <a:spcPct val="150000"/>
              </a:lnSpc>
            </a:pPr>
            <a:r>
              <a:rPr lang="it-IT" sz="2000" dirty="0" err="1">
                <a:solidFill>
                  <a:srgbClr val="C00000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Privilege</a:t>
            </a:r>
            <a:r>
              <a:rPr lang="it-IT" sz="2000" dirty="0">
                <a:solidFill>
                  <a:srgbClr val="C00000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escalation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: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ensuring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that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no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role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pair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has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unauthorized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access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to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devices</a:t>
            </a: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>
              <a:lnSpc>
                <a:spcPct val="150000"/>
              </a:lnSpc>
            </a:pPr>
            <a:r>
              <a:rPr lang="it-IT" sz="2000" dirty="0" err="1">
                <a:solidFill>
                  <a:srgbClr val="C00000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Availability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: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ensuring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that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a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role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pair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has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the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necessary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devices</a:t>
            </a: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pic>
        <p:nvPicPr>
          <p:cNvPr id="3" name="Immagine 2" descr="Immagine che contiene testo, calzature, uomo, schermata&#10;&#10;Descrizione generata automaticamente">
            <a:extLst>
              <a:ext uri="{FF2B5EF4-FFF2-40B4-BE49-F238E27FC236}">
                <a16:creationId xmlns:a16="http://schemas.microsoft.com/office/drawing/2014/main" id="{25FFD6E1-7C3D-4540-AAAE-CA4CBA0422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3013" y="1823091"/>
            <a:ext cx="3742555" cy="2125948"/>
          </a:xfrm>
          <a:prstGeom prst="rect">
            <a:avLst/>
          </a:prstGeom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5A47C437-D11A-A148-B41D-93DF60BF8034}"/>
              </a:ext>
            </a:extLst>
          </p:cNvPr>
          <p:cNvGrpSpPr/>
          <p:nvPr/>
        </p:nvGrpSpPr>
        <p:grpSpPr>
          <a:xfrm>
            <a:off x="7181005" y="4401243"/>
            <a:ext cx="2393854" cy="1489285"/>
            <a:chOff x="7091053" y="4621376"/>
            <a:chExt cx="2393854" cy="1489285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7134E38E-DB33-234A-8E75-A3BDAE2AB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1053" y="5212933"/>
              <a:ext cx="897728" cy="897728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C1854399-9E49-CB46-B4C0-F4C513EB0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0441" y="5080771"/>
              <a:ext cx="654466" cy="654466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9E81AC40-D501-654D-8474-396851538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781" y="4621376"/>
              <a:ext cx="654467" cy="654467"/>
            </a:xfrm>
            <a:prstGeom prst="rect">
              <a:avLst/>
            </a:prstGeom>
          </p:spPr>
        </p:pic>
      </p:grpSp>
      <p:pic>
        <p:nvPicPr>
          <p:cNvPr id="17" name="Immagine 16" descr="Immagine che contiene simbolo, Elementi grafici, cerchio, logo&#10;&#10;Descrizione generata automaticamente">
            <a:extLst>
              <a:ext uri="{FF2B5EF4-FFF2-40B4-BE49-F238E27FC236}">
                <a16:creationId xmlns:a16="http://schemas.microsoft.com/office/drawing/2014/main" id="{DA8300EB-1836-774F-835D-D2DB44A368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2025" y="5548523"/>
            <a:ext cx="985667" cy="985667"/>
          </a:xfrm>
          <a:prstGeom prst="rect">
            <a:avLst/>
          </a:prstGeom>
        </p:spPr>
      </p:pic>
      <p:pic>
        <p:nvPicPr>
          <p:cNvPr id="21" name="Immagine 20" descr="Immagine che contiene Elementi grafici, schermata, design, cartone animato&#10;&#10;Descrizione generata automaticamente">
            <a:extLst>
              <a:ext uri="{FF2B5EF4-FFF2-40B4-BE49-F238E27FC236}">
                <a16:creationId xmlns:a16="http://schemas.microsoft.com/office/drawing/2014/main" id="{2CD13652-BFE4-6C4B-A742-3187F2A9D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2171" y="5787197"/>
            <a:ext cx="602172" cy="6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6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AB36F41F-9A54-D346-8A7D-C22114422BF8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5588E2AC-9903-6845-81BB-33FDE86AD3FC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4932E0E5-AF6A-8044-8F39-8C7AF58CEA5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8" name="Picture 2" descr="Home - Unimol">
                <a:extLst>
                  <a:ext uri="{FF2B5EF4-FFF2-40B4-BE49-F238E27FC236}">
                    <a16:creationId xmlns:a16="http://schemas.microsoft.com/office/drawing/2014/main" id="{CBE31F49-73E2-924F-A687-77C2E62199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Sottotitolo 2">
              <a:extLst>
                <a:ext uri="{FF2B5EF4-FFF2-40B4-BE49-F238E27FC236}">
                  <a16:creationId xmlns:a16="http://schemas.microsoft.com/office/drawing/2014/main" id="{C2AD79AA-CCF2-2E44-B467-79DB1676E571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11" name="Sottotitolo 2">
            <a:extLst>
              <a:ext uri="{FF2B5EF4-FFF2-40B4-BE49-F238E27FC236}">
                <a16:creationId xmlns:a16="http://schemas.microsoft.com/office/drawing/2014/main" id="{1C8D4325-1D6F-B247-93B8-CB6D9DB438F6}"/>
              </a:ext>
            </a:extLst>
          </p:cNvPr>
          <p:cNvSpPr txBox="1">
            <a:spLocks/>
          </p:cNvSpPr>
          <p:nvPr/>
        </p:nvSpPr>
        <p:spPr>
          <a:xfrm>
            <a:off x="-13657" y="147926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DR - </a:t>
            </a:r>
            <a:r>
              <a:rPr lang="it-IT" sz="40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reachability</a:t>
            </a:r>
            <a:r>
              <a:rPr lang="it-IT" sz="40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40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problem</a:t>
            </a:r>
            <a:endParaRPr lang="it-IT" sz="40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5D00FC8-3E5A-0548-A1DF-5399AEC7C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943" y="1725527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- availability 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- escalation of privileges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- …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773343E0-1E36-7A40-8F76-F70B26A4F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483" y="3881853"/>
            <a:ext cx="8610600" cy="99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3200" b="1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DR-reachability Problem</a:t>
            </a:r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DE07921E-FEEE-2242-91A0-A4C9F9F1E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4848" y="2880797"/>
            <a:ext cx="8220" cy="808997"/>
          </a:xfrm>
          <a:prstGeom prst="line">
            <a:avLst/>
          </a:prstGeom>
          <a:noFill/>
          <a:ln w="139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E75C3834-ECD6-4A41-8DF4-1734243CC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867" y="3056811"/>
            <a:ext cx="2505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 dirty="0">
                <a:latin typeface="Times New Roman" charset="0"/>
              </a:rPr>
              <a:t>each reduces to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0096AAA-D3DD-8A4A-9245-FB2B757F132D}"/>
              </a:ext>
            </a:extLst>
          </p:cNvPr>
          <p:cNvSpPr txBox="1"/>
          <p:nvPr/>
        </p:nvSpPr>
        <p:spPr>
          <a:xfrm>
            <a:off x="1303866" y="4886220"/>
            <a:ext cx="102979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Can any role pair gain access to a given device-role </a:t>
            </a:r>
            <a:r>
              <a:rPr lang="en-US" sz="28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goal</a:t>
            </a: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using the AEGRBAC rules?</a:t>
            </a:r>
          </a:p>
        </p:txBody>
      </p:sp>
    </p:spTree>
    <p:extLst>
      <p:ext uri="{BB962C8B-B14F-4D97-AF65-F5344CB8AC3E}">
        <p14:creationId xmlns:p14="http://schemas.microsoft.com/office/powerpoint/2010/main" val="333365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AB36F41F-9A54-D346-8A7D-C22114422BF8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5588E2AC-9903-6845-81BB-33FDE86AD3FC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4932E0E5-AF6A-8044-8F39-8C7AF58CEA5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8" name="Picture 2" descr="Home - Unimol">
                <a:extLst>
                  <a:ext uri="{FF2B5EF4-FFF2-40B4-BE49-F238E27FC236}">
                    <a16:creationId xmlns:a16="http://schemas.microsoft.com/office/drawing/2014/main" id="{CBE31F49-73E2-924F-A687-77C2E62199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Sottotitolo 2">
              <a:extLst>
                <a:ext uri="{FF2B5EF4-FFF2-40B4-BE49-F238E27FC236}">
                  <a16:creationId xmlns:a16="http://schemas.microsoft.com/office/drawing/2014/main" id="{C2AD79AA-CCF2-2E44-B467-79DB1676E571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11" name="Sottotitolo 2">
            <a:extLst>
              <a:ext uri="{FF2B5EF4-FFF2-40B4-BE49-F238E27FC236}">
                <a16:creationId xmlns:a16="http://schemas.microsoft.com/office/drawing/2014/main" id="{1C8D4325-1D6F-B247-93B8-CB6D9DB438F6}"/>
              </a:ext>
            </a:extLst>
          </p:cNvPr>
          <p:cNvSpPr txBox="1">
            <a:spLocks/>
          </p:cNvSpPr>
          <p:nvPr/>
        </p:nvSpPr>
        <p:spPr>
          <a:xfrm>
            <a:off x="-13657" y="147926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DR - </a:t>
            </a:r>
            <a:r>
              <a:rPr lang="it-IT" sz="40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reachability</a:t>
            </a:r>
            <a:r>
              <a:rPr lang="it-IT" sz="40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40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problem</a:t>
            </a:r>
            <a:endParaRPr lang="it-IT" sz="40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A9713E9-770E-7146-A12E-56EFBA4D21B3}"/>
              </a:ext>
            </a:extLst>
          </p:cNvPr>
          <p:cNvSpPr/>
          <p:nvPr/>
        </p:nvSpPr>
        <p:spPr>
          <a:xfrm>
            <a:off x="2731387" y="3704391"/>
            <a:ext cx="603849" cy="569344"/>
          </a:xfrm>
          <a:prstGeom prst="ellipse">
            <a:avLst/>
          </a:prstGeom>
          <a:solidFill>
            <a:srgbClr val="C3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A53BB0AB-470B-6F40-89C0-860507163315}"/>
              </a:ext>
            </a:extLst>
          </p:cNvPr>
          <p:cNvSpPr/>
          <p:nvPr/>
        </p:nvSpPr>
        <p:spPr>
          <a:xfrm>
            <a:off x="9255243" y="3695765"/>
            <a:ext cx="603849" cy="569344"/>
          </a:xfrm>
          <a:prstGeom prst="ellipse">
            <a:avLst/>
          </a:prstGeom>
          <a:solidFill>
            <a:srgbClr val="C3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44D2F1B-BA5A-4A47-A3AA-016F592AE988}"/>
              </a:ext>
            </a:extLst>
          </p:cNvPr>
          <p:cNvSpPr/>
          <p:nvPr/>
        </p:nvSpPr>
        <p:spPr>
          <a:xfrm>
            <a:off x="7148893" y="3675637"/>
            <a:ext cx="603849" cy="569344"/>
          </a:xfrm>
          <a:prstGeom prst="ellipse">
            <a:avLst/>
          </a:prstGeom>
          <a:solidFill>
            <a:srgbClr val="C3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AD240438-5D89-4E49-A85E-C0CE8287514C}"/>
              </a:ext>
            </a:extLst>
          </p:cNvPr>
          <p:cNvSpPr/>
          <p:nvPr/>
        </p:nvSpPr>
        <p:spPr>
          <a:xfrm>
            <a:off x="4931672" y="3713017"/>
            <a:ext cx="603849" cy="569344"/>
          </a:xfrm>
          <a:prstGeom prst="ellipse">
            <a:avLst/>
          </a:prstGeom>
          <a:solidFill>
            <a:srgbClr val="C3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EE16A46-B4D8-4C42-B8CF-4F52E89AF588}"/>
              </a:ext>
            </a:extLst>
          </p:cNvPr>
          <p:cNvCxnSpPr/>
          <p:nvPr/>
        </p:nvCxnSpPr>
        <p:spPr>
          <a:xfrm>
            <a:off x="3434436" y="3997689"/>
            <a:ext cx="13974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88A52D6-9B6A-3C44-9E52-DBFAAF0CFAAE}"/>
              </a:ext>
            </a:extLst>
          </p:cNvPr>
          <p:cNvCxnSpPr>
            <a:cxnSpLocks/>
          </p:cNvCxnSpPr>
          <p:nvPr/>
        </p:nvCxnSpPr>
        <p:spPr>
          <a:xfrm>
            <a:off x="7828903" y="3980437"/>
            <a:ext cx="13974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CAF403FD-1081-2847-8F6B-27CF1CC7FC84}"/>
              </a:ext>
            </a:extLst>
          </p:cNvPr>
          <p:cNvCxnSpPr/>
          <p:nvPr/>
        </p:nvCxnSpPr>
        <p:spPr>
          <a:xfrm>
            <a:off x="5639215" y="3994859"/>
            <a:ext cx="138545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7E886F8-75F1-EC41-8EBB-81A7FCD1D146}"/>
              </a:ext>
            </a:extLst>
          </p:cNvPr>
          <p:cNvSpPr txBox="1"/>
          <p:nvPr/>
        </p:nvSpPr>
        <p:spPr>
          <a:xfrm>
            <a:off x="9350325" y="3254106"/>
            <a:ext cx="6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i+1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4C94FCDB-FD70-B84E-8500-08A9A0E35A5B}"/>
                  </a:ext>
                </a:extLst>
              </p:cNvPr>
              <p:cNvSpPr txBox="1"/>
              <p:nvPr/>
            </p:nvSpPr>
            <p:spPr>
              <a:xfrm>
                <a:off x="2479209" y="3067306"/>
                <a:ext cx="22121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𝐴𝑠𝑠𝑖𝑔𝑛𝑅𝑃𝐷𝑅</m:t>
                    </m:r>
                  </m:oMath>
                </a14:m>
                <a:r>
                  <a:rPr lang="it-IT" dirty="0">
                    <a:latin typeface="+mj-lt"/>
                  </a:rPr>
                  <a:t>  </a:t>
                </a:r>
                <a:r>
                  <a:rPr lang="it-IT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or</a:t>
                </a:r>
                <a:r>
                  <a:rPr lang="it-IT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4C94FCDB-FD70-B84E-8500-08A9A0E35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209" y="3067306"/>
                <a:ext cx="2212157" cy="369332"/>
              </a:xfrm>
              <a:prstGeom prst="rect">
                <a:avLst/>
              </a:prstGeom>
              <a:blipFill>
                <a:blip r:embed="rId4"/>
                <a:stretch>
                  <a:fillRect l="-571" t="-6667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AB3607F-7421-B44F-80BF-59E0F0A018AC}"/>
              </a:ext>
            </a:extLst>
          </p:cNvPr>
          <p:cNvSpPr txBox="1"/>
          <p:nvPr/>
        </p:nvSpPr>
        <p:spPr>
          <a:xfrm>
            <a:off x="10210268" y="3675637"/>
            <a:ext cx="198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goal</a:t>
            </a:r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A966C13-2E02-F74B-848B-23D29612F6ED}"/>
              </a:ext>
            </a:extLst>
          </p:cNvPr>
          <p:cNvSpPr txBox="1"/>
          <p:nvPr/>
        </p:nvSpPr>
        <p:spPr>
          <a:xfrm>
            <a:off x="2781324" y="4395775"/>
            <a:ext cx="11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Initial</a:t>
            </a:r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 state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65DF5A9-7077-714A-9F86-451FE1049822}"/>
              </a:ext>
            </a:extLst>
          </p:cNvPr>
          <p:cNvSpPr txBox="1"/>
          <p:nvPr/>
        </p:nvSpPr>
        <p:spPr>
          <a:xfrm>
            <a:off x="7327988" y="3254106"/>
            <a:ext cx="42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C54B8B2-E61A-9148-BC83-50232B69A341}"/>
              </a:ext>
            </a:extLst>
          </p:cNvPr>
          <p:cNvSpPr txBox="1"/>
          <p:nvPr/>
        </p:nvSpPr>
        <p:spPr>
          <a:xfrm>
            <a:off x="565968" y="3713017"/>
            <a:ext cx="179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AEGRBAC System </a:t>
            </a:r>
            <a:r>
              <a:rPr lang="it-IT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endParaRPr lang="it-IT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3768D3C-0FB5-2148-809E-22D5F3BCCE5D}"/>
                  </a:ext>
                </a:extLst>
              </p:cNvPr>
              <p:cNvSpPr txBox="1"/>
              <p:nvPr/>
            </p:nvSpPr>
            <p:spPr>
              <a:xfrm>
                <a:off x="4114146" y="3051145"/>
                <a:ext cx="16349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𝑅𝑒𝑣𝑜𝑘𝑒𝑅𝑃𝐷𝑅</m:t>
                      </m:r>
                    </m:oMath>
                  </m:oMathPara>
                </a14:m>
                <a:endParaRPr lang="it-IT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3768D3C-0FB5-2148-809E-22D5F3BC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146" y="3051145"/>
                <a:ext cx="16349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F0BAAE14-1F53-BA46-9745-10BD68EE1C2F}"/>
              </a:ext>
            </a:extLst>
          </p:cNvPr>
          <p:cNvCxnSpPr>
            <a:cxnSpLocks/>
          </p:cNvCxnSpPr>
          <p:nvPr/>
        </p:nvCxnSpPr>
        <p:spPr>
          <a:xfrm>
            <a:off x="4058123" y="3452799"/>
            <a:ext cx="0" cy="4228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5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13ED08F6-1588-FD47-A162-90B859DA6055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51F7DB64-FB62-B548-9D16-B1E35DE11E0D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99A86AE1-103C-1242-BC10-6EFC3E06A4A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Picture 2" descr="Home - Unimol">
                <a:extLst>
                  <a:ext uri="{FF2B5EF4-FFF2-40B4-BE49-F238E27FC236}">
                    <a16:creationId xmlns:a16="http://schemas.microsoft.com/office/drawing/2014/main" id="{4B459791-24B7-CE44-8B82-D268773A6A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Sottotitolo 2">
              <a:extLst>
                <a:ext uri="{FF2B5EF4-FFF2-40B4-BE49-F238E27FC236}">
                  <a16:creationId xmlns:a16="http://schemas.microsoft.com/office/drawing/2014/main" id="{2E75F7F2-EC7B-B64D-9D2E-2856EA3037D9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11" name="Sottotitolo 2">
            <a:extLst>
              <a:ext uri="{FF2B5EF4-FFF2-40B4-BE49-F238E27FC236}">
                <a16:creationId xmlns:a16="http://schemas.microsoft.com/office/drawing/2014/main" id="{D5EFE18F-CC7A-C94B-B0F6-91DF0AB40ED4}"/>
              </a:ext>
            </a:extLst>
          </p:cNvPr>
          <p:cNvSpPr txBox="1">
            <a:spLocks/>
          </p:cNvSpPr>
          <p:nvPr/>
        </p:nvSpPr>
        <p:spPr>
          <a:xfrm>
            <a:off x="-13657" y="147926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Our approach</a:t>
            </a:r>
          </a:p>
        </p:txBody>
      </p:sp>
      <p:pic>
        <p:nvPicPr>
          <p:cNvPr id="3" name="Immagine 2" descr="Immagine che contiene cartone animato, vestiti, design&#10;&#10;Descrizione generata automaticamente">
            <a:extLst>
              <a:ext uri="{FF2B5EF4-FFF2-40B4-BE49-F238E27FC236}">
                <a16:creationId xmlns:a16="http://schemas.microsoft.com/office/drawing/2014/main" id="{8A843E69-AEF7-8A47-8737-999FD994C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300" y="1797544"/>
            <a:ext cx="6448287" cy="392605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C4DC2A7-EC25-1841-9339-C261BEB70DEC}"/>
              </a:ext>
            </a:extLst>
          </p:cNvPr>
          <p:cNvSpPr txBox="1"/>
          <p:nvPr/>
        </p:nvSpPr>
        <p:spPr>
          <a:xfrm>
            <a:off x="1090099" y="2234866"/>
            <a:ext cx="4320448" cy="1261884"/>
          </a:xfrm>
          <a:prstGeom prst="rect">
            <a:avLst/>
          </a:prstGeom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Step 1:</a:t>
            </a:r>
          </a:p>
          <a:p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Reduction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role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reachability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problem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in ARBAC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0FB31F9-85A8-C546-99DA-23D4E536F81A}"/>
              </a:ext>
            </a:extLst>
          </p:cNvPr>
          <p:cNvSpPr txBox="1"/>
          <p:nvPr/>
        </p:nvSpPr>
        <p:spPr>
          <a:xfrm>
            <a:off x="1090098" y="4194673"/>
            <a:ext cx="4320447" cy="1261884"/>
          </a:xfrm>
          <a:prstGeom prst="rect">
            <a:avLst/>
          </a:prstGeom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Step 2:</a:t>
            </a:r>
          </a:p>
          <a:p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Automatic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analysis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using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existing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tools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46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09D4F5-35D4-9642-B2A7-E5BB50897BA7}"/>
              </a:ext>
            </a:extLst>
          </p:cNvPr>
          <p:cNvSpPr txBox="1"/>
          <p:nvPr/>
        </p:nvSpPr>
        <p:spPr>
          <a:xfrm>
            <a:off x="1122247" y="1900835"/>
            <a:ext cx="11056095" cy="176971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8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Step 1:</a:t>
            </a:r>
          </a:p>
          <a:p>
            <a:pPr marL="0" indent="0">
              <a:buNone/>
            </a:pPr>
            <a:r>
              <a:rPr lang="it-IT" sz="20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We</a:t>
            </a:r>
            <a:r>
              <a:rPr lang="it-IT" sz="2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reduce the </a:t>
            </a:r>
            <a:r>
              <a:rPr lang="it-IT" sz="20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DR-</a:t>
            </a:r>
            <a:r>
              <a:rPr lang="it-IT" sz="2000" dirty="0" err="1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reachability</a:t>
            </a:r>
            <a:r>
              <a:rPr lang="it-IT" sz="20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</a:t>
            </a:r>
            <a:r>
              <a:rPr lang="it-IT" sz="20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 the </a:t>
            </a:r>
            <a:r>
              <a:rPr lang="it-IT" sz="2000" u="sng" dirty="0" err="1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role-reachability</a:t>
            </a:r>
            <a:r>
              <a:rPr lang="it-IT" sz="2000" u="sng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u="sng" dirty="0" err="1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 URA-ARBAC</a:t>
            </a:r>
          </a:p>
          <a:p>
            <a:pPr marL="0" indent="0">
              <a:buNone/>
            </a:pPr>
            <a:endParaRPr lang="it-IT" sz="2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it-IT" sz="28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13ED08F6-1588-FD47-A162-90B859DA6055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51F7DB64-FB62-B548-9D16-B1E35DE11E0D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99A86AE1-103C-1242-BC10-6EFC3E06A4A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Picture 2" descr="Home - Unimol">
                <a:extLst>
                  <a:ext uri="{FF2B5EF4-FFF2-40B4-BE49-F238E27FC236}">
                    <a16:creationId xmlns:a16="http://schemas.microsoft.com/office/drawing/2014/main" id="{4B459791-24B7-CE44-8B82-D268773A6A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Sottotitolo 2">
              <a:extLst>
                <a:ext uri="{FF2B5EF4-FFF2-40B4-BE49-F238E27FC236}">
                  <a16:creationId xmlns:a16="http://schemas.microsoft.com/office/drawing/2014/main" id="{2E75F7F2-EC7B-B64D-9D2E-2856EA3037D9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11" name="Sottotitolo 2">
            <a:extLst>
              <a:ext uri="{FF2B5EF4-FFF2-40B4-BE49-F238E27FC236}">
                <a16:creationId xmlns:a16="http://schemas.microsoft.com/office/drawing/2014/main" id="{D5EFE18F-CC7A-C94B-B0F6-91DF0AB40ED4}"/>
              </a:ext>
            </a:extLst>
          </p:cNvPr>
          <p:cNvSpPr txBox="1">
            <a:spLocks/>
          </p:cNvSpPr>
          <p:nvPr/>
        </p:nvSpPr>
        <p:spPr>
          <a:xfrm>
            <a:off x="-13657" y="147926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Our approach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2A8570FE-C28E-E44D-B6F3-91C8896157BC}"/>
              </a:ext>
            </a:extLst>
          </p:cNvPr>
          <p:cNvSpPr/>
          <p:nvPr/>
        </p:nvSpPr>
        <p:spPr>
          <a:xfrm>
            <a:off x="2558257" y="4700531"/>
            <a:ext cx="603849" cy="5693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9BFBA4B1-DE0C-7646-9392-48DCF0340EE6}"/>
              </a:ext>
            </a:extLst>
          </p:cNvPr>
          <p:cNvSpPr/>
          <p:nvPr/>
        </p:nvSpPr>
        <p:spPr>
          <a:xfrm>
            <a:off x="9082113" y="4709157"/>
            <a:ext cx="603849" cy="5693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8D2C1718-7794-C648-8CF4-CC12ADF1C7F6}"/>
              </a:ext>
            </a:extLst>
          </p:cNvPr>
          <p:cNvSpPr/>
          <p:nvPr/>
        </p:nvSpPr>
        <p:spPr>
          <a:xfrm>
            <a:off x="6975763" y="4671777"/>
            <a:ext cx="603849" cy="5693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A8F5362A-4DCF-0348-B847-87FC83FD811A}"/>
              </a:ext>
            </a:extLst>
          </p:cNvPr>
          <p:cNvSpPr/>
          <p:nvPr/>
        </p:nvSpPr>
        <p:spPr>
          <a:xfrm>
            <a:off x="4758542" y="4709157"/>
            <a:ext cx="603849" cy="5693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06B91316-708D-BF40-B675-01C4345DA588}"/>
              </a:ext>
            </a:extLst>
          </p:cNvPr>
          <p:cNvCxnSpPr>
            <a:cxnSpLocks/>
          </p:cNvCxnSpPr>
          <p:nvPr/>
        </p:nvCxnSpPr>
        <p:spPr>
          <a:xfrm>
            <a:off x="7655773" y="4933833"/>
            <a:ext cx="139747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8DD7F0E5-9512-D44E-A963-FBB316B3A988}"/>
              </a:ext>
            </a:extLst>
          </p:cNvPr>
          <p:cNvCxnSpPr/>
          <p:nvPr/>
        </p:nvCxnSpPr>
        <p:spPr>
          <a:xfrm>
            <a:off x="3261305" y="4972862"/>
            <a:ext cx="139747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1 45">
            <a:extLst>
              <a:ext uri="{FF2B5EF4-FFF2-40B4-BE49-F238E27FC236}">
                <a16:creationId xmlns:a16="http://schemas.microsoft.com/office/drawing/2014/main" id="{C315EDFF-2DD6-7643-AA8F-7FFEB7945612}"/>
              </a:ext>
            </a:extLst>
          </p:cNvPr>
          <p:cNvCxnSpPr/>
          <p:nvPr/>
        </p:nvCxnSpPr>
        <p:spPr>
          <a:xfrm>
            <a:off x="5466085" y="4959325"/>
            <a:ext cx="138545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F2023A4-677C-4B4D-A55C-E6D19CD86040}"/>
              </a:ext>
            </a:extLst>
          </p:cNvPr>
          <p:cNvSpPr txBox="1"/>
          <p:nvPr/>
        </p:nvSpPr>
        <p:spPr>
          <a:xfrm>
            <a:off x="7159414" y="4250246"/>
            <a:ext cx="25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+mj-lt"/>
              </a:rPr>
              <a:t>j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97AE9B9-1754-114A-8DC6-CDBBFE14BB5D}"/>
              </a:ext>
            </a:extLst>
          </p:cNvPr>
          <p:cNvSpPr txBox="1"/>
          <p:nvPr/>
        </p:nvSpPr>
        <p:spPr>
          <a:xfrm>
            <a:off x="9177195" y="4250246"/>
            <a:ext cx="6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+mj-lt"/>
              </a:rPr>
              <a:t>j+1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DE7053C-C077-134F-889C-43F13CBEA5AC}"/>
              </a:ext>
            </a:extLst>
          </p:cNvPr>
          <p:cNvSpPr txBox="1"/>
          <p:nvPr/>
        </p:nvSpPr>
        <p:spPr>
          <a:xfrm>
            <a:off x="1033785" y="4749167"/>
            <a:ext cx="140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ARBAC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842DDD0-53BA-A342-9727-C7416FD982E5}"/>
              </a:ext>
            </a:extLst>
          </p:cNvPr>
          <p:cNvSpPr txBox="1"/>
          <p:nvPr/>
        </p:nvSpPr>
        <p:spPr>
          <a:xfrm>
            <a:off x="10057187" y="4722641"/>
            <a:ext cx="133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role</a:t>
            </a:r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target</a:t>
            </a:r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D417111-DD59-2D4D-95F0-FB7588966F28}"/>
                  </a:ext>
                </a:extLst>
              </p:cNvPr>
              <p:cNvSpPr txBox="1"/>
              <p:nvPr/>
            </p:nvSpPr>
            <p:spPr>
              <a:xfrm>
                <a:off x="2306079" y="3991516"/>
                <a:ext cx="20694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𝑎𝑠𝑠𝑖𝑔𝑛</m:t>
                    </m:r>
                  </m:oMath>
                </a14:m>
                <a:r>
                  <a:rPr lang="it-IT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or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D417111-DD59-2D4D-95F0-FB7588966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79" y="3991516"/>
                <a:ext cx="2069401" cy="369332"/>
              </a:xfrm>
              <a:prstGeom prst="rect">
                <a:avLst/>
              </a:prstGeom>
              <a:blipFill>
                <a:blip r:embed="rId4"/>
                <a:stretch>
                  <a:fillRect l="-610" t="-6667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045F727-C646-0A42-8987-9A91EF37A750}"/>
                  </a:ext>
                </a:extLst>
              </p:cNvPr>
              <p:cNvSpPr txBox="1"/>
              <p:nvPr/>
            </p:nvSpPr>
            <p:spPr>
              <a:xfrm>
                <a:off x="3363723" y="3991516"/>
                <a:ext cx="32534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𝑟𝑒𝑣𝑜𝑘𝑒</m:t>
                    </m:r>
                  </m:oMath>
                </a14:m>
                <a:r>
                  <a:rPr lang="it-IT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users to/from </a:t>
                </a:r>
                <a:r>
                  <a:rPr lang="it-IT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roles</a:t>
                </a:r>
                <a:endParaRPr lang="it-IT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045F727-C646-0A42-8987-9A91EF37A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23" y="3991516"/>
                <a:ext cx="3253496" cy="369332"/>
              </a:xfrm>
              <a:prstGeom prst="rect">
                <a:avLst/>
              </a:prstGeom>
              <a:blipFill>
                <a:blip r:embed="rId5"/>
                <a:stretch>
                  <a:fillRect t="-6667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7AD85400-62F8-E244-B268-13D999824012}"/>
              </a:ext>
            </a:extLst>
          </p:cNvPr>
          <p:cNvCxnSpPr>
            <a:cxnSpLocks/>
          </p:cNvCxnSpPr>
          <p:nvPr/>
        </p:nvCxnSpPr>
        <p:spPr>
          <a:xfrm>
            <a:off x="3810676" y="4388138"/>
            <a:ext cx="0" cy="31909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8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B39EA66-CF7C-3B4E-833D-52AC56633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89" y="1473253"/>
            <a:ext cx="4704871" cy="4644000"/>
          </a:xfrm>
          <a:prstGeom prst="rect">
            <a:avLst/>
          </a:prstGeom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9BC1C22B-6D9A-A640-8B2A-9E512446AFB2}"/>
              </a:ext>
            </a:extLst>
          </p:cNvPr>
          <p:cNvCxnSpPr>
            <a:cxnSpLocks/>
          </p:cNvCxnSpPr>
          <p:nvPr/>
        </p:nvCxnSpPr>
        <p:spPr>
          <a:xfrm>
            <a:off x="4863364" y="3998794"/>
            <a:ext cx="2191334" cy="983063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0A624638-72DE-0648-BAB1-4B3855AD8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860" y="4896934"/>
            <a:ext cx="1152256" cy="115225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CA61A58-1A89-E441-8741-EEF1921E2E59}"/>
              </a:ext>
            </a:extLst>
          </p:cNvPr>
          <p:cNvSpPr txBox="1"/>
          <p:nvPr/>
        </p:nvSpPr>
        <p:spPr>
          <a:xfrm>
            <a:off x="8669146" y="5382317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Dummy</a:t>
            </a:r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Role</a:t>
            </a:r>
            <a:endParaRPr lang="it-IT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98B32D80-CB14-AE4B-A1D1-54BE2B36C1A1}"/>
              </a:ext>
            </a:extLst>
          </p:cNvPr>
          <p:cNvCxnSpPr>
            <a:cxnSpLocks/>
          </p:cNvCxnSpPr>
          <p:nvPr/>
        </p:nvCxnSpPr>
        <p:spPr>
          <a:xfrm flipV="1">
            <a:off x="4863364" y="3659134"/>
            <a:ext cx="2085466" cy="34557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031F78EF-146B-2F43-AA33-E2B4C664D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860" y="3134232"/>
            <a:ext cx="1152256" cy="1152256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CD92DD6-47FF-8D45-9B06-4009DE5B1351}"/>
              </a:ext>
            </a:extLst>
          </p:cNvPr>
          <p:cNvSpPr txBox="1"/>
          <p:nvPr/>
        </p:nvSpPr>
        <p:spPr>
          <a:xfrm>
            <a:off x="8669146" y="3651760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Few</a:t>
            </a:r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Users</a:t>
            </a:r>
            <a:endParaRPr lang="it-IT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9" name="Connettore 1 18">
            <a:extLst>
              <a:ext uri="{FF2B5EF4-FFF2-40B4-BE49-F238E27FC236}">
                <a16:creationId xmlns:a16="http://schemas.microsoft.com/office/drawing/2014/main" id="{E548F3C9-9284-A149-A4FF-157B29166BFC}"/>
              </a:ext>
            </a:extLst>
          </p:cNvPr>
          <p:cNvCxnSpPr>
            <a:cxnSpLocks/>
          </p:cNvCxnSpPr>
          <p:nvPr/>
        </p:nvCxnSpPr>
        <p:spPr>
          <a:xfrm flipV="1">
            <a:off x="5190930" y="2494456"/>
            <a:ext cx="1328907" cy="606341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A070A0D1-E83D-594A-BDF5-0801151ED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5741" y="1665521"/>
            <a:ext cx="1152256" cy="1152256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A61EAA9-DCDA-1A49-AEB5-3B28F4EB888C}"/>
              </a:ext>
            </a:extLst>
          </p:cNvPr>
          <p:cNvSpPr txBox="1"/>
          <p:nvPr/>
        </p:nvSpPr>
        <p:spPr>
          <a:xfrm>
            <a:off x="8669145" y="1864956"/>
            <a:ext cx="227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We</a:t>
            </a:r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don’t</a:t>
            </a:r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take </a:t>
            </a:r>
            <a:r>
              <a:rPr lang="it-IT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into</a:t>
            </a:r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account </a:t>
            </a:r>
            <a:r>
              <a:rPr lang="it-IT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AUser</a:t>
            </a:r>
            <a:endParaRPr lang="it-IT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28" name="Elemento grafico 27" descr="Chiudi con riempimento a tinta unita">
            <a:extLst>
              <a:ext uri="{FF2B5EF4-FFF2-40B4-BE49-F238E27FC236}">
                <a16:creationId xmlns:a16="http://schemas.microsoft.com/office/drawing/2014/main" id="{EA89FF68-B17E-1340-B188-074242E3FE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006050">
            <a:off x="5832209" y="2415312"/>
            <a:ext cx="500266" cy="500266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5B52E900-B627-1545-8ABA-670C95B283E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" t="-2" r="48280" b="-52500"/>
          <a:stretch/>
        </p:blipFill>
        <p:spPr>
          <a:xfrm>
            <a:off x="838200" y="745258"/>
            <a:ext cx="2434735" cy="224344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4C6B864F-860C-D147-85FD-07C6BC0F286B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6C0925F0-ED5C-9746-B129-764006917EC9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5734E6C0-B0DC-604A-95D5-7C1B12869F8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22" name="Picture 2" descr="Home - Unimol">
                <a:extLst>
                  <a:ext uri="{FF2B5EF4-FFF2-40B4-BE49-F238E27FC236}">
                    <a16:creationId xmlns:a16="http://schemas.microsoft.com/office/drawing/2014/main" id="{A03FD97F-3D0C-A049-A233-1B536208A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Sottotitolo 2">
              <a:extLst>
                <a:ext uri="{FF2B5EF4-FFF2-40B4-BE49-F238E27FC236}">
                  <a16:creationId xmlns:a16="http://schemas.microsoft.com/office/drawing/2014/main" id="{B7732183-9B71-0A44-B807-D342F2F3A0B0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23" name="Sottotitolo 2">
            <a:extLst>
              <a:ext uri="{FF2B5EF4-FFF2-40B4-BE49-F238E27FC236}">
                <a16:creationId xmlns:a16="http://schemas.microsoft.com/office/drawing/2014/main" id="{6EA9CD92-09FE-3A4A-B89B-3D32CC794E87}"/>
              </a:ext>
            </a:extLst>
          </p:cNvPr>
          <p:cNvSpPr txBox="1">
            <a:spLocks/>
          </p:cNvSpPr>
          <p:nvPr/>
        </p:nvSpPr>
        <p:spPr>
          <a:xfrm>
            <a:off x="-13657" y="147926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Reduction</a:t>
            </a:r>
            <a:endParaRPr lang="it-IT" sz="40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826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5142F9C-723E-DF47-8861-44BEB5397D2D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A374FB9F-9343-4841-8E65-A4F8C9D75F9C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470CA82D-D210-7843-9C40-52323DC0C00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8" name="Picture 2" descr="Home - Unimol">
                <a:extLst>
                  <a:ext uri="{FF2B5EF4-FFF2-40B4-BE49-F238E27FC236}">
                    <a16:creationId xmlns:a16="http://schemas.microsoft.com/office/drawing/2014/main" id="{F05E8AE1-53C1-AA41-85B0-58F13677CE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95032" cy="995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Sottotitolo 2">
              <a:extLst>
                <a:ext uri="{FF2B5EF4-FFF2-40B4-BE49-F238E27FC236}">
                  <a16:creationId xmlns:a16="http://schemas.microsoft.com/office/drawing/2014/main" id="{C5225750-4B0F-DB42-9E43-3E45C173E748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9" name="Sottotitolo 2">
            <a:extLst>
              <a:ext uri="{FF2B5EF4-FFF2-40B4-BE49-F238E27FC236}">
                <a16:creationId xmlns:a16="http://schemas.microsoft.com/office/drawing/2014/main" id="{4D791E3B-EF82-6D45-812D-01ACD1F26B40}"/>
              </a:ext>
            </a:extLst>
          </p:cNvPr>
          <p:cNvSpPr txBox="1">
            <a:spLocks/>
          </p:cNvSpPr>
          <p:nvPr/>
        </p:nvSpPr>
        <p:spPr>
          <a:xfrm>
            <a:off x="-13657" y="147926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Transformation</a:t>
            </a:r>
            <a:endParaRPr lang="it-IT" sz="40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9172C399-3B8C-5C42-9912-D8359D815E62}"/>
              </a:ext>
            </a:extLst>
          </p:cNvPr>
          <p:cNvSpPr txBox="1">
            <a:spLocks/>
          </p:cNvSpPr>
          <p:nvPr/>
        </p:nvSpPr>
        <p:spPr>
          <a:xfrm>
            <a:off x="838547" y="2066232"/>
            <a:ext cx="9144000" cy="64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Administrative EGRBAC                   ARBAC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1BEF0DF-A0BE-524C-B5CC-94FA0CB8E7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02" y="1927671"/>
            <a:ext cx="1793084" cy="662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egnaposto contenuto 2">
                <a:extLst>
                  <a:ext uri="{FF2B5EF4-FFF2-40B4-BE49-F238E27FC236}">
                    <a16:creationId xmlns:a16="http://schemas.microsoft.com/office/drawing/2014/main" id="{20ACBBED-379F-DA43-892F-A19982BE5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6817" y="3560770"/>
                <a:ext cx="10515600" cy="25161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In AEGRBAC, </a:t>
                </a:r>
                <a:r>
                  <a:rPr lang="en-US" sz="2000" dirty="0">
                    <a:solidFill>
                      <a:srgbClr val="C00000"/>
                    </a:solidFill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the role pair to which the device role should be assigned is explicitly specified</a:t>
                </a:r>
                <a:r>
                  <a:rPr lang="en-US" sz="2000" dirty="0"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, while in ARBAC, any authorized administrator can assign any user to the target role. </a:t>
                </a:r>
              </a:p>
              <a:p>
                <a:pPr algn="just"/>
                <a:r>
                  <a:rPr lang="en-US" sz="2000" dirty="0"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To address this issue in our transformation, we adopt an approach where each role pair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𝑟𝑝</m:t>
                    </m:r>
                  </m:oMath>
                </a14:m>
                <a:r>
                  <a:rPr lang="en-US" sz="2000" dirty="0"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 is linked to a user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𝑢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_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𝑟𝑝</m:t>
                    </m:r>
                  </m:oMath>
                </a14:m>
                <a:r>
                  <a:rPr lang="en-US" sz="2000" dirty="0"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 as well as a dummy role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𝑟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_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𝑟𝑝</m:t>
                    </m:r>
                  </m:oMath>
                </a14:m>
                <a:r>
                  <a:rPr lang="en-US" sz="2000" dirty="0"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, which is exclusively assigned to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𝑢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_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𝑟𝑝</m:t>
                    </m:r>
                  </m:oMath>
                </a14:m>
                <a:r>
                  <a:rPr lang="en-US" sz="2000" dirty="0"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.</a:t>
                </a:r>
                <a:endParaRPr lang="it-IT" sz="2000" dirty="0"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18" name="Segnaposto contenuto 2">
                <a:extLst>
                  <a:ext uri="{FF2B5EF4-FFF2-40B4-BE49-F238E27FC236}">
                    <a16:creationId xmlns:a16="http://schemas.microsoft.com/office/drawing/2014/main" id="{20ACBBED-379F-DA43-892F-A19982BE5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17" y="3560770"/>
                <a:ext cx="10515600" cy="2516181"/>
              </a:xfrm>
              <a:prstGeom prst="rect">
                <a:avLst/>
              </a:prstGeom>
              <a:blipFill>
                <a:blip r:embed="rId5"/>
                <a:stretch>
                  <a:fillRect l="-483" t="-2513" r="-6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04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Are we ready for our smart home devices to become truly &quot;smart&quot;? - CNN Style">
            <a:extLst>
              <a:ext uri="{FF2B5EF4-FFF2-40B4-BE49-F238E27FC236}">
                <a16:creationId xmlns:a16="http://schemas.microsoft.com/office/drawing/2014/main" id="{EE27DDA5-00A2-0547-84F2-01BA3E12E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" r="15649"/>
          <a:stretch/>
        </p:blipFill>
        <p:spPr bwMode="auto">
          <a:xfrm>
            <a:off x="0" y="837483"/>
            <a:ext cx="8534361" cy="605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47A103-0E32-C74D-BF3F-47F56D7B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0" y="2277755"/>
            <a:ext cx="4131075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Smart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houses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are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becoming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increasingly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common due to the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IoT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but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protecting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privacy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resources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concern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</a:p>
          <a:p>
            <a:pPr marL="0" indent="0">
              <a:buNone/>
            </a:pPr>
            <a:endParaRPr lang="it-IT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address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this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sophisticated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access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control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specifications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enforcement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models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are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needed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  <a:p>
            <a:endParaRPr lang="it-IT" sz="20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228C5D8-3BAE-0640-BF23-967D365B8BA2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7AB70D44-B8A5-C444-9BAF-1DCD4266FCA4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476BB8B-357B-F849-BCD6-963E0F06768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5" name="Picture 2" descr="Home - Unimol">
                <a:extLst>
                  <a:ext uri="{FF2B5EF4-FFF2-40B4-BE49-F238E27FC236}">
                    <a16:creationId xmlns:a16="http://schemas.microsoft.com/office/drawing/2014/main" id="{CAABEF2C-9D72-BD47-8AFB-39C240D2D9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Sottotitolo 2">
              <a:extLst>
                <a:ext uri="{FF2B5EF4-FFF2-40B4-BE49-F238E27FC236}">
                  <a16:creationId xmlns:a16="http://schemas.microsoft.com/office/drawing/2014/main" id="{AE3FC011-3DB6-BC49-AAD2-668FD340C673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17" name="Sottotitolo 2">
            <a:extLst>
              <a:ext uri="{FF2B5EF4-FFF2-40B4-BE49-F238E27FC236}">
                <a16:creationId xmlns:a16="http://schemas.microsoft.com/office/drawing/2014/main" id="{5176B655-2ACD-4F4B-9873-88C6EE710AB6}"/>
              </a:ext>
            </a:extLst>
          </p:cNvPr>
          <p:cNvSpPr txBox="1">
            <a:spLocks/>
          </p:cNvSpPr>
          <p:nvPr/>
        </p:nvSpPr>
        <p:spPr>
          <a:xfrm>
            <a:off x="-3049" y="227001"/>
            <a:ext cx="12192000" cy="6795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Introduction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9337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5142F9C-723E-DF47-8861-44BEB5397D2D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A374FB9F-9343-4841-8E65-A4F8C9D75F9C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470CA82D-D210-7843-9C40-52323DC0C00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8" name="Picture 2" descr="Home - Unimol">
                <a:extLst>
                  <a:ext uri="{FF2B5EF4-FFF2-40B4-BE49-F238E27FC236}">
                    <a16:creationId xmlns:a16="http://schemas.microsoft.com/office/drawing/2014/main" id="{F05E8AE1-53C1-AA41-85B0-58F13677CE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Sottotitolo 2">
              <a:extLst>
                <a:ext uri="{FF2B5EF4-FFF2-40B4-BE49-F238E27FC236}">
                  <a16:creationId xmlns:a16="http://schemas.microsoft.com/office/drawing/2014/main" id="{C5225750-4B0F-DB42-9E43-3E45C173E748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9" name="Sottotitolo 2">
            <a:extLst>
              <a:ext uri="{FF2B5EF4-FFF2-40B4-BE49-F238E27FC236}">
                <a16:creationId xmlns:a16="http://schemas.microsoft.com/office/drawing/2014/main" id="{4D791E3B-EF82-6D45-812D-01ACD1F26B40}"/>
              </a:ext>
            </a:extLst>
          </p:cNvPr>
          <p:cNvSpPr txBox="1">
            <a:spLocks/>
          </p:cNvSpPr>
          <p:nvPr/>
        </p:nvSpPr>
        <p:spPr>
          <a:xfrm>
            <a:off x="-13657" y="147926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Theorem</a:t>
            </a:r>
            <a:endParaRPr lang="it-IT" sz="40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666749-7ACA-EA42-84D1-04D9465148A9}"/>
              </a:ext>
            </a:extLst>
          </p:cNvPr>
          <p:cNvSpPr txBox="1"/>
          <p:nvPr/>
        </p:nvSpPr>
        <p:spPr>
          <a:xfrm>
            <a:off x="1033785" y="1680695"/>
            <a:ext cx="995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run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in AEGRBAC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iff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run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in ARBAC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433A711-3429-FE4E-8209-0D8CFB072FD6}"/>
              </a:ext>
            </a:extLst>
          </p:cNvPr>
          <p:cNvSpPr/>
          <p:nvPr/>
        </p:nvSpPr>
        <p:spPr>
          <a:xfrm>
            <a:off x="2586760" y="3546995"/>
            <a:ext cx="603849" cy="569344"/>
          </a:xfrm>
          <a:prstGeom prst="ellipse">
            <a:avLst/>
          </a:prstGeom>
          <a:solidFill>
            <a:srgbClr val="C3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827A92C-853C-2B4E-A17D-9BBA728FF0A1}"/>
              </a:ext>
            </a:extLst>
          </p:cNvPr>
          <p:cNvSpPr/>
          <p:nvPr/>
        </p:nvSpPr>
        <p:spPr>
          <a:xfrm>
            <a:off x="9110616" y="3538369"/>
            <a:ext cx="603849" cy="569344"/>
          </a:xfrm>
          <a:prstGeom prst="ellipse">
            <a:avLst/>
          </a:prstGeom>
          <a:solidFill>
            <a:srgbClr val="C3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2B07470-33BB-8241-B561-7B8AC9995ED0}"/>
              </a:ext>
            </a:extLst>
          </p:cNvPr>
          <p:cNvSpPr/>
          <p:nvPr/>
        </p:nvSpPr>
        <p:spPr>
          <a:xfrm>
            <a:off x="7004266" y="3518241"/>
            <a:ext cx="603849" cy="569344"/>
          </a:xfrm>
          <a:prstGeom prst="ellipse">
            <a:avLst/>
          </a:prstGeom>
          <a:solidFill>
            <a:srgbClr val="C3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08D5090-B2E5-D347-B45D-909FF594EDC2}"/>
              </a:ext>
            </a:extLst>
          </p:cNvPr>
          <p:cNvSpPr/>
          <p:nvPr/>
        </p:nvSpPr>
        <p:spPr>
          <a:xfrm>
            <a:off x="4787045" y="3555621"/>
            <a:ext cx="603849" cy="569344"/>
          </a:xfrm>
          <a:prstGeom prst="ellipse">
            <a:avLst/>
          </a:prstGeom>
          <a:solidFill>
            <a:srgbClr val="C3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A216CAB-7772-4646-9B57-28508C9E959F}"/>
              </a:ext>
            </a:extLst>
          </p:cNvPr>
          <p:cNvCxnSpPr/>
          <p:nvPr/>
        </p:nvCxnSpPr>
        <p:spPr>
          <a:xfrm>
            <a:off x="3289809" y="3840293"/>
            <a:ext cx="139747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4840909-B444-F14C-A13C-71B55CAD2849}"/>
              </a:ext>
            </a:extLst>
          </p:cNvPr>
          <p:cNvCxnSpPr>
            <a:cxnSpLocks/>
          </p:cNvCxnSpPr>
          <p:nvPr/>
        </p:nvCxnSpPr>
        <p:spPr>
          <a:xfrm>
            <a:off x="7684276" y="3823041"/>
            <a:ext cx="139747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BFE21080-9A4F-6043-B2DD-82D51EAD8A15}"/>
              </a:ext>
            </a:extLst>
          </p:cNvPr>
          <p:cNvCxnSpPr/>
          <p:nvPr/>
        </p:nvCxnSpPr>
        <p:spPr>
          <a:xfrm>
            <a:off x="5494588" y="3837463"/>
            <a:ext cx="138545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3EFAE29-DE14-B948-9A29-CEA4D8B1E0C8}"/>
              </a:ext>
            </a:extLst>
          </p:cNvPr>
          <p:cNvSpPr txBox="1"/>
          <p:nvPr/>
        </p:nvSpPr>
        <p:spPr>
          <a:xfrm>
            <a:off x="9205698" y="3096710"/>
            <a:ext cx="6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i+1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83CECC1-9AFD-A242-B379-F55FFD9F53D5}"/>
              </a:ext>
            </a:extLst>
          </p:cNvPr>
          <p:cNvSpPr txBox="1"/>
          <p:nvPr/>
        </p:nvSpPr>
        <p:spPr>
          <a:xfrm>
            <a:off x="10196611" y="3543165"/>
            <a:ext cx="198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device-role</a:t>
            </a:r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2BCDB88-562F-6B4C-AD70-27A6A408810A}"/>
              </a:ext>
            </a:extLst>
          </p:cNvPr>
          <p:cNvSpPr txBox="1"/>
          <p:nvPr/>
        </p:nvSpPr>
        <p:spPr>
          <a:xfrm>
            <a:off x="2971775" y="4131739"/>
            <a:ext cx="6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rp</a:t>
            </a:r>
            <a:endParaRPr lang="it-IT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C40B377-A09D-7442-8FD4-60231B6D0E3C}"/>
              </a:ext>
            </a:extLst>
          </p:cNvPr>
          <p:cNvSpPr txBox="1"/>
          <p:nvPr/>
        </p:nvSpPr>
        <p:spPr>
          <a:xfrm>
            <a:off x="7183361" y="3096710"/>
            <a:ext cx="42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DB9BA98-45D4-6147-A17D-C5D242FCE4EB}"/>
              </a:ext>
            </a:extLst>
          </p:cNvPr>
          <p:cNvSpPr txBox="1"/>
          <p:nvPr/>
        </p:nvSpPr>
        <p:spPr>
          <a:xfrm>
            <a:off x="426781" y="3625629"/>
            <a:ext cx="179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       AEGRBAC</a:t>
            </a: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E81305C9-D34D-5046-B240-37D3F3E0265F}"/>
              </a:ext>
            </a:extLst>
          </p:cNvPr>
          <p:cNvSpPr/>
          <p:nvPr/>
        </p:nvSpPr>
        <p:spPr>
          <a:xfrm>
            <a:off x="2586760" y="5218533"/>
            <a:ext cx="603849" cy="5693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CD87F542-8F1D-9E41-836A-27D3477494CD}"/>
              </a:ext>
            </a:extLst>
          </p:cNvPr>
          <p:cNvSpPr/>
          <p:nvPr/>
        </p:nvSpPr>
        <p:spPr>
          <a:xfrm>
            <a:off x="9110616" y="5227159"/>
            <a:ext cx="603849" cy="5693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687181CF-1C8B-4F46-85BB-8BF21E4C81CE}"/>
              </a:ext>
            </a:extLst>
          </p:cNvPr>
          <p:cNvSpPr/>
          <p:nvPr/>
        </p:nvSpPr>
        <p:spPr>
          <a:xfrm>
            <a:off x="7004266" y="5189779"/>
            <a:ext cx="603849" cy="5693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2464C6B4-56A0-5143-95B3-6B5F8ED1AD79}"/>
              </a:ext>
            </a:extLst>
          </p:cNvPr>
          <p:cNvSpPr/>
          <p:nvPr/>
        </p:nvSpPr>
        <p:spPr>
          <a:xfrm>
            <a:off x="4787045" y="5227159"/>
            <a:ext cx="603849" cy="5693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88C2117-E4AB-F24E-BE37-7B8B14A307BC}"/>
              </a:ext>
            </a:extLst>
          </p:cNvPr>
          <p:cNvCxnSpPr>
            <a:cxnSpLocks/>
          </p:cNvCxnSpPr>
          <p:nvPr/>
        </p:nvCxnSpPr>
        <p:spPr>
          <a:xfrm>
            <a:off x="7684276" y="5451835"/>
            <a:ext cx="139747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E58B567-09C4-BB46-BAA0-B06EF2189636}"/>
              </a:ext>
            </a:extLst>
          </p:cNvPr>
          <p:cNvCxnSpPr/>
          <p:nvPr/>
        </p:nvCxnSpPr>
        <p:spPr>
          <a:xfrm>
            <a:off x="3289808" y="5490864"/>
            <a:ext cx="139747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9C13FC62-75F9-D144-B402-F7131BCB2687}"/>
              </a:ext>
            </a:extLst>
          </p:cNvPr>
          <p:cNvCxnSpPr/>
          <p:nvPr/>
        </p:nvCxnSpPr>
        <p:spPr>
          <a:xfrm>
            <a:off x="5494588" y="5477327"/>
            <a:ext cx="138545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9212F82-C159-114B-A3E2-C78E0D5FF877}"/>
              </a:ext>
            </a:extLst>
          </p:cNvPr>
          <p:cNvSpPr txBox="1"/>
          <p:nvPr/>
        </p:nvSpPr>
        <p:spPr>
          <a:xfrm>
            <a:off x="7187917" y="4768248"/>
            <a:ext cx="25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+mj-lt"/>
              </a:rPr>
              <a:t>j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E0EFD02-458A-5240-9299-0BBCCB5E9F14}"/>
              </a:ext>
            </a:extLst>
          </p:cNvPr>
          <p:cNvSpPr txBox="1"/>
          <p:nvPr/>
        </p:nvSpPr>
        <p:spPr>
          <a:xfrm>
            <a:off x="9205698" y="4768248"/>
            <a:ext cx="6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+mj-lt"/>
              </a:rPr>
              <a:t>j+1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ABE819A-D1AD-774B-AFFE-BD166A0A9D67}"/>
              </a:ext>
            </a:extLst>
          </p:cNvPr>
          <p:cNvSpPr txBox="1"/>
          <p:nvPr/>
        </p:nvSpPr>
        <p:spPr>
          <a:xfrm>
            <a:off x="1062288" y="5267169"/>
            <a:ext cx="140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ARBAC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A71FC8B-0097-8141-9A19-3A1DC8968138}"/>
              </a:ext>
            </a:extLst>
          </p:cNvPr>
          <p:cNvSpPr txBox="1"/>
          <p:nvPr/>
        </p:nvSpPr>
        <p:spPr>
          <a:xfrm>
            <a:off x="10085690" y="5240643"/>
            <a:ext cx="133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role</a:t>
            </a:r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target 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F7C9DFF-F778-9345-A0F8-FF6BE9927794}"/>
              </a:ext>
            </a:extLst>
          </p:cNvPr>
          <p:cNvSpPr txBox="1"/>
          <p:nvPr/>
        </p:nvSpPr>
        <p:spPr>
          <a:xfrm>
            <a:off x="3005602" y="5820046"/>
            <a:ext cx="6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493266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080D41-96EF-E048-9DEA-3A6A1B6D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647" y="2279120"/>
            <a:ext cx="5490029" cy="886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We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continue the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analysis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leveraging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existing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tools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in ARBAC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B0D8E1-2E5F-154C-AF30-08BBC1BD33E3}"/>
              </a:ext>
            </a:extLst>
          </p:cNvPr>
          <p:cNvSpPr txBox="1"/>
          <p:nvPr/>
        </p:nvSpPr>
        <p:spPr>
          <a:xfrm>
            <a:off x="1322379" y="2075157"/>
            <a:ext cx="3822606" cy="103105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8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Step 2:</a:t>
            </a:r>
          </a:p>
          <a:p>
            <a:r>
              <a:rPr lang="it-IT" sz="28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Automatic</a:t>
            </a:r>
            <a:r>
              <a:rPr lang="it-IT" sz="28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Analysis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13ED08F6-1588-FD47-A162-90B859DA6055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51F7DB64-FB62-B548-9D16-B1E35DE11E0D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99A86AE1-103C-1242-BC10-6EFC3E06A4A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Picture 2" descr="Home - Unimol">
                <a:extLst>
                  <a:ext uri="{FF2B5EF4-FFF2-40B4-BE49-F238E27FC236}">
                    <a16:creationId xmlns:a16="http://schemas.microsoft.com/office/drawing/2014/main" id="{4B459791-24B7-CE44-8B82-D268773A6A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Sottotitolo 2">
              <a:extLst>
                <a:ext uri="{FF2B5EF4-FFF2-40B4-BE49-F238E27FC236}">
                  <a16:creationId xmlns:a16="http://schemas.microsoft.com/office/drawing/2014/main" id="{2E75F7F2-EC7B-B64D-9D2E-2856EA3037D9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11" name="Sottotitolo 2">
            <a:extLst>
              <a:ext uri="{FF2B5EF4-FFF2-40B4-BE49-F238E27FC236}">
                <a16:creationId xmlns:a16="http://schemas.microsoft.com/office/drawing/2014/main" id="{D5EFE18F-CC7A-C94B-B0F6-91DF0AB40ED4}"/>
              </a:ext>
            </a:extLst>
          </p:cNvPr>
          <p:cNvSpPr txBox="1">
            <a:spLocks/>
          </p:cNvSpPr>
          <p:nvPr/>
        </p:nvSpPr>
        <p:spPr>
          <a:xfrm>
            <a:off x="-13657" y="147926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Our approach</a:t>
            </a:r>
          </a:p>
        </p:txBody>
      </p:sp>
      <p:pic>
        <p:nvPicPr>
          <p:cNvPr id="13" name="Immagine 12" descr="Immagine che contiene Elementi grafici, clipart, grafica, logo&#10;&#10;Descrizione generata automaticamente">
            <a:extLst>
              <a:ext uri="{FF2B5EF4-FFF2-40B4-BE49-F238E27FC236}">
                <a16:creationId xmlns:a16="http://schemas.microsoft.com/office/drawing/2014/main" id="{C5E29649-5B3B-D74C-98EA-955539FD9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41" y="3706822"/>
            <a:ext cx="2665249" cy="266524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A55F66C-0002-C94C-BD9E-B1E223DD9EA9}"/>
              </a:ext>
            </a:extLst>
          </p:cNvPr>
          <p:cNvSpPr txBox="1"/>
          <p:nvPr/>
        </p:nvSpPr>
        <p:spPr>
          <a:xfrm>
            <a:off x="2470900" y="4723158"/>
            <a:ext cx="924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ERIFIER OF </a:t>
            </a:r>
            <a:r>
              <a:rPr lang="it-IT" sz="6000" dirty="0">
                <a:solidFill>
                  <a:srgbClr val="FF99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t-IT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CCESS </a:t>
            </a:r>
            <a:r>
              <a:rPr lang="it-IT" sz="6000" dirty="0">
                <a:solidFill>
                  <a:srgbClr val="FF99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it-IT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ONTROL</a:t>
            </a:r>
          </a:p>
        </p:txBody>
      </p:sp>
    </p:spTree>
    <p:extLst>
      <p:ext uri="{BB962C8B-B14F-4D97-AF65-F5344CB8AC3E}">
        <p14:creationId xmlns:p14="http://schemas.microsoft.com/office/powerpoint/2010/main" val="221552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09F78FBD-BA91-A142-9E9B-278492FB6868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470A059C-41C9-B64A-8E6C-B994AB28355F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F394D90A-7669-0A40-BAEC-7C592C70326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Picture 2" descr="Home - Unimol">
                <a:extLst>
                  <a:ext uri="{FF2B5EF4-FFF2-40B4-BE49-F238E27FC236}">
                    <a16:creationId xmlns:a16="http://schemas.microsoft.com/office/drawing/2014/main" id="{6AD35914-0970-FF4B-AD82-E56C1474E6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Sottotitolo 2">
              <a:extLst>
                <a:ext uri="{FF2B5EF4-FFF2-40B4-BE49-F238E27FC236}">
                  <a16:creationId xmlns:a16="http://schemas.microsoft.com/office/drawing/2014/main" id="{C26B30D0-BDB3-D14C-9A7B-EDBDF8B215D7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11" name="Sottotitolo 2">
            <a:extLst>
              <a:ext uri="{FF2B5EF4-FFF2-40B4-BE49-F238E27FC236}">
                <a16:creationId xmlns:a16="http://schemas.microsoft.com/office/drawing/2014/main" id="{0C3B4B51-5991-B442-9B39-33779A3BE40B}"/>
              </a:ext>
            </a:extLst>
          </p:cNvPr>
          <p:cNvSpPr txBox="1">
            <a:spLocks/>
          </p:cNvSpPr>
          <p:nvPr/>
        </p:nvSpPr>
        <p:spPr>
          <a:xfrm>
            <a:off x="-13657" y="147926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Experiments</a:t>
            </a:r>
            <a:endParaRPr lang="it-IT" sz="40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F93EF21C-C982-4F40-A2FE-6653CE1C7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85" y="1689018"/>
            <a:ext cx="9707990" cy="433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87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09F78FBD-BA91-A142-9E9B-278492FB6868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470A059C-41C9-B64A-8E6C-B994AB28355F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F394D90A-7669-0A40-BAEC-7C592C70326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Picture 2" descr="Home - Unimol">
                <a:extLst>
                  <a:ext uri="{FF2B5EF4-FFF2-40B4-BE49-F238E27FC236}">
                    <a16:creationId xmlns:a16="http://schemas.microsoft.com/office/drawing/2014/main" id="{6AD35914-0970-FF4B-AD82-E56C1474E6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Sottotitolo 2">
              <a:extLst>
                <a:ext uri="{FF2B5EF4-FFF2-40B4-BE49-F238E27FC236}">
                  <a16:creationId xmlns:a16="http://schemas.microsoft.com/office/drawing/2014/main" id="{C26B30D0-BDB3-D14C-9A7B-EDBDF8B215D7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11" name="Sottotitolo 2">
            <a:extLst>
              <a:ext uri="{FF2B5EF4-FFF2-40B4-BE49-F238E27FC236}">
                <a16:creationId xmlns:a16="http://schemas.microsoft.com/office/drawing/2014/main" id="{0C3B4B51-5991-B442-9B39-33779A3BE40B}"/>
              </a:ext>
            </a:extLst>
          </p:cNvPr>
          <p:cNvSpPr txBox="1">
            <a:spLocks/>
          </p:cNvSpPr>
          <p:nvPr/>
        </p:nvSpPr>
        <p:spPr>
          <a:xfrm>
            <a:off x="-13657" y="147926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Experiments</a:t>
            </a:r>
            <a:endParaRPr lang="it-IT" sz="40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3E6F9C6D-6819-4840-B56A-63C4940D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785" y="5616561"/>
            <a:ext cx="10515600" cy="784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Our full policy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has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12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users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it-IT" sz="20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roles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it-IT" sz="20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15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role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pairs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RP, </a:t>
            </a:r>
            <a:r>
              <a:rPr lang="it-IT" sz="20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19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device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roles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DR and 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236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authorization</a:t>
            </a:r>
            <a:r>
              <a:rPr lang="it-IT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functions</a:t>
            </a:r>
            <a:endParaRPr lang="it-IT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5" name="Segnaposto contenuto 4">
            <a:extLst>
              <a:ext uri="{FF2B5EF4-FFF2-40B4-BE49-F238E27FC236}">
                <a16:creationId xmlns:a16="http://schemas.microsoft.com/office/drawing/2014/main" id="{91B7F71B-5DF8-AF4A-83CD-7621331EF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817" y="1281519"/>
            <a:ext cx="10307598" cy="41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07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F8D9EE-2CF9-B443-A2DB-A21E2962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err="1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We</a:t>
            </a:r>
            <a:r>
              <a:rPr lang="it-IT" sz="200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tested</a:t>
            </a:r>
            <a:r>
              <a:rPr lang="it-IT" sz="200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the policy </a:t>
            </a:r>
            <a:r>
              <a:rPr lang="it-IT" sz="2000" dirty="0" err="1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against</a:t>
            </a:r>
            <a:r>
              <a:rPr lang="it-IT" sz="200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21 </a:t>
            </a:r>
            <a:r>
              <a:rPr lang="it-IT" sz="2000" dirty="0" err="1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queries</a:t>
            </a:r>
            <a:r>
              <a:rPr lang="it-IT" sz="200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using</a:t>
            </a:r>
            <a:r>
              <a:rPr lang="it-IT" sz="200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the </a:t>
            </a:r>
            <a:r>
              <a:rPr lang="it-IT" sz="2000" dirty="0" err="1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tool</a:t>
            </a:r>
            <a:r>
              <a:rPr lang="it-IT" sz="200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VAC, the </a:t>
            </a:r>
            <a:r>
              <a:rPr lang="it-IT" sz="2000" dirty="0" err="1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analysis</a:t>
            </a:r>
            <a:r>
              <a:rPr lang="it-IT" sz="200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terminated</a:t>
            </a:r>
            <a:r>
              <a:rPr lang="it-IT" sz="200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in a </a:t>
            </a:r>
            <a:r>
              <a:rPr lang="it-IT" sz="2000" dirty="0" err="1">
                <a:solidFill>
                  <a:srgbClr val="C00000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few</a:t>
            </a:r>
            <a:r>
              <a:rPr lang="it-IT" sz="2000" dirty="0">
                <a:solidFill>
                  <a:srgbClr val="C00000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solidFill>
                  <a:srgbClr val="C00000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seconds</a:t>
            </a:r>
            <a:r>
              <a:rPr lang="it-IT" sz="200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it-IT" sz="2000" dirty="0" err="1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regardless</a:t>
            </a:r>
            <a:r>
              <a:rPr lang="it-IT" sz="200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it-IT" sz="2000" dirty="0" err="1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whether</a:t>
            </a:r>
            <a:r>
              <a:rPr lang="it-IT" sz="200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the target </a:t>
            </a:r>
            <a:r>
              <a:rPr lang="it-IT" sz="2000" dirty="0" err="1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pair</a:t>
            </a:r>
            <a:r>
              <a:rPr lang="it-IT" sz="200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was</a:t>
            </a:r>
            <a:r>
              <a:rPr lang="it-IT" sz="200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reachable</a:t>
            </a:r>
            <a:r>
              <a:rPr lang="it-IT" sz="200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or </a:t>
            </a:r>
            <a:r>
              <a:rPr lang="it-IT" sz="2000" dirty="0" err="1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not</a:t>
            </a:r>
            <a:endParaRPr lang="it-IT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5142F9C-723E-DF47-8861-44BEB5397D2D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A374FB9F-9343-4841-8E65-A4F8C9D75F9C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470CA82D-D210-7843-9C40-52323DC0C00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8" name="Picture 2" descr="Home - Unimol">
                <a:extLst>
                  <a:ext uri="{FF2B5EF4-FFF2-40B4-BE49-F238E27FC236}">
                    <a16:creationId xmlns:a16="http://schemas.microsoft.com/office/drawing/2014/main" id="{F05E8AE1-53C1-AA41-85B0-58F13677CE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Sottotitolo 2">
              <a:extLst>
                <a:ext uri="{FF2B5EF4-FFF2-40B4-BE49-F238E27FC236}">
                  <a16:creationId xmlns:a16="http://schemas.microsoft.com/office/drawing/2014/main" id="{C5225750-4B0F-DB42-9E43-3E45C173E748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9" name="Sottotitolo 2">
            <a:extLst>
              <a:ext uri="{FF2B5EF4-FFF2-40B4-BE49-F238E27FC236}">
                <a16:creationId xmlns:a16="http://schemas.microsoft.com/office/drawing/2014/main" id="{4D791E3B-EF82-6D45-812D-01ACD1F26B40}"/>
              </a:ext>
            </a:extLst>
          </p:cNvPr>
          <p:cNvSpPr txBox="1">
            <a:spLocks/>
          </p:cNvSpPr>
          <p:nvPr/>
        </p:nvSpPr>
        <p:spPr>
          <a:xfrm>
            <a:off x="-13657" y="147926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Experiments</a:t>
            </a:r>
            <a:endParaRPr lang="it-IT" sz="40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8CB8ED-21AD-DD45-9A8A-4ED104756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046" y="3153436"/>
            <a:ext cx="6293907" cy="26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34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6333C72-ED69-6A47-BCFF-7C65F8748CD3}"/>
              </a:ext>
            </a:extLst>
          </p:cNvPr>
          <p:cNvGrpSpPr/>
          <p:nvPr/>
        </p:nvGrpSpPr>
        <p:grpSpPr>
          <a:xfrm>
            <a:off x="0" y="-2393"/>
            <a:ext cx="12192000" cy="1062028"/>
            <a:chOff x="0" y="-2398"/>
            <a:chExt cx="12192000" cy="1062028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92C64155-E49B-0F46-B43C-F54109927DEF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693A3A1E-BBF1-0945-8983-C9C5B76CC5A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22" name="Picture 2" descr="Home - Unimol">
                <a:extLst>
                  <a:ext uri="{FF2B5EF4-FFF2-40B4-BE49-F238E27FC236}">
                    <a16:creationId xmlns:a16="http://schemas.microsoft.com/office/drawing/2014/main" id="{FF4A54C3-BCDB-244F-BDD8-6C08880DC9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Sottotitolo 2">
              <a:extLst>
                <a:ext uri="{FF2B5EF4-FFF2-40B4-BE49-F238E27FC236}">
                  <a16:creationId xmlns:a16="http://schemas.microsoft.com/office/drawing/2014/main" id="{CC917058-FD9C-AE4B-8936-8D4FA329019F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24" name="Sottotitolo 2">
            <a:extLst>
              <a:ext uri="{FF2B5EF4-FFF2-40B4-BE49-F238E27FC236}">
                <a16:creationId xmlns:a16="http://schemas.microsoft.com/office/drawing/2014/main" id="{E516159B-F208-0542-B40C-44FF6A04BA50}"/>
              </a:ext>
            </a:extLst>
          </p:cNvPr>
          <p:cNvSpPr txBox="1">
            <a:spLocks/>
          </p:cNvSpPr>
          <p:nvPr/>
        </p:nvSpPr>
        <p:spPr>
          <a:xfrm>
            <a:off x="-13657" y="147931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Future </a:t>
            </a:r>
            <a:r>
              <a:rPr lang="it-IT" sz="40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developments</a:t>
            </a:r>
            <a:endParaRPr lang="it-IT" sz="40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C8F332-8888-1D48-8936-010C7083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955" y="2506662"/>
            <a:ext cx="757322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Consider</a:t>
            </a:r>
            <a:r>
              <a:rPr lang="it-IT" sz="24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case </a:t>
            </a:r>
            <a:r>
              <a:rPr lang="it-IT" sz="24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studies</a:t>
            </a:r>
            <a:r>
              <a:rPr lang="it-IT" sz="24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in large-scale </a:t>
            </a:r>
            <a:r>
              <a:rPr lang="it-IT" sz="24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scenarios</a:t>
            </a:r>
            <a:r>
              <a:rPr lang="it-IT" sz="24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:</a:t>
            </a:r>
          </a:p>
          <a:p>
            <a:pPr marL="0" indent="0" algn="just">
              <a:buNone/>
            </a:pPr>
            <a:r>
              <a:rPr lang="it-IT" sz="24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e.g., </a:t>
            </a:r>
            <a:r>
              <a:rPr lang="it-IT" sz="2400" i="1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smart</a:t>
            </a:r>
            <a:r>
              <a:rPr lang="it-IT" sz="2400" i="1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building</a:t>
            </a:r>
          </a:p>
          <a:p>
            <a:pPr algn="just"/>
            <a:endParaRPr lang="it-IT" sz="24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just">
              <a:buNone/>
            </a:pPr>
            <a:endParaRPr lang="it-IT" sz="24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just">
              <a:buNone/>
            </a:pPr>
            <a:r>
              <a:rPr lang="en-US" sz="24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Consider different underlying tools for the analysis and compare their output/performance</a:t>
            </a:r>
          </a:p>
          <a:p>
            <a:pPr marL="0" indent="0" algn="just">
              <a:buNone/>
            </a:pPr>
            <a:br>
              <a:rPr lang="en-US" sz="24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</a:br>
            <a:endParaRPr lang="en-US" sz="24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algn="just"/>
            <a:endParaRPr lang="it-IT" sz="2400" dirty="0"/>
          </a:p>
        </p:txBody>
      </p:sp>
      <p:pic>
        <p:nvPicPr>
          <p:cNvPr id="4" name="Immagine 3" descr="Immagine che contiene cerchio, Elementi grafici, design, ingranaggio&#10;&#10;Descrizione generata automaticamente">
            <a:extLst>
              <a:ext uri="{FF2B5EF4-FFF2-40B4-BE49-F238E27FC236}">
                <a16:creationId xmlns:a16="http://schemas.microsoft.com/office/drawing/2014/main" id="{9D1B9873-95BA-2B41-8A84-6318BD56D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91" y="4092610"/>
            <a:ext cx="944380" cy="944380"/>
          </a:xfrm>
          <a:prstGeom prst="rect">
            <a:avLst/>
          </a:prstGeom>
        </p:spPr>
      </p:pic>
      <p:pic>
        <p:nvPicPr>
          <p:cNvPr id="8" name="Immagine 7" descr="Immagine che contiene testo, schermata, cerchio, Elementi grafici&#10;&#10;Descrizione generata automaticamente">
            <a:extLst>
              <a:ext uri="{FF2B5EF4-FFF2-40B4-BE49-F238E27FC236}">
                <a16:creationId xmlns:a16="http://schemas.microsoft.com/office/drawing/2014/main" id="{602278AB-2F2C-CB45-B42F-3FD6A4B22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291" y="2445286"/>
            <a:ext cx="940008" cy="9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4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6333C72-ED69-6A47-BCFF-7C65F8748CD3}"/>
              </a:ext>
            </a:extLst>
          </p:cNvPr>
          <p:cNvGrpSpPr/>
          <p:nvPr/>
        </p:nvGrpSpPr>
        <p:grpSpPr>
          <a:xfrm>
            <a:off x="0" y="-2393"/>
            <a:ext cx="12192000" cy="1062028"/>
            <a:chOff x="0" y="-2398"/>
            <a:chExt cx="12192000" cy="1062028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92C64155-E49B-0F46-B43C-F54109927DEF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693A3A1E-BBF1-0945-8983-C9C5B76CC5A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22" name="Picture 2" descr="Home - Unimol">
                <a:extLst>
                  <a:ext uri="{FF2B5EF4-FFF2-40B4-BE49-F238E27FC236}">
                    <a16:creationId xmlns:a16="http://schemas.microsoft.com/office/drawing/2014/main" id="{FF4A54C3-BCDB-244F-BDD8-6C08880DC9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Sottotitolo 2">
              <a:extLst>
                <a:ext uri="{FF2B5EF4-FFF2-40B4-BE49-F238E27FC236}">
                  <a16:creationId xmlns:a16="http://schemas.microsoft.com/office/drawing/2014/main" id="{CC917058-FD9C-AE4B-8936-8D4FA329019F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24" name="Sottotitolo 2">
            <a:extLst>
              <a:ext uri="{FF2B5EF4-FFF2-40B4-BE49-F238E27FC236}">
                <a16:creationId xmlns:a16="http://schemas.microsoft.com/office/drawing/2014/main" id="{E516159B-F208-0542-B40C-44FF6A04BA50}"/>
              </a:ext>
            </a:extLst>
          </p:cNvPr>
          <p:cNvSpPr txBox="1">
            <a:spLocks/>
          </p:cNvSpPr>
          <p:nvPr/>
        </p:nvSpPr>
        <p:spPr>
          <a:xfrm>
            <a:off x="-13657" y="147931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2850D03-DC1C-AD44-BBAF-521495CB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43" y="178217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Thanks</a:t>
            </a:r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for </a:t>
            </a:r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your</a:t>
            </a:r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attention</a:t>
            </a:r>
            <a:endParaRPr lang="it-IT" sz="4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endParaRPr lang="it-IT" sz="4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C69907F-98A3-C74C-922C-876E932D484C}"/>
              </a:ext>
            </a:extLst>
          </p:cNvPr>
          <p:cNvSpPr txBox="1"/>
          <p:nvPr/>
        </p:nvSpPr>
        <p:spPr>
          <a:xfrm>
            <a:off x="4810516" y="6129249"/>
            <a:ext cx="2233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2400" b="1" dirty="0">
                <a:solidFill>
                  <a:srgbClr val="1E0A3C"/>
                </a:solidFill>
                <a:latin typeface="Neue Plak"/>
              </a:rPr>
              <a:t>SACMAT2023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705CA86-BF20-C841-8BA2-3AA33C5D8A4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273857" y="4924063"/>
            <a:ext cx="1306557" cy="1205186"/>
          </a:xfrm>
          <a:prstGeom prst="rect">
            <a:avLst/>
          </a:prstGeom>
        </p:spPr>
      </p:pic>
      <p:sp>
        <p:nvSpPr>
          <p:cNvPr id="17" name="Sottotitolo 2">
            <a:extLst>
              <a:ext uri="{FF2B5EF4-FFF2-40B4-BE49-F238E27FC236}">
                <a16:creationId xmlns:a16="http://schemas.microsoft.com/office/drawing/2014/main" id="{579AE820-8A24-AB42-B800-52FACD0E6C9B}"/>
              </a:ext>
            </a:extLst>
          </p:cNvPr>
          <p:cNvSpPr txBox="1">
            <a:spLocks/>
          </p:cNvSpPr>
          <p:nvPr/>
        </p:nvSpPr>
        <p:spPr>
          <a:xfrm>
            <a:off x="1363956" y="333055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Roberta </a:t>
            </a:r>
            <a:r>
              <a:rPr lang="it-IT" sz="2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Cimorelli</a:t>
            </a:r>
            <a:r>
              <a:rPr lang="it-IT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Belfiore                               Anna Lisa Ferrara</a:t>
            </a:r>
          </a:p>
          <a:p>
            <a:pPr marL="0" indent="0">
              <a:buNone/>
            </a:pPr>
            <a:r>
              <a:rPr lang="it-IT" sz="22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r.cimorellibelfio@studenti.unimol.it</a:t>
            </a:r>
            <a:r>
              <a:rPr lang="it-IT" sz="22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     </a:t>
            </a:r>
            <a:r>
              <a:rPr lang="it-IT" sz="22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annalisa.ferrara@unimol.it</a:t>
            </a:r>
            <a:endParaRPr lang="it-IT" sz="22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05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48BA4CEC-0054-9348-9937-8FB89A8082EE}"/>
              </a:ext>
            </a:extLst>
          </p:cNvPr>
          <p:cNvGrpSpPr/>
          <p:nvPr/>
        </p:nvGrpSpPr>
        <p:grpSpPr>
          <a:xfrm>
            <a:off x="1204178" y="1326445"/>
            <a:ext cx="6830513" cy="4067902"/>
            <a:chOff x="714861" y="1877455"/>
            <a:chExt cx="5972222" cy="3352038"/>
          </a:xfrm>
        </p:grpSpPr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DBC27C66-D06F-EC4B-A2DC-D4FB138C3F9C}"/>
                </a:ext>
              </a:extLst>
            </p:cNvPr>
            <p:cNvGrpSpPr/>
            <p:nvPr/>
          </p:nvGrpSpPr>
          <p:grpSpPr>
            <a:xfrm>
              <a:off x="714861" y="2603046"/>
              <a:ext cx="4198037" cy="1726931"/>
              <a:chOff x="2502107" y="2085311"/>
              <a:chExt cx="4198037" cy="1726931"/>
            </a:xfrm>
          </p:grpSpPr>
          <p:grpSp>
            <p:nvGrpSpPr>
              <p:cNvPr id="46" name="Gruppo 45">
                <a:extLst>
                  <a:ext uri="{FF2B5EF4-FFF2-40B4-BE49-F238E27FC236}">
                    <a16:creationId xmlns:a16="http://schemas.microsoft.com/office/drawing/2014/main" id="{B2B9AEF0-58D8-794E-9092-BF062AD9B55E}"/>
                  </a:ext>
                </a:extLst>
              </p:cNvPr>
              <p:cNvGrpSpPr/>
              <p:nvPr/>
            </p:nvGrpSpPr>
            <p:grpSpPr>
              <a:xfrm>
                <a:off x="2502107" y="2085311"/>
                <a:ext cx="4198037" cy="1726931"/>
                <a:chOff x="4012668" y="1650407"/>
                <a:chExt cx="4198037" cy="1726931"/>
              </a:xfrm>
            </p:grpSpPr>
            <p:grpSp>
              <p:nvGrpSpPr>
                <p:cNvPr id="50" name="Gruppo 49">
                  <a:extLst>
                    <a:ext uri="{FF2B5EF4-FFF2-40B4-BE49-F238E27FC236}">
                      <a16:creationId xmlns:a16="http://schemas.microsoft.com/office/drawing/2014/main" id="{02B30649-7B68-2042-A797-13864EF00A73}"/>
                    </a:ext>
                  </a:extLst>
                </p:cNvPr>
                <p:cNvGrpSpPr/>
                <p:nvPr/>
              </p:nvGrpSpPr>
              <p:grpSpPr>
                <a:xfrm>
                  <a:off x="4012668" y="1671982"/>
                  <a:ext cx="3021755" cy="1705356"/>
                  <a:chOff x="4012668" y="1651418"/>
                  <a:chExt cx="3021755" cy="1705356"/>
                </a:xfrm>
              </p:grpSpPr>
              <p:grpSp>
                <p:nvGrpSpPr>
                  <p:cNvPr id="56" name="Gruppo 55">
                    <a:extLst>
                      <a:ext uri="{FF2B5EF4-FFF2-40B4-BE49-F238E27FC236}">
                        <a16:creationId xmlns:a16="http://schemas.microsoft.com/office/drawing/2014/main" id="{5BAFA591-DBC5-E649-8F97-54E3FBD6150F}"/>
                      </a:ext>
                    </a:extLst>
                  </p:cNvPr>
                  <p:cNvGrpSpPr/>
                  <p:nvPr/>
                </p:nvGrpSpPr>
                <p:grpSpPr>
                  <a:xfrm>
                    <a:off x="4012668" y="1651418"/>
                    <a:ext cx="3021755" cy="1705356"/>
                    <a:chOff x="4012668" y="1651418"/>
                    <a:chExt cx="3021755" cy="1705356"/>
                  </a:xfrm>
                </p:grpSpPr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C53DFD29-DE9E-A048-BE7C-279CCADF3E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2668" y="1651418"/>
                      <a:ext cx="3021755" cy="1705356"/>
                      <a:chOff x="526411" y="2844607"/>
                      <a:chExt cx="3021755" cy="1705356"/>
                    </a:xfrm>
                  </p:grpSpPr>
                  <p:grpSp>
                    <p:nvGrpSpPr>
                      <p:cNvPr id="69" name="Gruppo 68">
                        <a:extLst>
                          <a:ext uri="{FF2B5EF4-FFF2-40B4-BE49-F238E27FC236}">
                            <a16:creationId xmlns:a16="http://schemas.microsoft.com/office/drawing/2014/main" id="{F34D7F33-BA42-BB4A-9DC3-1E3FED70D7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6411" y="2844607"/>
                        <a:ext cx="3021755" cy="1705356"/>
                        <a:chOff x="1100393" y="1657990"/>
                        <a:chExt cx="3021755" cy="1705356"/>
                      </a:xfrm>
                    </p:grpSpPr>
                    <p:grpSp>
                      <p:nvGrpSpPr>
                        <p:cNvPr id="71" name="Gruppo 70">
                          <a:extLst>
                            <a:ext uri="{FF2B5EF4-FFF2-40B4-BE49-F238E27FC236}">
                              <a16:creationId xmlns:a16="http://schemas.microsoft.com/office/drawing/2014/main" id="{8E19D008-330E-BB42-AFAB-CF4D435003D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00393" y="1657990"/>
                          <a:ext cx="2797627" cy="369658"/>
                          <a:chOff x="1100393" y="1657990"/>
                          <a:chExt cx="2797627" cy="369658"/>
                        </a:xfrm>
                      </p:grpSpPr>
                      <p:grpSp>
                        <p:nvGrpSpPr>
                          <p:cNvPr id="76" name="Gruppo 75">
                            <a:extLst>
                              <a:ext uri="{FF2B5EF4-FFF2-40B4-BE49-F238E27FC236}">
                                <a16:creationId xmlns:a16="http://schemas.microsoft.com/office/drawing/2014/main" id="{2BF54CA5-5A93-FA44-9126-053C50EC16F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00393" y="1657990"/>
                            <a:ext cx="2797627" cy="369658"/>
                            <a:chOff x="1100393" y="1657990"/>
                            <a:chExt cx="2797627" cy="369658"/>
                          </a:xfrm>
                        </p:grpSpPr>
                        <p:grpSp>
                          <p:nvGrpSpPr>
                            <p:cNvPr id="78" name="Gruppo 77">
                              <a:extLst>
                                <a:ext uri="{FF2B5EF4-FFF2-40B4-BE49-F238E27FC236}">
                                  <a16:creationId xmlns:a16="http://schemas.microsoft.com/office/drawing/2014/main" id="{0E8C2849-E0A5-C140-BF1F-E7007F6D26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00393" y="1657990"/>
                              <a:ext cx="1726783" cy="362645"/>
                              <a:chOff x="1100393" y="1657990"/>
                              <a:chExt cx="1726783" cy="362645"/>
                            </a:xfrm>
                          </p:grpSpPr>
                          <p:grpSp>
                            <p:nvGrpSpPr>
                              <p:cNvPr id="92" name="Gruppo 91">
                                <a:extLst>
                                  <a:ext uri="{FF2B5EF4-FFF2-40B4-BE49-F238E27FC236}">
                                    <a16:creationId xmlns:a16="http://schemas.microsoft.com/office/drawing/2014/main" id="{A9CA7CE2-E0F1-9545-9140-AAAEDA158B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100393" y="1720426"/>
                                <a:ext cx="1726783" cy="300209"/>
                                <a:chOff x="1089485" y="2966138"/>
                                <a:chExt cx="1726783" cy="300209"/>
                              </a:xfrm>
                            </p:grpSpPr>
                            <p:grpSp>
                              <p:nvGrpSpPr>
                                <p:cNvPr id="95" name="Gruppo 94">
                                  <a:extLst>
                                    <a:ext uri="{FF2B5EF4-FFF2-40B4-BE49-F238E27FC236}">
                                      <a16:creationId xmlns:a16="http://schemas.microsoft.com/office/drawing/2014/main" id="{0C65235A-4542-5C43-B24E-3BBB459F2E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089485" y="2966138"/>
                                  <a:ext cx="711590" cy="296559"/>
                                  <a:chOff x="7047614" y="1982879"/>
                                  <a:chExt cx="1187118" cy="490233"/>
                                </a:xfrm>
                              </p:grpSpPr>
                              <p:sp>
                                <p:nvSpPr>
                                  <p:cNvPr id="99" name="Ovale 98">
                                    <a:extLst>
                                      <a:ext uri="{FF2B5EF4-FFF2-40B4-BE49-F238E27FC236}">
                                        <a16:creationId xmlns:a16="http://schemas.microsoft.com/office/drawing/2014/main" id="{336A0CD6-1737-DD47-B696-3E3A7EC3C3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047614" y="1982879"/>
                                    <a:ext cx="1187118" cy="490233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it-IT" dirty="0"/>
                                  </a:p>
                                </p:txBody>
                              </p:sp>
                              <p:sp>
                                <p:nvSpPr>
                                  <p:cNvPr id="100" name="CasellaDiTesto 99">
                                    <a:extLst>
                                      <a:ext uri="{FF2B5EF4-FFF2-40B4-BE49-F238E27FC236}">
                                        <a16:creationId xmlns:a16="http://schemas.microsoft.com/office/drawing/2014/main" id="{A9706143-174F-544F-A521-95F1C028C1E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126587" y="2074015"/>
                                    <a:ext cx="1006857" cy="29347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it-IT" sz="800" dirty="0"/>
                                      <a:t>USERS (U)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" name="Gruppo 95">
                                  <a:extLst>
                                    <a:ext uri="{FF2B5EF4-FFF2-40B4-BE49-F238E27FC236}">
                                      <a16:creationId xmlns:a16="http://schemas.microsoft.com/office/drawing/2014/main" id="{879AEB6F-3CA7-C549-89E5-0BC83A094B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104678" y="2969788"/>
                                  <a:ext cx="711590" cy="296559"/>
                                  <a:chOff x="7083512" y="1982879"/>
                                  <a:chExt cx="1187118" cy="490233"/>
                                </a:xfrm>
                              </p:grpSpPr>
                              <p:sp>
                                <p:nvSpPr>
                                  <p:cNvPr id="97" name="Ovale 96">
                                    <a:extLst>
                                      <a:ext uri="{FF2B5EF4-FFF2-40B4-BE49-F238E27FC236}">
                                        <a16:creationId xmlns:a16="http://schemas.microsoft.com/office/drawing/2014/main" id="{45F3EE7B-D5D6-9043-B6E7-BFE94E230E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083512" y="1982879"/>
                                    <a:ext cx="1187118" cy="490233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it-IT"/>
                                  </a:p>
                                </p:txBody>
                              </p:sp>
                              <p:sp>
                                <p:nvSpPr>
                                  <p:cNvPr id="98" name="CasellaDiTesto 97">
                                    <a:extLst>
                                      <a:ext uri="{FF2B5EF4-FFF2-40B4-BE49-F238E27FC236}">
                                        <a16:creationId xmlns:a16="http://schemas.microsoft.com/office/drawing/2014/main" id="{EC305320-6116-E14B-A60D-08FBA9E12C7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206933" y="2060607"/>
                                    <a:ext cx="961648" cy="29347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it-IT" sz="800" dirty="0"/>
                                      <a:t>ROLES (</a:t>
                                    </a:r>
                                    <a:r>
                                      <a:rPr lang="it-IT" sz="800" dirty="0" err="1"/>
                                      <a:t>R</a:t>
                                    </a:r>
                                    <a:r>
                                      <a:rPr lang="it-IT" sz="800" dirty="0"/>
                                      <a:t>)</a:t>
                                    </a: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83" name="CasellaDiTesto 82">
                                <a:extLst>
                                  <a:ext uri="{FF2B5EF4-FFF2-40B4-BE49-F238E27FC236}">
                                    <a16:creationId xmlns:a16="http://schemas.microsoft.com/office/drawing/2014/main" id="{9BCA9225-DD18-0343-84B7-50BB17ABAC3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815836" y="1657990"/>
                                <a:ext cx="310508" cy="1775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it-IT" sz="800" dirty="0"/>
                                  <a:t>UA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9" name="Ovale 78">
                              <a:extLst>
                                <a:ext uri="{FF2B5EF4-FFF2-40B4-BE49-F238E27FC236}">
                                  <a16:creationId xmlns:a16="http://schemas.microsoft.com/office/drawing/2014/main" id="{DE670BE6-FC35-7741-89CB-CFACD15EDD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186430" y="1731089"/>
                              <a:ext cx="711590" cy="296559"/>
                            </a:xfrm>
                            <a:prstGeom prst="ellipse">
                              <a:avLst/>
                            </a:prstGeom>
                            <a:solidFill>
                              <a:srgbClr val="D0E2F3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80" name="CasellaDiTesto 79">
                              <a:extLst>
                                <a:ext uri="{FF2B5EF4-FFF2-40B4-BE49-F238E27FC236}">
                                  <a16:creationId xmlns:a16="http://schemas.microsoft.com/office/drawing/2014/main" id="{1B75E109-4AEF-FC4D-B8E4-F47179A1795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279946" y="1726676"/>
                              <a:ext cx="540466" cy="2789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it-IT" sz="800" dirty="0"/>
                                <a:t>ROLE PAIRS (RP)</a:t>
                              </a:r>
                            </a:p>
                          </p:txBody>
                        </p:sp>
                        <p:cxnSp>
                          <p:nvCxnSpPr>
                            <p:cNvPr id="81" name="Connettore 2 80">
                              <a:extLst>
                                <a:ext uri="{FF2B5EF4-FFF2-40B4-BE49-F238E27FC236}">
                                  <a16:creationId xmlns:a16="http://schemas.microsoft.com/office/drawing/2014/main" id="{1F88D6DF-2C6B-7B4E-B995-28D68F5C144A}"/>
                                </a:ext>
                              </a:extLst>
                            </p:cNvPr>
                            <p:cNvCxnSpPr>
                              <a:cxnSpLocks/>
                              <a:stCxn id="97" idx="6"/>
                              <a:endCxn id="79" idx="2"/>
                            </p:cNvCxnSpPr>
                            <p:nvPr/>
                          </p:nvCxnSpPr>
                          <p:spPr>
                            <a:xfrm>
                              <a:off x="2827176" y="1872355"/>
                              <a:ext cx="359254" cy="0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ash"/>
                              <a:headEnd type="stealth"/>
                              <a:tailEnd type="stealt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77" name="CasellaDiTesto 76">
                            <a:extLst>
                              <a:ext uri="{FF2B5EF4-FFF2-40B4-BE49-F238E27FC236}">
                                <a16:creationId xmlns:a16="http://schemas.microsoft.com/office/drawing/2014/main" id="{0D4CDE16-3B76-074A-A90C-E2F6BA708F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33725" y="1687364"/>
                            <a:ext cx="429963" cy="1775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it-IT" sz="800" dirty="0"/>
                              <a:t>RPRA</a:t>
                            </a:r>
                          </a:p>
                        </p:txBody>
                      </p:sp>
                    </p:grpSp>
                    <p:grpSp>
                      <p:nvGrpSpPr>
                        <p:cNvPr id="72" name="Gruppo 71">
                          <a:extLst>
                            <a:ext uri="{FF2B5EF4-FFF2-40B4-BE49-F238E27FC236}">
                              <a16:creationId xmlns:a16="http://schemas.microsoft.com/office/drawing/2014/main" id="{DAB12385-48FC-2C44-B0D0-2AB7C3792A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017844" y="3070156"/>
                          <a:ext cx="1104304" cy="293190"/>
                          <a:chOff x="3081413" y="2322207"/>
                          <a:chExt cx="1104304" cy="293190"/>
                        </a:xfrm>
                      </p:grpSpPr>
                      <p:sp>
                        <p:nvSpPr>
                          <p:cNvPr id="74" name="Ovale 73">
                            <a:extLst>
                              <a:ext uri="{FF2B5EF4-FFF2-40B4-BE49-F238E27FC236}">
                                <a16:creationId xmlns:a16="http://schemas.microsoft.com/office/drawing/2014/main" id="{E7D62D53-81A6-2F4F-B5C7-64E04E9E3E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081413" y="2322207"/>
                            <a:ext cx="1104304" cy="277538"/>
                          </a:xfrm>
                          <a:prstGeom prst="ellipse">
                            <a:avLst/>
                          </a:prstGeom>
                          <a:solidFill>
                            <a:srgbClr val="D0E2F3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it-IT"/>
                          </a:p>
                        </p:txBody>
                      </p:sp>
                      <p:sp>
                        <p:nvSpPr>
                          <p:cNvPr id="75" name="CasellaDiTesto 74">
                            <a:extLst>
                              <a:ext uri="{FF2B5EF4-FFF2-40B4-BE49-F238E27FC236}">
                                <a16:creationId xmlns:a16="http://schemas.microsoft.com/office/drawing/2014/main" id="{CC1B50EC-C504-9B47-887D-663027B545A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113879" y="2338398"/>
                            <a:ext cx="101801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it-IT" sz="800" dirty="0"/>
                              <a:t>ENVIRONMENT ROLES (ER)</a:t>
                            </a:r>
                          </a:p>
                        </p:txBody>
                      </p:sp>
                    </p:grpSp>
                    <p:cxnSp>
                      <p:nvCxnSpPr>
                        <p:cNvPr id="73" name="Connettore 2 72">
                          <a:extLst>
                            <a:ext uri="{FF2B5EF4-FFF2-40B4-BE49-F238E27FC236}">
                              <a16:creationId xmlns:a16="http://schemas.microsoft.com/office/drawing/2014/main" id="{D16A1E49-9562-8440-87FC-EF3A75A60DD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554485" y="2035773"/>
                          <a:ext cx="0" cy="1042639"/>
                        </a:xfrm>
                        <a:prstGeom prst="straightConnector1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stealth"/>
                          <a:tailEnd type="stealt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0" name="CasellaDiTesto 69">
                        <a:extLst>
                          <a:ext uri="{FF2B5EF4-FFF2-40B4-BE49-F238E27FC236}">
                            <a16:creationId xmlns:a16="http://schemas.microsoft.com/office/drawing/2014/main" id="{7EF617E7-4E11-494B-8926-86197D12E0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68243" y="3695148"/>
                        <a:ext cx="429963" cy="1775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800" dirty="0"/>
                          <a:t>RPEA</a:t>
                        </a:r>
                      </a:p>
                    </p:txBody>
                  </p:sp>
                </p:grpSp>
                <p:cxnSp>
                  <p:nvCxnSpPr>
                    <p:cNvPr id="61" name="Connettore 2 60">
                      <a:extLst>
                        <a:ext uri="{FF2B5EF4-FFF2-40B4-BE49-F238E27FC236}">
                          <a16:creationId xmlns:a16="http://schemas.microsoft.com/office/drawing/2014/main" id="{86E3C9EC-6392-264A-BABF-D5651B04FA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6167" y="2095947"/>
                      <a:ext cx="0" cy="90000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prstDash val="sysDash"/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uppo 56">
                    <a:extLst>
                      <a:ext uri="{FF2B5EF4-FFF2-40B4-BE49-F238E27FC236}">
                        <a16:creationId xmlns:a16="http://schemas.microsoft.com/office/drawing/2014/main" id="{BEC70438-86ED-DE44-83D5-F83A071ABA85}"/>
                      </a:ext>
                    </a:extLst>
                  </p:cNvPr>
                  <p:cNvGrpSpPr/>
                  <p:nvPr/>
                </p:nvGrpSpPr>
                <p:grpSpPr>
                  <a:xfrm>
                    <a:off x="4718859" y="1849109"/>
                    <a:ext cx="315858" cy="1805"/>
                    <a:chOff x="4712003" y="1944404"/>
                    <a:chExt cx="315858" cy="1805"/>
                  </a:xfrm>
                </p:grpSpPr>
                <p:cxnSp>
                  <p:nvCxnSpPr>
                    <p:cNvPr id="58" name="Connettore 2 57">
                      <a:extLst>
                        <a:ext uri="{FF2B5EF4-FFF2-40B4-BE49-F238E27FC236}">
                          <a16:creationId xmlns:a16="http://schemas.microsoft.com/office/drawing/2014/main" id="{F3D06F27-6670-2045-87A6-3013777465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12003" y="1946209"/>
                      <a:ext cx="315858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Connettore 2 58">
                      <a:extLst>
                        <a:ext uri="{FF2B5EF4-FFF2-40B4-BE49-F238E27FC236}">
                          <a16:creationId xmlns:a16="http://schemas.microsoft.com/office/drawing/2014/main" id="{B79D99B8-D605-A147-89EE-BC0847AA40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7365" y="1944404"/>
                      <a:ext cx="21600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1" name="Gruppo 50">
                  <a:extLst>
                    <a:ext uri="{FF2B5EF4-FFF2-40B4-BE49-F238E27FC236}">
                      <a16:creationId xmlns:a16="http://schemas.microsoft.com/office/drawing/2014/main" id="{38C0675A-048E-CD49-8449-46EA4796F3F8}"/>
                    </a:ext>
                  </a:extLst>
                </p:cNvPr>
                <p:cNvGrpSpPr/>
                <p:nvPr/>
              </p:nvGrpSpPr>
              <p:grpSpPr>
                <a:xfrm>
                  <a:off x="6987026" y="1650407"/>
                  <a:ext cx="1223679" cy="378029"/>
                  <a:chOff x="6987026" y="1650407"/>
                  <a:chExt cx="1223679" cy="378029"/>
                </a:xfrm>
              </p:grpSpPr>
              <p:sp>
                <p:nvSpPr>
                  <p:cNvPr id="53" name="CasellaDiTesto 52">
                    <a:extLst>
                      <a:ext uri="{FF2B5EF4-FFF2-40B4-BE49-F238E27FC236}">
                        <a16:creationId xmlns:a16="http://schemas.microsoft.com/office/drawing/2014/main" id="{9D9F2619-2123-C847-B701-2416B96E2AEA}"/>
                      </a:ext>
                    </a:extLst>
                  </p:cNvPr>
                  <p:cNvSpPr txBox="1"/>
                  <p:nvPr/>
                </p:nvSpPr>
                <p:spPr>
                  <a:xfrm>
                    <a:off x="6987026" y="1650407"/>
                    <a:ext cx="488777" cy="2028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000" b="1" dirty="0">
                        <a:solidFill>
                          <a:srgbClr val="C00000"/>
                        </a:solidFill>
                      </a:rPr>
                      <a:t>RPDRA</a:t>
                    </a:r>
                  </a:p>
                </p:txBody>
              </p:sp>
              <p:sp>
                <p:nvSpPr>
                  <p:cNvPr id="54" name="Ovale 53">
                    <a:extLst>
                      <a:ext uri="{FF2B5EF4-FFF2-40B4-BE49-F238E27FC236}">
                        <a16:creationId xmlns:a16="http://schemas.microsoft.com/office/drawing/2014/main" id="{AA251DFA-EDCF-4541-9932-E730C40BD97E}"/>
                      </a:ext>
                    </a:extLst>
                  </p:cNvPr>
                  <p:cNvSpPr/>
                  <p:nvPr/>
                </p:nvSpPr>
                <p:spPr>
                  <a:xfrm>
                    <a:off x="7499115" y="1731877"/>
                    <a:ext cx="711590" cy="296559"/>
                  </a:xfrm>
                  <a:prstGeom prst="ellipse">
                    <a:avLst/>
                  </a:prstGeom>
                  <a:solidFill>
                    <a:srgbClr val="D0E2F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7B776531-FD5F-6B48-975D-FE748B59A3D0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538" y="1731877"/>
                    <a:ext cx="604316" cy="2789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800" dirty="0"/>
                      <a:t>DEVICE ROLES (DR)</a:t>
                    </a:r>
                  </a:p>
                </p:txBody>
              </p:sp>
            </p:grpSp>
          </p:grpSp>
          <p:grpSp>
            <p:nvGrpSpPr>
              <p:cNvPr id="47" name="Gruppo 46">
                <a:extLst>
                  <a:ext uri="{FF2B5EF4-FFF2-40B4-BE49-F238E27FC236}">
                    <a16:creationId xmlns:a16="http://schemas.microsoft.com/office/drawing/2014/main" id="{D21077A4-1D59-284C-B7E1-445489ABB213}"/>
                  </a:ext>
                </a:extLst>
              </p:cNvPr>
              <p:cNvGrpSpPr/>
              <p:nvPr/>
            </p:nvGrpSpPr>
            <p:grpSpPr>
              <a:xfrm>
                <a:off x="5325525" y="2313504"/>
                <a:ext cx="661005" cy="0"/>
                <a:chOff x="6854057" y="1888428"/>
                <a:chExt cx="661005" cy="0"/>
              </a:xfrm>
            </p:grpSpPr>
            <p:cxnSp>
              <p:nvCxnSpPr>
                <p:cNvPr id="48" name="Connettore 2 47">
                  <a:extLst>
                    <a:ext uri="{FF2B5EF4-FFF2-40B4-BE49-F238E27FC236}">
                      <a16:creationId xmlns:a16="http://schemas.microsoft.com/office/drawing/2014/main" id="{212EBB79-8CB5-7E43-AC5F-33D6FCF7C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4057" y="1888428"/>
                  <a:ext cx="66100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ttore 2 48">
                  <a:extLst>
                    <a:ext uri="{FF2B5EF4-FFF2-40B4-BE49-F238E27FC236}">
                      <a16:creationId xmlns:a16="http://schemas.microsoft.com/office/drawing/2014/main" id="{4B41BE31-59CD-E545-933F-1359541BC4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5056" y="1888428"/>
                  <a:ext cx="535099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6B6E43AE-2682-5D47-8E1D-9851B44062E5}"/>
                </a:ext>
              </a:extLst>
            </p:cNvPr>
            <p:cNvGrpSpPr/>
            <p:nvPr/>
          </p:nvGrpSpPr>
          <p:grpSpPr>
            <a:xfrm>
              <a:off x="2427121" y="1877455"/>
              <a:ext cx="4259962" cy="3352038"/>
              <a:chOff x="4650623" y="2036993"/>
              <a:chExt cx="4259962" cy="3352038"/>
            </a:xfrm>
          </p:grpSpPr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209BEA5B-063A-8A4B-BDBA-F81D0B28EC37}"/>
                  </a:ext>
                </a:extLst>
              </p:cNvPr>
              <p:cNvGrpSpPr/>
              <p:nvPr/>
            </p:nvGrpSpPr>
            <p:grpSpPr>
              <a:xfrm>
                <a:off x="4650623" y="2036993"/>
                <a:ext cx="4259962" cy="3352038"/>
                <a:chOff x="4650623" y="2036993"/>
                <a:chExt cx="4259962" cy="3352038"/>
              </a:xfrm>
            </p:grpSpPr>
            <p:grpSp>
              <p:nvGrpSpPr>
                <p:cNvPr id="24" name="Gruppo 23">
                  <a:extLst>
                    <a:ext uri="{FF2B5EF4-FFF2-40B4-BE49-F238E27FC236}">
                      <a16:creationId xmlns:a16="http://schemas.microsoft.com/office/drawing/2014/main" id="{4F29D7CF-AB10-B349-AC75-5BEE43B77B9D}"/>
                    </a:ext>
                  </a:extLst>
                </p:cNvPr>
                <p:cNvGrpSpPr/>
                <p:nvPr/>
              </p:nvGrpSpPr>
              <p:grpSpPr>
                <a:xfrm>
                  <a:off x="4650623" y="2036993"/>
                  <a:ext cx="4259962" cy="3352038"/>
                  <a:chOff x="3710223" y="2036860"/>
                  <a:chExt cx="4259962" cy="3352038"/>
                </a:xfrm>
              </p:grpSpPr>
              <p:sp>
                <p:nvSpPr>
                  <p:cNvPr id="26" name="Ovale 25">
                    <a:extLst>
                      <a:ext uri="{FF2B5EF4-FFF2-40B4-BE49-F238E27FC236}">
                        <a16:creationId xmlns:a16="http://schemas.microsoft.com/office/drawing/2014/main" id="{17FDE774-8661-2845-ABF5-6C48C8D96F7A}"/>
                      </a:ext>
                    </a:extLst>
                  </p:cNvPr>
                  <p:cNvSpPr/>
                  <p:nvPr/>
                </p:nvSpPr>
                <p:spPr>
                  <a:xfrm>
                    <a:off x="3710223" y="2036860"/>
                    <a:ext cx="4259962" cy="335203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27" name="Gruppo 26">
                    <a:extLst>
                      <a:ext uri="{FF2B5EF4-FFF2-40B4-BE49-F238E27FC236}">
                        <a16:creationId xmlns:a16="http://schemas.microsoft.com/office/drawing/2014/main" id="{0A2BF322-1F19-E448-8B04-2AE0BE68A18A}"/>
                      </a:ext>
                    </a:extLst>
                  </p:cNvPr>
                  <p:cNvGrpSpPr/>
                  <p:nvPr/>
                </p:nvGrpSpPr>
                <p:grpSpPr>
                  <a:xfrm>
                    <a:off x="6608977" y="2835336"/>
                    <a:ext cx="879937" cy="1382733"/>
                    <a:chOff x="6608977" y="2835336"/>
                    <a:chExt cx="879937" cy="1382733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211DD4B4-2A27-CE41-97CD-80CAB17D58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93149" y="2835336"/>
                      <a:ext cx="711590" cy="299115"/>
                      <a:chOff x="5319747" y="2490115"/>
                      <a:chExt cx="711590" cy="299115"/>
                    </a:xfrm>
                  </p:grpSpPr>
                  <p:sp>
                    <p:nvSpPr>
                      <p:cNvPr id="35" name="Ovale 34">
                        <a:extLst>
                          <a:ext uri="{FF2B5EF4-FFF2-40B4-BE49-F238E27FC236}">
                            <a16:creationId xmlns:a16="http://schemas.microsoft.com/office/drawing/2014/main" id="{5296F15F-3249-7240-A961-27F65B6727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9747" y="2492671"/>
                        <a:ext cx="711590" cy="296559"/>
                      </a:xfrm>
                      <a:prstGeom prst="ellipse">
                        <a:avLst/>
                      </a:prstGeom>
                      <a:solidFill>
                        <a:srgbClr val="D0E2F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36" name="CasellaDiTesto 35">
                        <a:extLst>
                          <a:ext uri="{FF2B5EF4-FFF2-40B4-BE49-F238E27FC236}">
                            <a16:creationId xmlns:a16="http://schemas.microsoft.com/office/drawing/2014/main" id="{7136B630-BA84-C34D-A113-FFB543F7E6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24748" y="2490115"/>
                        <a:ext cx="50158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t-IT" sz="800" dirty="0"/>
                          <a:t>DEVICES (D)</a:t>
                        </a:r>
                      </a:p>
                    </p:txBody>
                  </p: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E9A626AD-842E-1547-9070-A2A8CBD789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08977" y="3918954"/>
                      <a:ext cx="879937" cy="299115"/>
                      <a:chOff x="5272160" y="2490115"/>
                      <a:chExt cx="711590" cy="299115"/>
                    </a:xfrm>
                  </p:grpSpPr>
                  <p:sp>
                    <p:nvSpPr>
                      <p:cNvPr id="33" name="Ovale 32">
                        <a:extLst>
                          <a:ext uri="{FF2B5EF4-FFF2-40B4-BE49-F238E27FC236}">
                            <a16:creationId xmlns:a16="http://schemas.microsoft.com/office/drawing/2014/main" id="{24B639F0-3F86-DB41-BC33-8F29F409F5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2160" y="2492671"/>
                        <a:ext cx="711590" cy="296559"/>
                      </a:xfrm>
                      <a:prstGeom prst="ellipse">
                        <a:avLst/>
                      </a:prstGeom>
                      <a:solidFill>
                        <a:srgbClr val="D0E2F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34" name="CasellaDiTesto 33">
                        <a:extLst>
                          <a:ext uri="{FF2B5EF4-FFF2-40B4-BE49-F238E27FC236}">
                            <a16:creationId xmlns:a16="http://schemas.microsoft.com/office/drawing/2014/main" id="{97016824-9592-0E4E-B2E5-681807F602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37235" y="2490115"/>
                        <a:ext cx="54151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t-IT" sz="800" dirty="0"/>
                          <a:t>OPERATIONS (OP)</a:t>
                        </a:r>
                      </a:p>
                    </p:txBody>
                  </p: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DFEECC40-3E27-C448-B8CE-3B3ED3B6A3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0216" y="3143848"/>
                      <a:ext cx="0" cy="756445"/>
                      <a:chOff x="5282231" y="3701557"/>
                      <a:chExt cx="0" cy="484704"/>
                    </a:xfrm>
                  </p:grpSpPr>
                  <p:cxnSp>
                    <p:nvCxnSpPr>
                      <p:cNvPr id="31" name="Connettore 2 30">
                        <a:extLst>
                          <a:ext uri="{FF2B5EF4-FFF2-40B4-BE49-F238E27FC236}">
                            <a16:creationId xmlns:a16="http://schemas.microsoft.com/office/drawing/2014/main" id="{64123B95-3559-3A48-8C35-264A64DAE4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282231" y="3701557"/>
                        <a:ext cx="0" cy="434223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prstDash val="solid"/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Connettore 2 31">
                        <a:extLst>
                          <a:ext uri="{FF2B5EF4-FFF2-40B4-BE49-F238E27FC236}">
                            <a16:creationId xmlns:a16="http://schemas.microsoft.com/office/drawing/2014/main" id="{62361B60-E2B8-D746-A2D6-0A4DCAB7D0C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282231" y="3752038"/>
                        <a:ext cx="0" cy="434223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prstDash val="solid"/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4B70D8E1-E30F-7D4F-86E7-67A9A80CFC0C}"/>
                    </a:ext>
                  </a:extLst>
                </p:cNvPr>
                <p:cNvSpPr txBox="1"/>
                <p:nvPr/>
              </p:nvSpPr>
              <p:spPr>
                <a:xfrm>
                  <a:off x="7647897" y="4326503"/>
                  <a:ext cx="6699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800" dirty="0"/>
                    <a:t>PERMISSIONS (</a:t>
                  </a:r>
                  <a:r>
                    <a:rPr lang="it-IT" sz="800" dirty="0" err="1"/>
                    <a:t>P</a:t>
                  </a:r>
                  <a:r>
                    <a:rPr lang="it-IT" sz="800" dirty="0"/>
                    <a:t>)</a:t>
                  </a:r>
                </a:p>
              </p:txBody>
            </p:sp>
          </p:grpSp>
          <p:grpSp>
            <p:nvGrpSpPr>
              <p:cNvPr id="20" name="Gruppo 19">
                <a:extLst>
                  <a:ext uri="{FF2B5EF4-FFF2-40B4-BE49-F238E27FC236}">
                    <a16:creationId xmlns:a16="http://schemas.microsoft.com/office/drawing/2014/main" id="{DBC41937-7A46-7249-A08A-BD45AF5E6E47}"/>
                  </a:ext>
                </a:extLst>
              </p:cNvPr>
              <p:cNvGrpSpPr/>
              <p:nvPr/>
            </p:nvGrpSpPr>
            <p:grpSpPr>
              <a:xfrm>
                <a:off x="7151082" y="2815328"/>
                <a:ext cx="429963" cy="177531"/>
                <a:chOff x="7151082" y="2815328"/>
                <a:chExt cx="429963" cy="177531"/>
              </a:xfrm>
            </p:grpSpPr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75DEE65C-BB14-1145-A764-38B0913DA60E}"/>
                    </a:ext>
                  </a:extLst>
                </p:cNvPr>
                <p:cNvSpPr txBox="1"/>
                <p:nvPr/>
              </p:nvSpPr>
              <p:spPr>
                <a:xfrm>
                  <a:off x="7151082" y="2815328"/>
                  <a:ext cx="429963" cy="177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800" dirty="0"/>
                    <a:t>PDRA</a:t>
                  </a:r>
                </a:p>
              </p:txBody>
            </p:sp>
            <p:cxnSp>
              <p:nvCxnSpPr>
                <p:cNvPr id="22" name="Connettore 2 21">
                  <a:extLst>
                    <a:ext uri="{FF2B5EF4-FFF2-40B4-BE49-F238E27FC236}">
                      <a16:creationId xmlns:a16="http://schemas.microsoft.com/office/drawing/2014/main" id="{D0044580-2F11-5F4C-A84D-9318F55AB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9626" y="2990491"/>
                  <a:ext cx="32400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CE2435EF-C8CA-8F41-ABC4-339493CBB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6239" y="2986061"/>
                  <a:ext cx="32400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EF8AFA03-F326-7242-ADC8-D01EC22CBE83}"/>
                  </a:ext>
                </a:extLst>
              </p:cNvPr>
              <p:cNvSpPr txBox="1"/>
              <p:nvPr/>
            </p:nvSpPr>
            <p:spPr>
              <a:xfrm>
                <a:off x="8553069" y="1871544"/>
                <a:ext cx="323298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Examples</a:t>
                </a:r>
                <a:r>
                  <a:rPr lang="it-IT" sz="1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:</a:t>
                </a:r>
              </a:p>
              <a:p>
                <a:endParaRPr lang="it-IT" sz="14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it-IT" sz="1400" dirty="0" err="1">
                    <a:solidFill>
                      <a:srgbClr val="C00000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Role</a:t>
                </a:r>
                <a:r>
                  <a:rPr lang="it-IT" sz="1400" dirty="0">
                    <a:solidFill>
                      <a:srgbClr val="C00000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  <a:r>
                  <a:rPr lang="it-IT" sz="1400" dirty="0" err="1">
                    <a:solidFill>
                      <a:srgbClr val="C00000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Pairs</a:t>
                </a:r>
                <a:r>
                  <a:rPr lang="it-IT" sz="1400" dirty="0">
                    <a:solidFill>
                      <a:srgbClr val="C00000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RP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𝑃𝑎𝑟𝑒𝑛𝑡</m:t>
                      </m:r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𝐴𝑛𝑦</m:t>
                          </m:r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𝑀𝑎𝑖</m:t>
                      </m:r>
                      <m:r>
                        <a:rPr lang="it-IT" sz="1400" i="1" dirty="0" err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𝐾𝑖𝑑</m:t>
                      </m:r>
                      <m:r>
                        <a:rPr lang="it-IT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1400" i="1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𝐸𝑛𝑡𝑒𝑟𝑡𝑎𝑖𝑛𝑚𝑒𝑛𝑡</m:t>
                      </m:r>
                      <m:r>
                        <a:rPr lang="it-IT" sz="1400" i="1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it-IT" sz="1400" i="1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  <m:r>
                        <a:rPr lang="it-IT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i="1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it-IT" sz="1400" i="1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it-IT" sz="1400" dirty="0">
                    <a:solidFill>
                      <a:srgbClr val="C31A1B"/>
                    </a:solidFill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Device </a:t>
                </a:r>
                <a:r>
                  <a:rPr lang="it-IT" sz="1400" dirty="0" err="1">
                    <a:solidFill>
                      <a:srgbClr val="C31A1B"/>
                    </a:solidFill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Roles</a:t>
                </a:r>
                <a:r>
                  <a:rPr lang="it-IT" sz="1400" dirty="0">
                    <a:solidFill>
                      <a:srgbClr val="C31A1B"/>
                    </a:solidFill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 DR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𝐷𝑎𝑛𝑔𝑒𝑟𝑜𝑢𝑠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𝐷𝑒𝑣𝑖𝑐𝑒𝑠</m:t>
                      </m:r>
                    </m:oMath>
                  </m:oMathPara>
                </a14:m>
                <a:endParaRPr lang="it-IT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𝐶𝑙𝑒𝑎𝑛𝑖𝑛𝑔</m:t>
                      </m:r>
                      <m:r>
                        <a:rPr lang="it-IT" sz="140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sz="1400" i="1" dirty="0" smtClean="0">
                          <a:latin typeface="Cambria Math" panose="02040503050406030204" pitchFamily="18" charset="0"/>
                        </a:rPr>
                        <m:t>𝐷𝑒𝑣𝑖𝑐𝑒𝑠</m:t>
                      </m:r>
                    </m:oMath>
                  </m:oMathPara>
                </a14:m>
                <a:endParaRPr lang="it-IT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𝐸𝑛𝑡𝑒𝑟𝑡𝑎𝑖𝑛𝑚𝑒𝑛𝑡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𝐷𝑒𝑣𝑖𝑐𝑒𝑠</m:t>
                      </m:r>
                    </m:oMath>
                  </m:oMathPara>
                </a14:m>
                <a:endParaRPr lang="it-IT" sz="1400" dirty="0"/>
              </a:p>
              <a:p>
                <a:endParaRPr lang="it-IT" sz="1400" dirty="0"/>
              </a:p>
              <a:p>
                <a:r>
                  <a:rPr lang="it-IT" sz="1400" dirty="0">
                    <a:solidFill>
                      <a:srgbClr val="C00000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RPDRA</a:t>
                </a:r>
              </a:p>
              <a:p>
                <a:r>
                  <a:rPr lang="it-IT" sz="1400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Maid</a:t>
                </a:r>
                <a:r>
                  <a:rPr lang="it-IT" sz="1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(</a:t>
                </a:r>
                <a:r>
                  <a:rPr lang="it-IT" sz="1400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At_Home</a:t>
                </a:r>
                <a:r>
                  <a:rPr lang="it-IT" sz="1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),</a:t>
                </a:r>
                <a:r>
                  <a:rPr lang="it-IT" sz="1400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Cleaning_Devices</a:t>
                </a:r>
                <a:endParaRPr lang="it-IT" sz="1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it-IT" sz="140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EF8AFA03-F326-7242-ADC8-D01EC22CB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069" y="1871544"/>
                <a:ext cx="3232981" cy="3477875"/>
              </a:xfrm>
              <a:prstGeom prst="rect">
                <a:avLst/>
              </a:prstGeom>
              <a:blipFill>
                <a:blip r:embed="rId4"/>
                <a:stretch>
                  <a:fillRect l="-392" t="-3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83B9CF16-9AF1-834E-85BB-3505AF9256D6}"/>
              </a:ext>
            </a:extLst>
          </p:cNvPr>
          <p:cNvSpPr txBox="1"/>
          <p:nvPr/>
        </p:nvSpPr>
        <p:spPr>
          <a:xfrm>
            <a:off x="957821" y="5856988"/>
            <a:ext cx="6526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S.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Ameer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J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Benson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Sandhu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"The EGRBAC Model for Smart Home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IoT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," 2020 IEEE 21st International Conference on Information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Reuse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and Integration for Data Science (IRI), 2020, pp. 457-462.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9828E45D-1645-B34D-A934-133513192DFF}"/>
              </a:ext>
            </a:extLst>
          </p:cNvPr>
          <p:cNvSpPr/>
          <p:nvPr/>
        </p:nvSpPr>
        <p:spPr>
          <a:xfrm>
            <a:off x="6321857" y="1915204"/>
            <a:ext cx="1324470" cy="25914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254A21CF-8D42-DC45-B75A-F8E61EB3CB41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84" name="Gruppo 83">
              <a:extLst>
                <a:ext uri="{FF2B5EF4-FFF2-40B4-BE49-F238E27FC236}">
                  <a16:creationId xmlns:a16="http://schemas.microsoft.com/office/drawing/2014/main" id="{4C197AC3-9E18-9548-A6E8-E6BBAE1D5EB6}"/>
                </a:ext>
              </a:extLst>
            </p:cNvPr>
            <p:cNvGrpSpPr/>
            <p:nvPr/>
          </p:nvGrpSpPr>
          <p:grpSpPr>
            <a:xfrm>
              <a:off x="0" y="-2398"/>
              <a:ext cx="12192000" cy="1062028"/>
              <a:chOff x="0" y="-2398"/>
              <a:chExt cx="12192000" cy="1062028"/>
            </a:xfrm>
          </p:grpSpPr>
          <p:grpSp>
            <p:nvGrpSpPr>
              <p:cNvPr id="86" name="Gruppo 85">
                <a:extLst>
                  <a:ext uri="{FF2B5EF4-FFF2-40B4-BE49-F238E27FC236}">
                    <a16:creationId xmlns:a16="http://schemas.microsoft.com/office/drawing/2014/main" id="{AC060B40-86AC-8C48-B9C0-202A78E2D9D7}"/>
                  </a:ext>
                </a:extLst>
              </p:cNvPr>
              <p:cNvGrpSpPr/>
              <p:nvPr/>
            </p:nvGrpSpPr>
            <p:grpSpPr>
              <a:xfrm>
                <a:off x="0" y="-2398"/>
                <a:ext cx="12192000" cy="997430"/>
                <a:chOff x="0" y="-2398"/>
                <a:chExt cx="12192000" cy="997430"/>
              </a:xfrm>
            </p:grpSpPr>
            <p:sp>
              <p:nvSpPr>
                <p:cNvPr id="88" name="Rettangolo 87">
                  <a:extLst>
                    <a:ext uri="{FF2B5EF4-FFF2-40B4-BE49-F238E27FC236}">
                      <a16:creationId xmlns:a16="http://schemas.microsoft.com/office/drawing/2014/main" id="{4AB20483-FD36-9B41-AFA8-946A962D34A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9950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it-IT" dirty="0"/>
                </a:p>
              </p:txBody>
            </p:sp>
            <p:pic>
              <p:nvPicPr>
                <p:cNvPr id="89" name="Picture 2" descr="Home - Unimol">
                  <a:extLst>
                    <a:ext uri="{FF2B5EF4-FFF2-40B4-BE49-F238E27FC236}">
                      <a16:creationId xmlns:a16="http://schemas.microsoft.com/office/drawing/2014/main" id="{D58EF29B-631C-AC4C-87E0-543A211459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785" y="-2398"/>
                  <a:ext cx="972000" cy="97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7" name="Sottotitolo 2">
                <a:extLst>
                  <a:ext uri="{FF2B5EF4-FFF2-40B4-BE49-F238E27FC236}">
                    <a16:creationId xmlns:a16="http://schemas.microsoft.com/office/drawing/2014/main" id="{B3965AD7-2EA2-4340-BAF8-9B39BEC8AF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6817" y="73963"/>
                <a:ext cx="4353730" cy="98566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it-IT" dirty="0">
                    <a:solidFill>
                      <a:schemeClr val="bg1"/>
                    </a:solidFill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University </a:t>
                </a:r>
              </a:p>
              <a:p>
                <a:pPr algn="l"/>
                <a:r>
                  <a:rPr lang="it-IT" dirty="0">
                    <a:solidFill>
                      <a:schemeClr val="bg1"/>
                    </a:solidFill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of Molise</a:t>
                </a:r>
              </a:p>
            </p:txBody>
          </p:sp>
        </p:grpSp>
        <p:sp>
          <p:nvSpPr>
            <p:cNvPr id="85" name="Sottotitolo 2">
              <a:extLst>
                <a:ext uri="{FF2B5EF4-FFF2-40B4-BE49-F238E27FC236}">
                  <a16:creationId xmlns:a16="http://schemas.microsoft.com/office/drawing/2014/main" id="{DFD8AA5A-C221-714C-B367-87388E5EDC0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77884"/>
              <a:ext cx="12192000" cy="63370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3600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State of the art: EGRBAC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46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3E154D7-07C9-F74E-BD82-E4EE1676F082}"/>
              </a:ext>
            </a:extLst>
          </p:cNvPr>
          <p:cNvSpPr txBox="1"/>
          <p:nvPr/>
        </p:nvSpPr>
        <p:spPr>
          <a:xfrm>
            <a:off x="7480767" y="5583245"/>
            <a:ext cx="39684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Shakarami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Mehrnoosh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and Ravi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Sandhu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</a:p>
          <a:p>
            <a:pPr algn="r"/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"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Role-based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administration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role-based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smart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home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IoT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." 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Proceedings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of the 2021 ACM Workshop on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Secure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Trustworthy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Cyber-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Physical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Systems. 2021</a:t>
            </a:r>
            <a:r>
              <a:rPr lang="it-IT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46BC4E8-119C-5A4F-9961-BD0AA2CA6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032" y="1949280"/>
            <a:ext cx="2170175" cy="2496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Authorization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Functions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:</a:t>
            </a:r>
          </a:p>
          <a:p>
            <a:pPr marL="0" indent="0" algn="ctr">
              <a:buNone/>
            </a:pP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AssignRPDR</a:t>
            </a: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RevokeRPDR</a:t>
            </a:r>
            <a:endParaRPr lang="it-IT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16E4B0E-0CD7-2841-8AD5-F92246B2DC47}"/>
              </a:ext>
            </a:extLst>
          </p:cNvPr>
          <p:cNvGrpSpPr/>
          <p:nvPr/>
        </p:nvGrpSpPr>
        <p:grpSpPr>
          <a:xfrm>
            <a:off x="1056817" y="1565346"/>
            <a:ext cx="6195956" cy="2301334"/>
            <a:chOff x="714861" y="2468868"/>
            <a:chExt cx="5785644" cy="2093886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F73665C-D711-4B4F-8A2F-2C41EB72C074}"/>
                </a:ext>
              </a:extLst>
            </p:cNvPr>
            <p:cNvGrpSpPr/>
            <p:nvPr/>
          </p:nvGrpSpPr>
          <p:grpSpPr>
            <a:xfrm>
              <a:off x="714861" y="2620905"/>
              <a:ext cx="4198037" cy="1693420"/>
              <a:chOff x="2502107" y="2103170"/>
              <a:chExt cx="4198037" cy="1693420"/>
            </a:xfrm>
          </p:grpSpPr>
          <p:grpSp>
            <p:nvGrpSpPr>
              <p:cNvPr id="34" name="Gruppo 33">
                <a:extLst>
                  <a:ext uri="{FF2B5EF4-FFF2-40B4-BE49-F238E27FC236}">
                    <a16:creationId xmlns:a16="http://schemas.microsoft.com/office/drawing/2014/main" id="{DE86811F-9344-9A47-BDF6-928631A09551}"/>
                  </a:ext>
                </a:extLst>
              </p:cNvPr>
              <p:cNvGrpSpPr/>
              <p:nvPr/>
            </p:nvGrpSpPr>
            <p:grpSpPr>
              <a:xfrm>
                <a:off x="2502107" y="2103170"/>
                <a:ext cx="4198037" cy="1693420"/>
                <a:chOff x="4012668" y="1668266"/>
                <a:chExt cx="4198037" cy="1693420"/>
              </a:xfrm>
            </p:grpSpPr>
            <p:grpSp>
              <p:nvGrpSpPr>
                <p:cNvPr id="38" name="Gruppo 37">
                  <a:extLst>
                    <a:ext uri="{FF2B5EF4-FFF2-40B4-BE49-F238E27FC236}">
                      <a16:creationId xmlns:a16="http://schemas.microsoft.com/office/drawing/2014/main" id="{92D59B20-0D89-7648-92B7-7284AD10AE8D}"/>
                    </a:ext>
                  </a:extLst>
                </p:cNvPr>
                <p:cNvGrpSpPr/>
                <p:nvPr/>
              </p:nvGrpSpPr>
              <p:grpSpPr>
                <a:xfrm>
                  <a:off x="4012668" y="1671982"/>
                  <a:ext cx="3021755" cy="1689704"/>
                  <a:chOff x="4012668" y="1651418"/>
                  <a:chExt cx="3021755" cy="1689704"/>
                </a:xfrm>
              </p:grpSpPr>
              <p:grpSp>
                <p:nvGrpSpPr>
                  <p:cNvPr id="43" name="Gruppo 42">
                    <a:extLst>
                      <a:ext uri="{FF2B5EF4-FFF2-40B4-BE49-F238E27FC236}">
                        <a16:creationId xmlns:a16="http://schemas.microsoft.com/office/drawing/2014/main" id="{BC566F96-4C79-F14D-B735-DF9AB22840E2}"/>
                      </a:ext>
                    </a:extLst>
                  </p:cNvPr>
                  <p:cNvGrpSpPr/>
                  <p:nvPr/>
                </p:nvGrpSpPr>
                <p:grpSpPr>
                  <a:xfrm>
                    <a:off x="4012668" y="1651418"/>
                    <a:ext cx="3021755" cy="1689704"/>
                    <a:chOff x="4012668" y="1651418"/>
                    <a:chExt cx="3021755" cy="1689704"/>
                  </a:xfrm>
                </p:grpSpPr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39ED80CE-F35F-854A-8FF3-A2AAAC6BB1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2668" y="1651418"/>
                      <a:ext cx="3021755" cy="1689704"/>
                      <a:chOff x="526411" y="2844607"/>
                      <a:chExt cx="3021755" cy="1689704"/>
                    </a:xfrm>
                  </p:grpSpPr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E9299A30-461F-F446-BF94-753F59B225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6411" y="2844607"/>
                        <a:ext cx="3021755" cy="1689704"/>
                        <a:chOff x="1100393" y="1657990"/>
                        <a:chExt cx="3021755" cy="1689704"/>
                      </a:xfrm>
                    </p:grpSpPr>
                    <p:grpSp>
                      <p:nvGrpSpPr>
                        <p:cNvPr id="51" name="Gruppo 50">
                          <a:extLst>
                            <a:ext uri="{FF2B5EF4-FFF2-40B4-BE49-F238E27FC236}">
                              <a16:creationId xmlns:a16="http://schemas.microsoft.com/office/drawing/2014/main" id="{B2405902-57DC-024C-B304-1DCFE3CCB3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00393" y="1657990"/>
                          <a:ext cx="2797627" cy="376722"/>
                          <a:chOff x="1100393" y="1657990"/>
                          <a:chExt cx="2797627" cy="376722"/>
                        </a:xfrm>
                      </p:grpSpPr>
                      <p:grpSp>
                        <p:nvGrpSpPr>
                          <p:cNvPr id="56" name="Gruppo 55">
                            <a:extLst>
                              <a:ext uri="{FF2B5EF4-FFF2-40B4-BE49-F238E27FC236}">
                                <a16:creationId xmlns:a16="http://schemas.microsoft.com/office/drawing/2014/main" id="{406EFD15-E09B-244F-B1A9-3940E5C085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00393" y="1657990"/>
                            <a:ext cx="2797627" cy="376722"/>
                            <a:chOff x="1100393" y="1657990"/>
                            <a:chExt cx="2797627" cy="376722"/>
                          </a:xfrm>
                        </p:grpSpPr>
                        <p:grpSp>
                          <p:nvGrpSpPr>
                            <p:cNvPr id="58" name="Gruppo 57">
                              <a:extLst>
                                <a:ext uri="{FF2B5EF4-FFF2-40B4-BE49-F238E27FC236}">
                                  <a16:creationId xmlns:a16="http://schemas.microsoft.com/office/drawing/2014/main" id="{F05B0600-65F7-C14D-AB53-332DCB2344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00393" y="1657990"/>
                              <a:ext cx="1726783" cy="362645"/>
                              <a:chOff x="1100393" y="1657990"/>
                              <a:chExt cx="1726783" cy="362645"/>
                            </a:xfrm>
                          </p:grpSpPr>
                          <p:grpSp>
                            <p:nvGrpSpPr>
                              <p:cNvPr id="62" name="Gruppo 61">
                                <a:extLst>
                                  <a:ext uri="{FF2B5EF4-FFF2-40B4-BE49-F238E27FC236}">
                                    <a16:creationId xmlns:a16="http://schemas.microsoft.com/office/drawing/2014/main" id="{9F903F4C-D860-D746-8932-F43A775EA2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100393" y="1720426"/>
                                <a:ext cx="1726783" cy="300209"/>
                                <a:chOff x="1089485" y="2966138"/>
                                <a:chExt cx="1726783" cy="300209"/>
                              </a:xfrm>
                            </p:grpSpPr>
                            <p:grpSp>
                              <p:nvGrpSpPr>
                                <p:cNvPr id="64" name="Gruppo 63">
                                  <a:extLst>
                                    <a:ext uri="{FF2B5EF4-FFF2-40B4-BE49-F238E27FC236}">
                                      <a16:creationId xmlns:a16="http://schemas.microsoft.com/office/drawing/2014/main" id="{82DDF04B-42B1-C343-93EF-68D84A3731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089485" y="2966138"/>
                                  <a:ext cx="711590" cy="296559"/>
                                  <a:chOff x="7047614" y="1982879"/>
                                  <a:chExt cx="1187118" cy="490233"/>
                                </a:xfrm>
                              </p:grpSpPr>
                              <p:sp>
                                <p:nvSpPr>
                                  <p:cNvPr id="68" name="Ovale 67">
                                    <a:extLst>
                                      <a:ext uri="{FF2B5EF4-FFF2-40B4-BE49-F238E27FC236}">
                                        <a16:creationId xmlns:a16="http://schemas.microsoft.com/office/drawing/2014/main" id="{BDE35382-01C8-7E41-B736-7A85E4A6C1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047614" y="1982879"/>
                                    <a:ext cx="1187118" cy="490233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it-IT" dirty="0"/>
                                  </a:p>
                                </p:txBody>
                              </p:sp>
                              <p:sp>
                                <p:nvSpPr>
                                  <p:cNvPr id="69" name="CasellaDiTesto 68">
                                    <a:extLst>
                                      <a:ext uri="{FF2B5EF4-FFF2-40B4-BE49-F238E27FC236}">
                                        <a16:creationId xmlns:a16="http://schemas.microsoft.com/office/drawing/2014/main" id="{E96E6365-860D-2645-8E47-892441A4990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126587" y="2074015"/>
                                    <a:ext cx="1006857" cy="29347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it-IT" sz="800" dirty="0"/>
                                      <a:t>USERS (U)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5" name="Gruppo 64">
                                  <a:extLst>
                                    <a:ext uri="{FF2B5EF4-FFF2-40B4-BE49-F238E27FC236}">
                                      <a16:creationId xmlns:a16="http://schemas.microsoft.com/office/drawing/2014/main" id="{F4B608C2-73BD-3242-8279-29A0533DB9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104678" y="2969788"/>
                                  <a:ext cx="711590" cy="296559"/>
                                  <a:chOff x="7083512" y="1982879"/>
                                  <a:chExt cx="1187118" cy="490233"/>
                                </a:xfrm>
                              </p:grpSpPr>
                              <p:sp>
                                <p:nvSpPr>
                                  <p:cNvPr id="66" name="Ovale 65">
                                    <a:extLst>
                                      <a:ext uri="{FF2B5EF4-FFF2-40B4-BE49-F238E27FC236}">
                                        <a16:creationId xmlns:a16="http://schemas.microsoft.com/office/drawing/2014/main" id="{531B6EB1-11FA-2649-85A8-F739F0B1D0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083512" y="1982879"/>
                                    <a:ext cx="1187118" cy="490233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it-IT"/>
                                  </a:p>
                                </p:txBody>
                              </p:sp>
                              <p:sp>
                                <p:nvSpPr>
                                  <p:cNvPr id="67" name="CasellaDiTesto 66">
                                    <a:extLst>
                                      <a:ext uri="{FF2B5EF4-FFF2-40B4-BE49-F238E27FC236}">
                                        <a16:creationId xmlns:a16="http://schemas.microsoft.com/office/drawing/2014/main" id="{7398933C-C9B3-A346-A0ED-C0EA24376C2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206933" y="2060607"/>
                                    <a:ext cx="961648" cy="29347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it-IT" sz="800" dirty="0"/>
                                      <a:t>ROLES (</a:t>
                                    </a:r>
                                    <a:r>
                                      <a:rPr lang="it-IT" sz="800" dirty="0" err="1"/>
                                      <a:t>R</a:t>
                                    </a:r>
                                    <a:r>
                                      <a:rPr lang="it-IT" sz="800" dirty="0"/>
                                      <a:t>)</a:t>
                                    </a: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" name="CasellaDiTesto 62">
                                <a:extLst>
                                  <a:ext uri="{FF2B5EF4-FFF2-40B4-BE49-F238E27FC236}">
                                    <a16:creationId xmlns:a16="http://schemas.microsoft.com/office/drawing/2014/main" id="{B4703CDC-E27B-B142-B386-69E7BCF5A5A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815836" y="1657990"/>
                                <a:ext cx="310508" cy="1775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it-IT" sz="800" dirty="0"/>
                                  <a:t>UA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9" name="Ovale 58">
                              <a:extLst>
                                <a:ext uri="{FF2B5EF4-FFF2-40B4-BE49-F238E27FC236}">
                                  <a16:creationId xmlns:a16="http://schemas.microsoft.com/office/drawing/2014/main" id="{E43DE971-5567-2A4C-82E0-5206FE96FD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186430" y="1731089"/>
                              <a:ext cx="711590" cy="296559"/>
                            </a:xfrm>
                            <a:prstGeom prst="ellipse">
                              <a:avLst/>
                            </a:prstGeom>
                            <a:solidFill>
                              <a:srgbClr val="D0E2F3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60" name="CasellaDiTesto 59">
                              <a:extLst>
                                <a:ext uri="{FF2B5EF4-FFF2-40B4-BE49-F238E27FC236}">
                                  <a16:creationId xmlns:a16="http://schemas.microsoft.com/office/drawing/2014/main" id="{07E927D7-9DB0-D54B-B26F-EC38A426566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279946" y="1726676"/>
                              <a:ext cx="588958" cy="30803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it-IT" sz="800" dirty="0"/>
                                <a:t>ROLE PAIRS (RP)</a:t>
                              </a:r>
                            </a:p>
                          </p:txBody>
                        </p:sp>
                        <p:cxnSp>
                          <p:nvCxnSpPr>
                            <p:cNvPr id="61" name="Connettore 2 60">
                              <a:extLst>
                                <a:ext uri="{FF2B5EF4-FFF2-40B4-BE49-F238E27FC236}">
                                  <a16:creationId xmlns:a16="http://schemas.microsoft.com/office/drawing/2014/main" id="{336B7FBD-554C-814E-BE1F-6296ADE384DA}"/>
                                </a:ext>
                              </a:extLst>
                            </p:cNvPr>
                            <p:cNvCxnSpPr>
                              <a:cxnSpLocks/>
                              <a:stCxn id="66" idx="6"/>
                              <a:endCxn id="59" idx="2"/>
                            </p:cNvCxnSpPr>
                            <p:nvPr/>
                          </p:nvCxnSpPr>
                          <p:spPr>
                            <a:xfrm>
                              <a:off x="2827176" y="1872355"/>
                              <a:ext cx="359254" cy="0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ash"/>
                              <a:headEnd type="stealth"/>
                              <a:tailEnd type="stealt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57" name="CasellaDiTesto 56">
                            <a:extLst>
                              <a:ext uri="{FF2B5EF4-FFF2-40B4-BE49-F238E27FC236}">
                                <a16:creationId xmlns:a16="http://schemas.microsoft.com/office/drawing/2014/main" id="{EE6806FE-9035-994D-814E-7F99C2BF5F5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33725" y="1687364"/>
                            <a:ext cx="429963" cy="1775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it-IT" sz="800" dirty="0"/>
                              <a:t>RPRA</a:t>
                            </a:r>
                          </a:p>
                        </p:txBody>
                      </p:sp>
                    </p:grpSp>
                    <p:grpSp>
                      <p:nvGrpSpPr>
                        <p:cNvPr id="52" name="Gruppo 51">
                          <a:extLst>
                            <a:ext uri="{FF2B5EF4-FFF2-40B4-BE49-F238E27FC236}">
                              <a16:creationId xmlns:a16="http://schemas.microsoft.com/office/drawing/2014/main" id="{3BD66E79-FB1A-D64F-8A81-3F521F018E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017844" y="3069265"/>
                          <a:ext cx="1104304" cy="278429"/>
                          <a:chOff x="3081413" y="2321316"/>
                          <a:chExt cx="1104304" cy="278429"/>
                        </a:xfrm>
                      </p:grpSpPr>
                      <p:sp>
                        <p:nvSpPr>
                          <p:cNvPr id="54" name="Ovale 53">
                            <a:extLst>
                              <a:ext uri="{FF2B5EF4-FFF2-40B4-BE49-F238E27FC236}">
                                <a16:creationId xmlns:a16="http://schemas.microsoft.com/office/drawing/2014/main" id="{0EA34C22-6586-2645-A07C-042619FA9A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081413" y="2322207"/>
                            <a:ext cx="1104304" cy="277538"/>
                          </a:xfrm>
                          <a:prstGeom prst="ellipse">
                            <a:avLst/>
                          </a:prstGeom>
                          <a:solidFill>
                            <a:srgbClr val="D0E2F3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it-IT"/>
                          </a:p>
                        </p:txBody>
                      </p:sp>
                      <p:sp>
                        <p:nvSpPr>
                          <p:cNvPr id="55" name="CasellaDiTesto 54">
                            <a:extLst>
                              <a:ext uri="{FF2B5EF4-FFF2-40B4-BE49-F238E27FC236}">
                                <a16:creationId xmlns:a16="http://schemas.microsoft.com/office/drawing/2014/main" id="{DF75B526-F3B1-2A4B-B4DC-BA5B76DEA7B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124559" y="2321316"/>
                            <a:ext cx="101801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it-IT" sz="800" dirty="0"/>
                              <a:t>ENVIRONMENT ROLES (ER)</a:t>
                            </a:r>
                          </a:p>
                        </p:txBody>
                      </p:sp>
                    </p:grpSp>
                    <p:cxnSp>
                      <p:nvCxnSpPr>
                        <p:cNvPr id="53" name="Connettore 2 52">
                          <a:extLst>
                            <a:ext uri="{FF2B5EF4-FFF2-40B4-BE49-F238E27FC236}">
                              <a16:creationId xmlns:a16="http://schemas.microsoft.com/office/drawing/2014/main" id="{44FACEDE-32FC-9546-956D-DE1199D66E6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554485" y="2035773"/>
                          <a:ext cx="0" cy="1042639"/>
                        </a:xfrm>
                        <a:prstGeom prst="straightConnector1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stealth"/>
                          <a:tailEnd type="stealt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0" name="CasellaDiTesto 49">
                        <a:extLst>
                          <a:ext uri="{FF2B5EF4-FFF2-40B4-BE49-F238E27FC236}">
                            <a16:creationId xmlns:a16="http://schemas.microsoft.com/office/drawing/2014/main" id="{E83E23B4-F0C0-5B41-B322-15B2E2AFF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68243" y="3695148"/>
                        <a:ext cx="429963" cy="1775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800" dirty="0"/>
                          <a:t>RPEA</a:t>
                        </a:r>
                      </a:p>
                    </p:txBody>
                  </p:sp>
                </p:grpSp>
                <p:cxnSp>
                  <p:nvCxnSpPr>
                    <p:cNvPr id="48" name="Connettore 2 47">
                      <a:extLst>
                        <a:ext uri="{FF2B5EF4-FFF2-40B4-BE49-F238E27FC236}">
                          <a16:creationId xmlns:a16="http://schemas.microsoft.com/office/drawing/2014/main" id="{9F83F8EF-5382-BF4E-831F-8F4AE935BF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6167" y="2095947"/>
                      <a:ext cx="0" cy="90000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prstDash val="sysDash"/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Gruppo 43">
                    <a:extLst>
                      <a:ext uri="{FF2B5EF4-FFF2-40B4-BE49-F238E27FC236}">
                        <a16:creationId xmlns:a16="http://schemas.microsoft.com/office/drawing/2014/main" id="{BA1D2D23-2B26-8C43-8E99-311E3D66BB7F}"/>
                      </a:ext>
                    </a:extLst>
                  </p:cNvPr>
                  <p:cNvGrpSpPr/>
                  <p:nvPr/>
                </p:nvGrpSpPr>
                <p:grpSpPr>
                  <a:xfrm>
                    <a:off x="4718859" y="1849109"/>
                    <a:ext cx="315858" cy="1805"/>
                    <a:chOff x="4712003" y="1944404"/>
                    <a:chExt cx="315858" cy="1805"/>
                  </a:xfrm>
                </p:grpSpPr>
                <p:cxnSp>
                  <p:nvCxnSpPr>
                    <p:cNvPr id="45" name="Connettore 2 44">
                      <a:extLst>
                        <a:ext uri="{FF2B5EF4-FFF2-40B4-BE49-F238E27FC236}">
                          <a16:creationId xmlns:a16="http://schemas.microsoft.com/office/drawing/2014/main" id="{E062A7A0-3FF7-4E46-B60C-7E71B64947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12003" y="1946209"/>
                      <a:ext cx="315858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ttore 2 45">
                      <a:extLst>
                        <a:ext uri="{FF2B5EF4-FFF2-40B4-BE49-F238E27FC236}">
                          <a16:creationId xmlns:a16="http://schemas.microsoft.com/office/drawing/2014/main" id="{A312318A-5BE1-2C45-9AA5-5035B97918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7365" y="1944404"/>
                      <a:ext cx="21600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uppo 38">
                  <a:extLst>
                    <a:ext uri="{FF2B5EF4-FFF2-40B4-BE49-F238E27FC236}">
                      <a16:creationId xmlns:a16="http://schemas.microsoft.com/office/drawing/2014/main" id="{159B0668-DA2C-E34F-A130-27E71764DA0E}"/>
                    </a:ext>
                  </a:extLst>
                </p:cNvPr>
                <p:cNvGrpSpPr/>
                <p:nvPr/>
              </p:nvGrpSpPr>
              <p:grpSpPr>
                <a:xfrm>
                  <a:off x="6886182" y="1668266"/>
                  <a:ext cx="1324523" cy="360170"/>
                  <a:chOff x="6886182" y="1668266"/>
                  <a:chExt cx="1324523" cy="360170"/>
                </a:xfrm>
              </p:grpSpPr>
              <p:sp>
                <p:nvSpPr>
                  <p:cNvPr id="40" name="CasellaDiTesto 39">
                    <a:extLst>
                      <a:ext uri="{FF2B5EF4-FFF2-40B4-BE49-F238E27FC236}">
                        <a16:creationId xmlns:a16="http://schemas.microsoft.com/office/drawing/2014/main" id="{AEAB6F30-A5DE-FE40-BA3E-A6AB7F4EFE64}"/>
                      </a:ext>
                    </a:extLst>
                  </p:cNvPr>
                  <p:cNvSpPr txBox="1"/>
                  <p:nvPr/>
                </p:nvSpPr>
                <p:spPr>
                  <a:xfrm>
                    <a:off x="6886182" y="1668266"/>
                    <a:ext cx="589623" cy="2240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000" b="1" dirty="0"/>
                      <a:t>RPDRA</a:t>
                    </a:r>
                  </a:p>
                </p:txBody>
              </p:sp>
              <p:sp>
                <p:nvSpPr>
                  <p:cNvPr id="41" name="Ovale 40">
                    <a:extLst>
                      <a:ext uri="{FF2B5EF4-FFF2-40B4-BE49-F238E27FC236}">
                        <a16:creationId xmlns:a16="http://schemas.microsoft.com/office/drawing/2014/main" id="{B542ECDB-532A-8144-8AC4-CED04DE6012A}"/>
                      </a:ext>
                    </a:extLst>
                  </p:cNvPr>
                  <p:cNvSpPr/>
                  <p:nvPr/>
                </p:nvSpPr>
                <p:spPr>
                  <a:xfrm>
                    <a:off x="7499115" y="1731877"/>
                    <a:ext cx="711590" cy="296559"/>
                  </a:xfrm>
                  <a:prstGeom prst="ellipse">
                    <a:avLst/>
                  </a:prstGeom>
                  <a:solidFill>
                    <a:srgbClr val="D0E2F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E0A1568D-F3FD-704A-9418-C25C266463BC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538" y="1731877"/>
                    <a:ext cx="604316" cy="2789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800" dirty="0"/>
                      <a:t>DEVICES ROLES (DR)</a:t>
                    </a:r>
                  </a:p>
                </p:txBody>
              </p:sp>
            </p:grp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30D676B1-D812-AD41-A3E8-16AFCCF08F4F}"/>
                  </a:ext>
                </a:extLst>
              </p:cNvPr>
              <p:cNvGrpSpPr/>
              <p:nvPr/>
            </p:nvGrpSpPr>
            <p:grpSpPr>
              <a:xfrm>
                <a:off x="5325525" y="2313504"/>
                <a:ext cx="661005" cy="0"/>
                <a:chOff x="6854057" y="1888428"/>
                <a:chExt cx="661005" cy="0"/>
              </a:xfrm>
            </p:grpSpPr>
            <p:cxnSp>
              <p:nvCxnSpPr>
                <p:cNvPr id="36" name="Connettore 2 35">
                  <a:extLst>
                    <a:ext uri="{FF2B5EF4-FFF2-40B4-BE49-F238E27FC236}">
                      <a16:creationId xmlns:a16="http://schemas.microsoft.com/office/drawing/2014/main" id="{C134236C-8709-DC46-972B-1C94195A5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4057" y="1888428"/>
                  <a:ext cx="66100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ttore 2 36">
                  <a:extLst>
                    <a:ext uri="{FF2B5EF4-FFF2-40B4-BE49-F238E27FC236}">
                      <a16:creationId xmlns:a16="http://schemas.microsoft.com/office/drawing/2014/main" id="{6E14B6B8-53DD-0440-8A4E-816684221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5056" y="1888428"/>
                  <a:ext cx="535099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44EED9C4-8565-2C45-BE3D-CB4B60282DE6}"/>
                </a:ext>
              </a:extLst>
            </p:cNvPr>
            <p:cNvGrpSpPr/>
            <p:nvPr/>
          </p:nvGrpSpPr>
          <p:grpSpPr>
            <a:xfrm>
              <a:off x="4927580" y="2468868"/>
              <a:ext cx="1572925" cy="2093886"/>
              <a:chOff x="7151082" y="2628406"/>
              <a:chExt cx="1572925" cy="2093886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7B0D4317-1401-984E-A372-97008DB72374}"/>
                  </a:ext>
                </a:extLst>
              </p:cNvPr>
              <p:cNvGrpSpPr/>
              <p:nvPr/>
            </p:nvGrpSpPr>
            <p:grpSpPr>
              <a:xfrm>
                <a:off x="7378027" y="2628406"/>
                <a:ext cx="1345980" cy="2093886"/>
                <a:chOff x="7378027" y="2628406"/>
                <a:chExt cx="1345980" cy="2093886"/>
              </a:xfrm>
            </p:grpSpPr>
            <p:grpSp>
              <p:nvGrpSpPr>
                <p:cNvPr id="21" name="Gruppo 20">
                  <a:extLst>
                    <a:ext uri="{FF2B5EF4-FFF2-40B4-BE49-F238E27FC236}">
                      <a16:creationId xmlns:a16="http://schemas.microsoft.com/office/drawing/2014/main" id="{331E7F2C-F1A2-4C43-883D-B5239A7E7946}"/>
                    </a:ext>
                  </a:extLst>
                </p:cNvPr>
                <p:cNvGrpSpPr/>
                <p:nvPr/>
              </p:nvGrpSpPr>
              <p:grpSpPr>
                <a:xfrm>
                  <a:off x="7378027" y="2628406"/>
                  <a:ext cx="1345980" cy="2093886"/>
                  <a:chOff x="6437627" y="2628273"/>
                  <a:chExt cx="1345980" cy="2093886"/>
                </a:xfrm>
              </p:grpSpPr>
              <p:sp>
                <p:nvSpPr>
                  <p:cNvPr id="23" name="Ovale 22">
                    <a:extLst>
                      <a:ext uri="{FF2B5EF4-FFF2-40B4-BE49-F238E27FC236}">
                        <a16:creationId xmlns:a16="http://schemas.microsoft.com/office/drawing/2014/main" id="{4813524E-6396-B74F-BB3B-1C304BC752DD}"/>
                      </a:ext>
                    </a:extLst>
                  </p:cNvPr>
                  <p:cNvSpPr/>
                  <p:nvPr/>
                </p:nvSpPr>
                <p:spPr>
                  <a:xfrm>
                    <a:off x="6437627" y="2628273"/>
                    <a:ext cx="1345980" cy="2093886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24" name="Gruppo 23">
                    <a:extLst>
                      <a:ext uri="{FF2B5EF4-FFF2-40B4-BE49-F238E27FC236}">
                        <a16:creationId xmlns:a16="http://schemas.microsoft.com/office/drawing/2014/main" id="{FDCD02EF-C52C-7B46-A11F-E6BE59E867E7}"/>
                      </a:ext>
                    </a:extLst>
                  </p:cNvPr>
                  <p:cNvGrpSpPr/>
                  <p:nvPr/>
                </p:nvGrpSpPr>
                <p:grpSpPr>
                  <a:xfrm>
                    <a:off x="6608977" y="2835336"/>
                    <a:ext cx="972751" cy="1391654"/>
                    <a:chOff x="6608977" y="2835336"/>
                    <a:chExt cx="972751" cy="1391654"/>
                  </a:xfrm>
                </p:grpSpPr>
                <p:grpSp>
                  <p:nvGrpSpPr>
                    <p:cNvPr id="25" name="Gruppo 24">
                      <a:extLst>
                        <a:ext uri="{FF2B5EF4-FFF2-40B4-BE49-F238E27FC236}">
                          <a16:creationId xmlns:a16="http://schemas.microsoft.com/office/drawing/2014/main" id="{0E28A1F1-3273-0345-9DAF-8DE9C5E0B7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93149" y="2835336"/>
                      <a:ext cx="711590" cy="299115"/>
                      <a:chOff x="5319747" y="2490115"/>
                      <a:chExt cx="711590" cy="299115"/>
                    </a:xfrm>
                  </p:grpSpPr>
                  <p:sp>
                    <p:nvSpPr>
                      <p:cNvPr id="32" name="Ovale 31">
                        <a:extLst>
                          <a:ext uri="{FF2B5EF4-FFF2-40B4-BE49-F238E27FC236}">
                            <a16:creationId xmlns:a16="http://schemas.microsoft.com/office/drawing/2014/main" id="{A49D1B5B-11A9-C847-9276-C6E50EF4EA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9747" y="2492671"/>
                        <a:ext cx="711590" cy="296559"/>
                      </a:xfrm>
                      <a:prstGeom prst="ellipse">
                        <a:avLst/>
                      </a:prstGeom>
                      <a:solidFill>
                        <a:srgbClr val="D0E2F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33" name="CasellaDiTesto 32">
                        <a:extLst>
                          <a:ext uri="{FF2B5EF4-FFF2-40B4-BE49-F238E27FC236}">
                            <a16:creationId xmlns:a16="http://schemas.microsoft.com/office/drawing/2014/main" id="{9D80E623-124A-0B47-866E-D45F069722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24748" y="2490115"/>
                        <a:ext cx="50158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t-IT" sz="800" dirty="0"/>
                          <a:t>DEVICES (D)</a:t>
                        </a:r>
                      </a:p>
                    </p:txBody>
                  </p:sp>
                </p:grpSp>
                <p:grpSp>
                  <p:nvGrpSpPr>
                    <p:cNvPr id="26" name="Gruppo 25">
                      <a:extLst>
                        <a:ext uri="{FF2B5EF4-FFF2-40B4-BE49-F238E27FC236}">
                          <a16:creationId xmlns:a16="http://schemas.microsoft.com/office/drawing/2014/main" id="{2BC3CE14-8601-D344-9485-C5D894E56B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08977" y="3918954"/>
                      <a:ext cx="972751" cy="308036"/>
                      <a:chOff x="5272159" y="2490115"/>
                      <a:chExt cx="786647" cy="308036"/>
                    </a:xfrm>
                  </p:grpSpPr>
                  <p:sp>
                    <p:nvSpPr>
                      <p:cNvPr id="30" name="Ovale 29">
                        <a:extLst>
                          <a:ext uri="{FF2B5EF4-FFF2-40B4-BE49-F238E27FC236}">
                            <a16:creationId xmlns:a16="http://schemas.microsoft.com/office/drawing/2014/main" id="{99388F77-D4CA-3D44-A5A7-D5A2763BF9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2159" y="2492671"/>
                        <a:ext cx="786647" cy="296559"/>
                      </a:xfrm>
                      <a:prstGeom prst="ellipse">
                        <a:avLst/>
                      </a:prstGeom>
                      <a:solidFill>
                        <a:srgbClr val="D0E2F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31" name="CasellaDiTesto 30">
                        <a:extLst>
                          <a:ext uri="{FF2B5EF4-FFF2-40B4-BE49-F238E27FC236}">
                            <a16:creationId xmlns:a16="http://schemas.microsoft.com/office/drawing/2014/main" id="{89E06AD7-FFAA-F441-9870-144C6D9C35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37235" y="2490115"/>
                        <a:ext cx="629027" cy="3080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t-IT" sz="800" dirty="0"/>
                          <a:t>OPERATIONS (OP)</a:t>
                        </a:r>
                      </a:p>
                    </p:txBody>
                  </p:sp>
                </p:grpSp>
                <p:grpSp>
                  <p:nvGrpSpPr>
                    <p:cNvPr id="27" name="Gruppo 26">
                      <a:extLst>
                        <a:ext uri="{FF2B5EF4-FFF2-40B4-BE49-F238E27FC236}">
                          <a16:creationId xmlns:a16="http://schemas.microsoft.com/office/drawing/2014/main" id="{93A70AA7-1CC7-AF43-BBFB-9E46E79F63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0216" y="3143848"/>
                      <a:ext cx="0" cy="756445"/>
                      <a:chOff x="5282231" y="3701557"/>
                      <a:chExt cx="0" cy="484704"/>
                    </a:xfrm>
                  </p:grpSpPr>
                  <p:cxnSp>
                    <p:nvCxnSpPr>
                      <p:cNvPr id="28" name="Connettore 2 27">
                        <a:extLst>
                          <a:ext uri="{FF2B5EF4-FFF2-40B4-BE49-F238E27FC236}">
                            <a16:creationId xmlns:a16="http://schemas.microsoft.com/office/drawing/2014/main" id="{62C559CA-78BB-B745-BC64-50717E358D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282231" y="3701557"/>
                        <a:ext cx="0" cy="434223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prstDash val="solid"/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Connettore 2 28">
                        <a:extLst>
                          <a:ext uri="{FF2B5EF4-FFF2-40B4-BE49-F238E27FC236}">
                            <a16:creationId xmlns:a16="http://schemas.microsoft.com/office/drawing/2014/main" id="{05E00457-2F4C-E74C-A21C-53FEA3F13AA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282231" y="3752038"/>
                        <a:ext cx="0" cy="434223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prstDash val="solid"/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4BAE1A90-0EB2-8F4E-86FE-B498FC8E5BF5}"/>
                    </a:ext>
                  </a:extLst>
                </p:cNvPr>
                <p:cNvSpPr txBox="1"/>
                <p:nvPr/>
              </p:nvSpPr>
              <p:spPr>
                <a:xfrm>
                  <a:off x="7647896" y="4326503"/>
                  <a:ext cx="759794" cy="308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800" dirty="0"/>
                    <a:t>PERMISSIONS (</a:t>
                  </a:r>
                  <a:r>
                    <a:rPr lang="it-IT" sz="800" dirty="0" err="1"/>
                    <a:t>P</a:t>
                  </a:r>
                  <a:r>
                    <a:rPr lang="it-IT" sz="800" dirty="0"/>
                    <a:t>)</a:t>
                  </a:r>
                </a:p>
              </p:txBody>
            </p:sp>
          </p:grpSp>
          <p:grpSp>
            <p:nvGrpSpPr>
              <p:cNvPr id="17" name="Gruppo 16">
                <a:extLst>
                  <a:ext uri="{FF2B5EF4-FFF2-40B4-BE49-F238E27FC236}">
                    <a16:creationId xmlns:a16="http://schemas.microsoft.com/office/drawing/2014/main" id="{15E1CC9C-CD01-3B41-A67A-BCEF69A088C5}"/>
                  </a:ext>
                </a:extLst>
              </p:cNvPr>
              <p:cNvGrpSpPr/>
              <p:nvPr/>
            </p:nvGrpSpPr>
            <p:grpSpPr>
              <a:xfrm>
                <a:off x="7151082" y="2815328"/>
                <a:ext cx="429963" cy="177531"/>
                <a:chOff x="7151082" y="2815328"/>
                <a:chExt cx="429963" cy="177531"/>
              </a:xfrm>
            </p:grpSpPr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3CA05E29-3379-CC4F-9CF2-DB59B7333727}"/>
                    </a:ext>
                  </a:extLst>
                </p:cNvPr>
                <p:cNvSpPr txBox="1"/>
                <p:nvPr/>
              </p:nvSpPr>
              <p:spPr>
                <a:xfrm>
                  <a:off x="7151082" y="2815328"/>
                  <a:ext cx="429963" cy="177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800" dirty="0"/>
                    <a:t>PDRA</a:t>
                  </a:r>
                </a:p>
              </p:txBody>
            </p:sp>
            <p:cxnSp>
              <p:nvCxnSpPr>
                <p:cNvPr id="19" name="Connettore 2 18">
                  <a:extLst>
                    <a:ext uri="{FF2B5EF4-FFF2-40B4-BE49-F238E27FC236}">
                      <a16:creationId xmlns:a16="http://schemas.microsoft.com/office/drawing/2014/main" id="{F4FCF905-8D24-A04D-849F-32876A9A4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9626" y="2990491"/>
                  <a:ext cx="32400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ttore 2 19">
                  <a:extLst>
                    <a:ext uri="{FF2B5EF4-FFF2-40B4-BE49-F238E27FC236}">
                      <a16:creationId xmlns:a16="http://schemas.microsoft.com/office/drawing/2014/main" id="{A7F10DDA-B0FB-8747-B6C7-AB2213243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6239" y="2986061"/>
                  <a:ext cx="32400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D66D77-450F-264B-A7F9-4DCCE3FF4C82}"/>
              </a:ext>
            </a:extLst>
          </p:cNvPr>
          <p:cNvSpPr txBox="1"/>
          <p:nvPr/>
        </p:nvSpPr>
        <p:spPr>
          <a:xfrm rot="16200000">
            <a:off x="-333618" y="2772612"/>
            <a:ext cx="176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Operational</a:t>
            </a:r>
            <a:r>
              <a:rPr lang="it-IT" sz="14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cxnSp>
        <p:nvCxnSpPr>
          <p:cNvPr id="71" name="Connettore 1 70">
            <a:extLst>
              <a:ext uri="{FF2B5EF4-FFF2-40B4-BE49-F238E27FC236}">
                <a16:creationId xmlns:a16="http://schemas.microsoft.com/office/drawing/2014/main" id="{2F76B21E-C256-C247-B903-E79C20DB4F33}"/>
              </a:ext>
            </a:extLst>
          </p:cNvPr>
          <p:cNvCxnSpPr/>
          <p:nvPr/>
        </p:nvCxnSpPr>
        <p:spPr>
          <a:xfrm>
            <a:off x="547785" y="4188542"/>
            <a:ext cx="6932982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e 71">
            <a:extLst>
              <a:ext uri="{FF2B5EF4-FFF2-40B4-BE49-F238E27FC236}">
                <a16:creationId xmlns:a16="http://schemas.microsoft.com/office/drawing/2014/main" id="{2EF67A06-571D-0B47-AC11-74B4D0CC11EF}"/>
              </a:ext>
            </a:extLst>
          </p:cNvPr>
          <p:cNvSpPr/>
          <p:nvPr/>
        </p:nvSpPr>
        <p:spPr>
          <a:xfrm>
            <a:off x="2688008" y="5067749"/>
            <a:ext cx="2558316" cy="934805"/>
          </a:xfrm>
          <a:prstGeom prst="ellipse">
            <a:avLst/>
          </a:prstGeom>
          <a:solidFill>
            <a:srgbClr val="D0E2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2B00033-616F-E84F-830E-BFF7D68F992D}"/>
              </a:ext>
            </a:extLst>
          </p:cNvPr>
          <p:cNvSpPr txBox="1"/>
          <p:nvPr/>
        </p:nvSpPr>
        <p:spPr>
          <a:xfrm>
            <a:off x="2424391" y="5400974"/>
            <a:ext cx="308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ADMINISTRATIVE ROLES (AR)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88A2D6A-75BD-804E-8F0D-40C1474B71AE}"/>
              </a:ext>
            </a:extLst>
          </p:cNvPr>
          <p:cNvSpPr txBox="1"/>
          <p:nvPr/>
        </p:nvSpPr>
        <p:spPr>
          <a:xfrm rot="16200000">
            <a:off x="-482336" y="5247086"/>
            <a:ext cx="2060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Administrative</a:t>
            </a:r>
            <a:r>
              <a:rPr lang="it-IT" sz="14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82DB58B0-6BDB-3740-B838-412AFAAA77FD}"/>
              </a:ext>
            </a:extLst>
          </p:cNvPr>
          <p:cNvGrpSpPr/>
          <p:nvPr/>
        </p:nvGrpSpPr>
        <p:grpSpPr>
          <a:xfrm rot="20300071">
            <a:off x="2613979" y="1884751"/>
            <a:ext cx="0" cy="3384000"/>
            <a:chOff x="2027495" y="1978667"/>
            <a:chExt cx="0" cy="3384000"/>
          </a:xfrm>
        </p:grpSpPr>
        <p:cxnSp>
          <p:nvCxnSpPr>
            <p:cNvPr id="75" name="Connettore 2 74">
              <a:extLst>
                <a:ext uri="{FF2B5EF4-FFF2-40B4-BE49-F238E27FC236}">
                  <a16:creationId xmlns:a16="http://schemas.microsoft.com/office/drawing/2014/main" id="{F7E6B0D4-2256-7241-9612-02CCDA477F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495" y="1978667"/>
              <a:ext cx="0" cy="33840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2 78">
              <a:extLst>
                <a:ext uri="{FF2B5EF4-FFF2-40B4-BE49-F238E27FC236}">
                  <a16:creationId xmlns:a16="http://schemas.microsoft.com/office/drawing/2014/main" id="{836D182F-488F-5646-B690-AEBFFC22B7BB}"/>
                </a:ext>
              </a:extLst>
            </p:cNvPr>
            <p:cNvCxnSpPr>
              <a:cxnSpLocks/>
            </p:cNvCxnSpPr>
            <p:nvPr/>
          </p:nvCxnSpPr>
          <p:spPr>
            <a:xfrm>
              <a:off x="2027495" y="2051943"/>
              <a:ext cx="0" cy="3241563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1206E741-4EC2-F349-9ED5-72151454C124}"/>
              </a:ext>
            </a:extLst>
          </p:cNvPr>
          <p:cNvGrpSpPr/>
          <p:nvPr/>
        </p:nvGrpSpPr>
        <p:grpSpPr>
          <a:xfrm rot="316884">
            <a:off x="4395125" y="1981938"/>
            <a:ext cx="236391" cy="3125899"/>
            <a:chOff x="2027495" y="1978667"/>
            <a:chExt cx="0" cy="3384000"/>
          </a:xfrm>
        </p:grpSpPr>
        <p:cxnSp>
          <p:nvCxnSpPr>
            <p:cNvPr id="85" name="Connettore 2 84">
              <a:extLst>
                <a:ext uri="{FF2B5EF4-FFF2-40B4-BE49-F238E27FC236}">
                  <a16:creationId xmlns:a16="http://schemas.microsoft.com/office/drawing/2014/main" id="{04046710-CFCF-9343-A959-14FD027F8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495" y="1978667"/>
              <a:ext cx="0" cy="3384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DF6CB21B-9CAE-4147-8E6F-771DA16F24B7}"/>
                </a:ext>
              </a:extLst>
            </p:cNvPr>
            <p:cNvCxnSpPr>
              <a:cxnSpLocks/>
            </p:cNvCxnSpPr>
            <p:nvPr/>
          </p:nvCxnSpPr>
          <p:spPr>
            <a:xfrm>
              <a:off x="2027495" y="2051943"/>
              <a:ext cx="0" cy="3241563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4AF48C6F-35B2-F943-9F41-E370E78CE78A}"/>
              </a:ext>
            </a:extLst>
          </p:cNvPr>
          <p:cNvGrpSpPr/>
          <p:nvPr/>
        </p:nvGrpSpPr>
        <p:grpSpPr>
          <a:xfrm rot="1445381">
            <a:off x="5116903" y="1884750"/>
            <a:ext cx="0" cy="3384000"/>
            <a:chOff x="2027495" y="1978667"/>
            <a:chExt cx="0" cy="3384000"/>
          </a:xfrm>
        </p:grpSpPr>
        <p:cxnSp>
          <p:nvCxnSpPr>
            <p:cNvPr id="80" name="Connettore 2 79">
              <a:extLst>
                <a:ext uri="{FF2B5EF4-FFF2-40B4-BE49-F238E27FC236}">
                  <a16:creationId xmlns:a16="http://schemas.microsoft.com/office/drawing/2014/main" id="{8913FB42-317A-0C44-8F47-4B16157FED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495" y="1978667"/>
              <a:ext cx="0" cy="33840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2 80">
              <a:extLst>
                <a:ext uri="{FF2B5EF4-FFF2-40B4-BE49-F238E27FC236}">
                  <a16:creationId xmlns:a16="http://schemas.microsoft.com/office/drawing/2014/main" id="{662F1624-A53E-4A42-8387-1A12EF3E08A2}"/>
                </a:ext>
              </a:extLst>
            </p:cNvPr>
            <p:cNvCxnSpPr>
              <a:cxnSpLocks/>
            </p:cNvCxnSpPr>
            <p:nvPr/>
          </p:nvCxnSpPr>
          <p:spPr>
            <a:xfrm>
              <a:off x="2027495" y="2051943"/>
              <a:ext cx="0" cy="3241563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1BC25ACF-1CB9-1C43-8B10-6D1EA87153CD}"/>
              </a:ext>
            </a:extLst>
          </p:cNvPr>
          <p:cNvSpPr txBox="1"/>
          <p:nvPr/>
        </p:nvSpPr>
        <p:spPr>
          <a:xfrm>
            <a:off x="1664624" y="3262820"/>
            <a:ext cx="90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URA-ARBAC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B969AA1-DEEA-FF46-92A3-546F145A268F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89" name="Gruppo 88">
              <a:extLst>
                <a:ext uri="{FF2B5EF4-FFF2-40B4-BE49-F238E27FC236}">
                  <a16:creationId xmlns:a16="http://schemas.microsoft.com/office/drawing/2014/main" id="{85ADBCCA-E506-BE40-A60C-55F6C12292F4}"/>
                </a:ext>
              </a:extLst>
            </p:cNvPr>
            <p:cNvGrpSpPr/>
            <p:nvPr/>
          </p:nvGrpSpPr>
          <p:grpSpPr>
            <a:xfrm>
              <a:off x="0" y="-2398"/>
              <a:ext cx="12192000" cy="1062028"/>
              <a:chOff x="0" y="-2398"/>
              <a:chExt cx="12192000" cy="1062028"/>
            </a:xfrm>
          </p:grpSpPr>
          <p:grpSp>
            <p:nvGrpSpPr>
              <p:cNvPr id="90" name="Gruppo 89">
                <a:extLst>
                  <a:ext uri="{FF2B5EF4-FFF2-40B4-BE49-F238E27FC236}">
                    <a16:creationId xmlns:a16="http://schemas.microsoft.com/office/drawing/2014/main" id="{84219B16-3FA9-944C-88F1-6DBCD3BC0112}"/>
                  </a:ext>
                </a:extLst>
              </p:cNvPr>
              <p:cNvGrpSpPr/>
              <p:nvPr/>
            </p:nvGrpSpPr>
            <p:grpSpPr>
              <a:xfrm>
                <a:off x="0" y="-2398"/>
                <a:ext cx="12192000" cy="997430"/>
                <a:chOff x="0" y="-2398"/>
                <a:chExt cx="12192000" cy="997430"/>
              </a:xfrm>
            </p:grpSpPr>
            <p:sp>
              <p:nvSpPr>
                <p:cNvPr id="92" name="Rettangolo 91">
                  <a:extLst>
                    <a:ext uri="{FF2B5EF4-FFF2-40B4-BE49-F238E27FC236}">
                      <a16:creationId xmlns:a16="http://schemas.microsoft.com/office/drawing/2014/main" id="{6574FA14-81FE-6F42-BCF6-31381DFC2FC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9950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it-IT" dirty="0"/>
                </a:p>
              </p:txBody>
            </p:sp>
            <p:pic>
              <p:nvPicPr>
                <p:cNvPr id="93" name="Picture 2" descr="Home - Unimol">
                  <a:extLst>
                    <a:ext uri="{FF2B5EF4-FFF2-40B4-BE49-F238E27FC236}">
                      <a16:creationId xmlns:a16="http://schemas.microsoft.com/office/drawing/2014/main" id="{E8583EAF-46C9-8645-B844-0B21AD11D0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785" y="-2398"/>
                  <a:ext cx="972000" cy="97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1" name="Sottotitolo 2">
                <a:extLst>
                  <a:ext uri="{FF2B5EF4-FFF2-40B4-BE49-F238E27FC236}">
                    <a16:creationId xmlns:a16="http://schemas.microsoft.com/office/drawing/2014/main" id="{1A3387EB-33EC-7D4C-B794-E4D039AA7B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6817" y="73963"/>
                <a:ext cx="4353730" cy="98566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it-IT" dirty="0">
                    <a:solidFill>
                      <a:schemeClr val="bg1"/>
                    </a:solidFill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University </a:t>
                </a:r>
              </a:p>
              <a:p>
                <a:pPr algn="l"/>
                <a:r>
                  <a:rPr lang="it-IT" dirty="0">
                    <a:solidFill>
                      <a:schemeClr val="bg1"/>
                    </a:solidFill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of Molise</a:t>
                </a:r>
              </a:p>
            </p:txBody>
          </p:sp>
        </p:grpSp>
        <p:sp>
          <p:nvSpPr>
            <p:cNvPr id="94" name="Sottotitolo 2">
              <a:extLst>
                <a:ext uri="{FF2B5EF4-FFF2-40B4-BE49-F238E27FC236}">
                  <a16:creationId xmlns:a16="http://schemas.microsoft.com/office/drawing/2014/main" id="{4BA6B707-558B-6F4F-AED4-3E3C54ADE1C6}"/>
                </a:ext>
              </a:extLst>
            </p:cNvPr>
            <p:cNvSpPr txBox="1">
              <a:spLocks/>
            </p:cNvSpPr>
            <p:nvPr/>
          </p:nvSpPr>
          <p:spPr>
            <a:xfrm>
              <a:off x="2554513" y="161716"/>
              <a:ext cx="9637487" cy="63370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3600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State of the art: </a:t>
              </a:r>
              <a:r>
                <a:rPr lang="it-IT" sz="3600" dirty="0" err="1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Administrative</a:t>
              </a:r>
              <a:r>
                <a:rPr lang="it-IT" sz="3600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 EGRBAC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6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3E154D7-07C9-F74E-BD82-E4EE1676F082}"/>
              </a:ext>
            </a:extLst>
          </p:cNvPr>
          <p:cNvSpPr txBox="1"/>
          <p:nvPr/>
        </p:nvSpPr>
        <p:spPr>
          <a:xfrm>
            <a:off x="7480767" y="5583245"/>
            <a:ext cx="39684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Shakarami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Mehrnoosh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and Ravi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Sandhu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</a:p>
          <a:p>
            <a:pPr algn="r"/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"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Role-based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administration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role-based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smart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home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IoT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." 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Proceedings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of the 2021 ACM Workshop on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Secure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Trustworthy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Cyber-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Physical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Systems. 2021</a:t>
            </a:r>
            <a:r>
              <a:rPr lang="it-IT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46BC4E8-119C-5A4F-9961-BD0AA2CA6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032" y="1949280"/>
            <a:ext cx="2170175" cy="2496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Authorization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Functions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:</a:t>
            </a:r>
          </a:p>
          <a:p>
            <a:pPr marL="0" indent="0" algn="ctr">
              <a:buNone/>
            </a:pP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AssignRPDR</a:t>
            </a: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RevokeRPDR</a:t>
            </a:r>
            <a:endParaRPr lang="it-IT" sz="2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16E4B0E-0CD7-2841-8AD5-F92246B2DC47}"/>
              </a:ext>
            </a:extLst>
          </p:cNvPr>
          <p:cNvGrpSpPr/>
          <p:nvPr/>
        </p:nvGrpSpPr>
        <p:grpSpPr>
          <a:xfrm>
            <a:off x="1056817" y="1565346"/>
            <a:ext cx="6195956" cy="2301334"/>
            <a:chOff x="714861" y="2468868"/>
            <a:chExt cx="5785644" cy="2093886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F73665C-D711-4B4F-8A2F-2C41EB72C074}"/>
                </a:ext>
              </a:extLst>
            </p:cNvPr>
            <p:cNvGrpSpPr/>
            <p:nvPr/>
          </p:nvGrpSpPr>
          <p:grpSpPr>
            <a:xfrm>
              <a:off x="714861" y="2620905"/>
              <a:ext cx="4198037" cy="1693420"/>
              <a:chOff x="2502107" y="2103170"/>
              <a:chExt cx="4198037" cy="1693420"/>
            </a:xfrm>
          </p:grpSpPr>
          <p:grpSp>
            <p:nvGrpSpPr>
              <p:cNvPr id="34" name="Gruppo 33">
                <a:extLst>
                  <a:ext uri="{FF2B5EF4-FFF2-40B4-BE49-F238E27FC236}">
                    <a16:creationId xmlns:a16="http://schemas.microsoft.com/office/drawing/2014/main" id="{DE86811F-9344-9A47-BDF6-928631A09551}"/>
                  </a:ext>
                </a:extLst>
              </p:cNvPr>
              <p:cNvGrpSpPr/>
              <p:nvPr/>
            </p:nvGrpSpPr>
            <p:grpSpPr>
              <a:xfrm>
                <a:off x="2502107" y="2103170"/>
                <a:ext cx="4198037" cy="1693420"/>
                <a:chOff x="4012668" y="1668266"/>
                <a:chExt cx="4198037" cy="1693420"/>
              </a:xfrm>
            </p:grpSpPr>
            <p:grpSp>
              <p:nvGrpSpPr>
                <p:cNvPr id="38" name="Gruppo 37">
                  <a:extLst>
                    <a:ext uri="{FF2B5EF4-FFF2-40B4-BE49-F238E27FC236}">
                      <a16:creationId xmlns:a16="http://schemas.microsoft.com/office/drawing/2014/main" id="{92D59B20-0D89-7648-92B7-7284AD10AE8D}"/>
                    </a:ext>
                  </a:extLst>
                </p:cNvPr>
                <p:cNvGrpSpPr/>
                <p:nvPr/>
              </p:nvGrpSpPr>
              <p:grpSpPr>
                <a:xfrm>
                  <a:off x="4012668" y="1671982"/>
                  <a:ext cx="3021755" cy="1689704"/>
                  <a:chOff x="4012668" y="1651418"/>
                  <a:chExt cx="3021755" cy="1689704"/>
                </a:xfrm>
              </p:grpSpPr>
              <p:grpSp>
                <p:nvGrpSpPr>
                  <p:cNvPr id="43" name="Gruppo 42">
                    <a:extLst>
                      <a:ext uri="{FF2B5EF4-FFF2-40B4-BE49-F238E27FC236}">
                        <a16:creationId xmlns:a16="http://schemas.microsoft.com/office/drawing/2014/main" id="{BC566F96-4C79-F14D-B735-DF9AB22840E2}"/>
                      </a:ext>
                    </a:extLst>
                  </p:cNvPr>
                  <p:cNvGrpSpPr/>
                  <p:nvPr/>
                </p:nvGrpSpPr>
                <p:grpSpPr>
                  <a:xfrm>
                    <a:off x="4012668" y="1651418"/>
                    <a:ext cx="3021755" cy="1689704"/>
                    <a:chOff x="4012668" y="1651418"/>
                    <a:chExt cx="3021755" cy="1689704"/>
                  </a:xfrm>
                </p:grpSpPr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39ED80CE-F35F-854A-8FF3-A2AAAC6BB1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2668" y="1651418"/>
                      <a:ext cx="3021755" cy="1689704"/>
                      <a:chOff x="526411" y="2844607"/>
                      <a:chExt cx="3021755" cy="1689704"/>
                    </a:xfrm>
                  </p:grpSpPr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E9299A30-461F-F446-BF94-753F59B225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6411" y="2844607"/>
                        <a:ext cx="3021755" cy="1689704"/>
                        <a:chOff x="1100393" y="1657990"/>
                        <a:chExt cx="3021755" cy="1689704"/>
                      </a:xfrm>
                    </p:grpSpPr>
                    <p:grpSp>
                      <p:nvGrpSpPr>
                        <p:cNvPr id="51" name="Gruppo 50">
                          <a:extLst>
                            <a:ext uri="{FF2B5EF4-FFF2-40B4-BE49-F238E27FC236}">
                              <a16:creationId xmlns:a16="http://schemas.microsoft.com/office/drawing/2014/main" id="{B2405902-57DC-024C-B304-1DCFE3CCB3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00393" y="1657990"/>
                          <a:ext cx="2797627" cy="376722"/>
                          <a:chOff x="1100393" y="1657990"/>
                          <a:chExt cx="2797627" cy="376722"/>
                        </a:xfrm>
                      </p:grpSpPr>
                      <p:grpSp>
                        <p:nvGrpSpPr>
                          <p:cNvPr id="56" name="Gruppo 55">
                            <a:extLst>
                              <a:ext uri="{FF2B5EF4-FFF2-40B4-BE49-F238E27FC236}">
                                <a16:creationId xmlns:a16="http://schemas.microsoft.com/office/drawing/2014/main" id="{406EFD15-E09B-244F-B1A9-3940E5C085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00393" y="1657990"/>
                            <a:ext cx="2797627" cy="376722"/>
                            <a:chOff x="1100393" y="1657990"/>
                            <a:chExt cx="2797627" cy="376722"/>
                          </a:xfrm>
                        </p:grpSpPr>
                        <p:grpSp>
                          <p:nvGrpSpPr>
                            <p:cNvPr id="58" name="Gruppo 57">
                              <a:extLst>
                                <a:ext uri="{FF2B5EF4-FFF2-40B4-BE49-F238E27FC236}">
                                  <a16:creationId xmlns:a16="http://schemas.microsoft.com/office/drawing/2014/main" id="{F05B0600-65F7-C14D-AB53-332DCB2344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00393" y="1657990"/>
                              <a:ext cx="1726783" cy="362645"/>
                              <a:chOff x="1100393" y="1657990"/>
                              <a:chExt cx="1726783" cy="362645"/>
                            </a:xfrm>
                          </p:grpSpPr>
                          <p:grpSp>
                            <p:nvGrpSpPr>
                              <p:cNvPr id="62" name="Gruppo 61">
                                <a:extLst>
                                  <a:ext uri="{FF2B5EF4-FFF2-40B4-BE49-F238E27FC236}">
                                    <a16:creationId xmlns:a16="http://schemas.microsoft.com/office/drawing/2014/main" id="{9F903F4C-D860-D746-8932-F43A775EA2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100393" y="1720426"/>
                                <a:ext cx="1726783" cy="300209"/>
                                <a:chOff x="1089485" y="2966138"/>
                                <a:chExt cx="1726783" cy="300209"/>
                              </a:xfrm>
                            </p:grpSpPr>
                            <p:grpSp>
                              <p:nvGrpSpPr>
                                <p:cNvPr id="64" name="Gruppo 63">
                                  <a:extLst>
                                    <a:ext uri="{FF2B5EF4-FFF2-40B4-BE49-F238E27FC236}">
                                      <a16:creationId xmlns:a16="http://schemas.microsoft.com/office/drawing/2014/main" id="{82DDF04B-42B1-C343-93EF-68D84A3731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089485" y="2966138"/>
                                  <a:ext cx="711590" cy="296559"/>
                                  <a:chOff x="7047614" y="1982879"/>
                                  <a:chExt cx="1187118" cy="490233"/>
                                </a:xfrm>
                              </p:grpSpPr>
                              <p:sp>
                                <p:nvSpPr>
                                  <p:cNvPr id="68" name="Ovale 67">
                                    <a:extLst>
                                      <a:ext uri="{FF2B5EF4-FFF2-40B4-BE49-F238E27FC236}">
                                        <a16:creationId xmlns:a16="http://schemas.microsoft.com/office/drawing/2014/main" id="{BDE35382-01C8-7E41-B736-7A85E4A6C1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047614" y="1982879"/>
                                    <a:ext cx="1187118" cy="490233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it-IT" dirty="0"/>
                                  </a:p>
                                </p:txBody>
                              </p:sp>
                              <p:sp>
                                <p:nvSpPr>
                                  <p:cNvPr id="69" name="CasellaDiTesto 68">
                                    <a:extLst>
                                      <a:ext uri="{FF2B5EF4-FFF2-40B4-BE49-F238E27FC236}">
                                        <a16:creationId xmlns:a16="http://schemas.microsoft.com/office/drawing/2014/main" id="{E96E6365-860D-2645-8E47-892441A4990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126587" y="2074015"/>
                                    <a:ext cx="1006857" cy="29347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it-IT" sz="800" dirty="0"/>
                                      <a:t>USERS (U)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5" name="Gruppo 64">
                                  <a:extLst>
                                    <a:ext uri="{FF2B5EF4-FFF2-40B4-BE49-F238E27FC236}">
                                      <a16:creationId xmlns:a16="http://schemas.microsoft.com/office/drawing/2014/main" id="{F4B608C2-73BD-3242-8279-29A0533DB9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104678" y="2969788"/>
                                  <a:ext cx="711590" cy="296559"/>
                                  <a:chOff x="7083512" y="1982879"/>
                                  <a:chExt cx="1187118" cy="490233"/>
                                </a:xfrm>
                              </p:grpSpPr>
                              <p:sp>
                                <p:nvSpPr>
                                  <p:cNvPr id="66" name="Ovale 65">
                                    <a:extLst>
                                      <a:ext uri="{FF2B5EF4-FFF2-40B4-BE49-F238E27FC236}">
                                        <a16:creationId xmlns:a16="http://schemas.microsoft.com/office/drawing/2014/main" id="{531B6EB1-11FA-2649-85A8-F739F0B1D0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083512" y="1982879"/>
                                    <a:ext cx="1187118" cy="490233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it-IT"/>
                                  </a:p>
                                </p:txBody>
                              </p:sp>
                              <p:sp>
                                <p:nvSpPr>
                                  <p:cNvPr id="67" name="CasellaDiTesto 66">
                                    <a:extLst>
                                      <a:ext uri="{FF2B5EF4-FFF2-40B4-BE49-F238E27FC236}">
                                        <a16:creationId xmlns:a16="http://schemas.microsoft.com/office/drawing/2014/main" id="{7398933C-C9B3-A346-A0ED-C0EA24376C2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206933" y="2060607"/>
                                    <a:ext cx="961648" cy="29347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it-IT" sz="800" dirty="0"/>
                                      <a:t>ROLES (</a:t>
                                    </a:r>
                                    <a:r>
                                      <a:rPr lang="it-IT" sz="800" dirty="0" err="1"/>
                                      <a:t>R</a:t>
                                    </a:r>
                                    <a:r>
                                      <a:rPr lang="it-IT" sz="800" dirty="0"/>
                                      <a:t>)</a:t>
                                    </a: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" name="CasellaDiTesto 62">
                                <a:extLst>
                                  <a:ext uri="{FF2B5EF4-FFF2-40B4-BE49-F238E27FC236}">
                                    <a16:creationId xmlns:a16="http://schemas.microsoft.com/office/drawing/2014/main" id="{B4703CDC-E27B-B142-B386-69E7BCF5A5A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815836" y="1657990"/>
                                <a:ext cx="310508" cy="1775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it-IT" sz="800" dirty="0"/>
                                  <a:t>UA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9" name="Ovale 58">
                              <a:extLst>
                                <a:ext uri="{FF2B5EF4-FFF2-40B4-BE49-F238E27FC236}">
                                  <a16:creationId xmlns:a16="http://schemas.microsoft.com/office/drawing/2014/main" id="{E43DE971-5567-2A4C-82E0-5206FE96FD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186430" y="1731089"/>
                              <a:ext cx="711590" cy="296559"/>
                            </a:xfrm>
                            <a:prstGeom prst="ellipse">
                              <a:avLst/>
                            </a:prstGeom>
                            <a:solidFill>
                              <a:srgbClr val="D0E2F3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60" name="CasellaDiTesto 59">
                              <a:extLst>
                                <a:ext uri="{FF2B5EF4-FFF2-40B4-BE49-F238E27FC236}">
                                  <a16:creationId xmlns:a16="http://schemas.microsoft.com/office/drawing/2014/main" id="{07E927D7-9DB0-D54B-B26F-EC38A426566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279946" y="1726676"/>
                              <a:ext cx="588958" cy="30803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it-IT" sz="800" dirty="0"/>
                                <a:t>ROLE PAIRS (RP)</a:t>
                              </a:r>
                            </a:p>
                          </p:txBody>
                        </p:sp>
                        <p:cxnSp>
                          <p:nvCxnSpPr>
                            <p:cNvPr id="61" name="Connettore 2 60">
                              <a:extLst>
                                <a:ext uri="{FF2B5EF4-FFF2-40B4-BE49-F238E27FC236}">
                                  <a16:creationId xmlns:a16="http://schemas.microsoft.com/office/drawing/2014/main" id="{336B7FBD-554C-814E-BE1F-6296ADE384DA}"/>
                                </a:ext>
                              </a:extLst>
                            </p:cNvPr>
                            <p:cNvCxnSpPr>
                              <a:cxnSpLocks/>
                              <a:stCxn id="66" idx="6"/>
                              <a:endCxn id="59" idx="2"/>
                            </p:cNvCxnSpPr>
                            <p:nvPr/>
                          </p:nvCxnSpPr>
                          <p:spPr>
                            <a:xfrm>
                              <a:off x="2827176" y="1872355"/>
                              <a:ext cx="359254" cy="0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ash"/>
                              <a:headEnd type="stealth"/>
                              <a:tailEnd type="stealt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57" name="CasellaDiTesto 56">
                            <a:extLst>
                              <a:ext uri="{FF2B5EF4-FFF2-40B4-BE49-F238E27FC236}">
                                <a16:creationId xmlns:a16="http://schemas.microsoft.com/office/drawing/2014/main" id="{EE6806FE-9035-994D-814E-7F99C2BF5F5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33725" y="1687364"/>
                            <a:ext cx="429963" cy="1775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it-IT" sz="800" dirty="0"/>
                              <a:t>RPRA</a:t>
                            </a:r>
                          </a:p>
                        </p:txBody>
                      </p:sp>
                    </p:grpSp>
                    <p:grpSp>
                      <p:nvGrpSpPr>
                        <p:cNvPr id="52" name="Gruppo 51">
                          <a:extLst>
                            <a:ext uri="{FF2B5EF4-FFF2-40B4-BE49-F238E27FC236}">
                              <a16:creationId xmlns:a16="http://schemas.microsoft.com/office/drawing/2014/main" id="{3BD66E79-FB1A-D64F-8A81-3F521F018E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017844" y="3069265"/>
                          <a:ext cx="1104304" cy="278429"/>
                          <a:chOff x="3081413" y="2321316"/>
                          <a:chExt cx="1104304" cy="278429"/>
                        </a:xfrm>
                      </p:grpSpPr>
                      <p:sp>
                        <p:nvSpPr>
                          <p:cNvPr id="54" name="Ovale 53">
                            <a:extLst>
                              <a:ext uri="{FF2B5EF4-FFF2-40B4-BE49-F238E27FC236}">
                                <a16:creationId xmlns:a16="http://schemas.microsoft.com/office/drawing/2014/main" id="{0EA34C22-6586-2645-A07C-042619FA9A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081413" y="2322207"/>
                            <a:ext cx="1104304" cy="277538"/>
                          </a:xfrm>
                          <a:prstGeom prst="ellipse">
                            <a:avLst/>
                          </a:prstGeom>
                          <a:solidFill>
                            <a:srgbClr val="D0E2F3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it-IT"/>
                          </a:p>
                        </p:txBody>
                      </p:sp>
                      <p:sp>
                        <p:nvSpPr>
                          <p:cNvPr id="55" name="CasellaDiTesto 54">
                            <a:extLst>
                              <a:ext uri="{FF2B5EF4-FFF2-40B4-BE49-F238E27FC236}">
                                <a16:creationId xmlns:a16="http://schemas.microsoft.com/office/drawing/2014/main" id="{DF75B526-F3B1-2A4B-B4DC-BA5B76DEA7B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124559" y="2321316"/>
                            <a:ext cx="101801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it-IT" sz="800" dirty="0"/>
                              <a:t>ENVIRONMENT ROLES (ER)</a:t>
                            </a:r>
                          </a:p>
                        </p:txBody>
                      </p:sp>
                    </p:grpSp>
                    <p:cxnSp>
                      <p:nvCxnSpPr>
                        <p:cNvPr id="53" name="Connettore 2 52">
                          <a:extLst>
                            <a:ext uri="{FF2B5EF4-FFF2-40B4-BE49-F238E27FC236}">
                              <a16:creationId xmlns:a16="http://schemas.microsoft.com/office/drawing/2014/main" id="{44FACEDE-32FC-9546-956D-DE1199D66E6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554485" y="2035773"/>
                          <a:ext cx="0" cy="1042639"/>
                        </a:xfrm>
                        <a:prstGeom prst="straightConnector1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stealth"/>
                          <a:tailEnd type="stealt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0" name="CasellaDiTesto 49">
                        <a:extLst>
                          <a:ext uri="{FF2B5EF4-FFF2-40B4-BE49-F238E27FC236}">
                            <a16:creationId xmlns:a16="http://schemas.microsoft.com/office/drawing/2014/main" id="{E83E23B4-F0C0-5B41-B322-15B2E2AFF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68243" y="3695148"/>
                        <a:ext cx="429963" cy="1775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800" dirty="0"/>
                          <a:t>RPEA</a:t>
                        </a:r>
                      </a:p>
                    </p:txBody>
                  </p:sp>
                </p:grpSp>
                <p:cxnSp>
                  <p:nvCxnSpPr>
                    <p:cNvPr id="48" name="Connettore 2 47">
                      <a:extLst>
                        <a:ext uri="{FF2B5EF4-FFF2-40B4-BE49-F238E27FC236}">
                          <a16:creationId xmlns:a16="http://schemas.microsoft.com/office/drawing/2014/main" id="{9F83F8EF-5382-BF4E-831F-8F4AE935BF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6167" y="2095947"/>
                      <a:ext cx="0" cy="90000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prstDash val="sysDash"/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Gruppo 43">
                    <a:extLst>
                      <a:ext uri="{FF2B5EF4-FFF2-40B4-BE49-F238E27FC236}">
                        <a16:creationId xmlns:a16="http://schemas.microsoft.com/office/drawing/2014/main" id="{BA1D2D23-2B26-8C43-8E99-311E3D66BB7F}"/>
                      </a:ext>
                    </a:extLst>
                  </p:cNvPr>
                  <p:cNvGrpSpPr/>
                  <p:nvPr/>
                </p:nvGrpSpPr>
                <p:grpSpPr>
                  <a:xfrm>
                    <a:off x="4718859" y="1849109"/>
                    <a:ext cx="315858" cy="1805"/>
                    <a:chOff x="4712003" y="1944404"/>
                    <a:chExt cx="315858" cy="1805"/>
                  </a:xfrm>
                </p:grpSpPr>
                <p:cxnSp>
                  <p:nvCxnSpPr>
                    <p:cNvPr id="45" name="Connettore 2 44">
                      <a:extLst>
                        <a:ext uri="{FF2B5EF4-FFF2-40B4-BE49-F238E27FC236}">
                          <a16:creationId xmlns:a16="http://schemas.microsoft.com/office/drawing/2014/main" id="{E062A7A0-3FF7-4E46-B60C-7E71B64947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12003" y="1946209"/>
                      <a:ext cx="315858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ttore 2 45">
                      <a:extLst>
                        <a:ext uri="{FF2B5EF4-FFF2-40B4-BE49-F238E27FC236}">
                          <a16:creationId xmlns:a16="http://schemas.microsoft.com/office/drawing/2014/main" id="{A312318A-5BE1-2C45-9AA5-5035B97918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7365" y="1944404"/>
                      <a:ext cx="21600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uppo 38">
                  <a:extLst>
                    <a:ext uri="{FF2B5EF4-FFF2-40B4-BE49-F238E27FC236}">
                      <a16:creationId xmlns:a16="http://schemas.microsoft.com/office/drawing/2014/main" id="{159B0668-DA2C-E34F-A130-27E71764DA0E}"/>
                    </a:ext>
                  </a:extLst>
                </p:cNvPr>
                <p:cNvGrpSpPr/>
                <p:nvPr/>
              </p:nvGrpSpPr>
              <p:grpSpPr>
                <a:xfrm>
                  <a:off x="6886182" y="1668266"/>
                  <a:ext cx="1324523" cy="360170"/>
                  <a:chOff x="6886182" y="1668266"/>
                  <a:chExt cx="1324523" cy="360170"/>
                </a:xfrm>
              </p:grpSpPr>
              <p:sp>
                <p:nvSpPr>
                  <p:cNvPr id="40" name="CasellaDiTesto 39">
                    <a:extLst>
                      <a:ext uri="{FF2B5EF4-FFF2-40B4-BE49-F238E27FC236}">
                        <a16:creationId xmlns:a16="http://schemas.microsoft.com/office/drawing/2014/main" id="{AEAB6F30-A5DE-FE40-BA3E-A6AB7F4EFE64}"/>
                      </a:ext>
                    </a:extLst>
                  </p:cNvPr>
                  <p:cNvSpPr txBox="1"/>
                  <p:nvPr/>
                </p:nvSpPr>
                <p:spPr>
                  <a:xfrm>
                    <a:off x="6886182" y="1668266"/>
                    <a:ext cx="589623" cy="2240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000" b="1" dirty="0"/>
                      <a:t>RPDRA</a:t>
                    </a:r>
                  </a:p>
                </p:txBody>
              </p:sp>
              <p:sp>
                <p:nvSpPr>
                  <p:cNvPr id="41" name="Ovale 40">
                    <a:extLst>
                      <a:ext uri="{FF2B5EF4-FFF2-40B4-BE49-F238E27FC236}">
                        <a16:creationId xmlns:a16="http://schemas.microsoft.com/office/drawing/2014/main" id="{B542ECDB-532A-8144-8AC4-CED04DE6012A}"/>
                      </a:ext>
                    </a:extLst>
                  </p:cNvPr>
                  <p:cNvSpPr/>
                  <p:nvPr/>
                </p:nvSpPr>
                <p:spPr>
                  <a:xfrm>
                    <a:off x="7499115" y="1731877"/>
                    <a:ext cx="711590" cy="296559"/>
                  </a:xfrm>
                  <a:prstGeom prst="ellipse">
                    <a:avLst/>
                  </a:prstGeom>
                  <a:solidFill>
                    <a:srgbClr val="D0E2F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E0A1568D-F3FD-704A-9418-C25C266463BC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538" y="1731877"/>
                    <a:ext cx="604316" cy="2789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800" dirty="0"/>
                      <a:t>DEVICES ROLES (DR)</a:t>
                    </a:r>
                  </a:p>
                </p:txBody>
              </p:sp>
            </p:grp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30D676B1-D812-AD41-A3E8-16AFCCF08F4F}"/>
                  </a:ext>
                </a:extLst>
              </p:cNvPr>
              <p:cNvGrpSpPr/>
              <p:nvPr/>
            </p:nvGrpSpPr>
            <p:grpSpPr>
              <a:xfrm>
                <a:off x="5325525" y="2313504"/>
                <a:ext cx="661005" cy="0"/>
                <a:chOff x="6854057" y="1888428"/>
                <a:chExt cx="661005" cy="0"/>
              </a:xfrm>
            </p:grpSpPr>
            <p:cxnSp>
              <p:nvCxnSpPr>
                <p:cNvPr id="36" name="Connettore 2 35">
                  <a:extLst>
                    <a:ext uri="{FF2B5EF4-FFF2-40B4-BE49-F238E27FC236}">
                      <a16:creationId xmlns:a16="http://schemas.microsoft.com/office/drawing/2014/main" id="{C134236C-8709-DC46-972B-1C94195A5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4057" y="1888428"/>
                  <a:ext cx="66100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ttore 2 36">
                  <a:extLst>
                    <a:ext uri="{FF2B5EF4-FFF2-40B4-BE49-F238E27FC236}">
                      <a16:creationId xmlns:a16="http://schemas.microsoft.com/office/drawing/2014/main" id="{6E14B6B8-53DD-0440-8A4E-816684221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5056" y="1888428"/>
                  <a:ext cx="535099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44EED9C4-8565-2C45-BE3D-CB4B60282DE6}"/>
                </a:ext>
              </a:extLst>
            </p:cNvPr>
            <p:cNvGrpSpPr/>
            <p:nvPr/>
          </p:nvGrpSpPr>
          <p:grpSpPr>
            <a:xfrm>
              <a:off x="4927580" y="2468868"/>
              <a:ext cx="1572925" cy="2093886"/>
              <a:chOff x="7151082" y="2628406"/>
              <a:chExt cx="1572925" cy="2093886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7B0D4317-1401-984E-A372-97008DB72374}"/>
                  </a:ext>
                </a:extLst>
              </p:cNvPr>
              <p:cNvGrpSpPr/>
              <p:nvPr/>
            </p:nvGrpSpPr>
            <p:grpSpPr>
              <a:xfrm>
                <a:off x="7378027" y="2628406"/>
                <a:ext cx="1345980" cy="2093886"/>
                <a:chOff x="7378027" y="2628406"/>
                <a:chExt cx="1345980" cy="2093886"/>
              </a:xfrm>
            </p:grpSpPr>
            <p:grpSp>
              <p:nvGrpSpPr>
                <p:cNvPr id="21" name="Gruppo 20">
                  <a:extLst>
                    <a:ext uri="{FF2B5EF4-FFF2-40B4-BE49-F238E27FC236}">
                      <a16:creationId xmlns:a16="http://schemas.microsoft.com/office/drawing/2014/main" id="{331E7F2C-F1A2-4C43-883D-B5239A7E7946}"/>
                    </a:ext>
                  </a:extLst>
                </p:cNvPr>
                <p:cNvGrpSpPr/>
                <p:nvPr/>
              </p:nvGrpSpPr>
              <p:grpSpPr>
                <a:xfrm>
                  <a:off x="7378027" y="2628406"/>
                  <a:ext cx="1345980" cy="2093886"/>
                  <a:chOff x="6437627" y="2628273"/>
                  <a:chExt cx="1345980" cy="2093886"/>
                </a:xfrm>
              </p:grpSpPr>
              <p:sp>
                <p:nvSpPr>
                  <p:cNvPr id="23" name="Ovale 22">
                    <a:extLst>
                      <a:ext uri="{FF2B5EF4-FFF2-40B4-BE49-F238E27FC236}">
                        <a16:creationId xmlns:a16="http://schemas.microsoft.com/office/drawing/2014/main" id="{4813524E-6396-B74F-BB3B-1C304BC752DD}"/>
                      </a:ext>
                    </a:extLst>
                  </p:cNvPr>
                  <p:cNvSpPr/>
                  <p:nvPr/>
                </p:nvSpPr>
                <p:spPr>
                  <a:xfrm>
                    <a:off x="6437627" y="2628273"/>
                    <a:ext cx="1345980" cy="2093886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24" name="Gruppo 23">
                    <a:extLst>
                      <a:ext uri="{FF2B5EF4-FFF2-40B4-BE49-F238E27FC236}">
                        <a16:creationId xmlns:a16="http://schemas.microsoft.com/office/drawing/2014/main" id="{FDCD02EF-C52C-7B46-A11F-E6BE59E867E7}"/>
                      </a:ext>
                    </a:extLst>
                  </p:cNvPr>
                  <p:cNvGrpSpPr/>
                  <p:nvPr/>
                </p:nvGrpSpPr>
                <p:grpSpPr>
                  <a:xfrm>
                    <a:off x="6608977" y="2835336"/>
                    <a:ext cx="972751" cy="1391654"/>
                    <a:chOff x="6608977" y="2835336"/>
                    <a:chExt cx="972751" cy="1391654"/>
                  </a:xfrm>
                </p:grpSpPr>
                <p:grpSp>
                  <p:nvGrpSpPr>
                    <p:cNvPr id="25" name="Gruppo 24">
                      <a:extLst>
                        <a:ext uri="{FF2B5EF4-FFF2-40B4-BE49-F238E27FC236}">
                          <a16:creationId xmlns:a16="http://schemas.microsoft.com/office/drawing/2014/main" id="{0E28A1F1-3273-0345-9DAF-8DE9C5E0B7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93149" y="2835336"/>
                      <a:ext cx="711590" cy="299115"/>
                      <a:chOff x="5319747" y="2490115"/>
                      <a:chExt cx="711590" cy="299115"/>
                    </a:xfrm>
                  </p:grpSpPr>
                  <p:sp>
                    <p:nvSpPr>
                      <p:cNvPr id="32" name="Ovale 31">
                        <a:extLst>
                          <a:ext uri="{FF2B5EF4-FFF2-40B4-BE49-F238E27FC236}">
                            <a16:creationId xmlns:a16="http://schemas.microsoft.com/office/drawing/2014/main" id="{A49D1B5B-11A9-C847-9276-C6E50EF4EA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9747" y="2492671"/>
                        <a:ext cx="711590" cy="296559"/>
                      </a:xfrm>
                      <a:prstGeom prst="ellipse">
                        <a:avLst/>
                      </a:prstGeom>
                      <a:solidFill>
                        <a:srgbClr val="D0E2F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33" name="CasellaDiTesto 32">
                        <a:extLst>
                          <a:ext uri="{FF2B5EF4-FFF2-40B4-BE49-F238E27FC236}">
                            <a16:creationId xmlns:a16="http://schemas.microsoft.com/office/drawing/2014/main" id="{9D80E623-124A-0B47-866E-D45F069722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24748" y="2490115"/>
                        <a:ext cx="50158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t-IT" sz="800" dirty="0"/>
                          <a:t>DEVICES (D)</a:t>
                        </a:r>
                      </a:p>
                    </p:txBody>
                  </p:sp>
                </p:grpSp>
                <p:grpSp>
                  <p:nvGrpSpPr>
                    <p:cNvPr id="26" name="Gruppo 25">
                      <a:extLst>
                        <a:ext uri="{FF2B5EF4-FFF2-40B4-BE49-F238E27FC236}">
                          <a16:creationId xmlns:a16="http://schemas.microsoft.com/office/drawing/2014/main" id="{2BC3CE14-8601-D344-9485-C5D894E56B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08977" y="3918954"/>
                      <a:ext cx="972751" cy="308036"/>
                      <a:chOff x="5272159" y="2490115"/>
                      <a:chExt cx="786647" cy="308036"/>
                    </a:xfrm>
                  </p:grpSpPr>
                  <p:sp>
                    <p:nvSpPr>
                      <p:cNvPr id="30" name="Ovale 29">
                        <a:extLst>
                          <a:ext uri="{FF2B5EF4-FFF2-40B4-BE49-F238E27FC236}">
                            <a16:creationId xmlns:a16="http://schemas.microsoft.com/office/drawing/2014/main" id="{99388F77-D4CA-3D44-A5A7-D5A2763BF9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2159" y="2492671"/>
                        <a:ext cx="786647" cy="296559"/>
                      </a:xfrm>
                      <a:prstGeom prst="ellipse">
                        <a:avLst/>
                      </a:prstGeom>
                      <a:solidFill>
                        <a:srgbClr val="D0E2F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31" name="CasellaDiTesto 30">
                        <a:extLst>
                          <a:ext uri="{FF2B5EF4-FFF2-40B4-BE49-F238E27FC236}">
                            <a16:creationId xmlns:a16="http://schemas.microsoft.com/office/drawing/2014/main" id="{89E06AD7-FFAA-F441-9870-144C6D9C35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37235" y="2490115"/>
                        <a:ext cx="629027" cy="3080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t-IT" sz="800" dirty="0"/>
                          <a:t>OPERATIONS (OP)</a:t>
                        </a:r>
                      </a:p>
                    </p:txBody>
                  </p:sp>
                </p:grpSp>
                <p:grpSp>
                  <p:nvGrpSpPr>
                    <p:cNvPr id="27" name="Gruppo 26">
                      <a:extLst>
                        <a:ext uri="{FF2B5EF4-FFF2-40B4-BE49-F238E27FC236}">
                          <a16:creationId xmlns:a16="http://schemas.microsoft.com/office/drawing/2014/main" id="{93A70AA7-1CC7-AF43-BBFB-9E46E79F63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0216" y="3143848"/>
                      <a:ext cx="0" cy="756445"/>
                      <a:chOff x="5282231" y="3701557"/>
                      <a:chExt cx="0" cy="484704"/>
                    </a:xfrm>
                  </p:grpSpPr>
                  <p:cxnSp>
                    <p:nvCxnSpPr>
                      <p:cNvPr id="28" name="Connettore 2 27">
                        <a:extLst>
                          <a:ext uri="{FF2B5EF4-FFF2-40B4-BE49-F238E27FC236}">
                            <a16:creationId xmlns:a16="http://schemas.microsoft.com/office/drawing/2014/main" id="{62C559CA-78BB-B745-BC64-50717E358D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282231" y="3701557"/>
                        <a:ext cx="0" cy="434223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prstDash val="solid"/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Connettore 2 28">
                        <a:extLst>
                          <a:ext uri="{FF2B5EF4-FFF2-40B4-BE49-F238E27FC236}">
                            <a16:creationId xmlns:a16="http://schemas.microsoft.com/office/drawing/2014/main" id="{05E00457-2F4C-E74C-A21C-53FEA3F13AA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282231" y="3752038"/>
                        <a:ext cx="0" cy="434223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prstDash val="solid"/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4BAE1A90-0EB2-8F4E-86FE-B498FC8E5BF5}"/>
                    </a:ext>
                  </a:extLst>
                </p:cNvPr>
                <p:cNvSpPr txBox="1"/>
                <p:nvPr/>
              </p:nvSpPr>
              <p:spPr>
                <a:xfrm>
                  <a:off x="7647896" y="4326503"/>
                  <a:ext cx="759794" cy="308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800" dirty="0"/>
                    <a:t>PERMISSIONS (</a:t>
                  </a:r>
                  <a:r>
                    <a:rPr lang="it-IT" sz="800" dirty="0" err="1"/>
                    <a:t>P</a:t>
                  </a:r>
                  <a:r>
                    <a:rPr lang="it-IT" sz="800" dirty="0"/>
                    <a:t>)</a:t>
                  </a:r>
                </a:p>
              </p:txBody>
            </p:sp>
          </p:grpSp>
          <p:grpSp>
            <p:nvGrpSpPr>
              <p:cNvPr id="17" name="Gruppo 16">
                <a:extLst>
                  <a:ext uri="{FF2B5EF4-FFF2-40B4-BE49-F238E27FC236}">
                    <a16:creationId xmlns:a16="http://schemas.microsoft.com/office/drawing/2014/main" id="{15E1CC9C-CD01-3B41-A67A-BCEF69A088C5}"/>
                  </a:ext>
                </a:extLst>
              </p:cNvPr>
              <p:cNvGrpSpPr/>
              <p:nvPr/>
            </p:nvGrpSpPr>
            <p:grpSpPr>
              <a:xfrm>
                <a:off x="7151082" y="2815328"/>
                <a:ext cx="429963" cy="177531"/>
                <a:chOff x="7151082" y="2815328"/>
                <a:chExt cx="429963" cy="177531"/>
              </a:xfrm>
            </p:grpSpPr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3CA05E29-3379-CC4F-9CF2-DB59B7333727}"/>
                    </a:ext>
                  </a:extLst>
                </p:cNvPr>
                <p:cNvSpPr txBox="1"/>
                <p:nvPr/>
              </p:nvSpPr>
              <p:spPr>
                <a:xfrm>
                  <a:off x="7151082" y="2815328"/>
                  <a:ext cx="429963" cy="177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800" dirty="0"/>
                    <a:t>PDRA</a:t>
                  </a:r>
                </a:p>
              </p:txBody>
            </p:sp>
            <p:cxnSp>
              <p:nvCxnSpPr>
                <p:cNvPr id="19" name="Connettore 2 18">
                  <a:extLst>
                    <a:ext uri="{FF2B5EF4-FFF2-40B4-BE49-F238E27FC236}">
                      <a16:creationId xmlns:a16="http://schemas.microsoft.com/office/drawing/2014/main" id="{F4FCF905-8D24-A04D-849F-32876A9A4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9626" y="2990491"/>
                  <a:ext cx="32400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ttore 2 19">
                  <a:extLst>
                    <a:ext uri="{FF2B5EF4-FFF2-40B4-BE49-F238E27FC236}">
                      <a16:creationId xmlns:a16="http://schemas.microsoft.com/office/drawing/2014/main" id="{A7F10DDA-B0FB-8747-B6C7-AB2213243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6239" y="2986061"/>
                  <a:ext cx="32400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D66D77-450F-264B-A7F9-4DCCE3FF4C82}"/>
              </a:ext>
            </a:extLst>
          </p:cNvPr>
          <p:cNvSpPr txBox="1"/>
          <p:nvPr/>
        </p:nvSpPr>
        <p:spPr>
          <a:xfrm rot="16200000">
            <a:off x="-333618" y="2772612"/>
            <a:ext cx="176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Operational</a:t>
            </a:r>
            <a:r>
              <a:rPr lang="it-IT" sz="14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cxnSp>
        <p:nvCxnSpPr>
          <p:cNvPr id="71" name="Connettore 1 70">
            <a:extLst>
              <a:ext uri="{FF2B5EF4-FFF2-40B4-BE49-F238E27FC236}">
                <a16:creationId xmlns:a16="http://schemas.microsoft.com/office/drawing/2014/main" id="{2F76B21E-C256-C247-B903-E79C20DB4F33}"/>
              </a:ext>
            </a:extLst>
          </p:cNvPr>
          <p:cNvCxnSpPr/>
          <p:nvPr/>
        </p:nvCxnSpPr>
        <p:spPr>
          <a:xfrm>
            <a:off x="547785" y="4188542"/>
            <a:ext cx="6932982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e 71">
            <a:extLst>
              <a:ext uri="{FF2B5EF4-FFF2-40B4-BE49-F238E27FC236}">
                <a16:creationId xmlns:a16="http://schemas.microsoft.com/office/drawing/2014/main" id="{2EF67A06-571D-0B47-AC11-74B4D0CC11EF}"/>
              </a:ext>
            </a:extLst>
          </p:cNvPr>
          <p:cNvSpPr/>
          <p:nvPr/>
        </p:nvSpPr>
        <p:spPr>
          <a:xfrm>
            <a:off x="2688008" y="5067749"/>
            <a:ext cx="2558316" cy="934805"/>
          </a:xfrm>
          <a:prstGeom prst="ellipse">
            <a:avLst/>
          </a:prstGeom>
          <a:solidFill>
            <a:srgbClr val="D0E2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2B00033-616F-E84F-830E-BFF7D68F992D}"/>
              </a:ext>
            </a:extLst>
          </p:cNvPr>
          <p:cNvSpPr txBox="1"/>
          <p:nvPr/>
        </p:nvSpPr>
        <p:spPr>
          <a:xfrm>
            <a:off x="2424391" y="5400974"/>
            <a:ext cx="308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ADMINISTRATIVE ROLES (AR)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88A2D6A-75BD-804E-8F0D-40C1474B71AE}"/>
              </a:ext>
            </a:extLst>
          </p:cNvPr>
          <p:cNvSpPr txBox="1"/>
          <p:nvPr/>
        </p:nvSpPr>
        <p:spPr>
          <a:xfrm rot="16200000">
            <a:off x="-482336" y="5247086"/>
            <a:ext cx="2060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Administrative</a:t>
            </a:r>
            <a:r>
              <a:rPr lang="it-IT" sz="14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82DB58B0-6BDB-3740-B838-412AFAAA77FD}"/>
              </a:ext>
            </a:extLst>
          </p:cNvPr>
          <p:cNvGrpSpPr/>
          <p:nvPr/>
        </p:nvGrpSpPr>
        <p:grpSpPr>
          <a:xfrm rot="20300071">
            <a:off x="2613979" y="1884751"/>
            <a:ext cx="0" cy="3384000"/>
            <a:chOff x="2027495" y="1978667"/>
            <a:chExt cx="0" cy="3384000"/>
          </a:xfrm>
        </p:grpSpPr>
        <p:cxnSp>
          <p:nvCxnSpPr>
            <p:cNvPr id="75" name="Connettore 2 74">
              <a:extLst>
                <a:ext uri="{FF2B5EF4-FFF2-40B4-BE49-F238E27FC236}">
                  <a16:creationId xmlns:a16="http://schemas.microsoft.com/office/drawing/2014/main" id="{F7E6B0D4-2256-7241-9612-02CCDA477F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495" y="1978667"/>
              <a:ext cx="0" cy="33840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2 78">
              <a:extLst>
                <a:ext uri="{FF2B5EF4-FFF2-40B4-BE49-F238E27FC236}">
                  <a16:creationId xmlns:a16="http://schemas.microsoft.com/office/drawing/2014/main" id="{836D182F-488F-5646-B690-AEBFFC22B7BB}"/>
                </a:ext>
              </a:extLst>
            </p:cNvPr>
            <p:cNvCxnSpPr>
              <a:cxnSpLocks/>
            </p:cNvCxnSpPr>
            <p:nvPr/>
          </p:nvCxnSpPr>
          <p:spPr>
            <a:xfrm>
              <a:off x="2027495" y="2051943"/>
              <a:ext cx="0" cy="3241563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1206E741-4EC2-F349-9ED5-72151454C124}"/>
              </a:ext>
            </a:extLst>
          </p:cNvPr>
          <p:cNvGrpSpPr/>
          <p:nvPr/>
        </p:nvGrpSpPr>
        <p:grpSpPr>
          <a:xfrm rot="316884">
            <a:off x="4395125" y="1981938"/>
            <a:ext cx="236391" cy="3125899"/>
            <a:chOff x="2027495" y="1978667"/>
            <a:chExt cx="0" cy="3384000"/>
          </a:xfrm>
        </p:grpSpPr>
        <p:cxnSp>
          <p:nvCxnSpPr>
            <p:cNvPr id="85" name="Connettore 2 84">
              <a:extLst>
                <a:ext uri="{FF2B5EF4-FFF2-40B4-BE49-F238E27FC236}">
                  <a16:creationId xmlns:a16="http://schemas.microsoft.com/office/drawing/2014/main" id="{04046710-CFCF-9343-A959-14FD027F8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495" y="1978667"/>
              <a:ext cx="0" cy="3384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DF6CB21B-9CAE-4147-8E6F-771DA16F24B7}"/>
                </a:ext>
              </a:extLst>
            </p:cNvPr>
            <p:cNvCxnSpPr>
              <a:cxnSpLocks/>
            </p:cNvCxnSpPr>
            <p:nvPr/>
          </p:nvCxnSpPr>
          <p:spPr>
            <a:xfrm>
              <a:off x="2027495" y="2051943"/>
              <a:ext cx="0" cy="3241563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4AF48C6F-35B2-F943-9F41-E370E78CE78A}"/>
              </a:ext>
            </a:extLst>
          </p:cNvPr>
          <p:cNvGrpSpPr/>
          <p:nvPr/>
        </p:nvGrpSpPr>
        <p:grpSpPr>
          <a:xfrm rot="1445381">
            <a:off x="5116903" y="1884750"/>
            <a:ext cx="0" cy="3384000"/>
            <a:chOff x="2027495" y="1978667"/>
            <a:chExt cx="0" cy="3384000"/>
          </a:xfrm>
        </p:grpSpPr>
        <p:cxnSp>
          <p:nvCxnSpPr>
            <p:cNvPr id="80" name="Connettore 2 79">
              <a:extLst>
                <a:ext uri="{FF2B5EF4-FFF2-40B4-BE49-F238E27FC236}">
                  <a16:creationId xmlns:a16="http://schemas.microsoft.com/office/drawing/2014/main" id="{8913FB42-317A-0C44-8F47-4B16157FED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495" y="1978667"/>
              <a:ext cx="0" cy="33840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2 80">
              <a:extLst>
                <a:ext uri="{FF2B5EF4-FFF2-40B4-BE49-F238E27FC236}">
                  <a16:creationId xmlns:a16="http://schemas.microsoft.com/office/drawing/2014/main" id="{662F1624-A53E-4A42-8387-1A12EF3E08A2}"/>
                </a:ext>
              </a:extLst>
            </p:cNvPr>
            <p:cNvCxnSpPr>
              <a:cxnSpLocks/>
            </p:cNvCxnSpPr>
            <p:nvPr/>
          </p:nvCxnSpPr>
          <p:spPr>
            <a:xfrm>
              <a:off x="2027495" y="2051943"/>
              <a:ext cx="0" cy="3241563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1BC25ACF-1CB9-1C43-8B10-6D1EA87153CD}"/>
              </a:ext>
            </a:extLst>
          </p:cNvPr>
          <p:cNvSpPr txBox="1"/>
          <p:nvPr/>
        </p:nvSpPr>
        <p:spPr>
          <a:xfrm>
            <a:off x="1664624" y="3262820"/>
            <a:ext cx="90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rgbClr val="C00000"/>
                </a:solidFill>
              </a:rPr>
              <a:t>URA-ARBAC</a:t>
            </a:r>
          </a:p>
        </p:txBody>
      </p: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EDF701BF-83A6-974F-B3A3-4076F3F9705D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A810BEAE-B003-964F-8FF9-38BF344939AD}"/>
                </a:ext>
              </a:extLst>
            </p:cNvPr>
            <p:cNvGrpSpPr/>
            <p:nvPr/>
          </p:nvGrpSpPr>
          <p:grpSpPr>
            <a:xfrm>
              <a:off x="0" y="-2398"/>
              <a:ext cx="12192000" cy="1062028"/>
              <a:chOff x="0" y="-2398"/>
              <a:chExt cx="12192000" cy="1062028"/>
            </a:xfrm>
          </p:grpSpPr>
          <p:grpSp>
            <p:nvGrpSpPr>
              <p:cNvPr id="90" name="Gruppo 89">
                <a:extLst>
                  <a:ext uri="{FF2B5EF4-FFF2-40B4-BE49-F238E27FC236}">
                    <a16:creationId xmlns:a16="http://schemas.microsoft.com/office/drawing/2014/main" id="{E05C8093-8DFF-E447-B949-353565AD9C77}"/>
                  </a:ext>
                </a:extLst>
              </p:cNvPr>
              <p:cNvGrpSpPr/>
              <p:nvPr/>
            </p:nvGrpSpPr>
            <p:grpSpPr>
              <a:xfrm>
                <a:off x="0" y="-2398"/>
                <a:ext cx="12192000" cy="997430"/>
                <a:chOff x="0" y="-2398"/>
                <a:chExt cx="12192000" cy="997430"/>
              </a:xfrm>
            </p:grpSpPr>
            <p:sp>
              <p:nvSpPr>
                <p:cNvPr id="92" name="Rettangolo 91">
                  <a:extLst>
                    <a:ext uri="{FF2B5EF4-FFF2-40B4-BE49-F238E27FC236}">
                      <a16:creationId xmlns:a16="http://schemas.microsoft.com/office/drawing/2014/main" id="{F463BE0A-B65A-6448-9138-8DB46E64A29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9950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it-IT" dirty="0"/>
                </a:p>
              </p:txBody>
            </p:sp>
            <p:pic>
              <p:nvPicPr>
                <p:cNvPr id="93" name="Picture 2" descr="Home - Unimol">
                  <a:extLst>
                    <a:ext uri="{FF2B5EF4-FFF2-40B4-BE49-F238E27FC236}">
                      <a16:creationId xmlns:a16="http://schemas.microsoft.com/office/drawing/2014/main" id="{855A758C-54A4-D347-B88A-D375812EEB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785" y="-2398"/>
                  <a:ext cx="972000" cy="97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1" name="Sottotitolo 2">
                <a:extLst>
                  <a:ext uri="{FF2B5EF4-FFF2-40B4-BE49-F238E27FC236}">
                    <a16:creationId xmlns:a16="http://schemas.microsoft.com/office/drawing/2014/main" id="{0FEBB988-77D0-DD4A-AB3B-56EAD2AE14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6817" y="73963"/>
                <a:ext cx="4353730" cy="98566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it-IT" dirty="0">
                    <a:solidFill>
                      <a:schemeClr val="bg1"/>
                    </a:solidFill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University </a:t>
                </a:r>
              </a:p>
              <a:p>
                <a:pPr algn="l"/>
                <a:r>
                  <a:rPr lang="it-IT" dirty="0">
                    <a:solidFill>
                      <a:schemeClr val="bg1"/>
                    </a:solidFill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of Molise</a:t>
                </a:r>
              </a:p>
            </p:txBody>
          </p:sp>
        </p:grpSp>
        <p:sp>
          <p:nvSpPr>
            <p:cNvPr id="89" name="Sottotitolo 2">
              <a:extLst>
                <a:ext uri="{FF2B5EF4-FFF2-40B4-BE49-F238E27FC236}">
                  <a16:creationId xmlns:a16="http://schemas.microsoft.com/office/drawing/2014/main" id="{8D0A0AF4-34F1-C644-8160-F7D0854AB9FD}"/>
                </a:ext>
              </a:extLst>
            </p:cNvPr>
            <p:cNvSpPr txBox="1">
              <a:spLocks/>
            </p:cNvSpPr>
            <p:nvPr/>
          </p:nvSpPr>
          <p:spPr>
            <a:xfrm>
              <a:off x="2554513" y="161716"/>
              <a:ext cx="9637487" cy="63370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3600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State of the art: </a:t>
              </a:r>
              <a:r>
                <a:rPr lang="it-IT" sz="3600" dirty="0" err="1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Administrative</a:t>
              </a:r>
              <a:r>
                <a:rPr lang="it-IT" sz="3600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 EGRBAC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752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3E154D7-07C9-F74E-BD82-E4EE1676F082}"/>
              </a:ext>
            </a:extLst>
          </p:cNvPr>
          <p:cNvSpPr txBox="1"/>
          <p:nvPr/>
        </p:nvSpPr>
        <p:spPr>
          <a:xfrm>
            <a:off x="7480767" y="5583245"/>
            <a:ext cx="39684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Shakarami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Mehrnoosh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and Ravi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Sandhu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</a:p>
          <a:p>
            <a:pPr algn="r"/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"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Role-based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administration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role-based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smart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home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IoT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." 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Proceedings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of the 2021 ACM Workshop on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Secure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Trustworthy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Cyber-</a:t>
            </a:r>
            <a:r>
              <a:rPr lang="it-IT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Physical</a:t>
            </a:r>
            <a:r>
              <a:rPr lang="it-IT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Systems. 2021</a:t>
            </a:r>
            <a:r>
              <a:rPr lang="it-IT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46BC4E8-119C-5A4F-9961-BD0AA2CA6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032" y="1949280"/>
            <a:ext cx="2170175" cy="2496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Authorization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Functions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:</a:t>
            </a:r>
          </a:p>
          <a:p>
            <a:pPr marL="0" indent="0" algn="ctr">
              <a:buNone/>
            </a:pP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it-IT" sz="2000" dirty="0" err="1">
                <a:solidFill>
                  <a:srgbClr val="C00000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AssignRPDR</a:t>
            </a:r>
            <a:endParaRPr lang="it-IT" sz="2000" dirty="0">
              <a:solidFill>
                <a:srgbClr val="C00000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endParaRPr lang="it-IT" sz="2000" dirty="0">
              <a:solidFill>
                <a:srgbClr val="C00000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it-IT" sz="2000" dirty="0" err="1">
                <a:solidFill>
                  <a:srgbClr val="C00000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RevokeRPDR</a:t>
            </a:r>
            <a:endParaRPr lang="it-IT" sz="2000" dirty="0">
              <a:solidFill>
                <a:srgbClr val="C0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16E4B0E-0CD7-2841-8AD5-F92246B2DC47}"/>
              </a:ext>
            </a:extLst>
          </p:cNvPr>
          <p:cNvGrpSpPr/>
          <p:nvPr/>
        </p:nvGrpSpPr>
        <p:grpSpPr>
          <a:xfrm>
            <a:off x="1056817" y="1565346"/>
            <a:ext cx="6195956" cy="2301334"/>
            <a:chOff x="714861" y="2468868"/>
            <a:chExt cx="5785644" cy="2093886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F73665C-D711-4B4F-8A2F-2C41EB72C074}"/>
                </a:ext>
              </a:extLst>
            </p:cNvPr>
            <p:cNvGrpSpPr/>
            <p:nvPr/>
          </p:nvGrpSpPr>
          <p:grpSpPr>
            <a:xfrm>
              <a:off x="714861" y="2620905"/>
              <a:ext cx="4198037" cy="1693420"/>
              <a:chOff x="2502107" y="2103170"/>
              <a:chExt cx="4198037" cy="1693420"/>
            </a:xfrm>
          </p:grpSpPr>
          <p:grpSp>
            <p:nvGrpSpPr>
              <p:cNvPr id="34" name="Gruppo 33">
                <a:extLst>
                  <a:ext uri="{FF2B5EF4-FFF2-40B4-BE49-F238E27FC236}">
                    <a16:creationId xmlns:a16="http://schemas.microsoft.com/office/drawing/2014/main" id="{DE86811F-9344-9A47-BDF6-928631A09551}"/>
                  </a:ext>
                </a:extLst>
              </p:cNvPr>
              <p:cNvGrpSpPr/>
              <p:nvPr/>
            </p:nvGrpSpPr>
            <p:grpSpPr>
              <a:xfrm>
                <a:off x="2502107" y="2103170"/>
                <a:ext cx="4198037" cy="1693420"/>
                <a:chOff x="4012668" y="1668266"/>
                <a:chExt cx="4198037" cy="1693420"/>
              </a:xfrm>
            </p:grpSpPr>
            <p:grpSp>
              <p:nvGrpSpPr>
                <p:cNvPr id="38" name="Gruppo 37">
                  <a:extLst>
                    <a:ext uri="{FF2B5EF4-FFF2-40B4-BE49-F238E27FC236}">
                      <a16:creationId xmlns:a16="http://schemas.microsoft.com/office/drawing/2014/main" id="{92D59B20-0D89-7648-92B7-7284AD10AE8D}"/>
                    </a:ext>
                  </a:extLst>
                </p:cNvPr>
                <p:cNvGrpSpPr/>
                <p:nvPr/>
              </p:nvGrpSpPr>
              <p:grpSpPr>
                <a:xfrm>
                  <a:off x="4012668" y="1671982"/>
                  <a:ext cx="3021755" cy="1689704"/>
                  <a:chOff x="4012668" y="1651418"/>
                  <a:chExt cx="3021755" cy="1689704"/>
                </a:xfrm>
              </p:grpSpPr>
              <p:grpSp>
                <p:nvGrpSpPr>
                  <p:cNvPr id="43" name="Gruppo 42">
                    <a:extLst>
                      <a:ext uri="{FF2B5EF4-FFF2-40B4-BE49-F238E27FC236}">
                        <a16:creationId xmlns:a16="http://schemas.microsoft.com/office/drawing/2014/main" id="{BC566F96-4C79-F14D-B735-DF9AB22840E2}"/>
                      </a:ext>
                    </a:extLst>
                  </p:cNvPr>
                  <p:cNvGrpSpPr/>
                  <p:nvPr/>
                </p:nvGrpSpPr>
                <p:grpSpPr>
                  <a:xfrm>
                    <a:off x="4012668" y="1651418"/>
                    <a:ext cx="3021755" cy="1689704"/>
                    <a:chOff x="4012668" y="1651418"/>
                    <a:chExt cx="3021755" cy="1689704"/>
                  </a:xfrm>
                </p:grpSpPr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39ED80CE-F35F-854A-8FF3-A2AAAC6BB1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2668" y="1651418"/>
                      <a:ext cx="3021755" cy="1689704"/>
                      <a:chOff x="526411" y="2844607"/>
                      <a:chExt cx="3021755" cy="1689704"/>
                    </a:xfrm>
                  </p:grpSpPr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E9299A30-461F-F446-BF94-753F59B225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6411" y="2844607"/>
                        <a:ext cx="3021755" cy="1689704"/>
                        <a:chOff x="1100393" y="1657990"/>
                        <a:chExt cx="3021755" cy="1689704"/>
                      </a:xfrm>
                    </p:grpSpPr>
                    <p:grpSp>
                      <p:nvGrpSpPr>
                        <p:cNvPr id="51" name="Gruppo 50">
                          <a:extLst>
                            <a:ext uri="{FF2B5EF4-FFF2-40B4-BE49-F238E27FC236}">
                              <a16:creationId xmlns:a16="http://schemas.microsoft.com/office/drawing/2014/main" id="{B2405902-57DC-024C-B304-1DCFE3CCB3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00393" y="1657990"/>
                          <a:ext cx="2797627" cy="376722"/>
                          <a:chOff x="1100393" y="1657990"/>
                          <a:chExt cx="2797627" cy="376722"/>
                        </a:xfrm>
                      </p:grpSpPr>
                      <p:grpSp>
                        <p:nvGrpSpPr>
                          <p:cNvPr id="56" name="Gruppo 55">
                            <a:extLst>
                              <a:ext uri="{FF2B5EF4-FFF2-40B4-BE49-F238E27FC236}">
                                <a16:creationId xmlns:a16="http://schemas.microsoft.com/office/drawing/2014/main" id="{406EFD15-E09B-244F-B1A9-3940E5C085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00393" y="1657990"/>
                            <a:ext cx="2797627" cy="376722"/>
                            <a:chOff x="1100393" y="1657990"/>
                            <a:chExt cx="2797627" cy="376722"/>
                          </a:xfrm>
                        </p:grpSpPr>
                        <p:grpSp>
                          <p:nvGrpSpPr>
                            <p:cNvPr id="58" name="Gruppo 57">
                              <a:extLst>
                                <a:ext uri="{FF2B5EF4-FFF2-40B4-BE49-F238E27FC236}">
                                  <a16:creationId xmlns:a16="http://schemas.microsoft.com/office/drawing/2014/main" id="{F05B0600-65F7-C14D-AB53-332DCB2344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00393" y="1657990"/>
                              <a:ext cx="1726783" cy="362645"/>
                              <a:chOff x="1100393" y="1657990"/>
                              <a:chExt cx="1726783" cy="362645"/>
                            </a:xfrm>
                          </p:grpSpPr>
                          <p:grpSp>
                            <p:nvGrpSpPr>
                              <p:cNvPr id="62" name="Gruppo 61">
                                <a:extLst>
                                  <a:ext uri="{FF2B5EF4-FFF2-40B4-BE49-F238E27FC236}">
                                    <a16:creationId xmlns:a16="http://schemas.microsoft.com/office/drawing/2014/main" id="{9F903F4C-D860-D746-8932-F43A775EA2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100393" y="1720426"/>
                                <a:ext cx="1726783" cy="300209"/>
                                <a:chOff x="1089485" y="2966138"/>
                                <a:chExt cx="1726783" cy="300209"/>
                              </a:xfrm>
                            </p:grpSpPr>
                            <p:grpSp>
                              <p:nvGrpSpPr>
                                <p:cNvPr id="64" name="Gruppo 63">
                                  <a:extLst>
                                    <a:ext uri="{FF2B5EF4-FFF2-40B4-BE49-F238E27FC236}">
                                      <a16:creationId xmlns:a16="http://schemas.microsoft.com/office/drawing/2014/main" id="{82DDF04B-42B1-C343-93EF-68D84A3731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089485" y="2966138"/>
                                  <a:ext cx="711590" cy="296559"/>
                                  <a:chOff x="7047614" y="1982879"/>
                                  <a:chExt cx="1187118" cy="490233"/>
                                </a:xfrm>
                              </p:grpSpPr>
                              <p:sp>
                                <p:nvSpPr>
                                  <p:cNvPr id="68" name="Ovale 67">
                                    <a:extLst>
                                      <a:ext uri="{FF2B5EF4-FFF2-40B4-BE49-F238E27FC236}">
                                        <a16:creationId xmlns:a16="http://schemas.microsoft.com/office/drawing/2014/main" id="{BDE35382-01C8-7E41-B736-7A85E4A6C1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047614" y="1982879"/>
                                    <a:ext cx="1187118" cy="490233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it-IT" dirty="0"/>
                                  </a:p>
                                </p:txBody>
                              </p:sp>
                              <p:sp>
                                <p:nvSpPr>
                                  <p:cNvPr id="69" name="CasellaDiTesto 68">
                                    <a:extLst>
                                      <a:ext uri="{FF2B5EF4-FFF2-40B4-BE49-F238E27FC236}">
                                        <a16:creationId xmlns:a16="http://schemas.microsoft.com/office/drawing/2014/main" id="{E96E6365-860D-2645-8E47-892441A4990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126587" y="2074015"/>
                                    <a:ext cx="1006857" cy="29347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it-IT" sz="800" dirty="0"/>
                                      <a:t>USERS (U)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5" name="Gruppo 64">
                                  <a:extLst>
                                    <a:ext uri="{FF2B5EF4-FFF2-40B4-BE49-F238E27FC236}">
                                      <a16:creationId xmlns:a16="http://schemas.microsoft.com/office/drawing/2014/main" id="{F4B608C2-73BD-3242-8279-29A0533DB9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104678" y="2969788"/>
                                  <a:ext cx="711590" cy="296559"/>
                                  <a:chOff x="7083512" y="1982879"/>
                                  <a:chExt cx="1187118" cy="490233"/>
                                </a:xfrm>
                              </p:grpSpPr>
                              <p:sp>
                                <p:nvSpPr>
                                  <p:cNvPr id="66" name="Ovale 65">
                                    <a:extLst>
                                      <a:ext uri="{FF2B5EF4-FFF2-40B4-BE49-F238E27FC236}">
                                        <a16:creationId xmlns:a16="http://schemas.microsoft.com/office/drawing/2014/main" id="{531B6EB1-11FA-2649-85A8-F739F0B1D0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083512" y="1982879"/>
                                    <a:ext cx="1187118" cy="490233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it-IT"/>
                                  </a:p>
                                </p:txBody>
                              </p:sp>
                              <p:sp>
                                <p:nvSpPr>
                                  <p:cNvPr id="67" name="CasellaDiTesto 66">
                                    <a:extLst>
                                      <a:ext uri="{FF2B5EF4-FFF2-40B4-BE49-F238E27FC236}">
                                        <a16:creationId xmlns:a16="http://schemas.microsoft.com/office/drawing/2014/main" id="{7398933C-C9B3-A346-A0ED-C0EA24376C2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206933" y="2060607"/>
                                    <a:ext cx="961648" cy="29347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it-IT" sz="800" dirty="0"/>
                                      <a:t>ROLES (</a:t>
                                    </a:r>
                                    <a:r>
                                      <a:rPr lang="it-IT" sz="800" dirty="0" err="1"/>
                                      <a:t>R</a:t>
                                    </a:r>
                                    <a:r>
                                      <a:rPr lang="it-IT" sz="800" dirty="0"/>
                                      <a:t>)</a:t>
                                    </a: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" name="CasellaDiTesto 62">
                                <a:extLst>
                                  <a:ext uri="{FF2B5EF4-FFF2-40B4-BE49-F238E27FC236}">
                                    <a16:creationId xmlns:a16="http://schemas.microsoft.com/office/drawing/2014/main" id="{B4703CDC-E27B-B142-B386-69E7BCF5A5A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815836" y="1657990"/>
                                <a:ext cx="310508" cy="1775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it-IT" sz="800" dirty="0"/>
                                  <a:t>UA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9" name="Ovale 58">
                              <a:extLst>
                                <a:ext uri="{FF2B5EF4-FFF2-40B4-BE49-F238E27FC236}">
                                  <a16:creationId xmlns:a16="http://schemas.microsoft.com/office/drawing/2014/main" id="{E43DE971-5567-2A4C-82E0-5206FE96FD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186430" y="1731089"/>
                              <a:ext cx="711590" cy="296559"/>
                            </a:xfrm>
                            <a:prstGeom prst="ellipse">
                              <a:avLst/>
                            </a:prstGeom>
                            <a:solidFill>
                              <a:srgbClr val="D0E2F3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60" name="CasellaDiTesto 59">
                              <a:extLst>
                                <a:ext uri="{FF2B5EF4-FFF2-40B4-BE49-F238E27FC236}">
                                  <a16:creationId xmlns:a16="http://schemas.microsoft.com/office/drawing/2014/main" id="{07E927D7-9DB0-D54B-B26F-EC38A426566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279946" y="1726676"/>
                              <a:ext cx="588958" cy="30803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it-IT" sz="800" dirty="0"/>
                                <a:t>ROLE PAIRS (RP)</a:t>
                              </a:r>
                            </a:p>
                          </p:txBody>
                        </p:sp>
                        <p:cxnSp>
                          <p:nvCxnSpPr>
                            <p:cNvPr id="61" name="Connettore 2 60">
                              <a:extLst>
                                <a:ext uri="{FF2B5EF4-FFF2-40B4-BE49-F238E27FC236}">
                                  <a16:creationId xmlns:a16="http://schemas.microsoft.com/office/drawing/2014/main" id="{336B7FBD-554C-814E-BE1F-6296ADE384DA}"/>
                                </a:ext>
                              </a:extLst>
                            </p:cNvPr>
                            <p:cNvCxnSpPr>
                              <a:cxnSpLocks/>
                              <a:stCxn id="66" idx="6"/>
                              <a:endCxn id="59" idx="2"/>
                            </p:cNvCxnSpPr>
                            <p:nvPr/>
                          </p:nvCxnSpPr>
                          <p:spPr>
                            <a:xfrm>
                              <a:off x="2827176" y="1872355"/>
                              <a:ext cx="359254" cy="0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ash"/>
                              <a:headEnd type="stealth"/>
                              <a:tailEnd type="stealt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57" name="CasellaDiTesto 56">
                            <a:extLst>
                              <a:ext uri="{FF2B5EF4-FFF2-40B4-BE49-F238E27FC236}">
                                <a16:creationId xmlns:a16="http://schemas.microsoft.com/office/drawing/2014/main" id="{EE6806FE-9035-994D-814E-7F99C2BF5F5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33725" y="1687364"/>
                            <a:ext cx="429963" cy="1775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it-IT" sz="800" dirty="0"/>
                              <a:t>RPRA</a:t>
                            </a:r>
                          </a:p>
                        </p:txBody>
                      </p:sp>
                    </p:grpSp>
                    <p:grpSp>
                      <p:nvGrpSpPr>
                        <p:cNvPr id="52" name="Gruppo 51">
                          <a:extLst>
                            <a:ext uri="{FF2B5EF4-FFF2-40B4-BE49-F238E27FC236}">
                              <a16:creationId xmlns:a16="http://schemas.microsoft.com/office/drawing/2014/main" id="{3BD66E79-FB1A-D64F-8A81-3F521F018E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017844" y="3069265"/>
                          <a:ext cx="1104304" cy="278429"/>
                          <a:chOff x="3081413" y="2321316"/>
                          <a:chExt cx="1104304" cy="278429"/>
                        </a:xfrm>
                      </p:grpSpPr>
                      <p:sp>
                        <p:nvSpPr>
                          <p:cNvPr id="54" name="Ovale 53">
                            <a:extLst>
                              <a:ext uri="{FF2B5EF4-FFF2-40B4-BE49-F238E27FC236}">
                                <a16:creationId xmlns:a16="http://schemas.microsoft.com/office/drawing/2014/main" id="{0EA34C22-6586-2645-A07C-042619FA9A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081413" y="2322207"/>
                            <a:ext cx="1104304" cy="277538"/>
                          </a:xfrm>
                          <a:prstGeom prst="ellipse">
                            <a:avLst/>
                          </a:prstGeom>
                          <a:solidFill>
                            <a:srgbClr val="D0E2F3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it-IT"/>
                          </a:p>
                        </p:txBody>
                      </p:sp>
                      <p:sp>
                        <p:nvSpPr>
                          <p:cNvPr id="55" name="CasellaDiTesto 54">
                            <a:extLst>
                              <a:ext uri="{FF2B5EF4-FFF2-40B4-BE49-F238E27FC236}">
                                <a16:creationId xmlns:a16="http://schemas.microsoft.com/office/drawing/2014/main" id="{DF75B526-F3B1-2A4B-B4DC-BA5B76DEA7B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124559" y="2321316"/>
                            <a:ext cx="101801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it-IT" sz="800" dirty="0"/>
                              <a:t>ENVIRONMENT ROLES (ER)</a:t>
                            </a:r>
                          </a:p>
                        </p:txBody>
                      </p:sp>
                    </p:grpSp>
                    <p:cxnSp>
                      <p:nvCxnSpPr>
                        <p:cNvPr id="53" name="Connettore 2 52">
                          <a:extLst>
                            <a:ext uri="{FF2B5EF4-FFF2-40B4-BE49-F238E27FC236}">
                              <a16:creationId xmlns:a16="http://schemas.microsoft.com/office/drawing/2014/main" id="{44FACEDE-32FC-9546-956D-DE1199D66E6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554485" y="2035773"/>
                          <a:ext cx="0" cy="1042639"/>
                        </a:xfrm>
                        <a:prstGeom prst="straightConnector1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stealth"/>
                          <a:tailEnd type="stealt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0" name="CasellaDiTesto 49">
                        <a:extLst>
                          <a:ext uri="{FF2B5EF4-FFF2-40B4-BE49-F238E27FC236}">
                            <a16:creationId xmlns:a16="http://schemas.microsoft.com/office/drawing/2014/main" id="{E83E23B4-F0C0-5B41-B322-15B2E2AFF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68243" y="3695148"/>
                        <a:ext cx="429963" cy="1775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800" dirty="0"/>
                          <a:t>RPEA</a:t>
                        </a:r>
                      </a:p>
                    </p:txBody>
                  </p:sp>
                </p:grpSp>
                <p:cxnSp>
                  <p:nvCxnSpPr>
                    <p:cNvPr id="48" name="Connettore 2 47">
                      <a:extLst>
                        <a:ext uri="{FF2B5EF4-FFF2-40B4-BE49-F238E27FC236}">
                          <a16:creationId xmlns:a16="http://schemas.microsoft.com/office/drawing/2014/main" id="{9F83F8EF-5382-BF4E-831F-8F4AE935BF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6167" y="2095947"/>
                      <a:ext cx="0" cy="90000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prstDash val="sysDash"/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Gruppo 43">
                    <a:extLst>
                      <a:ext uri="{FF2B5EF4-FFF2-40B4-BE49-F238E27FC236}">
                        <a16:creationId xmlns:a16="http://schemas.microsoft.com/office/drawing/2014/main" id="{BA1D2D23-2B26-8C43-8E99-311E3D66BB7F}"/>
                      </a:ext>
                    </a:extLst>
                  </p:cNvPr>
                  <p:cNvGrpSpPr/>
                  <p:nvPr/>
                </p:nvGrpSpPr>
                <p:grpSpPr>
                  <a:xfrm>
                    <a:off x="4718859" y="1849109"/>
                    <a:ext cx="315858" cy="1805"/>
                    <a:chOff x="4712003" y="1944404"/>
                    <a:chExt cx="315858" cy="1805"/>
                  </a:xfrm>
                </p:grpSpPr>
                <p:cxnSp>
                  <p:nvCxnSpPr>
                    <p:cNvPr id="45" name="Connettore 2 44">
                      <a:extLst>
                        <a:ext uri="{FF2B5EF4-FFF2-40B4-BE49-F238E27FC236}">
                          <a16:creationId xmlns:a16="http://schemas.microsoft.com/office/drawing/2014/main" id="{E062A7A0-3FF7-4E46-B60C-7E71B64947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12003" y="1946209"/>
                      <a:ext cx="315858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ttore 2 45">
                      <a:extLst>
                        <a:ext uri="{FF2B5EF4-FFF2-40B4-BE49-F238E27FC236}">
                          <a16:creationId xmlns:a16="http://schemas.microsoft.com/office/drawing/2014/main" id="{A312318A-5BE1-2C45-9AA5-5035B97918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7365" y="1944404"/>
                      <a:ext cx="21600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uppo 38">
                  <a:extLst>
                    <a:ext uri="{FF2B5EF4-FFF2-40B4-BE49-F238E27FC236}">
                      <a16:creationId xmlns:a16="http://schemas.microsoft.com/office/drawing/2014/main" id="{159B0668-DA2C-E34F-A130-27E71764DA0E}"/>
                    </a:ext>
                  </a:extLst>
                </p:cNvPr>
                <p:cNvGrpSpPr/>
                <p:nvPr/>
              </p:nvGrpSpPr>
              <p:grpSpPr>
                <a:xfrm>
                  <a:off x="6886182" y="1668266"/>
                  <a:ext cx="1324523" cy="360170"/>
                  <a:chOff x="6886182" y="1668266"/>
                  <a:chExt cx="1324523" cy="360170"/>
                </a:xfrm>
              </p:grpSpPr>
              <p:sp>
                <p:nvSpPr>
                  <p:cNvPr id="40" name="CasellaDiTesto 39">
                    <a:extLst>
                      <a:ext uri="{FF2B5EF4-FFF2-40B4-BE49-F238E27FC236}">
                        <a16:creationId xmlns:a16="http://schemas.microsoft.com/office/drawing/2014/main" id="{AEAB6F30-A5DE-FE40-BA3E-A6AB7F4EFE64}"/>
                      </a:ext>
                    </a:extLst>
                  </p:cNvPr>
                  <p:cNvSpPr txBox="1"/>
                  <p:nvPr/>
                </p:nvSpPr>
                <p:spPr>
                  <a:xfrm>
                    <a:off x="6886182" y="1668266"/>
                    <a:ext cx="589623" cy="2240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000" b="1" dirty="0"/>
                      <a:t>RPDRA</a:t>
                    </a:r>
                  </a:p>
                </p:txBody>
              </p:sp>
              <p:sp>
                <p:nvSpPr>
                  <p:cNvPr id="41" name="Ovale 40">
                    <a:extLst>
                      <a:ext uri="{FF2B5EF4-FFF2-40B4-BE49-F238E27FC236}">
                        <a16:creationId xmlns:a16="http://schemas.microsoft.com/office/drawing/2014/main" id="{B542ECDB-532A-8144-8AC4-CED04DE6012A}"/>
                      </a:ext>
                    </a:extLst>
                  </p:cNvPr>
                  <p:cNvSpPr/>
                  <p:nvPr/>
                </p:nvSpPr>
                <p:spPr>
                  <a:xfrm>
                    <a:off x="7499115" y="1731877"/>
                    <a:ext cx="711590" cy="296559"/>
                  </a:xfrm>
                  <a:prstGeom prst="ellipse">
                    <a:avLst/>
                  </a:prstGeom>
                  <a:solidFill>
                    <a:srgbClr val="D0E2F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E0A1568D-F3FD-704A-9418-C25C266463BC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538" y="1731877"/>
                    <a:ext cx="604316" cy="2789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800" dirty="0"/>
                      <a:t>DEVICES ROLES (DR)</a:t>
                    </a:r>
                  </a:p>
                </p:txBody>
              </p:sp>
            </p:grp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30D676B1-D812-AD41-A3E8-16AFCCF08F4F}"/>
                  </a:ext>
                </a:extLst>
              </p:cNvPr>
              <p:cNvGrpSpPr/>
              <p:nvPr/>
            </p:nvGrpSpPr>
            <p:grpSpPr>
              <a:xfrm>
                <a:off x="5325525" y="2313504"/>
                <a:ext cx="661005" cy="0"/>
                <a:chOff x="6854057" y="1888428"/>
                <a:chExt cx="661005" cy="0"/>
              </a:xfrm>
            </p:grpSpPr>
            <p:cxnSp>
              <p:nvCxnSpPr>
                <p:cNvPr id="36" name="Connettore 2 35">
                  <a:extLst>
                    <a:ext uri="{FF2B5EF4-FFF2-40B4-BE49-F238E27FC236}">
                      <a16:creationId xmlns:a16="http://schemas.microsoft.com/office/drawing/2014/main" id="{C134236C-8709-DC46-972B-1C94195A5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4057" y="1888428"/>
                  <a:ext cx="66100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ttore 2 36">
                  <a:extLst>
                    <a:ext uri="{FF2B5EF4-FFF2-40B4-BE49-F238E27FC236}">
                      <a16:creationId xmlns:a16="http://schemas.microsoft.com/office/drawing/2014/main" id="{6E14B6B8-53DD-0440-8A4E-816684221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5056" y="1888428"/>
                  <a:ext cx="535099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44EED9C4-8565-2C45-BE3D-CB4B60282DE6}"/>
                </a:ext>
              </a:extLst>
            </p:cNvPr>
            <p:cNvGrpSpPr/>
            <p:nvPr/>
          </p:nvGrpSpPr>
          <p:grpSpPr>
            <a:xfrm>
              <a:off x="4927580" y="2468868"/>
              <a:ext cx="1572925" cy="2093886"/>
              <a:chOff x="7151082" y="2628406"/>
              <a:chExt cx="1572925" cy="2093886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7B0D4317-1401-984E-A372-97008DB72374}"/>
                  </a:ext>
                </a:extLst>
              </p:cNvPr>
              <p:cNvGrpSpPr/>
              <p:nvPr/>
            </p:nvGrpSpPr>
            <p:grpSpPr>
              <a:xfrm>
                <a:off x="7378027" y="2628406"/>
                <a:ext cx="1345980" cy="2093886"/>
                <a:chOff x="7378027" y="2628406"/>
                <a:chExt cx="1345980" cy="2093886"/>
              </a:xfrm>
            </p:grpSpPr>
            <p:grpSp>
              <p:nvGrpSpPr>
                <p:cNvPr id="21" name="Gruppo 20">
                  <a:extLst>
                    <a:ext uri="{FF2B5EF4-FFF2-40B4-BE49-F238E27FC236}">
                      <a16:creationId xmlns:a16="http://schemas.microsoft.com/office/drawing/2014/main" id="{331E7F2C-F1A2-4C43-883D-B5239A7E7946}"/>
                    </a:ext>
                  </a:extLst>
                </p:cNvPr>
                <p:cNvGrpSpPr/>
                <p:nvPr/>
              </p:nvGrpSpPr>
              <p:grpSpPr>
                <a:xfrm>
                  <a:off x="7378027" y="2628406"/>
                  <a:ext cx="1345980" cy="2093886"/>
                  <a:chOff x="6437627" y="2628273"/>
                  <a:chExt cx="1345980" cy="2093886"/>
                </a:xfrm>
              </p:grpSpPr>
              <p:sp>
                <p:nvSpPr>
                  <p:cNvPr id="23" name="Ovale 22">
                    <a:extLst>
                      <a:ext uri="{FF2B5EF4-FFF2-40B4-BE49-F238E27FC236}">
                        <a16:creationId xmlns:a16="http://schemas.microsoft.com/office/drawing/2014/main" id="{4813524E-6396-B74F-BB3B-1C304BC752DD}"/>
                      </a:ext>
                    </a:extLst>
                  </p:cNvPr>
                  <p:cNvSpPr/>
                  <p:nvPr/>
                </p:nvSpPr>
                <p:spPr>
                  <a:xfrm>
                    <a:off x="6437627" y="2628273"/>
                    <a:ext cx="1345980" cy="2093886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24" name="Gruppo 23">
                    <a:extLst>
                      <a:ext uri="{FF2B5EF4-FFF2-40B4-BE49-F238E27FC236}">
                        <a16:creationId xmlns:a16="http://schemas.microsoft.com/office/drawing/2014/main" id="{FDCD02EF-C52C-7B46-A11F-E6BE59E867E7}"/>
                      </a:ext>
                    </a:extLst>
                  </p:cNvPr>
                  <p:cNvGrpSpPr/>
                  <p:nvPr/>
                </p:nvGrpSpPr>
                <p:grpSpPr>
                  <a:xfrm>
                    <a:off x="6608977" y="2835336"/>
                    <a:ext cx="972751" cy="1391654"/>
                    <a:chOff x="6608977" y="2835336"/>
                    <a:chExt cx="972751" cy="1391654"/>
                  </a:xfrm>
                </p:grpSpPr>
                <p:grpSp>
                  <p:nvGrpSpPr>
                    <p:cNvPr id="25" name="Gruppo 24">
                      <a:extLst>
                        <a:ext uri="{FF2B5EF4-FFF2-40B4-BE49-F238E27FC236}">
                          <a16:creationId xmlns:a16="http://schemas.microsoft.com/office/drawing/2014/main" id="{0E28A1F1-3273-0345-9DAF-8DE9C5E0B7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93149" y="2835336"/>
                      <a:ext cx="711590" cy="299115"/>
                      <a:chOff x="5319747" y="2490115"/>
                      <a:chExt cx="711590" cy="299115"/>
                    </a:xfrm>
                  </p:grpSpPr>
                  <p:sp>
                    <p:nvSpPr>
                      <p:cNvPr id="32" name="Ovale 31">
                        <a:extLst>
                          <a:ext uri="{FF2B5EF4-FFF2-40B4-BE49-F238E27FC236}">
                            <a16:creationId xmlns:a16="http://schemas.microsoft.com/office/drawing/2014/main" id="{A49D1B5B-11A9-C847-9276-C6E50EF4EA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9747" y="2492671"/>
                        <a:ext cx="711590" cy="296559"/>
                      </a:xfrm>
                      <a:prstGeom prst="ellipse">
                        <a:avLst/>
                      </a:prstGeom>
                      <a:solidFill>
                        <a:srgbClr val="D0E2F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33" name="CasellaDiTesto 32">
                        <a:extLst>
                          <a:ext uri="{FF2B5EF4-FFF2-40B4-BE49-F238E27FC236}">
                            <a16:creationId xmlns:a16="http://schemas.microsoft.com/office/drawing/2014/main" id="{9D80E623-124A-0B47-866E-D45F069722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24748" y="2490115"/>
                        <a:ext cx="50158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t-IT" sz="800" dirty="0"/>
                          <a:t>DEVICES (D)</a:t>
                        </a:r>
                      </a:p>
                    </p:txBody>
                  </p:sp>
                </p:grpSp>
                <p:grpSp>
                  <p:nvGrpSpPr>
                    <p:cNvPr id="26" name="Gruppo 25">
                      <a:extLst>
                        <a:ext uri="{FF2B5EF4-FFF2-40B4-BE49-F238E27FC236}">
                          <a16:creationId xmlns:a16="http://schemas.microsoft.com/office/drawing/2014/main" id="{2BC3CE14-8601-D344-9485-C5D894E56B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08977" y="3918954"/>
                      <a:ext cx="972751" cy="308036"/>
                      <a:chOff x="5272159" y="2490115"/>
                      <a:chExt cx="786647" cy="308036"/>
                    </a:xfrm>
                  </p:grpSpPr>
                  <p:sp>
                    <p:nvSpPr>
                      <p:cNvPr id="30" name="Ovale 29">
                        <a:extLst>
                          <a:ext uri="{FF2B5EF4-FFF2-40B4-BE49-F238E27FC236}">
                            <a16:creationId xmlns:a16="http://schemas.microsoft.com/office/drawing/2014/main" id="{99388F77-D4CA-3D44-A5A7-D5A2763BF9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2159" y="2492671"/>
                        <a:ext cx="786647" cy="296559"/>
                      </a:xfrm>
                      <a:prstGeom prst="ellipse">
                        <a:avLst/>
                      </a:prstGeom>
                      <a:solidFill>
                        <a:srgbClr val="D0E2F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31" name="CasellaDiTesto 30">
                        <a:extLst>
                          <a:ext uri="{FF2B5EF4-FFF2-40B4-BE49-F238E27FC236}">
                            <a16:creationId xmlns:a16="http://schemas.microsoft.com/office/drawing/2014/main" id="{89E06AD7-FFAA-F441-9870-144C6D9C35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37235" y="2490115"/>
                        <a:ext cx="629027" cy="3080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t-IT" sz="800" dirty="0"/>
                          <a:t>OPERATIONS (OP)</a:t>
                        </a:r>
                      </a:p>
                    </p:txBody>
                  </p:sp>
                </p:grpSp>
                <p:grpSp>
                  <p:nvGrpSpPr>
                    <p:cNvPr id="27" name="Gruppo 26">
                      <a:extLst>
                        <a:ext uri="{FF2B5EF4-FFF2-40B4-BE49-F238E27FC236}">
                          <a16:creationId xmlns:a16="http://schemas.microsoft.com/office/drawing/2014/main" id="{93A70AA7-1CC7-AF43-BBFB-9E46E79F63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0216" y="3143848"/>
                      <a:ext cx="0" cy="756445"/>
                      <a:chOff x="5282231" y="3701557"/>
                      <a:chExt cx="0" cy="484704"/>
                    </a:xfrm>
                  </p:grpSpPr>
                  <p:cxnSp>
                    <p:nvCxnSpPr>
                      <p:cNvPr id="28" name="Connettore 2 27">
                        <a:extLst>
                          <a:ext uri="{FF2B5EF4-FFF2-40B4-BE49-F238E27FC236}">
                            <a16:creationId xmlns:a16="http://schemas.microsoft.com/office/drawing/2014/main" id="{62C559CA-78BB-B745-BC64-50717E358D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282231" y="3701557"/>
                        <a:ext cx="0" cy="434223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prstDash val="solid"/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Connettore 2 28">
                        <a:extLst>
                          <a:ext uri="{FF2B5EF4-FFF2-40B4-BE49-F238E27FC236}">
                            <a16:creationId xmlns:a16="http://schemas.microsoft.com/office/drawing/2014/main" id="{05E00457-2F4C-E74C-A21C-53FEA3F13AA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282231" y="3752038"/>
                        <a:ext cx="0" cy="434223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prstDash val="solid"/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4BAE1A90-0EB2-8F4E-86FE-B498FC8E5BF5}"/>
                    </a:ext>
                  </a:extLst>
                </p:cNvPr>
                <p:cNvSpPr txBox="1"/>
                <p:nvPr/>
              </p:nvSpPr>
              <p:spPr>
                <a:xfrm>
                  <a:off x="7647896" y="4326503"/>
                  <a:ext cx="759794" cy="308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800" dirty="0"/>
                    <a:t>PERMISSIONS (</a:t>
                  </a:r>
                  <a:r>
                    <a:rPr lang="it-IT" sz="800" dirty="0" err="1"/>
                    <a:t>P</a:t>
                  </a:r>
                  <a:r>
                    <a:rPr lang="it-IT" sz="800" dirty="0"/>
                    <a:t>)</a:t>
                  </a:r>
                </a:p>
              </p:txBody>
            </p:sp>
          </p:grpSp>
          <p:grpSp>
            <p:nvGrpSpPr>
              <p:cNvPr id="17" name="Gruppo 16">
                <a:extLst>
                  <a:ext uri="{FF2B5EF4-FFF2-40B4-BE49-F238E27FC236}">
                    <a16:creationId xmlns:a16="http://schemas.microsoft.com/office/drawing/2014/main" id="{15E1CC9C-CD01-3B41-A67A-BCEF69A088C5}"/>
                  </a:ext>
                </a:extLst>
              </p:cNvPr>
              <p:cNvGrpSpPr/>
              <p:nvPr/>
            </p:nvGrpSpPr>
            <p:grpSpPr>
              <a:xfrm>
                <a:off x="7151082" y="2815328"/>
                <a:ext cx="429963" cy="177531"/>
                <a:chOff x="7151082" y="2815328"/>
                <a:chExt cx="429963" cy="177531"/>
              </a:xfrm>
            </p:grpSpPr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3CA05E29-3379-CC4F-9CF2-DB59B7333727}"/>
                    </a:ext>
                  </a:extLst>
                </p:cNvPr>
                <p:cNvSpPr txBox="1"/>
                <p:nvPr/>
              </p:nvSpPr>
              <p:spPr>
                <a:xfrm>
                  <a:off x="7151082" y="2815328"/>
                  <a:ext cx="429963" cy="177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800" dirty="0"/>
                    <a:t>PDRA</a:t>
                  </a:r>
                </a:p>
              </p:txBody>
            </p:sp>
            <p:cxnSp>
              <p:nvCxnSpPr>
                <p:cNvPr id="19" name="Connettore 2 18">
                  <a:extLst>
                    <a:ext uri="{FF2B5EF4-FFF2-40B4-BE49-F238E27FC236}">
                      <a16:creationId xmlns:a16="http://schemas.microsoft.com/office/drawing/2014/main" id="{F4FCF905-8D24-A04D-849F-32876A9A4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9626" y="2990491"/>
                  <a:ext cx="32400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ttore 2 19">
                  <a:extLst>
                    <a:ext uri="{FF2B5EF4-FFF2-40B4-BE49-F238E27FC236}">
                      <a16:creationId xmlns:a16="http://schemas.microsoft.com/office/drawing/2014/main" id="{A7F10DDA-B0FB-8747-B6C7-AB2213243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6239" y="2986061"/>
                  <a:ext cx="32400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D66D77-450F-264B-A7F9-4DCCE3FF4C82}"/>
              </a:ext>
            </a:extLst>
          </p:cNvPr>
          <p:cNvSpPr txBox="1"/>
          <p:nvPr/>
        </p:nvSpPr>
        <p:spPr>
          <a:xfrm rot="16200000">
            <a:off x="-333618" y="2772612"/>
            <a:ext cx="176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Operational</a:t>
            </a:r>
            <a:r>
              <a:rPr lang="it-IT" sz="14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cxnSp>
        <p:nvCxnSpPr>
          <p:cNvPr id="71" name="Connettore 1 70">
            <a:extLst>
              <a:ext uri="{FF2B5EF4-FFF2-40B4-BE49-F238E27FC236}">
                <a16:creationId xmlns:a16="http://schemas.microsoft.com/office/drawing/2014/main" id="{2F76B21E-C256-C247-B903-E79C20DB4F33}"/>
              </a:ext>
            </a:extLst>
          </p:cNvPr>
          <p:cNvCxnSpPr/>
          <p:nvPr/>
        </p:nvCxnSpPr>
        <p:spPr>
          <a:xfrm>
            <a:off x="547785" y="4188542"/>
            <a:ext cx="6932982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e 71">
            <a:extLst>
              <a:ext uri="{FF2B5EF4-FFF2-40B4-BE49-F238E27FC236}">
                <a16:creationId xmlns:a16="http://schemas.microsoft.com/office/drawing/2014/main" id="{2EF67A06-571D-0B47-AC11-74B4D0CC11EF}"/>
              </a:ext>
            </a:extLst>
          </p:cNvPr>
          <p:cNvSpPr/>
          <p:nvPr/>
        </p:nvSpPr>
        <p:spPr>
          <a:xfrm>
            <a:off x="2688008" y="5067749"/>
            <a:ext cx="2558316" cy="934805"/>
          </a:xfrm>
          <a:prstGeom prst="ellipse">
            <a:avLst/>
          </a:prstGeom>
          <a:solidFill>
            <a:srgbClr val="D0E2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2B00033-616F-E84F-830E-BFF7D68F992D}"/>
              </a:ext>
            </a:extLst>
          </p:cNvPr>
          <p:cNvSpPr txBox="1"/>
          <p:nvPr/>
        </p:nvSpPr>
        <p:spPr>
          <a:xfrm>
            <a:off x="2424391" y="5400974"/>
            <a:ext cx="308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ADMINISTRATIVE ROLES (AR)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88A2D6A-75BD-804E-8F0D-40C1474B71AE}"/>
              </a:ext>
            </a:extLst>
          </p:cNvPr>
          <p:cNvSpPr txBox="1"/>
          <p:nvPr/>
        </p:nvSpPr>
        <p:spPr>
          <a:xfrm rot="16200000">
            <a:off x="-482336" y="5247086"/>
            <a:ext cx="2060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Administrative</a:t>
            </a:r>
            <a:r>
              <a:rPr lang="it-IT" sz="1400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82DB58B0-6BDB-3740-B838-412AFAAA77FD}"/>
              </a:ext>
            </a:extLst>
          </p:cNvPr>
          <p:cNvGrpSpPr/>
          <p:nvPr/>
        </p:nvGrpSpPr>
        <p:grpSpPr>
          <a:xfrm rot="20300071">
            <a:off x="2613979" y="1884751"/>
            <a:ext cx="0" cy="3384000"/>
            <a:chOff x="2027495" y="1978667"/>
            <a:chExt cx="0" cy="3384000"/>
          </a:xfrm>
        </p:grpSpPr>
        <p:cxnSp>
          <p:nvCxnSpPr>
            <p:cNvPr id="75" name="Connettore 2 74">
              <a:extLst>
                <a:ext uri="{FF2B5EF4-FFF2-40B4-BE49-F238E27FC236}">
                  <a16:creationId xmlns:a16="http://schemas.microsoft.com/office/drawing/2014/main" id="{F7E6B0D4-2256-7241-9612-02CCDA477F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495" y="1978667"/>
              <a:ext cx="0" cy="33840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2 78">
              <a:extLst>
                <a:ext uri="{FF2B5EF4-FFF2-40B4-BE49-F238E27FC236}">
                  <a16:creationId xmlns:a16="http://schemas.microsoft.com/office/drawing/2014/main" id="{836D182F-488F-5646-B690-AEBFFC22B7BB}"/>
                </a:ext>
              </a:extLst>
            </p:cNvPr>
            <p:cNvCxnSpPr>
              <a:cxnSpLocks/>
            </p:cNvCxnSpPr>
            <p:nvPr/>
          </p:nvCxnSpPr>
          <p:spPr>
            <a:xfrm>
              <a:off x="2027495" y="2051943"/>
              <a:ext cx="0" cy="3241563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1206E741-4EC2-F349-9ED5-72151454C124}"/>
              </a:ext>
            </a:extLst>
          </p:cNvPr>
          <p:cNvGrpSpPr/>
          <p:nvPr/>
        </p:nvGrpSpPr>
        <p:grpSpPr>
          <a:xfrm rot="316884">
            <a:off x="4395125" y="1981938"/>
            <a:ext cx="236391" cy="3125899"/>
            <a:chOff x="2027495" y="1978667"/>
            <a:chExt cx="0" cy="3384000"/>
          </a:xfrm>
        </p:grpSpPr>
        <p:cxnSp>
          <p:nvCxnSpPr>
            <p:cNvPr id="85" name="Connettore 2 84">
              <a:extLst>
                <a:ext uri="{FF2B5EF4-FFF2-40B4-BE49-F238E27FC236}">
                  <a16:creationId xmlns:a16="http://schemas.microsoft.com/office/drawing/2014/main" id="{04046710-CFCF-9343-A959-14FD027F8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495" y="1978667"/>
              <a:ext cx="0" cy="3384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DF6CB21B-9CAE-4147-8E6F-771DA16F24B7}"/>
                </a:ext>
              </a:extLst>
            </p:cNvPr>
            <p:cNvCxnSpPr>
              <a:cxnSpLocks/>
            </p:cNvCxnSpPr>
            <p:nvPr/>
          </p:nvCxnSpPr>
          <p:spPr>
            <a:xfrm>
              <a:off x="2027495" y="2051943"/>
              <a:ext cx="0" cy="3241563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D2CCC5B3-D24A-8D4F-B940-DD23FF857969}"/>
              </a:ext>
            </a:extLst>
          </p:cNvPr>
          <p:cNvSpPr txBox="1"/>
          <p:nvPr/>
        </p:nvSpPr>
        <p:spPr>
          <a:xfrm>
            <a:off x="1664624" y="3262820"/>
            <a:ext cx="90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URA-ARBAC</a:t>
            </a:r>
          </a:p>
        </p:txBody>
      </p: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59D07700-9721-1842-BC5F-36FBA2D7985E}"/>
              </a:ext>
            </a:extLst>
          </p:cNvPr>
          <p:cNvGrpSpPr/>
          <p:nvPr/>
        </p:nvGrpSpPr>
        <p:grpSpPr>
          <a:xfrm rot="1445381">
            <a:off x="5116903" y="1884750"/>
            <a:ext cx="0" cy="3384000"/>
            <a:chOff x="2027495" y="1978667"/>
            <a:chExt cx="0" cy="3384000"/>
          </a:xfrm>
        </p:grpSpPr>
        <p:cxnSp>
          <p:nvCxnSpPr>
            <p:cNvPr id="81" name="Connettore 2 80">
              <a:extLst>
                <a:ext uri="{FF2B5EF4-FFF2-40B4-BE49-F238E27FC236}">
                  <a16:creationId xmlns:a16="http://schemas.microsoft.com/office/drawing/2014/main" id="{26F1C9FD-26FE-0D41-8DE2-104C41BD8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495" y="1978667"/>
              <a:ext cx="0" cy="33840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2 81">
              <a:extLst>
                <a:ext uri="{FF2B5EF4-FFF2-40B4-BE49-F238E27FC236}">
                  <a16:creationId xmlns:a16="http://schemas.microsoft.com/office/drawing/2014/main" id="{1281AFEC-F33C-374F-AED3-4670864E3384}"/>
                </a:ext>
              </a:extLst>
            </p:cNvPr>
            <p:cNvCxnSpPr>
              <a:cxnSpLocks/>
            </p:cNvCxnSpPr>
            <p:nvPr/>
          </p:nvCxnSpPr>
          <p:spPr>
            <a:xfrm>
              <a:off x="2027495" y="2051943"/>
              <a:ext cx="0" cy="3241563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A61DC602-01F7-234C-A7FC-B3976ECF5169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BA3A16F8-6865-E64A-A67E-F663E1102AB4}"/>
                </a:ext>
              </a:extLst>
            </p:cNvPr>
            <p:cNvGrpSpPr/>
            <p:nvPr/>
          </p:nvGrpSpPr>
          <p:grpSpPr>
            <a:xfrm>
              <a:off x="0" y="-2398"/>
              <a:ext cx="12192000" cy="1062028"/>
              <a:chOff x="0" y="-2398"/>
              <a:chExt cx="12192000" cy="1062028"/>
            </a:xfrm>
          </p:grpSpPr>
          <p:grpSp>
            <p:nvGrpSpPr>
              <p:cNvPr id="90" name="Gruppo 89">
                <a:extLst>
                  <a:ext uri="{FF2B5EF4-FFF2-40B4-BE49-F238E27FC236}">
                    <a16:creationId xmlns:a16="http://schemas.microsoft.com/office/drawing/2014/main" id="{9297964D-44C7-504B-8423-0518A274C99A}"/>
                  </a:ext>
                </a:extLst>
              </p:cNvPr>
              <p:cNvGrpSpPr/>
              <p:nvPr/>
            </p:nvGrpSpPr>
            <p:grpSpPr>
              <a:xfrm>
                <a:off x="0" y="-2398"/>
                <a:ext cx="12192000" cy="997430"/>
                <a:chOff x="0" y="-2398"/>
                <a:chExt cx="12192000" cy="997430"/>
              </a:xfrm>
            </p:grpSpPr>
            <p:sp>
              <p:nvSpPr>
                <p:cNvPr id="92" name="Rettangolo 91">
                  <a:extLst>
                    <a:ext uri="{FF2B5EF4-FFF2-40B4-BE49-F238E27FC236}">
                      <a16:creationId xmlns:a16="http://schemas.microsoft.com/office/drawing/2014/main" id="{D38D6A8F-BC5A-0842-8178-31F02B91203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9950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it-IT" dirty="0"/>
                </a:p>
              </p:txBody>
            </p:sp>
            <p:pic>
              <p:nvPicPr>
                <p:cNvPr id="93" name="Picture 2" descr="Home - Unimol">
                  <a:extLst>
                    <a:ext uri="{FF2B5EF4-FFF2-40B4-BE49-F238E27FC236}">
                      <a16:creationId xmlns:a16="http://schemas.microsoft.com/office/drawing/2014/main" id="{A03032A1-F250-1F4E-AC92-C7BA94C333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785" y="-2398"/>
                  <a:ext cx="972000" cy="97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1" name="Sottotitolo 2">
                <a:extLst>
                  <a:ext uri="{FF2B5EF4-FFF2-40B4-BE49-F238E27FC236}">
                    <a16:creationId xmlns:a16="http://schemas.microsoft.com/office/drawing/2014/main" id="{7DE68B25-0D38-1C42-B1A7-A43C5435C7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6817" y="73963"/>
                <a:ext cx="4353730" cy="98566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it-IT" dirty="0">
                    <a:solidFill>
                      <a:schemeClr val="bg1"/>
                    </a:solidFill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University </a:t>
                </a:r>
              </a:p>
              <a:p>
                <a:pPr algn="l"/>
                <a:r>
                  <a:rPr lang="it-IT" dirty="0">
                    <a:solidFill>
                      <a:schemeClr val="bg1"/>
                    </a:solidFill>
                    <a:latin typeface="Futura Medium" panose="020B0602020204020303" pitchFamily="34" charset="-79"/>
                    <a:ea typeface="Verdana" panose="020B0604030504040204" pitchFamily="34" charset="0"/>
                    <a:cs typeface="Futura Medium" panose="020B0602020204020303" pitchFamily="34" charset="-79"/>
                  </a:rPr>
                  <a:t>of Molise</a:t>
                </a:r>
              </a:p>
            </p:txBody>
          </p:sp>
        </p:grpSp>
        <p:sp>
          <p:nvSpPr>
            <p:cNvPr id="89" name="Sottotitolo 2">
              <a:extLst>
                <a:ext uri="{FF2B5EF4-FFF2-40B4-BE49-F238E27FC236}">
                  <a16:creationId xmlns:a16="http://schemas.microsoft.com/office/drawing/2014/main" id="{225D3A58-DAD7-8245-8527-A92B892F9971}"/>
                </a:ext>
              </a:extLst>
            </p:cNvPr>
            <p:cNvSpPr txBox="1">
              <a:spLocks/>
            </p:cNvSpPr>
            <p:nvPr/>
          </p:nvSpPr>
          <p:spPr>
            <a:xfrm>
              <a:off x="2554513" y="161716"/>
              <a:ext cx="9637487" cy="63370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3600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State of the art: </a:t>
              </a:r>
              <a:r>
                <a:rPr lang="it-IT" sz="3600" dirty="0" err="1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Administrative</a:t>
              </a:r>
              <a:r>
                <a:rPr lang="it-IT" sz="3600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 EGRBAC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08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EFC1DCBF-B05E-DF4E-B567-290D63CECA30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66F9C0B7-6B3E-5041-9648-90E578B7FA74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7B3999D-B8A4-4649-94E4-FF4A9B273C2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Picture 2" descr="Home - Unimol">
                <a:extLst>
                  <a:ext uri="{FF2B5EF4-FFF2-40B4-BE49-F238E27FC236}">
                    <a16:creationId xmlns:a16="http://schemas.microsoft.com/office/drawing/2014/main" id="{5003251E-18A6-EA4D-B254-C6E0EA8194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Sottotitolo 2">
              <a:extLst>
                <a:ext uri="{FF2B5EF4-FFF2-40B4-BE49-F238E27FC236}">
                  <a16:creationId xmlns:a16="http://schemas.microsoft.com/office/drawing/2014/main" id="{830C0D1A-2700-3D42-B305-8C8B6DA907AA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11" name="Sottotitolo 2">
            <a:extLst>
              <a:ext uri="{FF2B5EF4-FFF2-40B4-BE49-F238E27FC236}">
                <a16:creationId xmlns:a16="http://schemas.microsoft.com/office/drawing/2014/main" id="{6DE4C843-07BF-E242-B828-DC2A13B7B3F3}"/>
              </a:ext>
            </a:extLst>
          </p:cNvPr>
          <p:cNvSpPr txBox="1">
            <a:spLocks/>
          </p:cNvSpPr>
          <p:nvPr/>
        </p:nvSpPr>
        <p:spPr>
          <a:xfrm>
            <a:off x="1" y="83328"/>
            <a:ext cx="12192000" cy="9856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Importance</a:t>
            </a:r>
            <a:r>
              <a:rPr lang="it-IT" sz="40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of </a:t>
            </a:r>
            <a:r>
              <a:rPr lang="it-IT" sz="40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Automated</a:t>
            </a:r>
            <a:endParaRPr lang="it-IT" sz="40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r>
              <a:rPr lang="it-IT" sz="40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Security Analysis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142A1B79-E1F7-B945-A31A-B89ACC727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785" y="17250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Mistakes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are common and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may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result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in security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breaches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Verification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is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essential</a:t>
            </a: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Policies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are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difficult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to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inspect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by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hand</a:t>
            </a:r>
            <a:endParaRPr lang="it-IT" sz="20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An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important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aspect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of security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analysis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is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undoubtedly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the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ability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to </a:t>
            </a:r>
            <a:r>
              <a:rPr lang="it-IT" sz="2000" dirty="0" err="1">
                <a:solidFill>
                  <a:srgbClr val="C00000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automate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20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it</a:t>
            </a:r>
            <a:r>
              <a:rPr lang="it-IT" sz="20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9BBFFED-A5F6-A748-86D6-A978A6AB58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80195" b="39799"/>
          <a:stretch/>
        </p:blipFill>
        <p:spPr>
          <a:xfrm>
            <a:off x="1347183" y="5192323"/>
            <a:ext cx="1951752" cy="793520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360E97B-FCFE-9B41-8565-9702478392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4" r="74544"/>
          <a:stretch/>
        </p:blipFill>
        <p:spPr>
          <a:xfrm>
            <a:off x="8505158" y="4759148"/>
            <a:ext cx="1625801" cy="133337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9A082DA-E585-FB4C-B57C-C3C30728643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3783" y="5192323"/>
            <a:ext cx="2007192" cy="90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3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142A1B79-E1F7-B945-A31A-B89ACC727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547" y="2417482"/>
            <a:ext cx="5718211" cy="33420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4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Automated</a:t>
            </a:r>
            <a:r>
              <a:rPr lang="it-IT" sz="24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security </a:t>
            </a:r>
            <a:r>
              <a:rPr lang="it-IT" sz="24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analysis</a:t>
            </a:r>
            <a:r>
              <a:rPr lang="it-IT" sz="24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in </a:t>
            </a:r>
            <a:r>
              <a:rPr lang="it-IT" sz="24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Administrative</a:t>
            </a:r>
            <a:r>
              <a:rPr lang="it-IT" sz="24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EGRBAC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it-IT" sz="24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4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Realistic</a:t>
            </a:r>
            <a:r>
              <a:rPr lang="it-IT" sz="24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case </a:t>
            </a:r>
            <a:r>
              <a:rPr lang="it-IT" sz="24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study</a:t>
            </a:r>
            <a:endParaRPr lang="it-IT" sz="24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pic>
        <p:nvPicPr>
          <p:cNvPr id="3" name="Immagine 2" descr="Immagine che contiene testo, clipart, design, illustrazione&#10;&#10;Descrizione generata automaticamente">
            <a:extLst>
              <a:ext uri="{FF2B5EF4-FFF2-40B4-BE49-F238E27FC236}">
                <a16:creationId xmlns:a16="http://schemas.microsoft.com/office/drawing/2014/main" id="{168BD6F2-7C52-4D42-B31E-3C4B6AA38E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217"/>
          <a:stretch/>
        </p:blipFill>
        <p:spPr>
          <a:xfrm>
            <a:off x="-171756" y="1318971"/>
            <a:ext cx="5582303" cy="553902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DF1F66D2-0BE7-F847-8D3B-75095D50BFA5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5325BE93-32D0-7D4C-AB02-041CCFC8B4FC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C045D22-A8E8-2B4A-BE85-337011B5E20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20" name="Picture 2" descr="Home - Unimol">
                <a:extLst>
                  <a:ext uri="{FF2B5EF4-FFF2-40B4-BE49-F238E27FC236}">
                    <a16:creationId xmlns:a16="http://schemas.microsoft.com/office/drawing/2014/main" id="{BF4F01C5-D5F6-B245-9E91-E86B484853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Sottotitolo 2">
              <a:extLst>
                <a:ext uri="{FF2B5EF4-FFF2-40B4-BE49-F238E27FC236}">
                  <a16:creationId xmlns:a16="http://schemas.microsoft.com/office/drawing/2014/main" id="{E9157F86-4624-D444-B070-41E2136D4387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21" name="Sottotitolo 2">
            <a:extLst>
              <a:ext uri="{FF2B5EF4-FFF2-40B4-BE49-F238E27FC236}">
                <a16:creationId xmlns:a16="http://schemas.microsoft.com/office/drawing/2014/main" id="{65A24BA4-F84B-3E43-990E-6A8A9ED0BA97}"/>
              </a:ext>
            </a:extLst>
          </p:cNvPr>
          <p:cNvSpPr txBox="1">
            <a:spLocks/>
          </p:cNvSpPr>
          <p:nvPr/>
        </p:nvSpPr>
        <p:spPr>
          <a:xfrm>
            <a:off x="0" y="152507"/>
            <a:ext cx="12192000" cy="6696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71154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880C1BD-4AE5-A040-8A52-19F85EA42D42}"/>
              </a:ext>
            </a:extLst>
          </p:cNvPr>
          <p:cNvGrpSpPr/>
          <p:nvPr/>
        </p:nvGrpSpPr>
        <p:grpSpPr>
          <a:xfrm>
            <a:off x="0" y="-2398"/>
            <a:ext cx="12192000" cy="1062028"/>
            <a:chOff x="0" y="-2398"/>
            <a:chExt cx="12192000" cy="106202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4B171A77-05E5-464D-8ADB-D7B57B3C0189}"/>
                </a:ext>
              </a:extLst>
            </p:cNvPr>
            <p:cNvGrpSpPr/>
            <p:nvPr/>
          </p:nvGrpSpPr>
          <p:grpSpPr>
            <a:xfrm>
              <a:off x="0" y="-2398"/>
              <a:ext cx="12192000" cy="997430"/>
              <a:chOff x="0" y="-2398"/>
              <a:chExt cx="12192000" cy="997430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AE9B61D5-5C61-894C-8E57-8F8BA0D9F97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950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t-IT" dirty="0"/>
              </a:p>
            </p:txBody>
          </p:sp>
          <p:pic>
            <p:nvPicPr>
              <p:cNvPr id="8" name="Picture 2" descr="Home - Unimol">
                <a:extLst>
                  <a:ext uri="{FF2B5EF4-FFF2-40B4-BE49-F238E27FC236}">
                    <a16:creationId xmlns:a16="http://schemas.microsoft.com/office/drawing/2014/main" id="{44221120-90AD-0F4B-92D8-6B212A4B17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" y="-2398"/>
                <a:ext cx="972000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Sottotitolo 2">
              <a:extLst>
                <a:ext uri="{FF2B5EF4-FFF2-40B4-BE49-F238E27FC236}">
                  <a16:creationId xmlns:a16="http://schemas.microsoft.com/office/drawing/2014/main" id="{AFCF23BC-D233-4B45-AF7A-216FCF10E7E3}"/>
                </a:ext>
              </a:extLst>
            </p:cNvPr>
            <p:cNvSpPr txBox="1">
              <a:spLocks/>
            </p:cNvSpPr>
            <p:nvPr/>
          </p:nvSpPr>
          <p:spPr>
            <a:xfrm>
              <a:off x="1056817" y="73963"/>
              <a:ext cx="4353730" cy="98566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University </a:t>
              </a:r>
            </a:p>
            <a:p>
              <a:pPr algn="l"/>
              <a:r>
                <a:rPr lang="it-IT" dirty="0">
                  <a:solidFill>
                    <a:schemeClr val="bg1"/>
                  </a:solidFill>
                  <a:latin typeface="Futura Medium" panose="020B0602020204020303" pitchFamily="34" charset="-79"/>
                  <a:ea typeface="Verdana" panose="020B0604030504040204" pitchFamily="34" charset="0"/>
                  <a:cs typeface="Futura Medium" panose="020B0602020204020303" pitchFamily="34" charset="-79"/>
                </a:rPr>
                <a:t>of Molise</a:t>
              </a:r>
            </a:p>
          </p:txBody>
        </p:sp>
      </p:grpSp>
      <p:sp>
        <p:nvSpPr>
          <p:cNvPr id="9" name="Sottotitolo 2">
            <a:extLst>
              <a:ext uri="{FF2B5EF4-FFF2-40B4-BE49-F238E27FC236}">
                <a16:creationId xmlns:a16="http://schemas.microsoft.com/office/drawing/2014/main" id="{C095DD0B-2696-AF42-9286-D051C0E3B76A}"/>
              </a:ext>
            </a:extLst>
          </p:cNvPr>
          <p:cNvSpPr txBox="1">
            <a:spLocks/>
          </p:cNvSpPr>
          <p:nvPr/>
        </p:nvSpPr>
        <p:spPr>
          <a:xfrm>
            <a:off x="0" y="147926"/>
            <a:ext cx="12192000" cy="6741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Authorization</a:t>
            </a:r>
            <a:r>
              <a:rPr lang="it-IT" sz="3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  <a:r>
              <a:rPr lang="it-IT" sz="36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functions</a:t>
            </a:r>
            <a:endParaRPr lang="it-IT" sz="36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F0FDF46-1C53-1A42-B9E2-3B41B9C3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647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32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AssignRPDR</a:t>
            </a:r>
            <a:r>
              <a:rPr lang="it-IT" sz="32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(</a:t>
            </a:r>
            <a:r>
              <a:rPr lang="it-IT" sz="32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AUser</a:t>
            </a:r>
            <a:r>
              <a:rPr lang="it-IT" sz="32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, AR, </a:t>
            </a:r>
            <a:r>
              <a:rPr lang="it-IT" sz="3200" dirty="0">
                <a:solidFill>
                  <a:srgbClr val="C00000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RP</a:t>
            </a:r>
            <a:r>
              <a:rPr lang="it-IT" sz="32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, </a:t>
            </a:r>
            <a:r>
              <a:rPr lang="it-IT" sz="3200" dirty="0">
                <a:solidFill>
                  <a:srgbClr val="C00000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DR</a:t>
            </a:r>
            <a:r>
              <a:rPr lang="it-IT" sz="32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)</a:t>
            </a:r>
          </a:p>
          <a:p>
            <a:pPr marL="0" indent="0" algn="just">
              <a:buNone/>
            </a:pPr>
            <a:endParaRPr lang="it-IT" sz="3200" u="sng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just">
              <a:buNone/>
            </a:pPr>
            <a:endParaRPr lang="it-IT" sz="3200" u="sng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just">
              <a:buNone/>
            </a:pPr>
            <a:endParaRPr lang="it-IT" sz="3200" u="sng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just">
              <a:buNone/>
            </a:pPr>
            <a:r>
              <a:rPr lang="it-IT" sz="32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RevokeRPDR</a:t>
            </a:r>
            <a:r>
              <a:rPr lang="it-IT" sz="32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(</a:t>
            </a:r>
            <a:r>
              <a:rPr lang="it-IT" sz="3200" dirty="0" err="1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AUser</a:t>
            </a:r>
            <a:r>
              <a:rPr lang="it-IT" sz="32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, AR, </a:t>
            </a:r>
            <a:r>
              <a:rPr lang="it-IT" sz="3200" dirty="0">
                <a:solidFill>
                  <a:srgbClr val="C00000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RP</a:t>
            </a:r>
            <a:r>
              <a:rPr lang="it-IT" sz="32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, </a:t>
            </a:r>
            <a:r>
              <a:rPr lang="it-IT" sz="3200" dirty="0">
                <a:solidFill>
                  <a:srgbClr val="C00000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DR</a:t>
            </a:r>
            <a:r>
              <a:rPr lang="it-IT" sz="32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)</a:t>
            </a:r>
            <a:endParaRPr lang="it-IT" sz="3200" u="sng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just">
              <a:buNone/>
            </a:pPr>
            <a:r>
              <a:rPr lang="it-IT" sz="3200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 </a:t>
            </a:r>
          </a:p>
          <a:p>
            <a:pPr marL="0" indent="0" algn="just">
              <a:buNone/>
            </a:pPr>
            <a:endParaRPr lang="it-IT" sz="32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just">
              <a:buNone/>
            </a:pPr>
            <a:endParaRPr lang="it-IT" sz="32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 marL="0" indent="0" algn="just">
              <a:buNone/>
            </a:pPr>
            <a:endParaRPr lang="it-IT" sz="3200" dirty="0"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B3CEB51-E05C-CA4C-BFC0-66C1429CB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942" y="2621260"/>
            <a:ext cx="831600" cy="8316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3D84458-A974-5748-946F-044C102F2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305" y="2623244"/>
            <a:ext cx="829616" cy="82961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F3295F5-74A1-744B-BF71-F1D35BA13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942" y="5079072"/>
            <a:ext cx="831600" cy="8316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5D79BC3-22B4-054A-88D5-B678EE39E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182" y="5081056"/>
            <a:ext cx="829616" cy="829616"/>
          </a:xfrm>
          <a:prstGeom prst="rect">
            <a:avLst/>
          </a:prstGeom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930F922-E7B8-404A-A758-A952ABB29E92}"/>
              </a:ext>
            </a:extLst>
          </p:cNvPr>
          <p:cNvCxnSpPr/>
          <p:nvPr/>
        </p:nvCxnSpPr>
        <p:spPr>
          <a:xfrm>
            <a:off x="8957733" y="3037060"/>
            <a:ext cx="71382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3765AA7-01E2-0B43-A8B1-42A6E7F9F9D2}"/>
              </a:ext>
            </a:extLst>
          </p:cNvPr>
          <p:cNvCxnSpPr/>
          <p:nvPr/>
        </p:nvCxnSpPr>
        <p:spPr>
          <a:xfrm>
            <a:off x="8957733" y="5494872"/>
            <a:ext cx="71382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roce 15">
            <a:extLst>
              <a:ext uri="{FF2B5EF4-FFF2-40B4-BE49-F238E27FC236}">
                <a16:creationId xmlns:a16="http://schemas.microsoft.com/office/drawing/2014/main" id="{799BF55B-51D3-6342-AF7F-87C7D5145C11}"/>
              </a:ext>
            </a:extLst>
          </p:cNvPr>
          <p:cNvSpPr/>
          <p:nvPr/>
        </p:nvSpPr>
        <p:spPr>
          <a:xfrm rot="2784055">
            <a:off x="9158276" y="5311251"/>
            <a:ext cx="320347" cy="365945"/>
          </a:xfrm>
          <a:prstGeom prst="plus">
            <a:avLst>
              <a:gd name="adj" fmla="val 41758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851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</TotalTime>
  <Words>1246</Words>
  <Application>Microsoft Macintosh PowerPoint</Application>
  <PresentationFormat>Widescreen</PresentationFormat>
  <Paragraphs>314</Paragraphs>
  <Slides>26</Slides>
  <Notes>25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Futura Medium</vt:lpstr>
      <vt:lpstr>Futura Medium</vt:lpstr>
      <vt:lpstr>Neue Plak</vt:lpstr>
      <vt:lpstr>Symbol</vt:lpstr>
      <vt:lpstr>Times New Roman</vt:lpstr>
      <vt:lpstr>Verdana</vt:lpstr>
      <vt:lpstr>Wingdings</vt:lpstr>
      <vt:lpstr>Tema di Office</vt:lpstr>
      <vt:lpstr>Security Analysis of Access Control Policies for Smart Homes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Analysis of Access Control Policies for Smart Homes</dc:title>
  <dc:creator>ROBERTA CIMORELLI BELFIORE</dc:creator>
  <cp:lastModifiedBy>ROBERTA CIMORELLI BELFIORE</cp:lastModifiedBy>
  <cp:revision>122</cp:revision>
  <dcterms:created xsi:type="dcterms:W3CDTF">2023-05-03T16:39:35Z</dcterms:created>
  <dcterms:modified xsi:type="dcterms:W3CDTF">2023-06-04T17:55:12Z</dcterms:modified>
</cp:coreProperties>
</file>