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0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70" r:id="rId11"/>
    <p:sldId id="275" r:id="rId12"/>
    <p:sldId id="281" r:id="rId13"/>
    <p:sldId id="268" r:id="rId14"/>
    <p:sldId id="276" r:id="rId15"/>
    <p:sldId id="279" r:id="rId16"/>
    <p:sldId id="277" r:id="rId17"/>
    <p:sldId id="278" r:id="rId18"/>
    <p:sldId id="271" r:id="rId19"/>
    <p:sldId id="274" r:id="rId20"/>
    <p:sldId id="272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C70-9742-4274-AD96-D5A273EFE25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F7CE-42DA-4655-8B32-6C42A09D9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9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C70-9742-4274-AD96-D5A273EFE25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F7CE-42DA-4655-8B32-6C42A09D9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4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C70-9742-4274-AD96-D5A273EFE25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F7CE-42DA-4655-8B32-6C42A09D9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0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C70-9742-4274-AD96-D5A273EFE25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F7CE-42DA-4655-8B32-6C42A09D9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2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C70-9742-4274-AD96-D5A273EFE25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F7CE-42DA-4655-8B32-6C42A09D9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43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C70-9742-4274-AD96-D5A273EFE25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F7CE-42DA-4655-8B32-6C42A09D9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3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C70-9742-4274-AD96-D5A273EFE25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F7CE-42DA-4655-8B32-6C42A09D9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4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C70-9742-4274-AD96-D5A273EFE25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F7CE-42DA-4655-8B32-6C42A09D9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9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C70-9742-4274-AD96-D5A273EFE25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F7CE-42DA-4655-8B32-6C42A09D9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7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C70-9742-4274-AD96-D5A273EFE25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F7CE-42DA-4655-8B32-6C42A09D9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2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C70-9742-4274-AD96-D5A273EFE25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F7CE-42DA-4655-8B32-6C42A09D9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4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35C70-9742-4274-AD96-D5A273EFE25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F7CE-42DA-4655-8B32-6C42A09D9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5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sfca.edu/~galles/visualization/QueueArray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sfca.edu/~galles/visualization/StackArray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Structures: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Collections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6452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Dynamically resize. You can add items, you can remove items anytime.</a:t>
            </a:r>
          </a:p>
          <a:p>
            <a:r>
              <a:rPr lang="en-US" dirty="0" err="1"/>
              <a:t>list.Clear</a:t>
            </a:r>
            <a:r>
              <a:rPr lang="en-US" dirty="0"/>
              <a:t>();  will empty the list</a:t>
            </a:r>
          </a:p>
          <a:p>
            <a:r>
              <a:rPr lang="en-US" dirty="0" err="1"/>
              <a:t>IndexOf</a:t>
            </a:r>
            <a:r>
              <a:rPr lang="en-US" dirty="0"/>
              <a:t> searches List collections. </a:t>
            </a:r>
          </a:p>
          <a:p>
            <a:pPr lvl="1"/>
            <a:r>
              <a:rPr lang="en-US" dirty="0"/>
              <a:t>Returns the element index of a certain value in the List collection, searches for the </a:t>
            </a:r>
            <a:r>
              <a:rPr lang="en-US" b="1" i="1" dirty="0"/>
              <a:t>first</a:t>
            </a:r>
            <a:r>
              <a:rPr lang="en-US" dirty="0"/>
              <a:t> position of the value specified.</a:t>
            </a:r>
          </a:p>
          <a:p>
            <a:pPr lvl="1"/>
            <a:r>
              <a:rPr lang="en-US" dirty="0"/>
              <a:t>When using </a:t>
            </a:r>
            <a:r>
              <a:rPr lang="en-US" dirty="0" err="1"/>
              <a:t>IndexOf</a:t>
            </a:r>
            <a:r>
              <a:rPr lang="en-US" dirty="0"/>
              <a:t>, you must always test for -1 (means none found), or you will get exceptions that you will have to deal with elsewhere</a:t>
            </a:r>
          </a:p>
          <a:p>
            <a:r>
              <a:rPr lang="en-US" dirty="0"/>
              <a:t>Reverse  - reverse all items in the list</a:t>
            </a:r>
          </a:p>
          <a:p>
            <a:r>
              <a:rPr lang="en-US" dirty="0"/>
              <a:t>Sort </a:t>
            </a:r>
          </a:p>
          <a:p>
            <a:pPr lvl="1"/>
            <a:r>
              <a:rPr lang="en-US" dirty="0"/>
              <a:t>For strings it orders alphabetically. </a:t>
            </a:r>
          </a:p>
          <a:p>
            <a:pPr lvl="1"/>
            <a:r>
              <a:rPr lang="en-US" dirty="0"/>
              <a:t>For integers or other numbers it orders from lowest to highest</a:t>
            </a:r>
          </a:p>
          <a:p>
            <a:pPr lvl="1"/>
            <a:r>
              <a:rPr lang="en-US" dirty="0"/>
              <a:t>For objects, your classes </a:t>
            </a:r>
            <a:r>
              <a:rPr lang="en-US"/>
              <a:t>must implement </a:t>
            </a:r>
            <a:r>
              <a:rPr lang="en-US" dirty="0"/>
              <a:t>an </a:t>
            </a:r>
            <a:r>
              <a:rPr lang="en-US" dirty="0" err="1"/>
              <a:t>IComparable</a:t>
            </a:r>
            <a:r>
              <a:rPr lang="en-US" dirty="0"/>
              <a:t>&lt;T&gt; interface, and then you decide what is small, what is bigger.</a:t>
            </a:r>
          </a:p>
        </p:txBody>
      </p:sp>
    </p:spTree>
    <p:extLst>
      <p:ext uri="{BB962C8B-B14F-4D97-AF65-F5344CB8AC3E}">
        <p14:creationId xmlns:p14="http://schemas.microsoft.com/office/powerpoint/2010/main" val="2374908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err="1"/>
              <a:t>List.count</a:t>
            </a:r>
            <a:r>
              <a:rPr lang="en-US" sz="4000" dirty="0"/>
              <a:t> and </a:t>
            </a:r>
            <a:r>
              <a:rPr lang="en-US" sz="4000" dirty="0" err="1"/>
              <a:t>foreach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static void Main()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	List&lt;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/>
              <a:t>&gt; list = new List&lt;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/>
              <a:t>&gt;();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list.Add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list.Add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3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list.Add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7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prime</a:t>
            </a:r>
            <a:r>
              <a:rPr lang="en-US" dirty="0"/>
              <a:t> in list) // Loop through List with </a:t>
            </a:r>
            <a:r>
              <a:rPr lang="en-US" dirty="0" err="1"/>
              <a:t>foreach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prime</a:t>
            </a:r>
            <a:r>
              <a:rPr lang="en-US" dirty="0"/>
              <a:t>); // prime, or whatever name you want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>
                <a:solidFill>
                  <a:srgbClr val="FF0000"/>
                </a:solidFill>
              </a:rPr>
              <a:t>list.Count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// Loop through List with simple for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    </a:t>
            </a:r>
            <a:r>
              <a:rPr lang="en-US" dirty="0" err="1"/>
              <a:t>Console.WriteLine</a:t>
            </a:r>
            <a:r>
              <a:rPr lang="en-US" dirty="0"/>
              <a:t>(list[</a:t>
            </a:r>
            <a:r>
              <a:rPr lang="en-US" dirty="0" err="1"/>
              <a:t>i</a:t>
            </a:r>
            <a:r>
              <a:rPr lang="en-US" dirty="0"/>
              <a:t>]);  // instead of </a:t>
            </a:r>
            <a:r>
              <a:rPr lang="en-US" dirty="0" err="1"/>
              <a:t>array.Length</a:t>
            </a:r>
            <a:r>
              <a:rPr lang="en-US" dirty="0"/>
              <a:t>, use </a:t>
            </a:r>
            <a:r>
              <a:rPr lang="en-US"/>
              <a:t>.Count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56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4872F8-7C20-4DC2-9F37-FB982A05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If you make a list of groceries to buy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4F1B62-0289-433C-B809-CE60E2C1F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may well be no meaning to the order of the list, it’s just all the things to buy.</a:t>
            </a:r>
          </a:p>
          <a:p>
            <a:r>
              <a:rPr lang="en-US" sz="2800" dirty="0"/>
              <a:t>But if you are making a list of places you’d like to see, or presents you wish your </a:t>
            </a:r>
            <a:r>
              <a:rPr lang="en-US" sz="2800" dirty="0" err="1"/>
              <a:t>signifigant</a:t>
            </a:r>
            <a:r>
              <a:rPr lang="en-US" sz="2800" dirty="0"/>
              <a:t> other would buy you, then the order items are in a list does make a difference.</a:t>
            </a:r>
          </a:p>
          <a:p>
            <a:r>
              <a:rPr lang="en-US" sz="2800" dirty="0"/>
              <a:t>We will now explore 2 types of “Lists” where the order </a:t>
            </a:r>
            <a:r>
              <a:rPr lang="en-US" sz="2800" b="1" dirty="0"/>
              <a:t>does</a:t>
            </a:r>
            <a:r>
              <a:rPr lang="en-US" sz="2800" dirty="0"/>
              <a:t> matter.</a:t>
            </a:r>
          </a:p>
        </p:txBody>
      </p:sp>
    </p:spTree>
    <p:extLst>
      <p:ext uri="{BB962C8B-B14F-4D97-AF65-F5344CB8AC3E}">
        <p14:creationId xmlns:p14="http://schemas.microsoft.com/office/powerpoint/2010/main" val="554201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Queue and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effectLst/>
              </a:rPr>
              <a:t>If you want to keep a List where the order matters you can use a Queue or a Stack.</a:t>
            </a:r>
          </a:p>
          <a:p>
            <a:r>
              <a:rPr lang="en-US" dirty="0">
                <a:effectLst/>
              </a:rPr>
              <a:t>The Queue and Stack differ from the </a:t>
            </a:r>
            <a:r>
              <a:rPr lang="en-US" b="1" dirty="0">
                <a:effectLst/>
              </a:rPr>
              <a:t>List</a:t>
            </a:r>
            <a:r>
              <a:rPr lang="en-US" dirty="0">
                <a:effectLst/>
              </a:rPr>
              <a:t> class in that there are limitations on how the Queue and Stack data can be accessed. </a:t>
            </a:r>
          </a:p>
          <a:p>
            <a:pPr lvl="1"/>
            <a:r>
              <a:rPr lang="en-US" dirty="0">
                <a:effectLst/>
              </a:rPr>
              <a:t>Queue – First In, </a:t>
            </a:r>
            <a:r>
              <a:rPr lang="en-US" dirty="0"/>
              <a:t>First Out; </a:t>
            </a:r>
            <a:r>
              <a:rPr lang="en-US" dirty="0">
                <a:effectLst/>
              </a:rPr>
              <a:t>adding and removing items to a buffer in first come, first served order (Like a line in a bank or grocery store) ; but does not allow random access (no line jumping!)</a:t>
            </a:r>
          </a:p>
          <a:p>
            <a:pPr lvl="1"/>
            <a:r>
              <a:rPr lang="en-US" dirty="0"/>
              <a:t>Stack -  First Come, Last Served; less common in real life, but often in programing such as for a</a:t>
            </a:r>
            <a:r>
              <a:rPr lang="en-US" dirty="0">
                <a:effectLst/>
              </a:rPr>
              <a:t> </a:t>
            </a:r>
            <a:r>
              <a:rPr lang="en-US" i="1" dirty="0">
                <a:effectLst/>
              </a:rPr>
              <a:t>recursion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call stack</a:t>
            </a:r>
            <a:r>
              <a:rPr lang="en-US" dirty="0">
                <a:effectLst/>
              </a:rPr>
              <a:t> or </a:t>
            </a:r>
            <a:r>
              <a:rPr lang="en-US" i="1" dirty="0">
                <a:effectLst/>
              </a:rPr>
              <a:t>parsing grammars; </a:t>
            </a:r>
            <a:r>
              <a:rPr lang="en-US" dirty="0">
                <a:effectLst/>
              </a:rPr>
              <a:t>also does not allow random access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08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g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603707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7265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Watch animation: </a:t>
            </a:r>
            <a:r>
              <a:rPr lang="en-US" sz="2200" dirty="0">
                <a:hlinkClick r:id="rId2"/>
              </a:rPr>
              <a:t>http://www.cs.usfca.edu/~galles/visualization/QueueArray.html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19004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Queue&lt;T&gt;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Queue – First In, First Out; adding and removing items to a buffer in first come, first served order ; but does not allow random access (no line jumping!)</a:t>
            </a:r>
            <a:endParaRPr lang="en-US" altLang="en-US" dirty="0"/>
          </a:p>
          <a:p>
            <a:r>
              <a:rPr lang="en-US" altLang="en-US" dirty="0"/>
              <a:t>Class that behaves like a line at the bank</a:t>
            </a:r>
          </a:p>
          <a:p>
            <a:r>
              <a:rPr lang="en-US" altLang="en-US" dirty="0"/>
              <a:t>Hold multiple objects</a:t>
            </a:r>
          </a:p>
          <a:p>
            <a:r>
              <a:rPr lang="en-US" altLang="en-US" dirty="0"/>
              <a:t>Objects enter the queue at the bottom</a:t>
            </a:r>
          </a:p>
          <a:p>
            <a:r>
              <a:rPr lang="en-US" altLang="en-US" dirty="0"/>
              <a:t>Objects are removed from the top of the queue</a:t>
            </a:r>
          </a:p>
          <a:p>
            <a:r>
              <a:rPr lang="en-US" altLang="en-US" dirty="0"/>
              <a:t>FIFO data structure - First In First Out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617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1"/>
            <a:ext cx="8382000" cy="2666999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Used in cases wherein items need to be serviced in the order in which they arrive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GUI event systems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DB transactions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Asynchronous processes on same or different machines to communicate. (email vs telephone)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Ex: App accepts ads for Craig’s List, takes 3 minutes to process and post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870928"/>
              </p:ext>
            </p:extLst>
          </p:nvPr>
        </p:nvGraphicFramePr>
        <p:xfrm>
          <a:off x="2286000" y="3276600"/>
          <a:ext cx="39624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Cust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Places</a:t>
                      </a:r>
                      <a:r>
                        <a:rPr lang="en-US" baseline="0" dirty="0"/>
                        <a:t> 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Q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   Processed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2:04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2:02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2:07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2:02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2:10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2:08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2:13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2:23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2:21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2:26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2:23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2:29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22009" y="289560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289560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App2</a:t>
            </a:r>
          </a:p>
        </p:txBody>
      </p:sp>
    </p:spTree>
    <p:extLst>
      <p:ext uri="{BB962C8B-B14F-4D97-AF65-F5344CB8AC3E}">
        <p14:creationId xmlns:p14="http://schemas.microsoft.com/office/powerpoint/2010/main" val="2542756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Stacks</a:t>
            </a:r>
          </a:p>
        </p:txBody>
      </p:sp>
      <p:pic>
        <p:nvPicPr>
          <p:cNvPr id="1026" name="Picture 2" descr="http://www.rexgoode.com/wp-content/uploads/2011/06/platedispenser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09800"/>
            <a:ext cx="30956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620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animation:  </a:t>
            </a:r>
            <a:r>
              <a:rPr lang="en-US" sz="2000" dirty="0">
                <a:hlinkClick r:id="rId2"/>
              </a:rPr>
              <a:t>http://www.cs.usfca.edu/~galles/visualization/StackArray.html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591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FF7C5A-1101-4525-A9ED-339099913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Where we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BAE381-7C9E-4FA8-A261-4782983B8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800" dirty="0"/>
              <a:t>Between Prog 110 and 120, at this point you should know how to</a:t>
            </a:r>
          </a:p>
          <a:p>
            <a:pPr lvl="1"/>
            <a:r>
              <a:rPr lang="en-US" sz="2400" dirty="0"/>
              <a:t>Create variable of appropriate types, (including objects from Class </a:t>
            </a:r>
            <a:r>
              <a:rPr lang="en-US" sz="2400" dirty="0" err="1"/>
              <a:t>defintions</a:t>
            </a:r>
            <a:r>
              <a:rPr lang="en-US" sz="2400" dirty="0"/>
              <a:t> and enum types) to hold items of information</a:t>
            </a:r>
          </a:p>
          <a:p>
            <a:pPr lvl="1"/>
            <a:r>
              <a:rPr lang="en-US" sz="2400" dirty="0"/>
              <a:t>Operate on data (add it, concatenate it, modify it, etc.)</a:t>
            </a:r>
          </a:p>
          <a:p>
            <a:pPr lvl="1"/>
            <a:r>
              <a:rPr lang="en-US" sz="2400" dirty="0"/>
              <a:t>Do conditional logic and loop structures</a:t>
            </a:r>
          </a:p>
          <a:p>
            <a:pPr lvl="1"/>
            <a:r>
              <a:rPr lang="en-US" sz="2400" dirty="0"/>
              <a:t>We will now expand your understanding of how to deal with data when you have groups of similar data, such as daily high temperature readings,  all the students in a class, all the outstanding invoices for your company, etc.</a:t>
            </a:r>
          </a:p>
        </p:txBody>
      </p:sp>
    </p:spTree>
    <p:extLst>
      <p:ext uri="{BB962C8B-B14F-4D97-AF65-F5344CB8AC3E}">
        <p14:creationId xmlns:p14="http://schemas.microsoft.com/office/powerpoint/2010/main" val="331449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Stack&lt;T&gt;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Stack -  First Come, Last Served; less common in real life, but often in programing such as for a </a:t>
            </a:r>
            <a:r>
              <a:rPr lang="en-US" i="1" dirty="0"/>
              <a:t>recursion</a:t>
            </a:r>
            <a:r>
              <a:rPr lang="en-US" dirty="0"/>
              <a:t>, </a:t>
            </a:r>
            <a:r>
              <a:rPr lang="en-US" i="1" dirty="0"/>
              <a:t>call stack</a:t>
            </a:r>
            <a:r>
              <a:rPr lang="en-US" dirty="0"/>
              <a:t> or </a:t>
            </a:r>
            <a:r>
              <a:rPr lang="en-US" i="1" dirty="0"/>
              <a:t>parsing grammars; </a:t>
            </a:r>
            <a:r>
              <a:rPr lang="en-US" dirty="0"/>
              <a:t>does not allow random access (no line jumping!)</a:t>
            </a:r>
            <a:endParaRPr lang="en-US" altLang="en-US" dirty="0"/>
          </a:p>
          <a:p>
            <a:r>
              <a:rPr lang="en-US" altLang="en-US" sz="2800" dirty="0"/>
              <a:t>Class like a dinner plate device in a cafeteria, push the plates down, pop the top one </a:t>
            </a:r>
          </a:p>
          <a:p>
            <a:pPr lvl="1"/>
            <a:r>
              <a:rPr lang="en-US" altLang="en-US" sz="2400" dirty="0"/>
              <a:t>Objects enter the stack at the top</a:t>
            </a:r>
          </a:p>
          <a:p>
            <a:pPr lvl="1"/>
            <a:r>
              <a:rPr lang="en-US" altLang="en-US" sz="2400" dirty="0"/>
              <a:t>Objects are removed from the top of the stack</a:t>
            </a:r>
          </a:p>
          <a:p>
            <a:r>
              <a:rPr lang="en-US" altLang="en-US" sz="2800" dirty="0"/>
              <a:t>LIFO data structure - Last In First Out</a:t>
            </a:r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52728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uses of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Used where </a:t>
            </a:r>
            <a:r>
              <a:rPr lang="en-US" i="1" dirty="0"/>
              <a:t>reversal</a:t>
            </a:r>
            <a:r>
              <a:rPr lang="en-US" dirty="0"/>
              <a:t> of data is needed</a:t>
            </a:r>
          </a:p>
          <a:p>
            <a:r>
              <a:rPr lang="en-US" dirty="0"/>
              <a:t>“Undo”/ “Redo” feature of Word</a:t>
            </a:r>
          </a:p>
          <a:p>
            <a:r>
              <a:rPr lang="en-US" dirty="0"/>
              <a:t>Finding one’s way through a maze</a:t>
            </a:r>
          </a:p>
          <a:p>
            <a:r>
              <a:rPr lang="en-US" dirty="0"/>
              <a:t>Reverse Polish Notation</a:t>
            </a:r>
          </a:p>
          <a:p>
            <a:r>
              <a:rPr lang="en-US" dirty="0"/>
              <a:t>Depth-First Search of a tree structure</a:t>
            </a:r>
            <a:br>
              <a:rPr lang="en-US" dirty="0"/>
            </a:br>
            <a:r>
              <a:rPr lang="en-US" dirty="0"/>
              <a:t>(ex: </a:t>
            </a:r>
            <a:r>
              <a:rPr lang="en-US" dirty="0" err="1"/>
              <a:t>BinarySearchTree.Print</a:t>
            </a:r>
            <a:r>
              <a:rPr lang="en-US" dirty="0"/>
              <a:t>), later in course</a:t>
            </a:r>
          </a:p>
          <a:p>
            <a:r>
              <a:rPr lang="en-US" dirty="0"/>
              <a:t>Detecting palindromes (we’ll do this in code)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39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Storing multiple pieces of data as a group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Array</a:t>
            </a:r>
          </a:p>
          <a:p>
            <a:pPr eaLnBrk="1" hangingPunct="1"/>
            <a:r>
              <a:rPr lang="en-US" altLang="en-US" dirty="0"/>
              <a:t>Collection Classes</a:t>
            </a:r>
          </a:p>
          <a:p>
            <a:pPr lvl="1" eaLnBrk="1" hangingPunct="1"/>
            <a:r>
              <a:rPr lang="en-US" altLang="en-US" dirty="0" err="1"/>
              <a:t>ArrayList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Generics</a:t>
            </a:r>
          </a:p>
          <a:p>
            <a:pPr lvl="2"/>
            <a:r>
              <a:rPr lang="en-US" altLang="en-US" dirty="0"/>
              <a:t>List&lt;T&gt;</a:t>
            </a:r>
          </a:p>
          <a:p>
            <a:pPr lvl="2"/>
            <a:r>
              <a:rPr lang="en-US" altLang="en-US" dirty="0"/>
              <a:t>Stack&lt;T&gt;</a:t>
            </a:r>
          </a:p>
          <a:p>
            <a:pPr lvl="2"/>
            <a:r>
              <a:rPr lang="en-US" altLang="en-US" dirty="0"/>
              <a:t>Queue&lt;T&gt;</a:t>
            </a:r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782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Array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Can be multi-dimensional</a:t>
            </a:r>
          </a:p>
          <a:p>
            <a:pPr eaLnBrk="1" hangingPunct="1"/>
            <a:r>
              <a:rPr lang="en-US" altLang="en-US" sz="2400" dirty="0"/>
              <a:t>Fixed Size</a:t>
            </a:r>
          </a:p>
          <a:p>
            <a:pPr eaLnBrk="1" hangingPunct="1"/>
            <a:r>
              <a:rPr lang="en-US" altLang="en-US" sz="2400" dirty="0" err="1"/>
              <a:t>Datatype</a:t>
            </a:r>
            <a:r>
              <a:rPr lang="en-US" altLang="en-US" sz="2400" dirty="0"/>
              <a:t> is specified</a:t>
            </a:r>
          </a:p>
          <a:p>
            <a:pPr eaLnBrk="1" hangingPunct="1"/>
            <a:endParaRPr lang="en-US" altLang="en-US" sz="1200" dirty="0"/>
          </a:p>
          <a:p>
            <a:r>
              <a:rPr lang="en-US" altLang="en-US" sz="2400" dirty="0"/>
              <a:t>Advantages</a:t>
            </a:r>
          </a:p>
          <a:p>
            <a:pPr lvl="1"/>
            <a:r>
              <a:rPr lang="en-US" altLang="en-US" sz="2000" dirty="0"/>
              <a:t>Fast execution</a:t>
            </a:r>
          </a:p>
          <a:p>
            <a:pPr lvl="1"/>
            <a:r>
              <a:rPr lang="en-US" altLang="en-US" sz="2000" dirty="0"/>
              <a:t>Automatic type checking</a:t>
            </a:r>
          </a:p>
          <a:p>
            <a:pPr lvl="1"/>
            <a:r>
              <a:rPr lang="en-US" altLang="en-US" sz="2000" dirty="0"/>
              <a:t>Can be multi-dimensional</a:t>
            </a:r>
          </a:p>
          <a:p>
            <a:r>
              <a:rPr lang="en-US" altLang="en-US" sz="2400" dirty="0"/>
              <a:t>Disadvantages</a:t>
            </a:r>
          </a:p>
          <a:p>
            <a:pPr lvl="1"/>
            <a:r>
              <a:rPr lang="en-US" altLang="en-US" sz="2000" dirty="0"/>
              <a:t>Must handle expansion or contraction in code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dirty="0"/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Fruit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fruitArray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Fruit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[6];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5879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err="1">
                <a:solidFill>
                  <a:srgbClr val="0070C0"/>
                </a:solidFill>
              </a:rPr>
              <a:t>ArrayList</a:t>
            </a:r>
            <a:endParaRPr lang="en-US" altLang="en-US" sz="4000" dirty="0">
              <a:solidFill>
                <a:srgbClr val="0070C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en-US" dirty="0"/>
              <a:t>1 dimensional</a:t>
            </a:r>
          </a:p>
          <a:p>
            <a:pPr eaLnBrk="1" hangingPunct="1"/>
            <a:r>
              <a:rPr lang="en-US" altLang="en-US" dirty="0"/>
              <a:t>Grows or shrinks when you add or remove items (nice!)</a:t>
            </a:r>
          </a:p>
          <a:p>
            <a:r>
              <a:rPr lang="en-US" altLang="en-US" b="1" i="1" dirty="0"/>
              <a:t>Any</a:t>
            </a:r>
            <a:r>
              <a:rPr lang="en-US" altLang="en-US" dirty="0"/>
              <a:t> object can be added to the </a:t>
            </a:r>
            <a:r>
              <a:rPr lang="en-US" altLang="en-US" dirty="0" err="1"/>
              <a:t>ArrayList</a:t>
            </a:r>
            <a:endParaRPr lang="en-US" altLang="en-US" dirty="0"/>
          </a:p>
          <a:p>
            <a:r>
              <a:rPr lang="en-US" dirty="0"/>
              <a:t>It is most often used in older C# programs, before the Generic List was added.</a:t>
            </a:r>
          </a:p>
          <a:p>
            <a:pPr lvl="1"/>
            <a:r>
              <a:rPr lang="en-US" dirty="0"/>
              <a:t>There is a performance penalty in using </a:t>
            </a:r>
            <a:r>
              <a:rPr lang="en-US" dirty="0" err="1"/>
              <a:t>ArrayList</a:t>
            </a:r>
            <a:r>
              <a:rPr lang="en-US" dirty="0"/>
              <a:t>, particularly on value types. This is because boxing occurs, (which is a way the runtime turns a value type into an object (reference type).</a:t>
            </a:r>
          </a:p>
          <a:p>
            <a:pPr lvl="1"/>
            <a:r>
              <a:rPr lang="en-US" altLang="en-US" dirty="0"/>
              <a:t>No type checking – any object can be added, usually this is a bad thing that leads to bugs</a:t>
            </a:r>
            <a:endParaRPr lang="en-US" dirty="0"/>
          </a:p>
          <a:p>
            <a:pPr lvl="1"/>
            <a:r>
              <a:rPr lang="en-US" dirty="0"/>
              <a:t>To use items in an </a:t>
            </a:r>
            <a:r>
              <a:rPr lang="en-US" dirty="0" err="1"/>
              <a:t>ArrayList</a:t>
            </a:r>
            <a:r>
              <a:rPr lang="en-US" dirty="0"/>
              <a:t>, you have to know (or find out) the type of each element</a:t>
            </a:r>
          </a:p>
          <a:p>
            <a:r>
              <a:rPr lang="en-US" altLang="en-US" dirty="0"/>
              <a:t>I am not going to cover them in this course, but if you create a method that needs to return several objects of different types, they are useful for that.  However the Out tag on the input parameter is maybe a better way.</a:t>
            </a:r>
          </a:p>
        </p:txBody>
      </p:sp>
    </p:spTree>
    <p:extLst>
      <p:ext uri="{BB962C8B-B14F-4D97-AF65-F5344CB8AC3E}">
        <p14:creationId xmlns:p14="http://schemas.microsoft.com/office/powerpoint/2010/main" val="43255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Generics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Make it possible to design classes and methods that defer the specification of type until the class is declared and instantiated by client code. 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311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85800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en-US"/>
              <a:t>Generics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System.Collections.Generic namespace</a:t>
            </a:r>
          </a:p>
          <a:p>
            <a:pPr eaLnBrk="1" hangingPunct="1"/>
            <a:r>
              <a:rPr lang="en-US" altLang="en-US"/>
              <a:t>Contains collection classes that can be typed</a:t>
            </a:r>
          </a:p>
          <a:p>
            <a:pPr lvl="1" eaLnBrk="1" hangingPunct="1"/>
            <a:r>
              <a:rPr lang="en-US" altLang="en-US"/>
              <a:t>List&lt;T&gt;</a:t>
            </a:r>
          </a:p>
          <a:p>
            <a:pPr lvl="1" eaLnBrk="1" hangingPunct="1"/>
            <a:r>
              <a:rPr lang="en-US" altLang="en-US"/>
              <a:t>Stack&lt;T&gt;</a:t>
            </a:r>
          </a:p>
          <a:p>
            <a:pPr lvl="1" eaLnBrk="1" hangingPunct="1"/>
            <a:r>
              <a:rPr lang="en-US" altLang="en-US"/>
              <a:t>Queue&lt;T&gt;</a:t>
            </a:r>
          </a:p>
          <a:p>
            <a:pPr lvl="1" eaLnBrk="1" hangingPunct="1"/>
            <a:r>
              <a:rPr lang="en-US" altLang="en-US"/>
              <a:t>…</a:t>
            </a:r>
          </a:p>
          <a:p>
            <a:pPr eaLnBrk="1" hangingPunct="1"/>
            <a:r>
              <a:rPr lang="en-US" altLang="en-US"/>
              <a:t>Combine the advantages of automatic growth and type checking</a:t>
            </a:r>
          </a:p>
        </p:txBody>
      </p:sp>
    </p:spTree>
    <p:extLst>
      <p:ext uri="{BB962C8B-B14F-4D97-AF65-F5344CB8AC3E}">
        <p14:creationId xmlns:p14="http://schemas.microsoft.com/office/powerpoint/2010/main" val="1737410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&lt;T&gt;  Type Parameter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&lt;T&gt;  represents a variable type</a:t>
            </a:r>
          </a:p>
          <a:p>
            <a:r>
              <a:rPr lang="en-US" altLang="en-US" dirty="0"/>
              <a:t>Type can be specified when the reference variable is declared</a:t>
            </a:r>
          </a:p>
          <a:p>
            <a:pPr>
              <a:buFont typeface="Wingdings" pitchFamily="2" charset="2"/>
              <a:buNone/>
            </a:pPr>
            <a:endParaRPr lang="en-US" altLang="en-US" dirty="0"/>
          </a:p>
          <a:p>
            <a:pPr>
              <a:buFont typeface="Wingdings" pitchFamily="2" charset="2"/>
              <a:buNone/>
            </a:pPr>
            <a:r>
              <a:rPr lang="en-US" altLang="en-US" dirty="0"/>
              <a:t>List&lt;int&gt; </a:t>
            </a:r>
            <a:r>
              <a:rPr lang="en-US" altLang="en-US" dirty="0" err="1"/>
              <a:t>myList</a:t>
            </a:r>
            <a:r>
              <a:rPr lang="en-US" altLang="en-US" dirty="0"/>
              <a:t> = new List&lt;int&gt;();</a:t>
            </a:r>
          </a:p>
          <a:p>
            <a:pPr>
              <a:buFont typeface="Wingdings" pitchFamily="2" charset="2"/>
              <a:buNone/>
            </a:pPr>
            <a:endParaRPr lang="en-US" altLang="en-US" dirty="0"/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Fruit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myFruitList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Fruit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013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Generics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Avoid the need to create many classes that do the “same thing” but use different types</a:t>
            </a:r>
          </a:p>
          <a:p>
            <a:pPr lvl="1"/>
            <a:r>
              <a:rPr lang="en-US" altLang="en-US"/>
              <a:t>We don’t need</a:t>
            </a:r>
          </a:p>
          <a:p>
            <a:pPr lvl="2"/>
            <a:r>
              <a:rPr lang="en-US" altLang="en-US"/>
              <a:t>ListInt</a:t>
            </a:r>
          </a:p>
          <a:p>
            <a:pPr lvl="2"/>
            <a:r>
              <a:rPr lang="en-US" altLang="en-US"/>
              <a:t>ListDouble</a:t>
            </a:r>
          </a:p>
          <a:p>
            <a:pPr lvl="2"/>
            <a:r>
              <a:rPr lang="en-US" altLang="en-US"/>
              <a:t>ListDecimal</a:t>
            </a:r>
          </a:p>
          <a:p>
            <a:pPr lvl="1"/>
            <a:r>
              <a:rPr lang="en-US" altLang="en-US"/>
              <a:t>We just have List&lt;T&gt;</a:t>
            </a:r>
          </a:p>
        </p:txBody>
      </p:sp>
    </p:spTree>
    <p:extLst>
      <p:ext uri="{BB962C8B-B14F-4D97-AF65-F5344CB8AC3E}">
        <p14:creationId xmlns:p14="http://schemas.microsoft.com/office/powerpoint/2010/main" val="227102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1089</Words>
  <Application>Microsoft Office PowerPoint</Application>
  <PresentationFormat>On-screen Show (4:3)</PresentationFormat>
  <Paragraphs>157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Data Structures: </vt:lpstr>
      <vt:lpstr>Where we are</vt:lpstr>
      <vt:lpstr>Storing multiple pieces of data as a group</vt:lpstr>
      <vt:lpstr>Array</vt:lpstr>
      <vt:lpstr>ArrayList</vt:lpstr>
      <vt:lpstr>Generics</vt:lpstr>
      <vt:lpstr>Generics</vt:lpstr>
      <vt:lpstr>&lt;T&gt;  Type Parameter</vt:lpstr>
      <vt:lpstr>Generics</vt:lpstr>
      <vt:lpstr>List</vt:lpstr>
      <vt:lpstr>List.count and foreach</vt:lpstr>
      <vt:lpstr>If you make a list of groceries to buy</vt:lpstr>
      <vt:lpstr>Queue and Stack</vt:lpstr>
      <vt:lpstr>PowerPoint Presentation</vt:lpstr>
      <vt:lpstr>PowerPoint Presentation</vt:lpstr>
      <vt:lpstr>Queue&lt;T&gt;</vt:lpstr>
      <vt:lpstr>PowerPoint Presentation</vt:lpstr>
      <vt:lpstr>Stacks</vt:lpstr>
      <vt:lpstr>Stacks</vt:lpstr>
      <vt:lpstr>Stack&lt;T&gt;</vt:lpstr>
      <vt:lpstr>More uses of stack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Structures:</dc:title>
  <dc:creator>kurt</dc:creator>
  <cp:lastModifiedBy>Bob Anderson</cp:lastModifiedBy>
  <cp:revision>13</cp:revision>
  <dcterms:created xsi:type="dcterms:W3CDTF">2013-10-20T18:31:55Z</dcterms:created>
  <dcterms:modified xsi:type="dcterms:W3CDTF">2018-01-29T22:30:28Z</dcterms:modified>
</cp:coreProperties>
</file>