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97" r:id="rId3"/>
    <p:sldId id="282" r:id="rId4"/>
    <p:sldId id="270" r:id="rId5"/>
    <p:sldId id="271" r:id="rId6"/>
    <p:sldId id="283" r:id="rId7"/>
    <p:sldId id="298" r:id="rId8"/>
    <p:sldId id="299" r:id="rId9"/>
    <p:sldId id="300" r:id="rId10"/>
    <p:sldId id="301" r:id="rId11"/>
    <p:sldId id="302" r:id="rId12"/>
    <p:sldId id="304" r:id="rId13"/>
    <p:sldId id="30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87227" autoAdjust="0"/>
  </p:normalViewPr>
  <p:slideViewPr>
    <p:cSldViewPr snapToGrid="0">
      <p:cViewPr varScale="1">
        <p:scale>
          <a:sx n="101" d="100"/>
          <a:sy n="101" d="100"/>
        </p:scale>
        <p:origin x="13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7FD2A-3BD9-47D5-8140-4EF130A285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D7715-0868-404E-8644-97C68A166EF1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9600" b="1" kern="1200" dirty="0" smtClean="0"/>
            <a:t>Visual Studio </a:t>
          </a:r>
          <a:r>
            <a:rPr lang="en-US" sz="9600" b="1" kern="1200" dirty="0" smtClean="0">
              <a:solidFill>
                <a:srgbClr val="FF0000"/>
              </a:solidFill>
            </a:rPr>
            <a:t>2017</a:t>
          </a:r>
          <a:r>
            <a:rPr lang="en-US" sz="9600" b="1" kern="1200" dirty="0" smtClean="0">
              <a:latin typeface="Arial Black" panose="020B0A04020102020204" pitchFamily="34" charset="0"/>
            </a:rPr>
            <a:t/>
          </a:r>
          <a:br>
            <a:rPr lang="en-US" sz="9600" b="1" kern="1200" dirty="0" smtClean="0">
              <a:latin typeface="Arial Black" panose="020B0A04020102020204" pitchFamily="34" charset="0"/>
            </a:rPr>
          </a:br>
          <a:r>
            <a:rPr lang="en-US" sz="13800" b="1" kern="1200" dirty="0" smtClean="0">
              <a:latin typeface="Arial Black" panose="020B0A04020102020204" pitchFamily="34" charset="0"/>
            </a:rPr>
            <a:t>MVC</a:t>
          </a:r>
          <a:r>
            <a:rPr lang="en-US" sz="9600" b="1" kern="1200" dirty="0" smtClean="0">
              <a:latin typeface="Arial Black" panose="020B0A04020102020204" pitchFamily="34" charset="0"/>
            </a:rPr>
            <a:t> </a:t>
          </a:r>
          <a:r>
            <a:rPr lang="en-US" sz="8800" b="1" kern="1200" dirty="0" smtClean="0">
              <a:latin typeface="Arial Black" panose="020B0A04020102020204" pitchFamily="34" charset="0"/>
            </a:rPr>
            <a:t>.NET </a:t>
          </a:r>
          <a:r>
            <a:rPr lang="en-US" sz="9600" b="1" kern="1200" dirty="0" smtClean="0">
              <a:latin typeface="Arial Black" panose="020B0A04020102020204" pitchFamily="34" charset="0"/>
            </a:rPr>
            <a:t>Core</a:t>
          </a:r>
          <a:endParaRPr lang="en-US" sz="287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gm:t>
    </dgm:pt>
    <dgm:pt modelId="{94892F8B-600D-47EF-AC66-E0751608FF68}" type="parTrans" cxnId="{5C1F8D8F-79E4-4BF7-B26B-5EBCD5FEE337}">
      <dgm:prSet/>
      <dgm:spPr/>
      <dgm:t>
        <a:bodyPr/>
        <a:lstStyle/>
        <a:p>
          <a:endParaRPr lang="en-US"/>
        </a:p>
      </dgm:t>
    </dgm:pt>
    <dgm:pt modelId="{D6382B46-CC17-4E27-B98E-A1D580D1BD25}" type="sibTrans" cxnId="{5C1F8D8F-79E4-4BF7-B26B-5EBCD5FEE337}">
      <dgm:prSet/>
      <dgm:spPr/>
      <dgm:t>
        <a:bodyPr/>
        <a:lstStyle/>
        <a:p>
          <a:endParaRPr lang="en-US" dirty="0">
            <a:solidFill>
              <a:srgbClr val="FF0000"/>
            </a:solidFill>
          </a:endParaRPr>
        </a:p>
      </dgm:t>
    </dgm:pt>
    <dgm:pt modelId="{C8910915-8044-40B6-BEDD-C423EB35FBE1}" type="pres">
      <dgm:prSet presAssocID="{7617FD2A-3BD9-47D5-8140-4EF130A285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479A0-B3E4-4648-AEC6-0E1A087810C4}" type="pres">
      <dgm:prSet presAssocID="{058D7715-0868-404E-8644-97C68A166EF1}" presName="node" presStyleLbl="node1" presStyleIdx="0" presStyleCnt="1" custScaleX="100196" custScaleY="100000" custLinFactNeighborY="-3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F8D8F-79E4-4BF7-B26B-5EBCD5FEE337}" srcId="{7617FD2A-3BD9-47D5-8140-4EF130A285A8}" destId="{058D7715-0868-404E-8644-97C68A166EF1}" srcOrd="0" destOrd="0" parTransId="{94892F8B-600D-47EF-AC66-E0751608FF68}" sibTransId="{D6382B46-CC17-4E27-B98E-A1D580D1BD25}"/>
    <dgm:cxn modelId="{A41347D8-658C-4F68-A641-C4E1203507EC}" type="presOf" srcId="{058D7715-0868-404E-8644-97C68A166EF1}" destId="{4A6479A0-B3E4-4648-AEC6-0E1A087810C4}" srcOrd="0" destOrd="0" presId="urn:microsoft.com/office/officeart/2005/8/layout/process1"/>
    <dgm:cxn modelId="{002C2635-0FA7-4611-8C82-3B9A01C1F29F}" type="presOf" srcId="{7617FD2A-3BD9-47D5-8140-4EF130A285A8}" destId="{C8910915-8044-40B6-BEDD-C423EB35FBE1}" srcOrd="0" destOrd="0" presId="urn:microsoft.com/office/officeart/2005/8/layout/process1"/>
    <dgm:cxn modelId="{735C7577-10AC-4B92-9457-E1403EE373B8}" type="presParOf" srcId="{C8910915-8044-40B6-BEDD-C423EB35FBE1}" destId="{4A6479A0-B3E4-4648-AEC6-0E1A087810C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79A0-B3E4-4648-AEC6-0E1A087810C4}">
      <dsp:nvSpPr>
        <dsp:cNvPr id="0" name=""/>
        <dsp:cNvSpPr/>
      </dsp:nvSpPr>
      <dsp:spPr>
        <a:xfrm>
          <a:off x="11893" y="0"/>
          <a:ext cx="12168213" cy="333228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760" tIns="365760" rIns="365760" bIns="365760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b="1" kern="1200" dirty="0" smtClean="0"/>
            <a:t>Visual Studio </a:t>
          </a:r>
          <a:r>
            <a:rPr lang="en-US" sz="9600" b="1" kern="1200" dirty="0" smtClean="0">
              <a:solidFill>
                <a:srgbClr val="FF0000"/>
              </a:solidFill>
            </a:rPr>
            <a:t>2017</a:t>
          </a:r>
          <a:r>
            <a:rPr lang="en-US" sz="9600" b="1" kern="1200" dirty="0" smtClean="0">
              <a:latin typeface="Arial Black" panose="020B0A04020102020204" pitchFamily="34" charset="0"/>
            </a:rPr>
            <a:t/>
          </a:r>
          <a:br>
            <a:rPr lang="en-US" sz="9600" b="1" kern="1200" dirty="0" smtClean="0">
              <a:latin typeface="Arial Black" panose="020B0A04020102020204" pitchFamily="34" charset="0"/>
            </a:rPr>
          </a:br>
          <a:r>
            <a:rPr lang="en-US" sz="13800" b="1" kern="1200" dirty="0" smtClean="0">
              <a:latin typeface="Arial Black" panose="020B0A04020102020204" pitchFamily="34" charset="0"/>
            </a:rPr>
            <a:t>MVC</a:t>
          </a:r>
          <a:r>
            <a:rPr lang="en-US" sz="9600" b="1" kern="1200" dirty="0" smtClean="0">
              <a:latin typeface="Arial Black" panose="020B0A04020102020204" pitchFamily="34" charset="0"/>
            </a:rPr>
            <a:t> </a:t>
          </a:r>
          <a:r>
            <a:rPr lang="en-US" sz="8800" b="1" kern="1200" dirty="0" smtClean="0">
              <a:latin typeface="Arial Black" panose="020B0A04020102020204" pitchFamily="34" charset="0"/>
            </a:rPr>
            <a:t>.NET </a:t>
          </a:r>
          <a:r>
            <a:rPr lang="en-US" sz="9600" b="1" kern="1200" dirty="0" smtClean="0">
              <a:latin typeface="Arial Black" panose="020B0A04020102020204" pitchFamily="34" charset="0"/>
            </a:rPr>
            <a:t>Core</a:t>
          </a:r>
          <a:endParaRPr lang="en-US" sz="28700" b="1" kern="1200" dirty="0">
            <a:solidFill>
              <a:schemeClr val="bg1"/>
            </a:solidFill>
            <a:latin typeface="+mj-lt"/>
            <a:ea typeface="+mj-ea"/>
            <a:cs typeface="+mj-cs"/>
          </a:endParaRPr>
        </a:p>
      </dsp:txBody>
      <dsp:txXfrm>
        <a:off x="109492" y="97599"/>
        <a:ext cx="11973015" cy="313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756B6-E331-4322-AA4F-3494547E4955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7E22A-511F-44AA-9EED-3969D58F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E22A-511F-44AA-9EED-3969D58F17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//Step #1 - Connect to the DB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connStr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configuration.GetConnectionString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MyConnString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SqlConnection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SqlConnection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connStr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conn.Open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E22A-511F-44AA-9EED-3969D58F17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//Step #1 - Connect to the DB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connStr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configuration.GetConnectionString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MyConnString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SqlConnection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SqlConnection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connStr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conn.Open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7E22A-511F-44AA-9EED-3969D58F17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D04-6255-49A7-84E1-F737BF3D4A0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9DB1-3F73-4D7B-B5CD-C2E3269D6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-1" y="0"/>
          <a:ext cx="12192001" cy="333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381001"/>
            <a:ext cx="12192000" cy="2038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0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3638984"/>
            <a:ext cx="12017828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PROG </a:t>
            </a:r>
            <a:r>
              <a:rPr lang="en-US" sz="11500" dirty="0" smtClean="0"/>
              <a:t>123</a:t>
            </a:r>
          </a:p>
          <a:p>
            <a:pPr algn="ctr"/>
            <a:r>
              <a:rPr lang="en-US" sz="6600" b="1" dirty="0"/>
              <a:t>Web Development II</a:t>
            </a:r>
          </a:p>
        </p:txBody>
      </p:sp>
    </p:spTree>
    <p:extLst>
      <p:ext uri="{BB962C8B-B14F-4D97-AF65-F5344CB8AC3E}">
        <p14:creationId xmlns:p14="http://schemas.microsoft.com/office/powerpoint/2010/main" val="12823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0800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 03 – Execute the Query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323850" y="5627801"/>
            <a:ext cx="11029470" cy="11478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you don’t need anything back, you call </a:t>
            </a:r>
            <a:r>
              <a:rPr lang="en-US" sz="2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ExecuteNonQuery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2409825"/>
            <a:ext cx="8626475" cy="1990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951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0800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04 </a:t>
            </a: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Reset the command</a:t>
            </a:r>
            <a:endParaRPr lang="en-US" sz="4400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5627801"/>
            <a:ext cx="10515240" cy="11478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66" y="2315183"/>
            <a:ext cx="10476229" cy="11606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96239" y="4824285"/>
            <a:ext cx="99346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Notice that I am using a different name for the parameter, </a:t>
            </a:r>
          </a:p>
          <a:p>
            <a:r>
              <a:rPr lang="en-US" sz="3200" dirty="0" smtClean="0"/>
              <a:t>so there’s no confusion with the past DB call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752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0800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04 </a:t>
            </a: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Query again</a:t>
            </a:r>
            <a:endParaRPr lang="en-US" sz="4400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5627801"/>
            <a:ext cx="10515240" cy="11478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55" y="996098"/>
            <a:ext cx="5467410" cy="108726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7" name="TextShape 1"/>
          <p:cNvSpPr txBox="1"/>
          <p:nvPr/>
        </p:nvSpPr>
        <p:spPr>
          <a:xfrm>
            <a:off x="721348" y="3391555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04 </a:t>
            </a: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Close the Connection</a:t>
            </a:r>
            <a:endParaRPr lang="en-US" sz="4400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4435883"/>
            <a:ext cx="9515587" cy="159686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5942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0800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04 </a:t>
            </a: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Close the Connection</a:t>
            </a:r>
            <a:endParaRPr lang="en-US" sz="4400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5627801"/>
            <a:ext cx="10515240" cy="11478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1" y="1312729"/>
            <a:ext cx="9515587" cy="159686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952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23998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83582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838080" y="2166204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Steps</a:t>
            </a:r>
          </a:p>
          <a:p>
            <a:pPr marL="1200510" lvl="1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Connection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510" lvl="1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query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510" lvl="1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Query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510" lvl="1" indent="-7429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Close the connection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1"/>
          <p:cNvSpPr txBox="1"/>
          <p:nvPr/>
        </p:nvSpPr>
        <p:spPr>
          <a:xfrm>
            <a:off x="838080" y="241877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Delete a DB record</a:t>
            </a:r>
            <a:endParaRPr lang="en-US" sz="4400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5700" y="5154722"/>
            <a:ext cx="1529697" cy="1782195"/>
            <a:chOff x="4277423" y="3810115"/>
            <a:chExt cx="1529697" cy="1782195"/>
          </a:xfrm>
        </p:grpSpPr>
        <p:sp>
          <p:nvSpPr>
            <p:cNvPr id="11" name="TextBox 10"/>
            <p:cNvSpPr txBox="1"/>
            <p:nvPr/>
          </p:nvSpPr>
          <p:spPr>
            <a:xfrm>
              <a:off x="4590430" y="5222978"/>
              <a:ext cx="808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Client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7423" y="3810115"/>
              <a:ext cx="1529697" cy="1529697"/>
            </a:xfrm>
            <a:prstGeom prst="rect">
              <a:avLst/>
            </a:prstGeom>
          </p:spPr>
        </p:pic>
      </p:grpSp>
      <p:sp>
        <p:nvSpPr>
          <p:cNvPr id="13" name="Up-Down Arrow 12"/>
          <p:cNvSpPr/>
          <p:nvPr/>
        </p:nvSpPr>
        <p:spPr>
          <a:xfrm rot="2503256">
            <a:off x="7378056" y="4388403"/>
            <a:ext cx="306413" cy="9647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814788" y="299066"/>
            <a:ext cx="3351694" cy="1120770"/>
            <a:chOff x="8115803" y="702668"/>
            <a:chExt cx="3419704" cy="1881495"/>
          </a:xfrm>
        </p:grpSpPr>
        <p:sp>
          <p:nvSpPr>
            <p:cNvPr id="15" name="TextBox 14"/>
            <p:cNvSpPr txBox="1"/>
            <p:nvPr/>
          </p:nvSpPr>
          <p:spPr>
            <a:xfrm>
              <a:off x="9822590" y="847069"/>
              <a:ext cx="17129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Database Server</a:t>
              </a:r>
              <a:endParaRPr lang="en-US" sz="2800" b="1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5803" y="702668"/>
              <a:ext cx="1617153" cy="1881495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7966635" y="2204945"/>
            <a:ext cx="3832882" cy="2266950"/>
            <a:chOff x="7966635" y="2204945"/>
            <a:chExt cx="3832882" cy="2266950"/>
          </a:xfrm>
        </p:grpSpPr>
        <p:sp>
          <p:nvSpPr>
            <p:cNvPr id="2" name="TextBox 1"/>
            <p:cNvSpPr txBox="1"/>
            <p:nvPr/>
          </p:nvSpPr>
          <p:spPr>
            <a:xfrm>
              <a:off x="10038590" y="3033581"/>
              <a:ext cx="17609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Web Server</a:t>
              </a:r>
              <a:endParaRPr lang="en-US" sz="2400" b="1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6635" y="2204945"/>
              <a:ext cx="1981200" cy="2266950"/>
            </a:xfrm>
            <a:prstGeom prst="rect">
              <a:avLst/>
            </a:prstGeom>
          </p:spPr>
        </p:pic>
      </p:grpSp>
      <p:sp>
        <p:nvSpPr>
          <p:cNvPr id="20" name="Up-Down Arrow 19"/>
          <p:cNvSpPr/>
          <p:nvPr/>
        </p:nvSpPr>
        <p:spPr>
          <a:xfrm>
            <a:off x="8188094" y="1528792"/>
            <a:ext cx="306413" cy="6938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3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10800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 01 – Create a Connection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455008" y="4496586"/>
            <a:ext cx="10515240" cy="213045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Connection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example is not safe. Used for learning purpose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for this class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should use </a:t>
            </a:r>
            <a:r>
              <a:rPr lang="en-US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encryption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Trusted </a:t>
            </a:r>
            <a:r>
              <a:rPr lang="en-US" sz="24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Connection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 production system</a:t>
            </a: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need to include      </a:t>
            </a:r>
            <a:r>
              <a:rPr lang="en-US" sz="2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using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System.Data.SqlClient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4" y="1519341"/>
            <a:ext cx="11599105" cy="193086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750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10800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 02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 Create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Command</a:t>
            </a:r>
            <a:endParaRPr lang="en-US" sz="4400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73641" y="5231454"/>
            <a:ext cx="10515240" cy="14494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Assuming you have a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uID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valid value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always run/validate it on the MS SQL Management Studio</a:t>
            </a: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8" y="2237362"/>
            <a:ext cx="10826756" cy="1507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246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0800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 03 – Execute the Query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323850" y="5627801"/>
            <a:ext cx="11029470" cy="11478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you don’t need anything back, you call </a:t>
            </a:r>
            <a:r>
              <a:rPr lang="en-US" sz="2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ExecuteNonQuery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2409825"/>
            <a:ext cx="8626475" cy="1990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410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0800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04 </a:t>
            </a: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Close the Connection</a:t>
            </a:r>
            <a:endParaRPr lang="en-US" sz="4400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5627801"/>
            <a:ext cx="10515240" cy="11478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0" y="2564091"/>
            <a:ext cx="11101569" cy="186302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73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61905" y="439425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8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Making multiple calls to delete records</a:t>
            </a:r>
            <a:endParaRPr lang="en-US" sz="4800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5627801"/>
            <a:ext cx="10515240" cy="114780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838080" y="2295525"/>
            <a:ext cx="10515240" cy="398144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uFill>
                  <a:solidFill>
                    <a:srgbClr val="FFFFFF"/>
                  </a:solidFill>
                </a:uFill>
                <a:latin typeface="Calibri Light"/>
              </a:rPr>
              <a:t>Remember that the Credentials table has a foreign key from a primary key on the Person table. Hence, you must delete the record from the Credentials table first, then delete the record from the Person table</a:t>
            </a:r>
          </a:p>
          <a:p>
            <a:pPr>
              <a:lnSpc>
                <a:spcPct val="90000"/>
              </a:lnSpc>
            </a:pPr>
            <a:endParaRPr lang="en-US" sz="4400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5345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10800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 01 – Create a Connection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455008" y="4496586"/>
            <a:ext cx="10515240" cy="213045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Connection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example is not safe. Used for learning purpose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for this class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should use </a:t>
            </a:r>
            <a:r>
              <a:rPr lang="en-US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encryption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Trusted </a:t>
            </a:r>
            <a:r>
              <a:rPr lang="en-US" sz="24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Connection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 production system</a:t>
            </a: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need to include      </a:t>
            </a:r>
            <a:r>
              <a:rPr lang="en-US" sz="2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using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System.Data.SqlClient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4" y="1519341"/>
            <a:ext cx="11599105" cy="193086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498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10800"/>
            <a:ext cx="1051524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Step 02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 Create </a:t>
            </a:r>
            <a:r>
              <a:rPr lang="en-US" sz="4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Command</a:t>
            </a:r>
            <a:endParaRPr lang="en-US" sz="4400" b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73641" y="5231454"/>
            <a:ext cx="10515240" cy="14494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Assuming you have a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uID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valid value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always run/validate it on the MS SQL Management Studio</a:t>
            </a: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8" y="2237362"/>
            <a:ext cx="10826756" cy="1507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12521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6901</TotalTime>
  <Words>349</Words>
  <Application>Microsoft Office PowerPoint</Application>
  <PresentationFormat>Widescreen</PresentationFormat>
  <Paragraphs>55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rsuzuki</dc:creator>
  <cp:lastModifiedBy>rsuzuki</cp:lastModifiedBy>
  <cp:revision>43</cp:revision>
  <dcterms:created xsi:type="dcterms:W3CDTF">2016-01-09T18:30:53Z</dcterms:created>
  <dcterms:modified xsi:type="dcterms:W3CDTF">2017-10-01T23:36:17Z</dcterms:modified>
</cp:coreProperties>
</file>